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7" r:id="rId1"/>
  </p:sldMasterIdLst>
  <p:notesMasterIdLst>
    <p:notesMasterId r:id="rId79"/>
  </p:notesMasterIdLst>
  <p:handoutMasterIdLst>
    <p:handoutMasterId r:id="rId80"/>
  </p:handoutMasterIdLst>
  <p:sldIdLst>
    <p:sldId id="1473" r:id="rId2"/>
    <p:sldId id="1474" r:id="rId3"/>
    <p:sldId id="1480" r:id="rId4"/>
    <p:sldId id="1482" r:id="rId5"/>
    <p:sldId id="1575" r:id="rId6"/>
    <p:sldId id="1225" r:id="rId7"/>
    <p:sldId id="1476" r:id="rId8"/>
    <p:sldId id="1576" r:id="rId9"/>
    <p:sldId id="1577" r:id="rId10"/>
    <p:sldId id="1580" r:id="rId11"/>
    <p:sldId id="1663" r:id="rId12"/>
    <p:sldId id="1583" r:id="rId13"/>
    <p:sldId id="1664" r:id="rId14"/>
    <p:sldId id="1665" r:id="rId15"/>
    <p:sldId id="1584" r:id="rId16"/>
    <p:sldId id="1585" r:id="rId17"/>
    <p:sldId id="1586" r:id="rId18"/>
    <p:sldId id="1587" r:id="rId19"/>
    <p:sldId id="1590" r:id="rId20"/>
    <p:sldId id="1591" r:id="rId21"/>
    <p:sldId id="1592" r:id="rId22"/>
    <p:sldId id="1394" r:id="rId23"/>
    <p:sldId id="1589" r:id="rId24"/>
    <p:sldId id="1666" r:id="rId25"/>
    <p:sldId id="1415" r:id="rId26"/>
    <p:sldId id="1504" r:id="rId27"/>
    <p:sldId id="1600" r:id="rId28"/>
    <p:sldId id="1599" r:id="rId29"/>
    <p:sldId id="1602" r:id="rId30"/>
    <p:sldId id="1603" r:id="rId31"/>
    <p:sldId id="1605" r:id="rId32"/>
    <p:sldId id="1607" r:id="rId33"/>
    <p:sldId id="1629" r:id="rId34"/>
    <p:sldId id="1667" r:id="rId35"/>
    <p:sldId id="1417" r:id="rId36"/>
    <p:sldId id="1669" r:id="rId37"/>
    <p:sldId id="1671" r:id="rId38"/>
    <p:sldId id="1672" r:id="rId39"/>
    <p:sldId id="1673" r:id="rId40"/>
    <p:sldId id="1638" r:id="rId41"/>
    <p:sldId id="1637" r:id="rId42"/>
    <p:sldId id="1674" r:id="rId43"/>
    <p:sldId id="1675" r:id="rId44"/>
    <p:sldId id="1612" r:id="rId45"/>
    <p:sldId id="1613" r:id="rId46"/>
    <p:sldId id="1640" r:id="rId47"/>
    <p:sldId id="1641" r:id="rId48"/>
    <p:sldId id="1644" r:id="rId49"/>
    <p:sldId id="1645" r:id="rId50"/>
    <p:sldId id="1642" r:id="rId51"/>
    <p:sldId id="1643" r:id="rId52"/>
    <p:sldId id="1615" r:id="rId53"/>
    <p:sldId id="1616" r:id="rId54"/>
    <p:sldId id="1646" r:id="rId55"/>
    <p:sldId id="1647" r:id="rId56"/>
    <p:sldId id="1617" r:id="rId57"/>
    <p:sldId id="1676" r:id="rId58"/>
    <p:sldId id="1619" r:id="rId59"/>
    <p:sldId id="1618" r:id="rId60"/>
    <p:sldId id="1620" r:id="rId61"/>
    <p:sldId id="1621" r:id="rId62"/>
    <p:sldId id="1623" r:id="rId63"/>
    <p:sldId id="1648" r:id="rId64"/>
    <p:sldId id="1649" r:id="rId65"/>
    <p:sldId id="1627" r:id="rId66"/>
    <p:sldId id="1677" r:id="rId67"/>
    <p:sldId id="1650" r:id="rId68"/>
    <p:sldId id="1558" r:id="rId69"/>
    <p:sldId id="1559" r:id="rId70"/>
    <p:sldId id="1560" r:id="rId71"/>
    <p:sldId id="1682" r:id="rId72"/>
    <p:sldId id="1681" r:id="rId73"/>
    <p:sldId id="1563" r:id="rId74"/>
    <p:sldId id="1658" r:id="rId75"/>
    <p:sldId id="1659" r:id="rId76"/>
    <p:sldId id="1660" r:id="rId77"/>
    <p:sldId id="1477" r:id="rId78"/>
  </p:sldIdLst>
  <p:sldSz cx="12190413" cy="6859588"/>
  <p:notesSz cx="6858000" cy="9144000"/>
  <p:defaultTex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387" userDrawn="1">
          <p15:clr>
            <a:srgbClr val="A4A3A4"/>
          </p15:clr>
        </p15:guide>
        <p15:guide id="2" pos="7332"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385D8A"/>
    <a:srgbClr val="E7E9EB"/>
    <a:srgbClr val="DCDCDC"/>
    <a:srgbClr val="EEF0F1"/>
    <a:srgbClr val="009C96"/>
    <a:srgbClr val="EBF9F4"/>
    <a:srgbClr val="D5FFFD"/>
    <a:srgbClr val="EDEEF1"/>
    <a:srgbClr val="EDF0F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799B23B-EC83-4686-B30A-512413B5E67A}" styleName="浅色样式 3 - 强调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0505E3EF-67EA-436B-97B2-0124C06EBD24}" styleName="中度样式 4 - 强调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08FB837D-C827-4EFA-A057-4D05807E0F7C}" styleName="主题样式 1 - 强调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567" autoAdjust="0"/>
    <p:restoredTop sz="96429" autoAdjust="0"/>
  </p:normalViewPr>
  <p:slideViewPr>
    <p:cSldViewPr>
      <p:cViewPr varScale="1">
        <p:scale>
          <a:sx n="109" d="100"/>
          <a:sy n="109" d="100"/>
        </p:scale>
        <p:origin x="804" y="84"/>
      </p:cViewPr>
      <p:guideLst>
        <p:guide orient="horz" pos="2387"/>
        <p:guide pos="7332"/>
      </p:guideLst>
    </p:cSldViewPr>
  </p:slideViewPr>
  <p:outlineViewPr>
    <p:cViewPr>
      <p:scale>
        <a:sx n="33" d="100"/>
        <a:sy n="33" d="100"/>
      </p:scale>
      <p:origin x="0" y="0"/>
    </p:cViewPr>
  </p:outlineViewPr>
  <p:notesTextViewPr>
    <p:cViewPr>
      <p:scale>
        <a:sx n="75" d="100"/>
        <a:sy n="75" d="100"/>
      </p:scale>
      <p:origin x="0" y="0"/>
    </p:cViewPr>
  </p:notesTextViewPr>
  <p:sorterViewPr>
    <p:cViewPr>
      <p:scale>
        <a:sx n="100" d="100"/>
        <a:sy n="100" d="100"/>
      </p:scale>
      <p:origin x="0" y="0"/>
    </p:cViewPr>
  </p:sorterViewPr>
  <p:notesViewPr>
    <p:cSldViewPr>
      <p:cViewPr varScale="1">
        <p:scale>
          <a:sx n="79" d="100"/>
          <a:sy n="79" d="100"/>
        </p:scale>
        <p:origin x="-3966" y="-10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notesMaster" Target="notesMasters/notesMaster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handoutMaster" Target="handoutMasters/handout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BED594FB-2808-45A5-BDC8-80C0F481B27E}" type="datetimeFigureOut">
              <a:rPr lang="zh-CN" altLang="en-US" smtClean="0"/>
              <a:t>2021/2/19</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985B4082-C5AE-46D0-A000-D929E8B25956}" type="slidenum">
              <a:rPr lang="zh-CN" altLang="en-US" smtClean="0"/>
              <a:t>‹#›</a:t>
            </a:fld>
            <a:endParaRPr lang="zh-CN" altLang="en-US"/>
          </a:p>
        </p:txBody>
      </p:sp>
    </p:spTree>
    <p:extLst>
      <p:ext uri="{BB962C8B-B14F-4D97-AF65-F5344CB8AC3E}">
        <p14:creationId xmlns:p14="http://schemas.microsoft.com/office/powerpoint/2010/main" val="73811138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29FAA0F-2349-45DA-9EBD-9D94C9A1CFA0}" type="datetimeFigureOut">
              <a:rPr lang="zh-CN" altLang="en-US" smtClean="0"/>
              <a:t>2021/2/19</a:t>
            </a:fld>
            <a:endParaRPr lang="zh-CN" altLang="en-US"/>
          </a:p>
        </p:txBody>
      </p:sp>
      <p:sp>
        <p:nvSpPr>
          <p:cNvPr id="4" name="幻灯片图像占位符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3F37086-15D0-443D-AF17-A3F21825C045}" type="slidenum">
              <a:rPr lang="zh-CN" altLang="en-US" smtClean="0"/>
              <a:t>‹#›</a:t>
            </a:fld>
            <a:endParaRPr lang="zh-CN" altLang="en-US"/>
          </a:p>
        </p:txBody>
      </p:sp>
    </p:spTree>
    <p:extLst>
      <p:ext uri="{BB962C8B-B14F-4D97-AF65-F5344CB8AC3E}">
        <p14:creationId xmlns:p14="http://schemas.microsoft.com/office/powerpoint/2010/main" val="2725096833"/>
      </p:ext>
    </p:extLst>
  </p:cSld>
  <p:clrMap bg1="lt1" tx1="dk1" bg2="lt2" tx2="dk2" accent1="accent1" accent2="accent2" accent3="accent3" accent4="accent4" accent5="accent5" accent6="accent6" hlink="hlink" folHlink="folHlink"/>
  <p:notesStyle>
    <a:lvl1pPr marL="0" algn="l" defTabSz="1218565" rtl="0" eaLnBrk="1" latinLnBrk="0" hangingPunct="1">
      <a:defRPr sz="1600" kern="1200">
        <a:solidFill>
          <a:schemeClr val="tx1"/>
        </a:solidFill>
        <a:latin typeface="+mn-lt"/>
        <a:ea typeface="+mn-ea"/>
        <a:cs typeface="+mn-cs"/>
      </a:defRPr>
    </a:lvl1pPr>
    <a:lvl2pPr marL="609600" algn="l" defTabSz="1218565" rtl="0" eaLnBrk="1" latinLnBrk="0" hangingPunct="1">
      <a:defRPr sz="1600" kern="1200">
        <a:solidFill>
          <a:schemeClr val="tx1"/>
        </a:solidFill>
        <a:latin typeface="+mn-lt"/>
        <a:ea typeface="+mn-ea"/>
        <a:cs typeface="+mn-cs"/>
      </a:defRPr>
    </a:lvl2pPr>
    <a:lvl3pPr marL="1219200" algn="l" defTabSz="1218565" rtl="0" eaLnBrk="1" latinLnBrk="0" hangingPunct="1">
      <a:defRPr sz="1600" kern="1200">
        <a:solidFill>
          <a:schemeClr val="tx1"/>
        </a:solidFill>
        <a:latin typeface="+mn-lt"/>
        <a:ea typeface="+mn-ea"/>
        <a:cs typeface="+mn-cs"/>
      </a:defRPr>
    </a:lvl3pPr>
    <a:lvl4pPr marL="1828800" algn="l" defTabSz="1218565" rtl="0" eaLnBrk="1" latinLnBrk="0" hangingPunct="1">
      <a:defRPr sz="1600" kern="1200">
        <a:solidFill>
          <a:schemeClr val="tx1"/>
        </a:solidFill>
        <a:latin typeface="+mn-lt"/>
        <a:ea typeface="+mn-ea"/>
        <a:cs typeface="+mn-cs"/>
      </a:defRPr>
    </a:lvl4pPr>
    <a:lvl5pPr marL="2438400" algn="l" defTabSz="1218565" rtl="0" eaLnBrk="1" latinLnBrk="0" hangingPunct="1">
      <a:defRPr sz="1600" kern="1200">
        <a:solidFill>
          <a:schemeClr val="tx1"/>
        </a:solidFill>
        <a:latin typeface="+mn-lt"/>
        <a:ea typeface="+mn-ea"/>
        <a:cs typeface="+mn-cs"/>
      </a:defRPr>
    </a:lvl5pPr>
    <a:lvl6pPr marL="3048000" algn="l" defTabSz="1218565" rtl="0" eaLnBrk="1" latinLnBrk="0" hangingPunct="1">
      <a:defRPr sz="1600" kern="1200">
        <a:solidFill>
          <a:schemeClr val="tx1"/>
        </a:solidFill>
        <a:latin typeface="+mn-lt"/>
        <a:ea typeface="+mn-ea"/>
        <a:cs typeface="+mn-cs"/>
      </a:defRPr>
    </a:lvl6pPr>
    <a:lvl7pPr marL="3657600" algn="l" defTabSz="1218565" rtl="0" eaLnBrk="1" latinLnBrk="0" hangingPunct="1">
      <a:defRPr sz="1600" kern="1200">
        <a:solidFill>
          <a:schemeClr val="tx1"/>
        </a:solidFill>
        <a:latin typeface="+mn-lt"/>
        <a:ea typeface="+mn-ea"/>
        <a:cs typeface="+mn-cs"/>
      </a:defRPr>
    </a:lvl7pPr>
    <a:lvl8pPr marL="4267200" algn="l" defTabSz="1218565" rtl="0" eaLnBrk="1" latinLnBrk="0" hangingPunct="1">
      <a:defRPr sz="1600" kern="1200">
        <a:solidFill>
          <a:schemeClr val="tx1"/>
        </a:solidFill>
        <a:latin typeface="+mn-lt"/>
        <a:ea typeface="+mn-ea"/>
        <a:cs typeface="+mn-cs"/>
      </a:defRPr>
    </a:lvl8pPr>
    <a:lvl9pPr marL="4876800" algn="l" defTabSz="1218565" rtl="0" eaLnBrk="1" latinLnBrk="0" hangingPunct="1">
      <a:defRPr sz="16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2865" name="幻灯片图像占位符 1"/>
          <p:cNvSpPr>
            <a:spLocks noGrp="1" noRot="1" noChangeAspect="1"/>
          </p:cNvSpPr>
          <p:nvPr>
            <p:ph type="sldImg"/>
          </p:nvPr>
        </p:nvSpPr>
        <p:spPr bwMode="auto">
          <a:xfrm>
            <a:off x="382588" y="685800"/>
            <a:ext cx="6092825" cy="3429000"/>
          </a:xfrm>
          <a:noFill/>
          <a:ln>
            <a:solidFill>
              <a:srgbClr val="000000"/>
            </a:solidFill>
            <a:miter lim="800000"/>
          </a:ln>
        </p:spPr>
      </p:sp>
      <p:sp>
        <p:nvSpPr>
          <p:cNvPr id="292866" name="备注占位符 2"/>
          <p:cNvSpPr>
            <a:spLocks noGrp="1"/>
          </p:cNvSpPr>
          <p:nvPr>
            <p:ph type="body" idx="1"/>
          </p:nvPr>
        </p:nvSpPr>
        <p:spPr bwMode="auto">
          <a:noFill/>
        </p:spPr>
        <p:txBody>
          <a:bodyPr wrap="square" numCol="1" anchor="t" anchorCtr="0" compatLnSpc="1"/>
          <a:lstStyle/>
          <a:p>
            <a:pPr eaLnBrk="1" hangingPunct="1">
              <a:spcBef>
                <a:spcPct val="0"/>
              </a:spcBef>
            </a:pPr>
            <a:endParaRPr lang="zh-CN" altLang="en-US" dirty="0" smtClean="0"/>
          </a:p>
        </p:txBody>
      </p:sp>
      <p:sp>
        <p:nvSpPr>
          <p:cNvPr id="292867" name="灯片编号占位符 3"/>
          <p:cNvSpPr>
            <a:spLocks noGrp="1"/>
          </p:cNvSpPr>
          <p:nvPr>
            <p:ph type="sldNum" sz="quarter" idx="5"/>
          </p:nvPr>
        </p:nvSpPr>
        <p:spPr bwMode="auto">
          <a:ln>
            <a:miter lim="800000"/>
          </a:ln>
        </p:spPr>
        <p:txBody>
          <a:bodyPr wrap="square" numCol="1" anchorCtr="0" compatLnSpc="1"/>
          <a:lstStyle/>
          <a:p>
            <a:pPr defTabSz="1217295" fontAlgn="base">
              <a:spcBef>
                <a:spcPct val="0"/>
              </a:spcBef>
              <a:spcAft>
                <a:spcPct val="0"/>
              </a:spcAft>
              <a:defRPr/>
            </a:pPr>
            <a:fld id="{8434232D-77A3-48F2-BDAE-7B774E249B18}" type="slidenum">
              <a:rPr lang="zh-CN" altLang="en-US"/>
              <a:t>2</a:t>
            </a:fld>
            <a:endParaRPr lang="en-US" altLang="zh-CN" dirty="0"/>
          </a:p>
        </p:txBody>
      </p:sp>
    </p:spTree>
    <p:extLst>
      <p:ext uri="{BB962C8B-B14F-4D97-AF65-F5344CB8AC3E}">
        <p14:creationId xmlns:p14="http://schemas.microsoft.com/office/powerpoint/2010/main" val="14434894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2865" name="幻灯片图像占位符 1"/>
          <p:cNvSpPr>
            <a:spLocks noGrp="1" noRot="1" noChangeAspect="1"/>
          </p:cNvSpPr>
          <p:nvPr>
            <p:ph type="sldImg"/>
          </p:nvPr>
        </p:nvSpPr>
        <p:spPr bwMode="auto">
          <a:xfrm>
            <a:off x="382588" y="685800"/>
            <a:ext cx="6092825" cy="3429000"/>
          </a:xfrm>
          <a:noFill/>
          <a:ln>
            <a:solidFill>
              <a:srgbClr val="000000"/>
            </a:solidFill>
            <a:miter lim="800000"/>
          </a:ln>
        </p:spPr>
      </p:sp>
      <p:sp>
        <p:nvSpPr>
          <p:cNvPr id="292866" name="备注占位符 2"/>
          <p:cNvSpPr>
            <a:spLocks noGrp="1"/>
          </p:cNvSpPr>
          <p:nvPr>
            <p:ph type="body" idx="1"/>
          </p:nvPr>
        </p:nvSpPr>
        <p:spPr bwMode="auto">
          <a:noFill/>
        </p:spPr>
        <p:txBody>
          <a:bodyPr wrap="square" numCol="1" anchor="t" anchorCtr="0" compatLnSpc="1"/>
          <a:lstStyle/>
          <a:p>
            <a:pPr eaLnBrk="1" hangingPunct="1">
              <a:spcBef>
                <a:spcPct val="0"/>
              </a:spcBef>
            </a:pPr>
            <a:endParaRPr lang="zh-CN" altLang="en-US" dirty="0" smtClean="0"/>
          </a:p>
        </p:txBody>
      </p:sp>
      <p:sp>
        <p:nvSpPr>
          <p:cNvPr id="292867" name="灯片编号占位符 3"/>
          <p:cNvSpPr>
            <a:spLocks noGrp="1"/>
          </p:cNvSpPr>
          <p:nvPr>
            <p:ph type="sldNum" sz="quarter" idx="5"/>
          </p:nvPr>
        </p:nvSpPr>
        <p:spPr bwMode="auto">
          <a:ln>
            <a:miter lim="800000"/>
          </a:ln>
        </p:spPr>
        <p:txBody>
          <a:bodyPr wrap="square" numCol="1" anchorCtr="0" compatLnSpc="1"/>
          <a:lstStyle/>
          <a:p>
            <a:pPr defTabSz="1217295" fontAlgn="base">
              <a:spcBef>
                <a:spcPct val="0"/>
              </a:spcBef>
              <a:spcAft>
                <a:spcPct val="0"/>
              </a:spcAft>
              <a:defRPr/>
            </a:pPr>
            <a:fld id="{8434232D-77A3-48F2-BDAE-7B774E249B18}" type="slidenum">
              <a:rPr lang="zh-CN" altLang="en-US">
                <a:solidFill>
                  <a:prstClr val="black"/>
                </a:solidFill>
              </a:rPr>
              <a:pPr defTabSz="1217295" fontAlgn="base">
                <a:spcBef>
                  <a:spcPct val="0"/>
                </a:spcBef>
                <a:spcAft>
                  <a:spcPct val="0"/>
                </a:spcAft>
                <a:defRPr/>
              </a:pPr>
              <a:t>3</a:t>
            </a:fld>
            <a:endParaRPr lang="en-US" altLang="zh-CN" dirty="0">
              <a:solidFill>
                <a:prstClr val="black"/>
              </a:solidFill>
            </a:endParaRPr>
          </a:p>
        </p:txBody>
      </p:sp>
    </p:spTree>
    <p:extLst>
      <p:ext uri="{BB962C8B-B14F-4D97-AF65-F5344CB8AC3E}">
        <p14:creationId xmlns:p14="http://schemas.microsoft.com/office/powerpoint/2010/main" val="3072625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幻灯片图像占位符 1"/>
          <p:cNvSpPr>
            <a:spLocks noGrp="1" noRot="1" noChangeAspect="1"/>
          </p:cNvSpPr>
          <p:nvPr>
            <p:ph type="sldImg"/>
          </p:nvPr>
        </p:nvSpPr>
        <p:spPr bwMode="auto">
          <a:xfrm>
            <a:off x="382588" y="685800"/>
            <a:ext cx="6092825" cy="3429000"/>
          </a:xfrm>
          <a:noFill/>
          <a:ln>
            <a:solidFill>
              <a:srgbClr val="000000"/>
            </a:solidFill>
            <a:miter lim="800000"/>
          </a:ln>
        </p:spPr>
      </p:sp>
      <p:sp>
        <p:nvSpPr>
          <p:cNvPr id="17410" name="备注占位符 2"/>
          <p:cNvSpPr>
            <a:spLocks noGrp="1"/>
          </p:cNvSpPr>
          <p:nvPr>
            <p:ph type="body" idx="1"/>
          </p:nvPr>
        </p:nvSpPr>
        <p:spPr bwMode="auto">
          <a:noFill/>
        </p:spPr>
        <p:txBody>
          <a:bodyPr wrap="square" numCol="1" anchor="t" anchorCtr="0" compatLnSpc="1"/>
          <a:lstStyle/>
          <a:p>
            <a:pPr eaLnBrk="1" hangingPunct="1">
              <a:spcBef>
                <a:spcPct val="0"/>
              </a:spcBef>
            </a:pPr>
            <a:endParaRPr lang="zh-CN" altLang="en-US" dirty="0"/>
          </a:p>
        </p:txBody>
      </p:sp>
      <p:sp>
        <p:nvSpPr>
          <p:cNvPr id="17411" name="灯片编号占位符 3"/>
          <p:cNvSpPr>
            <a:spLocks noGrp="1"/>
          </p:cNvSpPr>
          <p:nvPr>
            <p:ph type="sldNum" sz="quarter" idx="5"/>
          </p:nvPr>
        </p:nvSpPr>
        <p:spPr bwMode="auto">
          <a:ln>
            <a:miter lim="800000"/>
          </a:ln>
        </p:spPr>
        <p:txBody>
          <a:bodyPr wrap="square" numCol="1" anchorCtr="0" compatLnSpc="1"/>
          <a:lstStyle/>
          <a:p>
            <a:pPr defTabSz="1217295" fontAlgn="base">
              <a:spcBef>
                <a:spcPct val="0"/>
              </a:spcBef>
              <a:spcAft>
                <a:spcPct val="0"/>
              </a:spcAft>
              <a:defRPr/>
            </a:pPr>
            <a:fld id="{C3E83408-13E1-4429-91FB-2C4E73E5E907}" type="slidenum">
              <a:rPr lang="zh-CN" altLang="en-US"/>
              <a:t>6</a:t>
            </a:fld>
            <a:endParaRPr lang="en-US" altLang="zh-CN" dirty="0"/>
          </a:p>
        </p:txBody>
      </p:sp>
    </p:spTree>
    <p:extLst>
      <p:ext uri="{BB962C8B-B14F-4D97-AF65-F5344CB8AC3E}">
        <p14:creationId xmlns:p14="http://schemas.microsoft.com/office/powerpoint/2010/main" val="15602934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637719002"/>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4_空白">
    <p:spTree>
      <p:nvGrpSpPr>
        <p:cNvPr id="1" name=""/>
        <p:cNvGrpSpPr/>
        <p:nvPr/>
      </p:nvGrpSpPr>
      <p:grpSpPr>
        <a:xfrm>
          <a:off x="0" y="0"/>
          <a:ext cx="0" cy="0"/>
          <a:chOff x="0" y="0"/>
          <a:chExt cx="0" cy="0"/>
        </a:xfrm>
      </p:grpSpPr>
      <p:sp>
        <p:nvSpPr>
          <p:cNvPr id="2" name="矩形 1"/>
          <p:cNvSpPr/>
          <p:nvPr userDrawn="1"/>
        </p:nvSpPr>
        <p:spPr>
          <a:xfrm>
            <a:off x="0" y="5589240"/>
            <a:ext cx="12190413" cy="1270348"/>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2485246457"/>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8_空白">
    <p:spTree>
      <p:nvGrpSpPr>
        <p:cNvPr id="1" name=""/>
        <p:cNvGrpSpPr/>
        <p:nvPr/>
      </p:nvGrpSpPr>
      <p:grpSpPr>
        <a:xfrm>
          <a:off x="0" y="0"/>
          <a:ext cx="0" cy="0"/>
          <a:chOff x="0" y="0"/>
          <a:chExt cx="0" cy="0"/>
        </a:xfrm>
      </p:grpSpPr>
      <p:sp>
        <p:nvSpPr>
          <p:cNvPr id="2" name="矩形 1"/>
          <p:cNvSpPr/>
          <p:nvPr userDrawn="1"/>
        </p:nvSpPr>
        <p:spPr>
          <a:xfrm>
            <a:off x="0" y="5419588"/>
            <a:ext cx="12190413" cy="14400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4057565605"/>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6_空白">
    <p:spTree>
      <p:nvGrpSpPr>
        <p:cNvPr id="1" name=""/>
        <p:cNvGrpSpPr/>
        <p:nvPr/>
      </p:nvGrpSpPr>
      <p:grpSpPr>
        <a:xfrm>
          <a:off x="0" y="0"/>
          <a:ext cx="0" cy="0"/>
          <a:chOff x="0" y="0"/>
          <a:chExt cx="0" cy="0"/>
        </a:xfrm>
      </p:grpSpPr>
      <p:sp>
        <p:nvSpPr>
          <p:cNvPr id="2" name="矩形 1"/>
          <p:cNvSpPr/>
          <p:nvPr userDrawn="1"/>
        </p:nvSpPr>
        <p:spPr>
          <a:xfrm>
            <a:off x="0" y="5229994"/>
            <a:ext cx="12190413" cy="1629594"/>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3795919636"/>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7_空白">
    <p:spTree>
      <p:nvGrpSpPr>
        <p:cNvPr id="1" name=""/>
        <p:cNvGrpSpPr/>
        <p:nvPr/>
      </p:nvGrpSpPr>
      <p:grpSpPr>
        <a:xfrm>
          <a:off x="0" y="0"/>
          <a:ext cx="0" cy="0"/>
          <a:chOff x="0" y="0"/>
          <a:chExt cx="0" cy="0"/>
        </a:xfrm>
      </p:grpSpPr>
      <p:sp>
        <p:nvSpPr>
          <p:cNvPr id="2" name="矩形 1"/>
          <p:cNvSpPr/>
          <p:nvPr userDrawn="1"/>
        </p:nvSpPr>
        <p:spPr>
          <a:xfrm>
            <a:off x="0" y="5085978"/>
            <a:ext cx="12190413" cy="177361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2005402962"/>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9_空白">
    <p:spTree>
      <p:nvGrpSpPr>
        <p:cNvPr id="1" name=""/>
        <p:cNvGrpSpPr/>
        <p:nvPr/>
      </p:nvGrpSpPr>
      <p:grpSpPr>
        <a:xfrm>
          <a:off x="0" y="0"/>
          <a:ext cx="0" cy="0"/>
          <a:chOff x="0" y="0"/>
          <a:chExt cx="0" cy="0"/>
        </a:xfrm>
      </p:grpSpPr>
      <p:sp>
        <p:nvSpPr>
          <p:cNvPr id="2" name="矩形 1"/>
          <p:cNvSpPr/>
          <p:nvPr userDrawn="1"/>
        </p:nvSpPr>
        <p:spPr>
          <a:xfrm>
            <a:off x="0" y="4869954"/>
            <a:ext cx="12190413" cy="1989634"/>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3758909658"/>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0_空白">
    <p:spTree>
      <p:nvGrpSpPr>
        <p:cNvPr id="1" name=""/>
        <p:cNvGrpSpPr/>
        <p:nvPr/>
      </p:nvGrpSpPr>
      <p:grpSpPr>
        <a:xfrm>
          <a:off x="0" y="0"/>
          <a:ext cx="0" cy="0"/>
          <a:chOff x="0" y="0"/>
          <a:chExt cx="0" cy="0"/>
        </a:xfrm>
      </p:grpSpPr>
      <p:sp>
        <p:nvSpPr>
          <p:cNvPr id="2" name="矩形 1"/>
          <p:cNvSpPr/>
          <p:nvPr userDrawn="1"/>
        </p:nvSpPr>
        <p:spPr>
          <a:xfrm>
            <a:off x="0" y="4509914"/>
            <a:ext cx="12190413" cy="2349674"/>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1685399595"/>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1_空白">
    <p:spTree>
      <p:nvGrpSpPr>
        <p:cNvPr id="1" name=""/>
        <p:cNvGrpSpPr/>
        <p:nvPr/>
      </p:nvGrpSpPr>
      <p:grpSpPr>
        <a:xfrm>
          <a:off x="0" y="0"/>
          <a:ext cx="0" cy="0"/>
          <a:chOff x="0" y="0"/>
          <a:chExt cx="0" cy="0"/>
        </a:xfrm>
      </p:grpSpPr>
      <p:sp>
        <p:nvSpPr>
          <p:cNvPr id="2" name="矩形 1"/>
          <p:cNvSpPr/>
          <p:nvPr userDrawn="1"/>
        </p:nvSpPr>
        <p:spPr>
          <a:xfrm>
            <a:off x="0" y="4339588"/>
            <a:ext cx="12190413" cy="25200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2941399866"/>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6_空白">
    <p:spTree>
      <p:nvGrpSpPr>
        <p:cNvPr id="1" name=""/>
        <p:cNvGrpSpPr/>
        <p:nvPr/>
      </p:nvGrpSpPr>
      <p:grpSpPr>
        <a:xfrm>
          <a:off x="0" y="0"/>
          <a:ext cx="0" cy="0"/>
          <a:chOff x="0" y="0"/>
          <a:chExt cx="0" cy="0"/>
        </a:xfrm>
      </p:grpSpPr>
      <p:sp>
        <p:nvSpPr>
          <p:cNvPr id="2" name="矩形 1"/>
          <p:cNvSpPr/>
          <p:nvPr userDrawn="1"/>
        </p:nvSpPr>
        <p:spPr>
          <a:xfrm>
            <a:off x="0" y="4149874"/>
            <a:ext cx="12190413" cy="2709714"/>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2839283274"/>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25_空白">
    <p:spTree>
      <p:nvGrpSpPr>
        <p:cNvPr id="1" name=""/>
        <p:cNvGrpSpPr/>
        <p:nvPr/>
      </p:nvGrpSpPr>
      <p:grpSpPr>
        <a:xfrm>
          <a:off x="0" y="0"/>
          <a:ext cx="0" cy="0"/>
          <a:chOff x="0" y="0"/>
          <a:chExt cx="0" cy="0"/>
        </a:xfrm>
      </p:grpSpPr>
      <p:sp>
        <p:nvSpPr>
          <p:cNvPr id="2" name="矩形 1"/>
          <p:cNvSpPr/>
          <p:nvPr userDrawn="1"/>
        </p:nvSpPr>
        <p:spPr>
          <a:xfrm>
            <a:off x="0" y="3789834"/>
            <a:ext cx="12190413" cy="3069754"/>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3681908932"/>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5_空白">
    <p:spTree>
      <p:nvGrpSpPr>
        <p:cNvPr id="1" name=""/>
        <p:cNvGrpSpPr/>
        <p:nvPr/>
      </p:nvGrpSpPr>
      <p:grpSpPr>
        <a:xfrm>
          <a:off x="0" y="0"/>
          <a:ext cx="0" cy="0"/>
          <a:chOff x="0" y="0"/>
          <a:chExt cx="0" cy="0"/>
        </a:xfrm>
      </p:grpSpPr>
      <p:sp>
        <p:nvSpPr>
          <p:cNvPr id="2" name="矩形 1"/>
          <p:cNvSpPr/>
          <p:nvPr userDrawn="1"/>
        </p:nvSpPr>
        <p:spPr>
          <a:xfrm>
            <a:off x="0" y="3429000"/>
            <a:ext cx="12190413" cy="3430588"/>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3950163025"/>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7_空白">
    <p:spTree>
      <p:nvGrpSpPr>
        <p:cNvPr id="1" name=""/>
        <p:cNvGrpSpPr/>
        <p:nvPr/>
      </p:nvGrpSpPr>
      <p:grpSpPr>
        <a:xfrm>
          <a:off x="0" y="0"/>
          <a:ext cx="0" cy="0"/>
          <a:chOff x="0" y="0"/>
          <a:chExt cx="0" cy="0"/>
        </a:xfrm>
      </p:grpSpPr>
      <p:sp>
        <p:nvSpPr>
          <p:cNvPr id="2" name="矩形 1"/>
          <p:cNvSpPr/>
          <p:nvPr userDrawn="1"/>
        </p:nvSpPr>
        <p:spPr>
          <a:xfrm>
            <a:off x="0" y="3068788"/>
            <a:ext cx="12190413" cy="37908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257890251"/>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8_空白">
    <p:spTree>
      <p:nvGrpSpPr>
        <p:cNvPr id="1" name=""/>
        <p:cNvGrpSpPr/>
        <p:nvPr/>
      </p:nvGrpSpPr>
      <p:grpSpPr>
        <a:xfrm>
          <a:off x="0" y="0"/>
          <a:ext cx="0" cy="0"/>
          <a:chOff x="0" y="0"/>
          <a:chExt cx="0" cy="0"/>
        </a:xfrm>
      </p:grpSpPr>
      <p:sp>
        <p:nvSpPr>
          <p:cNvPr id="2" name="矩形 1"/>
          <p:cNvSpPr/>
          <p:nvPr userDrawn="1"/>
        </p:nvSpPr>
        <p:spPr>
          <a:xfrm>
            <a:off x="0" y="2708920"/>
            <a:ext cx="12190413" cy="4150668"/>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3915963484"/>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9_空白">
    <p:spTree>
      <p:nvGrpSpPr>
        <p:cNvPr id="1" name=""/>
        <p:cNvGrpSpPr/>
        <p:nvPr/>
      </p:nvGrpSpPr>
      <p:grpSpPr>
        <a:xfrm>
          <a:off x="0" y="0"/>
          <a:ext cx="0" cy="0"/>
          <a:chOff x="0" y="0"/>
          <a:chExt cx="0" cy="0"/>
        </a:xfrm>
      </p:grpSpPr>
      <p:sp>
        <p:nvSpPr>
          <p:cNvPr id="2" name="矩形 1"/>
          <p:cNvSpPr/>
          <p:nvPr userDrawn="1"/>
        </p:nvSpPr>
        <p:spPr>
          <a:xfrm>
            <a:off x="0" y="2348788"/>
            <a:ext cx="12190413" cy="45108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1849015344"/>
      </p:ext>
    </p:extLst>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20_空白">
    <p:spTree>
      <p:nvGrpSpPr>
        <p:cNvPr id="1" name=""/>
        <p:cNvGrpSpPr/>
        <p:nvPr/>
      </p:nvGrpSpPr>
      <p:grpSpPr>
        <a:xfrm>
          <a:off x="0" y="0"/>
          <a:ext cx="0" cy="0"/>
          <a:chOff x="0" y="0"/>
          <a:chExt cx="0" cy="0"/>
        </a:xfrm>
      </p:grpSpPr>
      <p:sp>
        <p:nvSpPr>
          <p:cNvPr id="2" name="矩形 1"/>
          <p:cNvSpPr/>
          <p:nvPr userDrawn="1"/>
        </p:nvSpPr>
        <p:spPr>
          <a:xfrm>
            <a:off x="0" y="1988788"/>
            <a:ext cx="12190413" cy="48708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27251835"/>
      </p:ext>
    </p:extLst>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21_空白">
    <p:spTree>
      <p:nvGrpSpPr>
        <p:cNvPr id="1" name=""/>
        <p:cNvGrpSpPr/>
        <p:nvPr/>
      </p:nvGrpSpPr>
      <p:grpSpPr>
        <a:xfrm>
          <a:off x="0" y="0"/>
          <a:ext cx="0" cy="0"/>
          <a:chOff x="0" y="0"/>
          <a:chExt cx="0" cy="0"/>
        </a:xfrm>
      </p:grpSpPr>
      <p:sp>
        <p:nvSpPr>
          <p:cNvPr id="2" name="矩形 1"/>
          <p:cNvSpPr/>
          <p:nvPr userDrawn="1"/>
        </p:nvSpPr>
        <p:spPr>
          <a:xfrm>
            <a:off x="0" y="1628788"/>
            <a:ext cx="12190413" cy="52308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2257354119"/>
      </p:ext>
    </p:extLst>
  </p:cSld>
  <p:clrMapOvr>
    <a:masterClrMapping/>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2_空白">
    <p:spTree>
      <p:nvGrpSpPr>
        <p:cNvPr id="1" name=""/>
        <p:cNvGrpSpPr/>
        <p:nvPr/>
      </p:nvGrpSpPr>
      <p:grpSpPr>
        <a:xfrm>
          <a:off x="0" y="0"/>
          <a:ext cx="0" cy="0"/>
          <a:chOff x="0" y="0"/>
          <a:chExt cx="0" cy="0"/>
        </a:xfrm>
      </p:grpSpPr>
      <p:sp>
        <p:nvSpPr>
          <p:cNvPr id="2" name="矩形 1"/>
          <p:cNvSpPr/>
          <p:nvPr userDrawn="1"/>
        </p:nvSpPr>
        <p:spPr>
          <a:xfrm>
            <a:off x="0" y="1268788"/>
            <a:ext cx="12190413" cy="55908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1781104127"/>
      </p:ext>
    </p:extLst>
  </p:cSld>
  <p:clrMapOvr>
    <a:masterClrMapping/>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23_空白">
    <p:spTree>
      <p:nvGrpSpPr>
        <p:cNvPr id="1" name=""/>
        <p:cNvGrpSpPr/>
        <p:nvPr/>
      </p:nvGrpSpPr>
      <p:grpSpPr>
        <a:xfrm>
          <a:off x="0" y="0"/>
          <a:ext cx="0" cy="0"/>
          <a:chOff x="0" y="0"/>
          <a:chExt cx="0" cy="0"/>
        </a:xfrm>
      </p:grpSpPr>
      <p:sp>
        <p:nvSpPr>
          <p:cNvPr id="2" name="矩形 1"/>
          <p:cNvSpPr/>
          <p:nvPr userDrawn="1"/>
        </p:nvSpPr>
        <p:spPr>
          <a:xfrm>
            <a:off x="0" y="908788"/>
            <a:ext cx="12190413" cy="59508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125518727"/>
      </p:ext>
    </p:extLst>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24_空白">
    <p:spTree>
      <p:nvGrpSpPr>
        <p:cNvPr id="1" name=""/>
        <p:cNvGrpSpPr/>
        <p:nvPr/>
      </p:nvGrpSpPr>
      <p:grpSpPr>
        <a:xfrm>
          <a:off x="0" y="0"/>
          <a:ext cx="0" cy="0"/>
          <a:chOff x="0" y="0"/>
          <a:chExt cx="0" cy="0"/>
        </a:xfrm>
      </p:grpSpPr>
      <p:sp>
        <p:nvSpPr>
          <p:cNvPr id="2" name="矩形 1"/>
          <p:cNvSpPr/>
          <p:nvPr userDrawn="1"/>
        </p:nvSpPr>
        <p:spPr>
          <a:xfrm>
            <a:off x="0" y="0"/>
            <a:ext cx="12190413" cy="6859588"/>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2199322340"/>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1.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矩形 4">
            <a:extLst>
              <a:ext uri="{FF2B5EF4-FFF2-40B4-BE49-F238E27FC236}">
                <a16:creationId xmlns:a16="http://schemas.microsoft.com/office/drawing/2014/main" xmlns="" id="{E0807B09-F3B6-4E1C-B76C-0E5EC6B1B295}"/>
              </a:ext>
            </a:extLst>
          </p:cNvPr>
          <p:cNvSpPr/>
          <p:nvPr userDrawn="1"/>
        </p:nvSpPr>
        <p:spPr>
          <a:xfrm>
            <a:off x="0" y="0"/>
            <a:ext cx="12192000" cy="6858000"/>
          </a:xfrm>
          <a:prstGeom prst="rect">
            <a:avLst/>
          </a:prstGeom>
          <a:blipFill dpi="0" rotWithShape="1">
            <a:blip r:embed="rId21"/>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40"/>
            <a:endParaRPr lang="zh-CN" altLang="en-US" dirty="0">
              <a:solidFill>
                <a:prstClr val="white"/>
              </a:solidFill>
            </a:endParaRPr>
          </a:p>
        </p:txBody>
      </p:sp>
    </p:spTree>
    <p:extLst>
      <p:ext uri="{BB962C8B-B14F-4D97-AF65-F5344CB8AC3E}">
        <p14:creationId xmlns:p14="http://schemas.microsoft.com/office/powerpoint/2010/main" val="21814583"/>
      </p:ext>
    </p:extLst>
  </p:cSld>
  <p:clrMap bg1="lt1" tx1="dk1" bg2="lt2" tx2="dk2" accent1="accent1" accent2="accent2" accent3="accent3" accent4="accent4" accent5="accent5" accent6="accent6" hlink="hlink" folHlink="folHlink"/>
  <p:sldLayoutIdLst>
    <p:sldLayoutId id="2147483698" r:id="rId1"/>
    <p:sldLayoutId id="2147483672" r:id="rId2"/>
    <p:sldLayoutId id="2147483703" r:id="rId3"/>
    <p:sldLayoutId id="2147483699" r:id="rId4"/>
    <p:sldLayoutId id="2147483702" r:id="rId5"/>
    <p:sldLayoutId id="2147483680" r:id="rId6"/>
    <p:sldLayoutId id="2147483700" r:id="rId7"/>
    <p:sldLayoutId id="2147483704" r:id="rId8"/>
    <p:sldLayoutId id="2147483678" r:id="rId9"/>
    <p:sldLayoutId id="2147483701" r:id="rId10"/>
    <p:sldLayoutId id="2147483675" r:id="rId11"/>
    <p:sldLayoutId id="2147483676" r:id="rId12"/>
    <p:sldLayoutId id="2147483679" r:id="rId13"/>
    <p:sldLayoutId id="2147483681" r:id="rId14"/>
    <p:sldLayoutId id="2147483682" r:id="rId15"/>
    <p:sldLayoutId id="2147483683" r:id="rId16"/>
    <p:sldLayoutId id="2147483684" r:id="rId17"/>
    <p:sldLayoutId id="2147483685" r:id="rId18"/>
    <p:sldLayoutId id="2147483677" r:id="rId19"/>
  </p:sldLayoutIdLst>
  <p:timing>
    <p:tnLst>
      <p:par>
        <p:cTn id="1" dur="indefinite" restart="never" nodeType="tmRoot"/>
      </p:par>
    </p:tnLst>
  </p:timing>
  <p:txStyles>
    <p:titleStyle>
      <a:lvl1pPr algn="ctr" defTabSz="1219140" rtl="0" eaLnBrk="1" latinLnBrk="0" hangingPunct="1">
        <a:spcBef>
          <a:spcPct val="0"/>
        </a:spcBef>
        <a:buNone/>
        <a:defRPr sz="5900" kern="1200">
          <a:solidFill>
            <a:schemeClr val="tx1"/>
          </a:solidFill>
          <a:latin typeface="+mj-lt"/>
          <a:ea typeface="+mj-ea"/>
          <a:cs typeface="+mj-cs"/>
        </a:defRPr>
      </a:lvl1pPr>
    </p:titleStyle>
    <p:bodyStyle>
      <a:lvl1pPr marL="457178" indent="-457178" algn="l" defTabSz="1219140" rtl="0" eaLnBrk="1" latinLnBrk="0" hangingPunct="1">
        <a:spcBef>
          <a:spcPct val="20000"/>
        </a:spcBef>
        <a:buFont typeface="Arial" pitchFamily="34" charset="0"/>
        <a:buChar char="•"/>
        <a:defRPr sz="4300" kern="1200">
          <a:solidFill>
            <a:schemeClr val="tx1"/>
          </a:solidFill>
          <a:latin typeface="+mn-lt"/>
          <a:ea typeface="+mn-ea"/>
          <a:cs typeface="+mn-cs"/>
        </a:defRPr>
      </a:lvl1pPr>
      <a:lvl2pPr marL="990550" indent="-380981" algn="l" defTabSz="1219140" rtl="0" eaLnBrk="1" latinLnBrk="0" hangingPunct="1">
        <a:spcBef>
          <a:spcPct val="20000"/>
        </a:spcBef>
        <a:buFont typeface="Arial" pitchFamily="34" charset="0"/>
        <a:buChar char="–"/>
        <a:defRPr sz="3700" kern="1200">
          <a:solidFill>
            <a:schemeClr val="tx1"/>
          </a:solidFill>
          <a:latin typeface="+mn-lt"/>
          <a:ea typeface="+mn-ea"/>
          <a:cs typeface="+mn-cs"/>
        </a:defRPr>
      </a:lvl2pPr>
      <a:lvl3pPr marL="1523925" indent="-304784" algn="l" defTabSz="121914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493"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4pPr>
      <a:lvl5pPr marL="2743062"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5pPr>
      <a:lvl6pPr marL="3352632"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202"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772"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341"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zh-CN"/>
      </a:defPPr>
      <a:lvl1pPr marL="0" algn="l" defTabSz="1219140" rtl="0" eaLnBrk="1" latinLnBrk="0" hangingPunct="1">
        <a:defRPr sz="2400" kern="1200">
          <a:solidFill>
            <a:schemeClr val="tx1"/>
          </a:solidFill>
          <a:latin typeface="+mn-lt"/>
          <a:ea typeface="+mn-ea"/>
          <a:cs typeface="+mn-cs"/>
        </a:defRPr>
      </a:lvl1pPr>
      <a:lvl2pPr marL="609570" algn="l" defTabSz="1219140" rtl="0" eaLnBrk="1" latinLnBrk="0" hangingPunct="1">
        <a:defRPr sz="2400" kern="1200">
          <a:solidFill>
            <a:schemeClr val="tx1"/>
          </a:solidFill>
          <a:latin typeface="+mn-lt"/>
          <a:ea typeface="+mn-ea"/>
          <a:cs typeface="+mn-cs"/>
        </a:defRPr>
      </a:lvl2pPr>
      <a:lvl3pPr marL="1219140" algn="l" defTabSz="1219140" rtl="0" eaLnBrk="1" latinLnBrk="0" hangingPunct="1">
        <a:defRPr sz="2400" kern="1200">
          <a:solidFill>
            <a:schemeClr val="tx1"/>
          </a:solidFill>
          <a:latin typeface="+mn-lt"/>
          <a:ea typeface="+mn-ea"/>
          <a:cs typeface="+mn-cs"/>
        </a:defRPr>
      </a:lvl3pPr>
      <a:lvl4pPr marL="1828709" algn="l" defTabSz="1219140" rtl="0" eaLnBrk="1" latinLnBrk="0" hangingPunct="1">
        <a:defRPr sz="2400" kern="1200">
          <a:solidFill>
            <a:schemeClr val="tx1"/>
          </a:solidFill>
          <a:latin typeface="+mn-lt"/>
          <a:ea typeface="+mn-ea"/>
          <a:cs typeface="+mn-cs"/>
        </a:defRPr>
      </a:lvl4pPr>
      <a:lvl5pPr marL="2438278" algn="l" defTabSz="1219140" rtl="0" eaLnBrk="1" latinLnBrk="0" hangingPunct="1">
        <a:defRPr sz="2400" kern="1200">
          <a:solidFill>
            <a:schemeClr val="tx1"/>
          </a:solidFill>
          <a:latin typeface="+mn-lt"/>
          <a:ea typeface="+mn-ea"/>
          <a:cs typeface="+mn-cs"/>
        </a:defRPr>
      </a:lvl5pPr>
      <a:lvl6pPr marL="3047848" algn="l" defTabSz="1219140" rtl="0" eaLnBrk="1" latinLnBrk="0" hangingPunct="1">
        <a:defRPr sz="2400" kern="1200">
          <a:solidFill>
            <a:schemeClr val="tx1"/>
          </a:solidFill>
          <a:latin typeface="+mn-lt"/>
          <a:ea typeface="+mn-ea"/>
          <a:cs typeface="+mn-cs"/>
        </a:defRPr>
      </a:lvl6pPr>
      <a:lvl7pPr marL="3657418" algn="l" defTabSz="1219140" rtl="0" eaLnBrk="1" latinLnBrk="0" hangingPunct="1">
        <a:defRPr sz="2400" kern="1200">
          <a:solidFill>
            <a:schemeClr val="tx1"/>
          </a:solidFill>
          <a:latin typeface="+mn-lt"/>
          <a:ea typeface="+mn-ea"/>
          <a:cs typeface="+mn-cs"/>
        </a:defRPr>
      </a:lvl7pPr>
      <a:lvl8pPr marL="4266987" algn="l" defTabSz="1219140" rtl="0" eaLnBrk="1" latinLnBrk="0" hangingPunct="1">
        <a:defRPr sz="2400" kern="1200">
          <a:solidFill>
            <a:schemeClr val="tx1"/>
          </a:solidFill>
          <a:latin typeface="+mn-lt"/>
          <a:ea typeface="+mn-ea"/>
          <a:cs typeface="+mn-cs"/>
        </a:defRPr>
      </a:lvl8pPr>
      <a:lvl9pPr marL="4876557" algn="l" defTabSz="121914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slide" Target="slide7.xml"/><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3.jpeg"/><Relationship Id="rId5" Type="http://schemas.openxmlformats.org/officeDocument/2006/relationships/slide" Target="slide68.xml"/><Relationship Id="rId4" Type="http://schemas.openxmlformats.org/officeDocument/2006/relationships/slide" Target="slide35.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5.xml.rels><?xml version="1.0" encoding="UTF-8" standalone="yes"?>
<Relationships xmlns="http://schemas.openxmlformats.org/package/2006/relationships"><Relationship Id="rId8" Type="http://schemas.openxmlformats.org/officeDocument/2006/relationships/slide" Target="slide32.xml"/><Relationship Id="rId3" Type="http://schemas.openxmlformats.org/officeDocument/2006/relationships/slide" Target="slide27.xml"/><Relationship Id="rId7" Type="http://schemas.openxmlformats.org/officeDocument/2006/relationships/slide" Target="slide31.xml"/><Relationship Id="rId2" Type="http://schemas.openxmlformats.org/officeDocument/2006/relationships/slide" Target="slide25.xml"/><Relationship Id="rId1" Type="http://schemas.openxmlformats.org/officeDocument/2006/relationships/slideLayout" Target="../slideLayouts/slideLayout1.xml"/><Relationship Id="rId6" Type="http://schemas.openxmlformats.org/officeDocument/2006/relationships/slide" Target="slide30.xml"/><Relationship Id="rId5" Type="http://schemas.openxmlformats.org/officeDocument/2006/relationships/slide" Target="slide29.xml"/><Relationship Id="rId4" Type="http://schemas.openxmlformats.org/officeDocument/2006/relationships/slide" Target="slide28.xml"/></Relationships>
</file>

<file path=ppt/slides/_rels/slide26.xml.rels><?xml version="1.0" encoding="UTF-8" standalone="yes"?>
<Relationships xmlns="http://schemas.openxmlformats.org/package/2006/relationships"><Relationship Id="rId8" Type="http://schemas.openxmlformats.org/officeDocument/2006/relationships/slide" Target="slide32.xml"/><Relationship Id="rId3" Type="http://schemas.openxmlformats.org/officeDocument/2006/relationships/slide" Target="slide27.xml"/><Relationship Id="rId7" Type="http://schemas.openxmlformats.org/officeDocument/2006/relationships/slide" Target="slide31.xml"/><Relationship Id="rId2" Type="http://schemas.openxmlformats.org/officeDocument/2006/relationships/slide" Target="slide25.xml"/><Relationship Id="rId1" Type="http://schemas.openxmlformats.org/officeDocument/2006/relationships/slideLayout" Target="../slideLayouts/slideLayout19.xml"/><Relationship Id="rId6" Type="http://schemas.openxmlformats.org/officeDocument/2006/relationships/slide" Target="slide30.xml"/><Relationship Id="rId5" Type="http://schemas.openxmlformats.org/officeDocument/2006/relationships/slide" Target="slide29.xml"/><Relationship Id="rId4" Type="http://schemas.openxmlformats.org/officeDocument/2006/relationships/slide" Target="slide28.xml"/></Relationships>
</file>

<file path=ppt/slides/_rels/slide27.xml.rels><?xml version="1.0" encoding="UTF-8" standalone="yes"?>
<Relationships xmlns="http://schemas.openxmlformats.org/package/2006/relationships"><Relationship Id="rId8" Type="http://schemas.openxmlformats.org/officeDocument/2006/relationships/slide" Target="slide32.xml"/><Relationship Id="rId3" Type="http://schemas.openxmlformats.org/officeDocument/2006/relationships/slide" Target="slide27.xml"/><Relationship Id="rId7" Type="http://schemas.openxmlformats.org/officeDocument/2006/relationships/slide" Target="slide31.xml"/><Relationship Id="rId2" Type="http://schemas.openxmlformats.org/officeDocument/2006/relationships/slide" Target="slide25.xml"/><Relationship Id="rId1" Type="http://schemas.openxmlformats.org/officeDocument/2006/relationships/slideLayout" Target="../slideLayouts/slideLayout5.xml"/><Relationship Id="rId6" Type="http://schemas.openxmlformats.org/officeDocument/2006/relationships/slide" Target="slide30.xml"/><Relationship Id="rId5" Type="http://schemas.openxmlformats.org/officeDocument/2006/relationships/slide" Target="slide29.xml"/><Relationship Id="rId4" Type="http://schemas.openxmlformats.org/officeDocument/2006/relationships/slide" Target="slide28.xml"/></Relationships>
</file>

<file path=ppt/slides/_rels/slide28.xml.rels><?xml version="1.0" encoding="UTF-8" standalone="yes"?>
<Relationships xmlns="http://schemas.openxmlformats.org/package/2006/relationships"><Relationship Id="rId8" Type="http://schemas.openxmlformats.org/officeDocument/2006/relationships/slide" Target="slide32.xml"/><Relationship Id="rId3" Type="http://schemas.openxmlformats.org/officeDocument/2006/relationships/slide" Target="slide27.xml"/><Relationship Id="rId7" Type="http://schemas.openxmlformats.org/officeDocument/2006/relationships/slide" Target="slide31.xml"/><Relationship Id="rId2" Type="http://schemas.openxmlformats.org/officeDocument/2006/relationships/slide" Target="slide25.xml"/><Relationship Id="rId1" Type="http://schemas.openxmlformats.org/officeDocument/2006/relationships/slideLayout" Target="../slideLayouts/slideLayout1.xml"/><Relationship Id="rId6" Type="http://schemas.openxmlformats.org/officeDocument/2006/relationships/slide" Target="slide30.xml"/><Relationship Id="rId5" Type="http://schemas.openxmlformats.org/officeDocument/2006/relationships/slide" Target="slide29.xml"/><Relationship Id="rId4" Type="http://schemas.openxmlformats.org/officeDocument/2006/relationships/slide" Target="slide28.xml"/><Relationship Id="rId9" Type="http://schemas.openxmlformats.org/officeDocument/2006/relationships/image" Target="../media/image7.jpg"/></Relationships>
</file>

<file path=ppt/slides/_rels/slide29.xml.rels><?xml version="1.0" encoding="UTF-8" standalone="yes"?>
<Relationships xmlns="http://schemas.openxmlformats.org/package/2006/relationships"><Relationship Id="rId8" Type="http://schemas.openxmlformats.org/officeDocument/2006/relationships/slide" Target="slide32.xml"/><Relationship Id="rId3" Type="http://schemas.openxmlformats.org/officeDocument/2006/relationships/slide" Target="slide27.xml"/><Relationship Id="rId7" Type="http://schemas.openxmlformats.org/officeDocument/2006/relationships/slide" Target="slide31.xml"/><Relationship Id="rId2" Type="http://schemas.openxmlformats.org/officeDocument/2006/relationships/slide" Target="slide25.xml"/><Relationship Id="rId1" Type="http://schemas.openxmlformats.org/officeDocument/2006/relationships/slideLayout" Target="../slideLayouts/slideLayout1.xml"/><Relationship Id="rId6" Type="http://schemas.openxmlformats.org/officeDocument/2006/relationships/slide" Target="slide30.xml"/><Relationship Id="rId5" Type="http://schemas.openxmlformats.org/officeDocument/2006/relationships/slide" Target="slide29.xml"/><Relationship Id="rId4" Type="http://schemas.openxmlformats.org/officeDocument/2006/relationships/slide" Target="slide28.xml"/></Relationships>
</file>

<file path=ppt/slides/_rels/slide30.xml.rels><?xml version="1.0" encoding="UTF-8" standalone="yes"?>
<Relationships xmlns="http://schemas.openxmlformats.org/package/2006/relationships"><Relationship Id="rId8" Type="http://schemas.openxmlformats.org/officeDocument/2006/relationships/slide" Target="slide31.xml"/><Relationship Id="rId3" Type="http://schemas.openxmlformats.org/officeDocument/2006/relationships/slide" Target="slide25.xml"/><Relationship Id="rId7" Type="http://schemas.openxmlformats.org/officeDocument/2006/relationships/slide" Target="slide30.xml"/><Relationship Id="rId2" Type="http://schemas.openxmlformats.org/officeDocument/2006/relationships/image" Target="../media/image8.png"/><Relationship Id="rId1" Type="http://schemas.openxmlformats.org/officeDocument/2006/relationships/slideLayout" Target="../slideLayouts/slideLayout8.xml"/><Relationship Id="rId6" Type="http://schemas.openxmlformats.org/officeDocument/2006/relationships/slide" Target="slide29.xml"/><Relationship Id="rId5" Type="http://schemas.openxmlformats.org/officeDocument/2006/relationships/slide" Target="slide28.xml"/><Relationship Id="rId4" Type="http://schemas.openxmlformats.org/officeDocument/2006/relationships/slide" Target="slide27.xml"/><Relationship Id="rId9" Type="http://schemas.openxmlformats.org/officeDocument/2006/relationships/slide" Target="slide32.xml"/></Relationships>
</file>

<file path=ppt/slides/_rels/slide31.xml.rels><?xml version="1.0" encoding="UTF-8" standalone="yes"?>
<Relationships xmlns="http://schemas.openxmlformats.org/package/2006/relationships"><Relationship Id="rId8" Type="http://schemas.openxmlformats.org/officeDocument/2006/relationships/slide" Target="slide32.xml"/><Relationship Id="rId3" Type="http://schemas.openxmlformats.org/officeDocument/2006/relationships/slide" Target="slide27.xml"/><Relationship Id="rId7" Type="http://schemas.openxmlformats.org/officeDocument/2006/relationships/slide" Target="slide31.xml"/><Relationship Id="rId2" Type="http://schemas.openxmlformats.org/officeDocument/2006/relationships/slide" Target="slide25.xml"/><Relationship Id="rId1" Type="http://schemas.openxmlformats.org/officeDocument/2006/relationships/slideLayout" Target="../slideLayouts/slideLayout5.xml"/><Relationship Id="rId6" Type="http://schemas.openxmlformats.org/officeDocument/2006/relationships/slide" Target="slide30.xml"/><Relationship Id="rId5" Type="http://schemas.openxmlformats.org/officeDocument/2006/relationships/slide" Target="slide29.xml"/><Relationship Id="rId4" Type="http://schemas.openxmlformats.org/officeDocument/2006/relationships/slide" Target="slide28.xml"/></Relationships>
</file>

<file path=ppt/slides/_rels/slide32.xml.rels><?xml version="1.0" encoding="UTF-8" standalone="yes"?>
<Relationships xmlns="http://schemas.openxmlformats.org/package/2006/relationships"><Relationship Id="rId8" Type="http://schemas.openxmlformats.org/officeDocument/2006/relationships/slide" Target="slide32.xml"/><Relationship Id="rId3" Type="http://schemas.openxmlformats.org/officeDocument/2006/relationships/slide" Target="slide27.xml"/><Relationship Id="rId7" Type="http://schemas.openxmlformats.org/officeDocument/2006/relationships/slide" Target="slide31.xml"/><Relationship Id="rId2" Type="http://schemas.openxmlformats.org/officeDocument/2006/relationships/slide" Target="slide25.xml"/><Relationship Id="rId1" Type="http://schemas.openxmlformats.org/officeDocument/2006/relationships/slideLayout" Target="../slideLayouts/slideLayout1.xml"/><Relationship Id="rId6" Type="http://schemas.openxmlformats.org/officeDocument/2006/relationships/slide" Target="slide30.xml"/><Relationship Id="rId5" Type="http://schemas.openxmlformats.org/officeDocument/2006/relationships/slide" Target="slide29.xml"/><Relationship Id="rId4" Type="http://schemas.openxmlformats.org/officeDocument/2006/relationships/slide" Target="slide28.xml"/></Relationships>
</file>

<file path=ppt/slides/_rels/slide33.xml.rels><?xml version="1.0" encoding="UTF-8" standalone="yes"?>
<Relationships xmlns="http://schemas.openxmlformats.org/package/2006/relationships"><Relationship Id="rId8" Type="http://schemas.openxmlformats.org/officeDocument/2006/relationships/slide" Target="slide32.xml"/><Relationship Id="rId3" Type="http://schemas.openxmlformats.org/officeDocument/2006/relationships/slide" Target="slide27.xml"/><Relationship Id="rId7" Type="http://schemas.openxmlformats.org/officeDocument/2006/relationships/slide" Target="slide31.xml"/><Relationship Id="rId2" Type="http://schemas.openxmlformats.org/officeDocument/2006/relationships/slide" Target="slide25.xml"/><Relationship Id="rId1" Type="http://schemas.openxmlformats.org/officeDocument/2006/relationships/slideLayout" Target="../slideLayouts/slideLayout1.xml"/><Relationship Id="rId6" Type="http://schemas.openxmlformats.org/officeDocument/2006/relationships/slide" Target="slide30.xml"/><Relationship Id="rId5" Type="http://schemas.openxmlformats.org/officeDocument/2006/relationships/slide" Target="slide29.xml"/><Relationship Id="rId4" Type="http://schemas.openxmlformats.org/officeDocument/2006/relationships/slide" Target="slide28.xml"/></Relationships>
</file>

<file path=ppt/slides/_rels/slide34.xml.rels><?xml version="1.0" encoding="UTF-8" standalone="yes"?>
<Relationships xmlns="http://schemas.openxmlformats.org/package/2006/relationships"><Relationship Id="rId8" Type="http://schemas.openxmlformats.org/officeDocument/2006/relationships/slide" Target="slide32.xml"/><Relationship Id="rId3" Type="http://schemas.openxmlformats.org/officeDocument/2006/relationships/slide" Target="slide27.xml"/><Relationship Id="rId7" Type="http://schemas.openxmlformats.org/officeDocument/2006/relationships/slide" Target="slide31.xml"/><Relationship Id="rId2" Type="http://schemas.openxmlformats.org/officeDocument/2006/relationships/slide" Target="slide25.xml"/><Relationship Id="rId1" Type="http://schemas.openxmlformats.org/officeDocument/2006/relationships/slideLayout" Target="../slideLayouts/slideLayout1.xml"/><Relationship Id="rId6" Type="http://schemas.openxmlformats.org/officeDocument/2006/relationships/slide" Target="slide30.xml"/><Relationship Id="rId5" Type="http://schemas.openxmlformats.org/officeDocument/2006/relationships/slide" Target="slide29.xml"/><Relationship Id="rId4" Type="http://schemas.openxmlformats.org/officeDocument/2006/relationships/slide" Target="slide28.xml"/><Relationship Id="rId9" Type="http://schemas.openxmlformats.org/officeDocument/2006/relationships/slide" Target="slide6.xml"/></Relationships>
</file>

<file path=ppt/slides/_rels/slide3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46.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9.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5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9.xml"/></Relationships>
</file>

<file path=ppt/slides/_rels/slide56.xml.rels><?xml version="1.0" encoding="UTF-8" standalone="yes"?>
<Relationships xmlns="http://schemas.openxmlformats.org/package/2006/relationships"><Relationship Id="rId8" Type="http://schemas.openxmlformats.org/officeDocument/2006/relationships/slide" Target="slide65.xml"/><Relationship Id="rId3" Type="http://schemas.openxmlformats.org/officeDocument/2006/relationships/slide" Target="slide58.xml"/><Relationship Id="rId7" Type="http://schemas.openxmlformats.org/officeDocument/2006/relationships/slide" Target="slide63.xml"/><Relationship Id="rId2" Type="http://schemas.openxmlformats.org/officeDocument/2006/relationships/slide" Target="slide56.xml"/><Relationship Id="rId1" Type="http://schemas.openxmlformats.org/officeDocument/2006/relationships/slideLayout" Target="../slideLayouts/slideLayout1.xml"/><Relationship Id="rId6" Type="http://schemas.openxmlformats.org/officeDocument/2006/relationships/slide" Target="slide62.xml"/><Relationship Id="rId5" Type="http://schemas.openxmlformats.org/officeDocument/2006/relationships/slide" Target="slide61.xml"/><Relationship Id="rId4" Type="http://schemas.openxmlformats.org/officeDocument/2006/relationships/slide" Target="slide60.xml"/></Relationships>
</file>

<file path=ppt/slides/_rels/slide57.xml.rels><?xml version="1.0" encoding="UTF-8" standalone="yes"?>
<Relationships xmlns="http://schemas.openxmlformats.org/package/2006/relationships"><Relationship Id="rId8" Type="http://schemas.openxmlformats.org/officeDocument/2006/relationships/slide" Target="slide65.xml"/><Relationship Id="rId3" Type="http://schemas.openxmlformats.org/officeDocument/2006/relationships/slide" Target="slide58.xml"/><Relationship Id="rId7" Type="http://schemas.openxmlformats.org/officeDocument/2006/relationships/slide" Target="slide63.xml"/><Relationship Id="rId2" Type="http://schemas.openxmlformats.org/officeDocument/2006/relationships/slide" Target="slide56.xml"/><Relationship Id="rId1" Type="http://schemas.openxmlformats.org/officeDocument/2006/relationships/slideLayout" Target="../slideLayouts/slideLayout19.xml"/><Relationship Id="rId6" Type="http://schemas.openxmlformats.org/officeDocument/2006/relationships/slide" Target="slide62.xml"/><Relationship Id="rId5" Type="http://schemas.openxmlformats.org/officeDocument/2006/relationships/slide" Target="slide61.xml"/><Relationship Id="rId4" Type="http://schemas.openxmlformats.org/officeDocument/2006/relationships/slide" Target="slide60.xml"/></Relationships>
</file>

<file path=ppt/slides/_rels/slide58.xml.rels><?xml version="1.0" encoding="UTF-8" standalone="yes"?>
<Relationships xmlns="http://schemas.openxmlformats.org/package/2006/relationships"><Relationship Id="rId8" Type="http://schemas.openxmlformats.org/officeDocument/2006/relationships/slide" Target="slide65.xml"/><Relationship Id="rId3" Type="http://schemas.openxmlformats.org/officeDocument/2006/relationships/slide" Target="slide58.xml"/><Relationship Id="rId7" Type="http://schemas.openxmlformats.org/officeDocument/2006/relationships/slide" Target="slide63.xml"/><Relationship Id="rId2" Type="http://schemas.openxmlformats.org/officeDocument/2006/relationships/slide" Target="slide56.xml"/><Relationship Id="rId1" Type="http://schemas.openxmlformats.org/officeDocument/2006/relationships/slideLayout" Target="../slideLayouts/slideLayout1.xml"/><Relationship Id="rId6" Type="http://schemas.openxmlformats.org/officeDocument/2006/relationships/slide" Target="slide62.xml"/><Relationship Id="rId5" Type="http://schemas.openxmlformats.org/officeDocument/2006/relationships/slide" Target="slide61.xml"/><Relationship Id="rId4" Type="http://schemas.openxmlformats.org/officeDocument/2006/relationships/slide" Target="slide60.xml"/></Relationships>
</file>

<file path=ppt/slides/_rels/slide59.xml.rels><?xml version="1.0" encoding="UTF-8" standalone="yes"?>
<Relationships xmlns="http://schemas.openxmlformats.org/package/2006/relationships"><Relationship Id="rId8" Type="http://schemas.openxmlformats.org/officeDocument/2006/relationships/slide" Target="slide65.xml"/><Relationship Id="rId3" Type="http://schemas.openxmlformats.org/officeDocument/2006/relationships/slide" Target="slide58.xml"/><Relationship Id="rId7" Type="http://schemas.openxmlformats.org/officeDocument/2006/relationships/slide" Target="slide63.xml"/><Relationship Id="rId2" Type="http://schemas.openxmlformats.org/officeDocument/2006/relationships/slide" Target="slide56.xml"/><Relationship Id="rId1" Type="http://schemas.openxmlformats.org/officeDocument/2006/relationships/slideLayout" Target="../slideLayouts/slideLayout19.xml"/><Relationship Id="rId6" Type="http://schemas.openxmlformats.org/officeDocument/2006/relationships/slide" Target="slide62.xml"/><Relationship Id="rId5" Type="http://schemas.openxmlformats.org/officeDocument/2006/relationships/slide" Target="slide61.xml"/><Relationship Id="rId4" Type="http://schemas.openxmlformats.org/officeDocument/2006/relationships/slide" Target="slide60.xml"/></Relationships>
</file>

<file path=ppt/slides/_rels/slide60.xml.rels><?xml version="1.0" encoding="UTF-8" standalone="yes"?>
<Relationships xmlns="http://schemas.openxmlformats.org/package/2006/relationships"><Relationship Id="rId8" Type="http://schemas.openxmlformats.org/officeDocument/2006/relationships/slide" Target="slide65.xml"/><Relationship Id="rId3" Type="http://schemas.openxmlformats.org/officeDocument/2006/relationships/slide" Target="slide58.xml"/><Relationship Id="rId7" Type="http://schemas.openxmlformats.org/officeDocument/2006/relationships/slide" Target="slide63.xml"/><Relationship Id="rId2" Type="http://schemas.openxmlformats.org/officeDocument/2006/relationships/slide" Target="slide56.xml"/><Relationship Id="rId1" Type="http://schemas.openxmlformats.org/officeDocument/2006/relationships/slideLayout" Target="../slideLayouts/slideLayout1.xml"/><Relationship Id="rId6" Type="http://schemas.openxmlformats.org/officeDocument/2006/relationships/slide" Target="slide62.xml"/><Relationship Id="rId5" Type="http://schemas.openxmlformats.org/officeDocument/2006/relationships/slide" Target="slide61.xml"/><Relationship Id="rId4" Type="http://schemas.openxmlformats.org/officeDocument/2006/relationships/slide" Target="slide60.xml"/></Relationships>
</file>

<file path=ppt/slides/_rels/slide61.xml.rels><?xml version="1.0" encoding="UTF-8" standalone="yes"?>
<Relationships xmlns="http://schemas.openxmlformats.org/package/2006/relationships"><Relationship Id="rId8" Type="http://schemas.openxmlformats.org/officeDocument/2006/relationships/slide" Target="slide65.xml"/><Relationship Id="rId3" Type="http://schemas.openxmlformats.org/officeDocument/2006/relationships/slide" Target="slide58.xml"/><Relationship Id="rId7" Type="http://schemas.openxmlformats.org/officeDocument/2006/relationships/slide" Target="slide63.xml"/><Relationship Id="rId2" Type="http://schemas.openxmlformats.org/officeDocument/2006/relationships/slide" Target="slide56.xml"/><Relationship Id="rId1" Type="http://schemas.openxmlformats.org/officeDocument/2006/relationships/slideLayout" Target="../slideLayouts/slideLayout9.xml"/><Relationship Id="rId6" Type="http://schemas.openxmlformats.org/officeDocument/2006/relationships/slide" Target="slide62.xml"/><Relationship Id="rId5" Type="http://schemas.openxmlformats.org/officeDocument/2006/relationships/slide" Target="slide61.xml"/><Relationship Id="rId4" Type="http://schemas.openxmlformats.org/officeDocument/2006/relationships/slide" Target="slide60.xml"/></Relationships>
</file>

<file path=ppt/slides/_rels/slide62.xml.rels><?xml version="1.0" encoding="UTF-8" standalone="yes"?>
<Relationships xmlns="http://schemas.openxmlformats.org/package/2006/relationships"><Relationship Id="rId8" Type="http://schemas.openxmlformats.org/officeDocument/2006/relationships/slide" Target="slide65.xml"/><Relationship Id="rId3" Type="http://schemas.openxmlformats.org/officeDocument/2006/relationships/slide" Target="slide58.xml"/><Relationship Id="rId7" Type="http://schemas.openxmlformats.org/officeDocument/2006/relationships/slide" Target="slide63.xml"/><Relationship Id="rId2" Type="http://schemas.openxmlformats.org/officeDocument/2006/relationships/slide" Target="slide56.xml"/><Relationship Id="rId1" Type="http://schemas.openxmlformats.org/officeDocument/2006/relationships/slideLayout" Target="../slideLayouts/slideLayout5.xml"/><Relationship Id="rId6" Type="http://schemas.openxmlformats.org/officeDocument/2006/relationships/slide" Target="slide62.xml"/><Relationship Id="rId5" Type="http://schemas.openxmlformats.org/officeDocument/2006/relationships/slide" Target="slide61.xml"/><Relationship Id="rId4" Type="http://schemas.openxmlformats.org/officeDocument/2006/relationships/slide" Target="slide60.xml"/></Relationships>
</file>

<file path=ppt/slides/_rels/slide63.xml.rels><?xml version="1.0" encoding="UTF-8" standalone="yes"?>
<Relationships xmlns="http://schemas.openxmlformats.org/package/2006/relationships"><Relationship Id="rId8" Type="http://schemas.openxmlformats.org/officeDocument/2006/relationships/slide" Target="slide65.xml"/><Relationship Id="rId3" Type="http://schemas.openxmlformats.org/officeDocument/2006/relationships/slide" Target="slide58.xml"/><Relationship Id="rId7" Type="http://schemas.openxmlformats.org/officeDocument/2006/relationships/slide" Target="slide63.xml"/><Relationship Id="rId2" Type="http://schemas.openxmlformats.org/officeDocument/2006/relationships/slide" Target="slide56.xml"/><Relationship Id="rId1" Type="http://schemas.openxmlformats.org/officeDocument/2006/relationships/slideLayout" Target="../slideLayouts/slideLayout1.xml"/><Relationship Id="rId6" Type="http://schemas.openxmlformats.org/officeDocument/2006/relationships/slide" Target="slide62.xml"/><Relationship Id="rId5" Type="http://schemas.openxmlformats.org/officeDocument/2006/relationships/slide" Target="slide61.xml"/><Relationship Id="rId4" Type="http://schemas.openxmlformats.org/officeDocument/2006/relationships/slide" Target="slide60.xml"/></Relationships>
</file>

<file path=ppt/slides/_rels/slide64.xml.rels><?xml version="1.0" encoding="UTF-8" standalone="yes"?>
<Relationships xmlns="http://schemas.openxmlformats.org/package/2006/relationships"><Relationship Id="rId8" Type="http://schemas.openxmlformats.org/officeDocument/2006/relationships/slide" Target="slide65.xml"/><Relationship Id="rId3" Type="http://schemas.openxmlformats.org/officeDocument/2006/relationships/slide" Target="slide58.xml"/><Relationship Id="rId7" Type="http://schemas.openxmlformats.org/officeDocument/2006/relationships/slide" Target="slide63.xml"/><Relationship Id="rId2" Type="http://schemas.openxmlformats.org/officeDocument/2006/relationships/slide" Target="slide56.xml"/><Relationship Id="rId1" Type="http://schemas.openxmlformats.org/officeDocument/2006/relationships/slideLayout" Target="../slideLayouts/slideLayout19.xml"/><Relationship Id="rId6" Type="http://schemas.openxmlformats.org/officeDocument/2006/relationships/slide" Target="slide62.xml"/><Relationship Id="rId5" Type="http://schemas.openxmlformats.org/officeDocument/2006/relationships/slide" Target="slide61.xml"/><Relationship Id="rId4" Type="http://schemas.openxmlformats.org/officeDocument/2006/relationships/slide" Target="slide60.xml"/></Relationships>
</file>

<file path=ppt/slides/_rels/slide65.xml.rels><?xml version="1.0" encoding="UTF-8" standalone="yes"?>
<Relationships xmlns="http://schemas.openxmlformats.org/package/2006/relationships"><Relationship Id="rId8" Type="http://schemas.openxmlformats.org/officeDocument/2006/relationships/slide" Target="slide65.xml"/><Relationship Id="rId3" Type="http://schemas.openxmlformats.org/officeDocument/2006/relationships/slide" Target="slide58.xml"/><Relationship Id="rId7" Type="http://schemas.openxmlformats.org/officeDocument/2006/relationships/slide" Target="slide63.xml"/><Relationship Id="rId2" Type="http://schemas.openxmlformats.org/officeDocument/2006/relationships/slide" Target="slide56.xml"/><Relationship Id="rId1" Type="http://schemas.openxmlformats.org/officeDocument/2006/relationships/slideLayout" Target="../slideLayouts/slideLayout1.xml"/><Relationship Id="rId6" Type="http://schemas.openxmlformats.org/officeDocument/2006/relationships/slide" Target="slide62.xml"/><Relationship Id="rId5" Type="http://schemas.openxmlformats.org/officeDocument/2006/relationships/slide" Target="slide61.xml"/><Relationship Id="rId4" Type="http://schemas.openxmlformats.org/officeDocument/2006/relationships/slide" Target="slide60.xml"/></Relationships>
</file>

<file path=ppt/slides/_rels/slide66.xml.rels><?xml version="1.0" encoding="UTF-8" standalone="yes"?>
<Relationships xmlns="http://schemas.openxmlformats.org/package/2006/relationships"><Relationship Id="rId8" Type="http://schemas.openxmlformats.org/officeDocument/2006/relationships/slide" Target="slide65.xml"/><Relationship Id="rId3" Type="http://schemas.openxmlformats.org/officeDocument/2006/relationships/slide" Target="slide58.xml"/><Relationship Id="rId7" Type="http://schemas.openxmlformats.org/officeDocument/2006/relationships/slide" Target="slide63.xml"/><Relationship Id="rId2" Type="http://schemas.openxmlformats.org/officeDocument/2006/relationships/slide" Target="slide56.xml"/><Relationship Id="rId1" Type="http://schemas.openxmlformats.org/officeDocument/2006/relationships/slideLayout" Target="../slideLayouts/slideLayout1.xml"/><Relationship Id="rId6" Type="http://schemas.openxmlformats.org/officeDocument/2006/relationships/slide" Target="slide62.xml"/><Relationship Id="rId5" Type="http://schemas.openxmlformats.org/officeDocument/2006/relationships/slide" Target="slide61.xml"/><Relationship Id="rId4" Type="http://schemas.openxmlformats.org/officeDocument/2006/relationships/slide" Target="slide60.xml"/></Relationships>
</file>

<file path=ppt/slides/_rels/slide67.xml.rels><?xml version="1.0" encoding="UTF-8" standalone="yes"?>
<Relationships xmlns="http://schemas.openxmlformats.org/package/2006/relationships"><Relationship Id="rId8" Type="http://schemas.openxmlformats.org/officeDocument/2006/relationships/slide" Target="slide65.xml"/><Relationship Id="rId3" Type="http://schemas.openxmlformats.org/officeDocument/2006/relationships/slide" Target="slide58.xml"/><Relationship Id="rId7" Type="http://schemas.openxmlformats.org/officeDocument/2006/relationships/slide" Target="slide63.xml"/><Relationship Id="rId2" Type="http://schemas.openxmlformats.org/officeDocument/2006/relationships/slide" Target="slide56.xml"/><Relationship Id="rId1" Type="http://schemas.openxmlformats.org/officeDocument/2006/relationships/slideLayout" Target="../slideLayouts/slideLayout1.xml"/><Relationship Id="rId6" Type="http://schemas.openxmlformats.org/officeDocument/2006/relationships/slide" Target="slide62.xml"/><Relationship Id="rId5" Type="http://schemas.openxmlformats.org/officeDocument/2006/relationships/slide" Target="slide61.xml"/><Relationship Id="rId4" Type="http://schemas.openxmlformats.org/officeDocument/2006/relationships/slide" Target="slide60.xml"/><Relationship Id="rId9" Type="http://schemas.openxmlformats.org/officeDocument/2006/relationships/slide" Target="slide6.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slide" Target="slide6.xml"/><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组合 1"/>
          <p:cNvGrpSpPr/>
          <p:nvPr/>
        </p:nvGrpSpPr>
        <p:grpSpPr>
          <a:xfrm>
            <a:off x="-28885" y="0"/>
            <a:ext cx="12219298" cy="4221882"/>
            <a:chOff x="7535366" y="4264725"/>
            <a:chExt cx="10055226" cy="4481512"/>
          </a:xfrm>
          <a:blipFill dpi="0" rotWithShape="1">
            <a:blip r:embed="rId2"/>
            <a:srcRect/>
            <a:stretch>
              <a:fillRect t="-47000" b="-10000"/>
            </a:stretch>
          </a:blipFill>
        </p:grpSpPr>
        <p:sp>
          <p:nvSpPr>
            <p:cNvPr id="3" name="Freeform 184"/>
            <p:cNvSpPr>
              <a:spLocks/>
            </p:cNvSpPr>
            <p:nvPr/>
          </p:nvSpPr>
          <p:spPr bwMode="auto">
            <a:xfrm>
              <a:off x="17082591" y="4264725"/>
              <a:ext cx="87313" cy="23813"/>
            </a:xfrm>
            <a:custGeom>
              <a:avLst/>
              <a:gdLst>
                <a:gd name="T0" fmla="*/ 31 w 33"/>
                <a:gd name="T1" fmla="*/ 0 h 9"/>
                <a:gd name="T2" fmla="*/ 33 w 33"/>
                <a:gd name="T3" fmla="*/ 2 h 9"/>
                <a:gd name="T4" fmla="*/ 32 w 33"/>
                <a:gd name="T5" fmla="*/ 4 h 9"/>
                <a:gd name="T6" fmla="*/ 0 w 33"/>
                <a:gd name="T7" fmla="*/ 9 h 9"/>
                <a:gd name="T8" fmla="*/ 1 w 33"/>
                <a:gd name="T9" fmla="*/ 6 h 9"/>
                <a:gd name="T10" fmla="*/ 31 w 33"/>
                <a:gd name="T11" fmla="*/ 0 h 9"/>
              </a:gdLst>
              <a:ahLst/>
              <a:cxnLst>
                <a:cxn ang="0">
                  <a:pos x="T0" y="T1"/>
                </a:cxn>
                <a:cxn ang="0">
                  <a:pos x="T2" y="T3"/>
                </a:cxn>
                <a:cxn ang="0">
                  <a:pos x="T4" y="T5"/>
                </a:cxn>
                <a:cxn ang="0">
                  <a:pos x="T6" y="T7"/>
                </a:cxn>
                <a:cxn ang="0">
                  <a:pos x="T8" y="T9"/>
                </a:cxn>
                <a:cxn ang="0">
                  <a:pos x="T10" y="T11"/>
                </a:cxn>
              </a:cxnLst>
              <a:rect l="0" t="0" r="r" b="b"/>
              <a:pathLst>
                <a:path w="33" h="9">
                  <a:moveTo>
                    <a:pt x="31" y="0"/>
                  </a:moveTo>
                  <a:cubicBezTo>
                    <a:pt x="32" y="1"/>
                    <a:pt x="32" y="2"/>
                    <a:pt x="33" y="2"/>
                  </a:cubicBezTo>
                  <a:cubicBezTo>
                    <a:pt x="33" y="3"/>
                    <a:pt x="32" y="4"/>
                    <a:pt x="32" y="4"/>
                  </a:cubicBezTo>
                  <a:cubicBezTo>
                    <a:pt x="22" y="7"/>
                    <a:pt x="11" y="9"/>
                    <a:pt x="0" y="9"/>
                  </a:cubicBezTo>
                  <a:cubicBezTo>
                    <a:pt x="1" y="8"/>
                    <a:pt x="1" y="7"/>
                    <a:pt x="1" y="6"/>
                  </a:cubicBezTo>
                  <a:cubicBezTo>
                    <a:pt x="11" y="4"/>
                    <a:pt x="21" y="2"/>
                    <a:pt x="3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 name="Freeform 185"/>
            <p:cNvSpPr>
              <a:spLocks/>
            </p:cNvSpPr>
            <p:nvPr/>
          </p:nvSpPr>
          <p:spPr bwMode="auto">
            <a:xfrm>
              <a:off x="17536616" y="4283775"/>
              <a:ext cx="53975" cy="28575"/>
            </a:xfrm>
            <a:custGeom>
              <a:avLst/>
              <a:gdLst>
                <a:gd name="T0" fmla="*/ 18 w 21"/>
                <a:gd name="T1" fmla="*/ 0 h 11"/>
                <a:gd name="T2" fmla="*/ 21 w 21"/>
                <a:gd name="T3" fmla="*/ 0 h 11"/>
                <a:gd name="T4" fmla="*/ 21 w 21"/>
                <a:gd name="T5" fmla="*/ 5 h 11"/>
                <a:gd name="T6" fmla="*/ 0 w 21"/>
                <a:gd name="T7" fmla="*/ 11 h 11"/>
                <a:gd name="T8" fmla="*/ 1 w 21"/>
                <a:gd name="T9" fmla="*/ 8 h 11"/>
                <a:gd name="T10" fmla="*/ 18 w 21"/>
                <a:gd name="T11" fmla="*/ 0 h 11"/>
              </a:gdLst>
              <a:ahLst/>
              <a:cxnLst>
                <a:cxn ang="0">
                  <a:pos x="T0" y="T1"/>
                </a:cxn>
                <a:cxn ang="0">
                  <a:pos x="T2" y="T3"/>
                </a:cxn>
                <a:cxn ang="0">
                  <a:pos x="T4" y="T5"/>
                </a:cxn>
                <a:cxn ang="0">
                  <a:pos x="T6" y="T7"/>
                </a:cxn>
                <a:cxn ang="0">
                  <a:pos x="T8" y="T9"/>
                </a:cxn>
                <a:cxn ang="0">
                  <a:pos x="T10" y="T11"/>
                </a:cxn>
              </a:cxnLst>
              <a:rect l="0" t="0" r="r" b="b"/>
              <a:pathLst>
                <a:path w="21" h="11">
                  <a:moveTo>
                    <a:pt x="18" y="0"/>
                  </a:moveTo>
                  <a:cubicBezTo>
                    <a:pt x="19" y="0"/>
                    <a:pt x="20" y="0"/>
                    <a:pt x="21" y="0"/>
                  </a:cubicBezTo>
                  <a:cubicBezTo>
                    <a:pt x="21" y="2"/>
                    <a:pt x="21" y="3"/>
                    <a:pt x="21" y="5"/>
                  </a:cubicBezTo>
                  <a:cubicBezTo>
                    <a:pt x="14" y="7"/>
                    <a:pt x="7" y="9"/>
                    <a:pt x="0" y="11"/>
                  </a:cubicBezTo>
                  <a:cubicBezTo>
                    <a:pt x="1" y="10"/>
                    <a:pt x="1" y="9"/>
                    <a:pt x="1" y="8"/>
                  </a:cubicBezTo>
                  <a:cubicBezTo>
                    <a:pt x="6" y="6"/>
                    <a:pt x="13" y="3"/>
                    <a:pt x="1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 name="Freeform 186"/>
            <p:cNvSpPr>
              <a:spLocks/>
            </p:cNvSpPr>
            <p:nvPr/>
          </p:nvSpPr>
          <p:spPr bwMode="auto">
            <a:xfrm>
              <a:off x="16684129" y="4337750"/>
              <a:ext cx="906463" cy="420688"/>
            </a:xfrm>
            <a:custGeom>
              <a:avLst/>
              <a:gdLst>
                <a:gd name="T0" fmla="*/ 335 w 346"/>
                <a:gd name="T1" fmla="*/ 0 h 160"/>
                <a:gd name="T2" fmla="*/ 346 w 346"/>
                <a:gd name="T3" fmla="*/ 3 h 160"/>
                <a:gd name="T4" fmla="*/ 343 w 346"/>
                <a:gd name="T5" fmla="*/ 5 h 160"/>
                <a:gd name="T6" fmla="*/ 322 w 346"/>
                <a:gd name="T7" fmla="*/ 10 h 160"/>
                <a:gd name="T8" fmla="*/ 322 w 346"/>
                <a:gd name="T9" fmla="*/ 12 h 160"/>
                <a:gd name="T10" fmla="*/ 328 w 346"/>
                <a:gd name="T11" fmla="*/ 13 h 160"/>
                <a:gd name="T12" fmla="*/ 326 w 346"/>
                <a:gd name="T13" fmla="*/ 16 h 160"/>
                <a:gd name="T14" fmla="*/ 304 w 346"/>
                <a:gd name="T15" fmla="*/ 26 h 160"/>
                <a:gd name="T16" fmla="*/ 318 w 346"/>
                <a:gd name="T17" fmla="*/ 29 h 160"/>
                <a:gd name="T18" fmla="*/ 316 w 346"/>
                <a:gd name="T19" fmla="*/ 32 h 160"/>
                <a:gd name="T20" fmla="*/ 290 w 346"/>
                <a:gd name="T21" fmla="*/ 39 h 160"/>
                <a:gd name="T22" fmla="*/ 289 w 346"/>
                <a:gd name="T23" fmla="*/ 41 h 160"/>
                <a:gd name="T24" fmla="*/ 294 w 346"/>
                <a:gd name="T25" fmla="*/ 45 h 160"/>
                <a:gd name="T26" fmla="*/ 266 w 346"/>
                <a:gd name="T27" fmla="*/ 52 h 160"/>
                <a:gd name="T28" fmla="*/ 247 w 346"/>
                <a:gd name="T29" fmla="*/ 65 h 160"/>
                <a:gd name="T30" fmla="*/ 247 w 346"/>
                <a:gd name="T31" fmla="*/ 69 h 160"/>
                <a:gd name="T32" fmla="*/ 247 w 346"/>
                <a:gd name="T33" fmla="*/ 70 h 160"/>
                <a:gd name="T34" fmla="*/ 256 w 346"/>
                <a:gd name="T35" fmla="*/ 70 h 160"/>
                <a:gd name="T36" fmla="*/ 254 w 346"/>
                <a:gd name="T37" fmla="*/ 73 h 160"/>
                <a:gd name="T38" fmla="*/ 239 w 346"/>
                <a:gd name="T39" fmla="*/ 81 h 160"/>
                <a:gd name="T40" fmla="*/ 225 w 346"/>
                <a:gd name="T41" fmla="*/ 82 h 160"/>
                <a:gd name="T42" fmla="*/ 223 w 346"/>
                <a:gd name="T43" fmla="*/ 80 h 160"/>
                <a:gd name="T44" fmla="*/ 223 w 346"/>
                <a:gd name="T45" fmla="*/ 79 h 160"/>
                <a:gd name="T46" fmla="*/ 229 w 346"/>
                <a:gd name="T47" fmla="*/ 75 h 160"/>
                <a:gd name="T48" fmla="*/ 229 w 346"/>
                <a:gd name="T49" fmla="*/ 74 h 160"/>
                <a:gd name="T50" fmla="*/ 221 w 346"/>
                <a:gd name="T51" fmla="*/ 74 h 160"/>
                <a:gd name="T52" fmla="*/ 215 w 346"/>
                <a:gd name="T53" fmla="*/ 80 h 160"/>
                <a:gd name="T54" fmla="*/ 219 w 346"/>
                <a:gd name="T55" fmla="*/ 85 h 160"/>
                <a:gd name="T56" fmla="*/ 241 w 346"/>
                <a:gd name="T57" fmla="*/ 86 h 160"/>
                <a:gd name="T58" fmla="*/ 239 w 346"/>
                <a:gd name="T59" fmla="*/ 89 h 160"/>
                <a:gd name="T60" fmla="*/ 192 w 346"/>
                <a:gd name="T61" fmla="*/ 108 h 160"/>
                <a:gd name="T62" fmla="*/ 163 w 346"/>
                <a:gd name="T63" fmla="*/ 122 h 160"/>
                <a:gd name="T64" fmla="*/ 166 w 346"/>
                <a:gd name="T65" fmla="*/ 125 h 160"/>
                <a:gd name="T66" fmla="*/ 189 w 346"/>
                <a:gd name="T67" fmla="*/ 122 h 160"/>
                <a:gd name="T68" fmla="*/ 187 w 346"/>
                <a:gd name="T69" fmla="*/ 125 h 160"/>
                <a:gd name="T70" fmla="*/ 121 w 346"/>
                <a:gd name="T71" fmla="*/ 145 h 160"/>
                <a:gd name="T72" fmla="*/ 123 w 346"/>
                <a:gd name="T73" fmla="*/ 142 h 160"/>
                <a:gd name="T74" fmla="*/ 126 w 346"/>
                <a:gd name="T75" fmla="*/ 140 h 160"/>
                <a:gd name="T76" fmla="*/ 126 w 346"/>
                <a:gd name="T77" fmla="*/ 139 h 160"/>
                <a:gd name="T78" fmla="*/ 123 w 346"/>
                <a:gd name="T79" fmla="*/ 139 h 160"/>
                <a:gd name="T80" fmla="*/ 55 w 346"/>
                <a:gd name="T81" fmla="*/ 150 h 160"/>
                <a:gd name="T82" fmla="*/ 52 w 346"/>
                <a:gd name="T83" fmla="*/ 147 h 160"/>
                <a:gd name="T84" fmla="*/ 53 w 346"/>
                <a:gd name="T85" fmla="*/ 137 h 160"/>
                <a:gd name="T86" fmla="*/ 177 w 346"/>
                <a:gd name="T87" fmla="*/ 82 h 160"/>
                <a:gd name="T88" fmla="*/ 177 w 346"/>
                <a:gd name="T89" fmla="*/ 81 h 160"/>
                <a:gd name="T90" fmla="*/ 176 w 346"/>
                <a:gd name="T91" fmla="*/ 80 h 160"/>
                <a:gd name="T92" fmla="*/ 85 w 346"/>
                <a:gd name="T93" fmla="*/ 87 h 160"/>
                <a:gd name="T94" fmla="*/ 87 w 346"/>
                <a:gd name="T95" fmla="*/ 84 h 160"/>
                <a:gd name="T96" fmla="*/ 92 w 346"/>
                <a:gd name="T97" fmla="*/ 82 h 160"/>
                <a:gd name="T98" fmla="*/ 90 w 346"/>
                <a:gd name="T99" fmla="*/ 80 h 160"/>
                <a:gd name="T100" fmla="*/ 67 w 346"/>
                <a:gd name="T101" fmla="*/ 92 h 160"/>
                <a:gd name="T102" fmla="*/ 38 w 346"/>
                <a:gd name="T103" fmla="*/ 94 h 160"/>
                <a:gd name="T104" fmla="*/ 0 w 346"/>
                <a:gd name="T105" fmla="*/ 105 h 160"/>
                <a:gd name="T106" fmla="*/ 3 w 346"/>
                <a:gd name="T107" fmla="*/ 100 h 160"/>
                <a:gd name="T108" fmla="*/ 105 w 346"/>
                <a:gd name="T109" fmla="*/ 70 h 160"/>
                <a:gd name="T110" fmla="*/ 151 w 346"/>
                <a:gd name="T111" fmla="*/ 65 h 160"/>
                <a:gd name="T112" fmla="*/ 146 w 346"/>
                <a:gd name="T113" fmla="*/ 63 h 160"/>
                <a:gd name="T114" fmla="*/ 184 w 346"/>
                <a:gd name="T115" fmla="*/ 54 h 160"/>
                <a:gd name="T116" fmla="*/ 292 w 346"/>
                <a:gd name="T117" fmla="*/ 24 h 160"/>
                <a:gd name="T118" fmla="*/ 292 w 346"/>
                <a:gd name="T119" fmla="*/ 14 h 160"/>
                <a:gd name="T120" fmla="*/ 305 w 346"/>
                <a:gd name="T121" fmla="*/ 6 h 160"/>
                <a:gd name="T122" fmla="*/ 335 w 346"/>
                <a:gd name="T123" fmla="*/ 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46" h="160">
                  <a:moveTo>
                    <a:pt x="335" y="0"/>
                  </a:moveTo>
                  <a:cubicBezTo>
                    <a:pt x="339" y="0"/>
                    <a:pt x="344" y="1"/>
                    <a:pt x="346" y="3"/>
                  </a:cubicBezTo>
                  <a:cubicBezTo>
                    <a:pt x="345" y="4"/>
                    <a:pt x="344" y="4"/>
                    <a:pt x="343" y="5"/>
                  </a:cubicBezTo>
                  <a:cubicBezTo>
                    <a:pt x="336" y="7"/>
                    <a:pt x="329" y="8"/>
                    <a:pt x="322" y="10"/>
                  </a:cubicBezTo>
                  <a:cubicBezTo>
                    <a:pt x="322" y="10"/>
                    <a:pt x="322" y="11"/>
                    <a:pt x="322" y="12"/>
                  </a:cubicBezTo>
                  <a:cubicBezTo>
                    <a:pt x="324" y="12"/>
                    <a:pt x="326" y="12"/>
                    <a:pt x="328" y="13"/>
                  </a:cubicBezTo>
                  <a:cubicBezTo>
                    <a:pt x="327" y="14"/>
                    <a:pt x="327" y="15"/>
                    <a:pt x="326" y="16"/>
                  </a:cubicBezTo>
                  <a:cubicBezTo>
                    <a:pt x="318" y="17"/>
                    <a:pt x="306" y="18"/>
                    <a:pt x="304" y="26"/>
                  </a:cubicBezTo>
                  <a:cubicBezTo>
                    <a:pt x="312" y="26"/>
                    <a:pt x="312" y="27"/>
                    <a:pt x="318" y="29"/>
                  </a:cubicBezTo>
                  <a:cubicBezTo>
                    <a:pt x="317" y="30"/>
                    <a:pt x="316" y="31"/>
                    <a:pt x="316" y="32"/>
                  </a:cubicBezTo>
                  <a:cubicBezTo>
                    <a:pt x="305" y="35"/>
                    <a:pt x="301" y="37"/>
                    <a:pt x="290" y="39"/>
                  </a:cubicBezTo>
                  <a:cubicBezTo>
                    <a:pt x="289" y="39"/>
                    <a:pt x="289" y="40"/>
                    <a:pt x="289" y="41"/>
                  </a:cubicBezTo>
                  <a:cubicBezTo>
                    <a:pt x="291" y="43"/>
                    <a:pt x="292" y="43"/>
                    <a:pt x="294" y="45"/>
                  </a:cubicBezTo>
                  <a:cubicBezTo>
                    <a:pt x="282" y="52"/>
                    <a:pt x="279" y="49"/>
                    <a:pt x="266" y="52"/>
                  </a:cubicBezTo>
                  <a:cubicBezTo>
                    <a:pt x="265" y="64"/>
                    <a:pt x="257" y="64"/>
                    <a:pt x="247" y="65"/>
                  </a:cubicBezTo>
                  <a:cubicBezTo>
                    <a:pt x="247" y="67"/>
                    <a:pt x="247" y="68"/>
                    <a:pt x="247" y="69"/>
                  </a:cubicBezTo>
                  <a:cubicBezTo>
                    <a:pt x="247" y="70"/>
                    <a:pt x="247" y="70"/>
                    <a:pt x="247" y="70"/>
                  </a:cubicBezTo>
                  <a:cubicBezTo>
                    <a:pt x="250" y="70"/>
                    <a:pt x="253" y="70"/>
                    <a:pt x="256" y="70"/>
                  </a:cubicBezTo>
                  <a:cubicBezTo>
                    <a:pt x="255" y="71"/>
                    <a:pt x="255" y="72"/>
                    <a:pt x="254" y="73"/>
                  </a:cubicBezTo>
                  <a:cubicBezTo>
                    <a:pt x="244" y="73"/>
                    <a:pt x="246" y="79"/>
                    <a:pt x="239" y="81"/>
                  </a:cubicBezTo>
                  <a:cubicBezTo>
                    <a:pt x="234" y="82"/>
                    <a:pt x="231" y="79"/>
                    <a:pt x="225" y="82"/>
                  </a:cubicBezTo>
                  <a:cubicBezTo>
                    <a:pt x="225" y="81"/>
                    <a:pt x="224" y="81"/>
                    <a:pt x="223" y="80"/>
                  </a:cubicBezTo>
                  <a:cubicBezTo>
                    <a:pt x="223" y="80"/>
                    <a:pt x="223" y="79"/>
                    <a:pt x="223" y="79"/>
                  </a:cubicBezTo>
                  <a:cubicBezTo>
                    <a:pt x="225" y="78"/>
                    <a:pt x="227" y="76"/>
                    <a:pt x="229" y="75"/>
                  </a:cubicBezTo>
                  <a:cubicBezTo>
                    <a:pt x="229" y="75"/>
                    <a:pt x="229" y="74"/>
                    <a:pt x="229" y="74"/>
                  </a:cubicBezTo>
                  <a:cubicBezTo>
                    <a:pt x="226" y="74"/>
                    <a:pt x="223" y="74"/>
                    <a:pt x="221" y="74"/>
                  </a:cubicBezTo>
                  <a:cubicBezTo>
                    <a:pt x="218" y="76"/>
                    <a:pt x="216" y="76"/>
                    <a:pt x="215" y="80"/>
                  </a:cubicBezTo>
                  <a:cubicBezTo>
                    <a:pt x="221" y="81"/>
                    <a:pt x="219" y="79"/>
                    <a:pt x="219" y="85"/>
                  </a:cubicBezTo>
                  <a:cubicBezTo>
                    <a:pt x="226" y="85"/>
                    <a:pt x="233" y="85"/>
                    <a:pt x="241" y="86"/>
                  </a:cubicBezTo>
                  <a:cubicBezTo>
                    <a:pt x="240" y="87"/>
                    <a:pt x="239" y="88"/>
                    <a:pt x="239" y="89"/>
                  </a:cubicBezTo>
                  <a:cubicBezTo>
                    <a:pt x="224" y="92"/>
                    <a:pt x="192" y="98"/>
                    <a:pt x="192" y="108"/>
                  </a:cubicBezTo>
                  <a:cubicBezTo>
                    <a:pt x="182" y="113"/>
                    <a:pt x="173" y="117"/>
                    <a:pt x="163" y="122"/>
                  </a:cubicBezTo>
                  <a:cubicBezTo>
                    <a:pt x="164" y="123"/>
                    <a:pt x="165" y="124"/>
                    <a:pt x="166" y="125"/>
                  </a:cubicBezTo>
                  <a:cubicBezTo>
                    <a:pt x="172" y="122"/>
                    <a:pt x="184" y="117"/>
                    <a:pt x="189" y="122"/>
                  </a:cubicBezTo>
                  <a:cubicBezTo>
                    <a:pt x="188" y="123"/>
                    <a:pt x="188" y="124"/>
                    <a:pt x="187" y="125"/>
                  </a:cubicBezTo>
                  <a:cubicBezTo>
                    <a:pt x="171" y="132"/>
                    <a:pt x="136" y="146"/>
                    <a:pt x="121" y="145"/>
                  </a:cubicBezTo>
                  <a:cubicBezTo>
                    <a:pt x="121" y="144"/>
                    <a:pt x="122" y="143"/>
                    <a:pt x="123" y="142"/>
                  </a:cubicBezTo>
                  <a:cubicBezTo>
                    <a:pt x="124" y="142"/>
                    <a:pt x="125" y="141"/>
                    <a:pt x="126" y="140"/>
                  </a:cubicBezTo>
                  <a:cubicBezTo>
                    <a:pt x="126" y="140"/>
                    <a:pt x="126" y="140"/>
                    <a:pt x="126" y="139"/>
                  </a:cubicBezTo>
                  <a:cubicBezTo>
                    <a:pt x="125" y="139"/>
                    <a:pt x="124" y="139"/>
                    <a:pt x="123" y="139"/>
                  </a:cubicBezTo>
                  <a:cubicBezTo>
                    <a:pt x="104" y="135"/>
                    <a:pt x="66" y="160"/>
                    <a:pt x="55" y="150"/>
                  </a:cubicBezTo>
                  <a:cubicBezTo>
                    <a:pt x="54" y="149"/>
                    <a:pt x="53" y="148"/>
                    <a:pt x="52" y="147"/>
                  </a:cubicBezTo>
                  <a:cubicBezTo>
                    <a:pt x="54" y="141"/>
                    <a:pt x="51" y="143"/>
                    <a:pt x="53" y="137"/>
                  </a:cubicBezTo>
                  <a:cubicBezTo>
                    <a:pt x="93" y="122"/>
                    <a:pt x="150" y="111"/>
                    <a:pt x="177" y="82"/>
                  </a:cubicBezTo>
                  <a:cubicBezTo>
                    <a:pt x="177" y="81"/>
                    <a:pt x="177" y="81"/>
                    <a:pt x="177" y="81"/>
                  </a:cubicBezTo>
                  <a:cubicBezTo>
                    <a:pt x="177" y="81"/>
                    <a:pt x="177" y="80"/>
                    <a:pt x="176" y="80"/>
                  </a:cubicBezTo>
                  <a:cubicBezTo>
                    <a:pt x="146" y="80"/>
                    <a:pt x="113" y="93"/>
                    <a:pt x="85" y="87"/>
                  </a:cubicBezTo>
                  <a:cubicBezTo>
                    <a:pt x="86" y="86"/>
                    <a:pt x="87" y="85"/>
                    <a:pt x="87" y="84"/>
                  </a:cubicBezTo>
                  <a:cubicBezTo>
                    <a:pt x="89" y="83"/>
                    <a:pt x="90" y="82"/>
                    <a:pt x="92" y="82"/>
                  </a:cubicBezTo>
                  <a:cubicBezTo>
                    <a:pt x="91" y="81"/>
                    <a:pt x="91" y="81"/>
                    <a:pt x="90" y="80"/>
                  </a:cubicBezTo>
                  <a:cubicBezTo>
                    <a:pt x="79" y="82"/>
                    <a:pt x="76" y="90"/>
                    <a:pt x="67" y="92"/>
                  </a:cubicBezTo>
                  <a:cubicBezTo>
                    <a:pt x="58" y="95"/>
                    <a:pt x="49" y="92"/>
                    <a:pt x="38" y="94"/>
                  </a:cubicBezTo>
                  <a:cubicBezTo>
                    <a:pt x="25" y="97"/>
                    <a:pt x="13" y="102"/>
                    <a:pt x="0" y="105"/>
                  </a:cubicBezTo>
                  <a:cubicBezTo>
                    <a:pt x="1" y="103"/>
                    <a:pt x="2" y="102"/>
                    <a:pt x="3" y="100"/>
                  </a:cubicBezTo>
                  <a:cubicBezTo>
                    <a:pt x="38" y="93"/>
                    <a:pt x="74" y="80"/>
                    <a:pt x="105" y="70"/>
                  </a:cubicBezTo>
                  <a:cubicBezTo>
                    <a:pt x="117" y="67"/>
                    <a:pt x="147" y="68"/>
                    <a:pt x="151" y="65"/>
                  </a:cubicBezTo>
                  <a:cubicBezTo>
                    <a:pt x="149" y="64"/>
                    <a:pt x="147" y="63"/>
                    <a:pt x="146" y="63"/>
                  </a:cubicBezTo>
                  <a:cubicBezTo>
                    <a:pt x="152" y="58"/>
                    <a:pt x="178" y="52"/>
                    <a:pt x="184" y="54"/>
                  </a:cubicBezTo>
                  <a:cubicBezTo>
                    <a:pt x="213" y="46"/>
                    <a:pt x="271" y="38"/>
                    <a:pt x="292" y="24"/>
                  </a:cubicBezTo>
                  <a:cubicBezTo>
                    <a:pt x="291" y="18"/>
                    <a:pt x="290" y="18"/>
                    <a:pt x="292" y="14"/>
                  </a:cubicBezTo>
                  <a:cubicBezTo>
                    <a:pt x="296" y="11"/>
                    <a:pt x="301" y="9"/>
                    <a:pt x="305" y="6"/>
                  </a:cubicBezTo>
                  <a:cubicBezTo>
                    <a:pt x="315" y="4"/>
                    <a:pt x="325" y="2"/>
                    <a:pt x="33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 name="Freeform 187"/>
            <p:cNvSpPr>
              <a:spLocks/>
            </p:cNvSpPr>
            <p:nvPr/>
          </p:nvSpPr>
          <p:spPr bwMode="auto">
            <a:xfrm>
              <a:off x="16682541" y="4367913"/>
              <a:ext cx="36513" cy="17463"/>
            </a:xfrm>
            <a:custGeom>
              <a:avLst/>
              <a:gdLst>
                <a:gd name="T0" fmla="*/ 11 w 14"/>
                <a:gd name="T1" fmla="*/ 0 h 7"/>
                <a:gd name="T2" fmla="*/ 14 w 14"/>
                <a:gd name="T3" fmla="*/ 1 h 7"/>
                <a:gd name="T4" fmla="*/ 11 w 14"/>
                <a:gd name="T5" fmla="*/ 5 h 7"/>
                <a:gd name="T6" fmla="*/ 0 w 14"/>
                <a:gd name="T7" fmla="*/ 3 h 7"/>
                <a:gd name="T8" fmla="*/ 11 w 14"/>
                <a:gd name="T9" fmla="*/ 0 h 7"/>
              </a:gdLst>
              <a:ahLst/>
              <a:cxnLst>
                <a:cxn ang="0">
                  <a:pos x="T0" y="T1"/>
                </a:cxn>
                <a:cxn ang="0">
                  <a:pos x="T2" y="T3"/>
                </a:cxn>
                <a:cxn ang="0">
                  <a:pos x="T4" y="T5"/>
                </a:cxn>
                <a:cxn ang="0">
                  <a:pos x="T6" y="T7"/>
                </a:cxn>
                <a:cxn ang="0">
                  <a:pos x="T8" y="T9"/>
                </a:cxn>
              </a:cxnLst>
              <a:rect l="0" t="0" r="r" b="b"/>
              <a:pathLst>
                <a:path w="14" h="7">
                  <a:moveTo>
                    <a:pt x="11" y="0"/>
                  </a:moveTo>
                  <a:cubicBezTo>
                    <a:pt x="12" y="0"/>
                    <a:pt x="13" y="0"/>
                    <a:pt x="14" y="1"/>
                  </a:cubicBezTo>
                  <a:cubicBezTo>
                    <a:pt x="13" y="2"/>
                    <a:pt x="12" y="3"/>
                    <a:pt x="11" y="5"/>
                  </a:cubicBezTo>
                  <a:cubicBezTo>
                    <a:pt x="6" y="5"/>
                    <a:pt x="2" y="7"/>
                    <a:pt x="0" y="3"/>
                  </a:cubicBezTo>
                  <a:cubicBezTo>
                    <a:pt x="5" y="2"/>
                    <a:pt x="8" y="3"/>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 name="Freeform 188"/>
            <p:cNvSpPr>
              <a:spLocks/>
            </p:cNvSpPr>
            <p:nvPr/>
          </p:nvSpPr>
          <p:spPr bwMode="auto">
            <a:xfrm>
              <a:off x="16631741" y="4380613"/>
              <a:ext cx="22225" cy="9525"/>
            </a:xfrm>
            <a:custGeom>
              <a:avLst/>
              <a:gdLst>
                <a:gd name="T0" fmla="*/ 3 w 8"/>
                <a:gd name="T1" fmla="*/ 0 h 4"/>
                <a:gd name="T2" fmla="*/ 8 w 8"/>
                <a:gd name="T3" fmla="*/ 1 h 4"/>
                <a:gd name="T4" fmla="*/ 7 w 8"/>
                <a:gd name="T5" fmla="*/ 3 h 4"/>
                <a:gd name="T6" fmla="*/ 5 w 8"/>
                <a:gd name="T7" fmla="*/ 3 h 4"/>
                <a:gd name="T8" fmla="*/ 0 w 8"/>
                <a:gd name="T9" fmla="*/ 4 h 4"/>
                <a:gd name="T10" fmla="*/ 0 w 8"/>
                <a:gd name="T11" fmla="*/ 3 h 4"/>
                <a:gd name="T12" fmla="*/ 2 w 8"/>
                <a:gd name="T13" fmla="*/ 1 h 4"/>
                <a:gd name="T14" fmla="*/ 3 w 8"/>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 h="4">
                  <a:moveTo>
                    <a:pt x="3" y="0"/>
                  </a:moveTo>
                  <a:cubicBezTo>
                    <a:pt x="5" y="0"/>
                    <a:pt x="7" y="1"/>
                    <a:pt x="8" y="1"/>
                  </a:cubicBezTo>
                  <a:cubicBezTo>
                    <a:pt x="8" y="2"/>
                    <a:pt x="8" y="3"/>
                    <a:pt x="7" y="3"/>
                  </a:cubicBezTo>
                  <a:cubicBezTo>
                    <a:pt x="7" y="3"/>
                    <a:pt x="6" y="3"/>
                    <a:pt x="5" y="3"/>
                  </a:cubicBezTo>
                  <a:cubicBezTo>
                    <a:pt x="3" y="4"/>
                    <a:pt x="2" y="4"/>
                    <a:pt x="0" y="4"/>
                  </a:cubicBezTo>
                  <a:cubicBezTo>
                    <a:pt x="0" y="4"/>
                    <a:pt x="0" y="4"/>
                    <a:pt x="0" y="3"/>
                  </a:cubicBezTo>
                  <a:cubicBezTo>
                    <a:pt x="0" y="2"/>
                    <a:pt x="1" y="1"/>
                    <a:pt x="2" y="1"/>
                  </a:cubicBezTo>
                  <a:cubicBezTo>
                    <a:pt x="2" y="0"/>
                    <a:pt x="3"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 name="Freeform 189"/>
            <p:cNvSpPr>
              <a:spLocks/>
            </p:cNvSpPr>
            <p:nvPr/>
          </p:nvSpPr>
          <p:spPr bwMode="auto">
            <a:xfrm>
              <a:off x="17460416" y="4445700"/>
              <a:ext cx="28575" cy="15875"/>
            </a:xfrm>
            <a:custGeom>
              <a:avLst/>
              <a:gdLst>
                <a:gd name="T0" fmla="*/ 9 w 11"/>
                <a:gd name="T1" fmla="*/ 0 h 6"/>
                <a:gd name="T2" fmla="*/ 10 w 11"/>
                <a:gd name="T3" fmla="*/ 3 h 6"/>
                <a:gd name="T4" fmla="*/ 3 w 11"/>
                <a:gd name="T5" fmla="*/ 6 h 6"/>
                <a:gd name="T6" fmla="*/ 0 w 11"/>
                <a:gd name="T7" fmla="*/ 5 h 6"/>
                <a:gd name="T8" fmla="*/ 0 w 11"/>
                <a:gd name="T9" fmla="*/ 4 h 6"/>
                <a:gd name="T10" fmla="*/ 9 w 11"/>
                <a:gd name="T11" fmla="*/ 0 h 6"/>
              </a:gdLst>
              <a:ahLst/>
              <a:cxnLst>
                <a:cxn ang="0">
                  <a:pos x="T0" y="T1"/>
                </a:cxn>
                <a:cxn ang="0">
                  <a:pos x="T2" y="T3"/>
                </a:cxn>
                <a:cxn ang="0">
                  <a:pos x="T4" y="T5"/>
                </a:cxn>
                <a:cxn ang="0">
                  <a:pos x="T6" y="T7"/>
                </a:cxn>
                <a:cxn ang="0">
                  <a:pos x="T8" y="T9"/>
                </a:cxn>
                <a:cxn ang="0">
                  <a:pos x="T10" y="T11"/>
                </a:cxn>
              </a:cxnLst>
              <a:rect l="0" t="0" r="r" b="b"/>
              <a:pathLst>
                <a:path w="11" h="6">
                  <a:moveTo>
                    <a:pt x="9" y="0"/>
                  </a:moveTo>
                  <a:cubicBezTo>
                    <a:pt x="11" y="2"/>
                    <a:pt x="10" y="0"/>
                    <a:pt x="10" y="3"/>
                  </a:cubicBezTo>
                  <a:cubicBezTo>
                    <a:pt x="8" y="4"/>
                    <a:pt x="6" y="5"/>
                    <a:pt x="3" y="6"/>
                  </a:cubicBezTo>
                  <a:cubicBezTo>
                    <a:pt x="2" y="6"/>
                    <a:pt x="1" y="6"/>
                    <a:pt x="0" y="5"/>
                  </a:cubicBezTo>
                  <a:cubicBezTo>
                    <a:pt x="0" y="5"/>
                    <a:pt x="0" y="5"/>
                    <a:pt x="0" y="4"/>
                  </a:cubicBezTo>
                  <a:cubicBezTo>
                    <a:pt x="3" y="3"/>
                    <a:pt x="6" y="1"/>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Freeform 190"/>
            <p:cNvSpPr>
              <a:spLocks/>
            </p:cNvSpPr>
            <p:nvPr/>
          </p:nvSpPr>
          <p:spPr bwMode="auto">
            <a:xfrm>
              <a:off x="16239629" y="4493325"/>
              <a:ext cx="63500" cy="17463"/>
            </a:xfrm>
            <a:custGeom>
              <a:avLst/>
              <a:gdLst>
                <a:gd name="T0" fmla="*/ 10 w 24"/>
                <a:gd name="T1" fmla="*/ 0 h 7"/>
                <a:gd name="T2" fmla="*/ 24 w 24"/>
                <a:gd name="T3" fmla="*/ 1 h 7"/>
                <a:gd name="T4" fmla="*/ 0 w 24"/>
                <a:gd name="T5" fmla="*/ 7 h 7"/>
                <a:gd name="T6" fmla="*/ 1 w 24"/>
                <a:gd name="T7" fmla="*/ 5 h 7"/>
                <a:gd name="T8" fmla="*/ 10 w 24"/>
                <a:gd name="T9" fmla="*/ 0 h 7"/>
              </a:gdLst>
              <a:ahLst/>
              <a:cxnLst>
                <a:cxn ang="0">
                  <a:pos x="T0" y="T1"/>
                </a:cxn>
                <a:cxn ang="0">
                  <a:pos x="T2" y="T3"/>
                </a:cxn>
                <a:cxn ang="0">
                  <a:pos x="T4" y="T5"/>
                </a:cxn>
                <a:cxn ang="0">
                  <a:pos x="T6" y="T7"/>
                </a:cxn>
                <a:cxn ang="0">
                  <a:pos x="T8" y="T9"/>
                </a:cxn>
              </a:cxnLst>
              <a:rect l="0" t="0" r="r" b="b"/>
              <a:pathLst>
                <a:path w="24" h="7">
                  <a:moveTo>
                    <a:pt x="10" y="0"/>
                  </a:moveTo>
                  <a:cubicBezTo>
                    <a:pt x="15" y="0"/>
                    <a:pt x="19" y="0"/>
                    <a:pt x="24" y="1"/>
                  </a:cubicBezTo>
                  <a:cubicBezTo>
                    <a:pt x="20" y="6"/>
                    <a:pt x="9" y="7"/>
                    <a:pt x="0" y="7"/>
                  </a:cubicBezTo>
                  <a:cubicBezTo>
                    <a:pt x="0" y="6"/>
                    <a:pt x="1" y="6"/>
                    <a:pt x="1" y="5"/>
                  </a:cubicBezTo>
                  <a:cubicBezTo>
                    <a:pt x="4" y="3"/>
                    <a:pt x="7" y="1"/>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 name="Freeform 191"/>
            <p:cNvSpPr>
              <a:spLocks/>
            </p:cNvSpPr>
            <p:nvPr/>
          </p:nvSpPr>
          <p:spPr bwMode="auto">
            <a:xfrm>
              <a:off x="16168191" y="4510788"/>
              <a:ext cx="50800" cy="22225"/>
            </a:xfrm>
            <a:custGeom>
              <a:avLst/>
              <a:gdLst>
                <a:gd name="T0" fmla="*/ 11 w 19"/>
                <a:gd name="T1" fmla="*/ 0 h 8"/>
                <a:gd name="T2" fmla="*/ 14 w 19"/>
                <a:gd name="T3" fmla="*/ 0 h 8"/>
                <a:gd name="T4" fmla="*/ 19 w 19"/>
                <a:gd name="T5" fmla="*/ 5 h 8"/>
                <a:gd name="T6" fmla="*/ 18 w 19"/>
                <a:gd name="T7" fmla="*/ 7 h 8"/>
                <a:gd name="T8" fmla="*/ 16 w 19"/>
                <a:gd name="T9" fmla="*/ 7 h 8"/>
                <a:gd name="T10" fmla="*/ 0 w 19"/>
                <a:gd name="T11" fmla="*/ 8 h 8"/>
                <a:gd name="T12" fmla="*/ 2 w 19"/>
                <a:gd name="T13" fmla="*/ 5 h 8"/>
                <a:gd name="T14" fmla="*/ 11 w 19"/>
                <a:gd name="T15" fmla="*/ 0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 h="8">
                  <a:moveTo>
                    <a:pt x="11" y="0"/>
                  </a:moveTo>
                  <a:cubicBezTo>
                    <a:pt x="12" y="0"/>
                    <a:pt x="13" y="0"/>
                    <a:pt x="14" y="0"/>
                  </a:cubicBezTo>
                  <a:cubicBezTo>
                    <a:pt x="16" y="5"/>
                    <a:pt x="15" y="3"/>
                    <a:pt x="19" y="5"/>
                  </a:cubicBezTo>
                  <a:cubicBezTo>
                    <a:pt x="19" y="6"/>
                    <a:pt x="19" y="7"/>
                    <a:pt x="18" y="7"/>
                  </a:cubicBezTo>
                  <a:cubicBezTo>
                    <a:pt x="18" y="7"/>
                    <a:pt x="17" y="7"/>
                    <a:pt x="16" y="7"/>
                  </a:cubicBezTo>
                  <a:cubicBezTo>
                    <a:pt x="11" y="7"/>
                    <a:pt x="5" y="8"/>
                    <a:pt x="0" y="8"/>
                  </a:cubicBezTo>
                  <a:cubicBezTo>
                    <a:pt x="1" y="7"/>
                    <a:pt x="1" y="6"/>
                    <a:pt x="2" y="5"/>
                  </a:cubicBezTo>
                  <a:cubicBezTo>
                    <a:pt x="5" y="4"/>
                    <a:pt x="8" y="2"/>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Freeform 192"/>
            <p:cNvSpPr>
              <a:spLocks/>
            </p:cNvSpPr>
            <p:nvPr/>
          </p:nvSpPr>
          <p:spPr bwMode="auto">
            <a:xfrm>
              <a:off x="16365041" y="4518725"/>
              <a:ext cx="63500" cy="26987"/>
            </a:xfrm>
            <a:custGeom>
              <a:avLst/>
              <a:gdLst>
                <a:gd name="T0" fmla="*/ 16 w 24"/>
                <a:gd name="T1" fmla="*/ 0 h 10"/>
                <a:gd name="T2" fmla="*/ 24 w 24"/>
                <a:gd name="T3" fmla="*/ 2 h 10"/>
                <a:gd name="T4" fmla="*/ 23 w 24"/>
                <a:gd name="T5" fmla="*/ 4 h 10"/>
                <a:gd name="T6" fmla="*/ 0 w 24"/>
                <a:gd name="T7" fmla="*/ 7 h 10"/>
                <a:gd name="T8" fmla="*/ 1 w 24"/>
                <a:gd name="T9" fmla="*/ 5 h 10"/>
                <a:gd name="T10" fmla="*/ 16 w 24"/>
                <a:gd name="T11" fmla="*/ 0 h 10"/>
              </a:gdLst>
              <a:ahLst/>
              <a:cxnLst>
                <a:cxn ang="0">
                  <a:pos x="T0" y="T1"/>
                </a:cxn>
                <a:cxn ang="0">
                  <a:pos x="T2" y="T3"/>
                </a:cxn>
                <a:cxn ang="0">
                  <a:pos x="T4" y="T5"/>
                </a:cxn>
                <a:cxn ang="0">
                  <a:pos x="T6" y="T7"/>
                </a:cxn>
                <a:cxn ang="0">
                  <a:pos x="T8" y="T9"/>
                </a:cxn>
                <a:cxn ang="0">
                  <a:pos x="T10" y="T11"/>
                </a:cxn>
              </a:cxnLst>
              <a:rect l="0" t="0" r="r" b="b"/>
              <a:pathLst>
                <a:path w="24" h="10">
                  <a:moveTo>
                    <a:pt x="16" y="0"/>
                  </a:moveTo>
                  <a:cubicBezTo>
                    <a:pt x="19" y="1"/>
                    <a:pt x="21" y="2"/>
                    <a:pt x="24" y="2"/>
                  </a:cubicBezTo>
                  <a:cubicBezTo>
                    <a:pt x="24" y="3"/>
                    <a:pt x="23" y="4"/>
                    <a:pt x="23" y="4"/>
                  </a:cubicBezTo>
                  <a:cubicBezTo>
                    <a:pt x="17" y="6"/>
                    <a:pt x="5" y="10"/>
                    <a:pt x="0" y="7"/>
                  </a:cubicBezTo>
                  <a:cubicBezTo>
                    <a:pt x="0" y="6"/>
                    <a:pt x="1" y="6"/>
                    <a:pt x="1" y="5"/>
                  </a:cubicBezTo>
                  <a:cubicBezTo>
                    <a:pt x="6" y="4"/>
                    <a:pt x="11" y="2"/>
                    <a:pt x="1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 name="Freeform 193"/>
            <p:cNvSpPr>
              <a:spLocks/>
            </p:cNvSpPr>
            <p:nvPr/>
          </p:nvSpPr>
          <p:spPr bwMode="auto">
            <a:xfrm>
              <a:off x="16268204" y="4558413"/>
              <a:ext cx="15875" cy="11113"/>
            </a:xfrm>
            <a:custGeom>
              <a:avLst/>
              <a:gdLst>
                <a:gd name="T0" fmla="*/ 2 w 6"/>
                <a:gd name="T1" fmla="*/ 0 h 4"/>
                <a:gd name="T2" fmla="*/ 6 w 6"/>
                <a:gd name="T3" fmla="*/ 0 h 4"/>
                <a:gd name="T4" fmla="*/ 4 w 6"/>
                <a:gd name="T5" fmla="*/ 4 h 4"/>
                <a:gd name="T6" fmla="*/ 0 w 6"/>
                <a:gd name="T7" fmla="*/ 4 h 4"/>
                <a:gd name="T8" fmla="*/ 2 w 6"/>
                <a:gd name="T9" fmla="*/ 0 h 4"/>
              </a:gdLst>
              <a:ahLst/>
              <a:cxnLst>
                <a:cxn ang="0">
                  <a:pos x="T0" y="T1"/>
                </a:cxn>
                <a:cxn ang="0">
                  <a:pos x="T2" y="T3"/>
                </a:cxn>
                <a:cxn ang="0">
                  <a:pos x="T4" y="T5"/>
                </a:cxn>
                <a:cxn ang="0">
                  <a:pos x="T6" y="T7"/>
                </a:cxn>
                <a:cxn ang="0">
                  <a:pos x="T8" y="T9"/>
                </a:cxn>
              </a:cxnLst>
              <a:rect l="0" t="0" r="r" b="b"/>
              <a:pathLst>
                <a:path w="6" h="4">
                  <a:moveTo>
                    <a:pt x="2" y="0"/>
                  </a:moveTo>
                  <a:cubicBezTo>
                    <a:pt x="4" y="0"/>
                    <a:pt x="5" y="0"/>
                    <a:pt x="6" y="0"/>
                  </a:cubicBezTo>
                  <a:cubicBezTo>
                    <a:pt x="6" y="1"/>
                    <a:pt x="5" y="2"/>
                    <a:pt x="4" y="4"/>
                  </a:cubicBezTo>
                  <a:cubicBezTo>
                    <a:pt x="3" y="4"/>
                    <a:pt x="2" y="4"/>
                    <a:pt x="0" y="4"/>
                  </a:cubicBezTo>
                  <a:cubicBezTo>
                    <a:pt x="1" y="2"/>
                    <a:pt x="2"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 name="Freeform 194"/>
            <p:cNvSpPr>
              <a:spLocks/>
            </p:cNvSpPr>
            <p:nvPr/>
          </p:nvSpPr>
          <p:spPr bwMode="auto">
            <a:xfrm>
              <a:off x="16174541" y="4561588"/>
              <a:ext cx="88900" cy="25400"/>
            </a:xfrm>
            <a:custGeom>
              <a:avLst/>
              <a:gdLst>
                <a:gd name="T0" fmla="*/ 25 w 34"/>
                <a:gd name="T1" fmla="*/ 0 h 10"/>
                <a:gd name="T2" fmla="*/ 33 w 34"/>
                <a:gd name="T3" fmla="*/ 1 h 10"/>
                <a:gd name="T4" fmla="*/ 34 w 34"/>
                <a:gd name="T5" fmla="*/ 2 h 10"/>
                <a:gd name="T6" fmla="*/ 33 w 34"/>
                <a:gd name="T7" fmla="*/ 4 h 10"/>
                <a:gd name="T8" fmla="*/ 25 w 34"/>
                <a:gd name="T9" fmla="*/ 10 h 10"/>
                <a:gd name="T10" fmla="*/ 0 w 34"/>
                <a:gd name="T11" fmla="*/ 9 h 10"/>
                <a:gd name="T12" fmla="*/ 1 w 34"/>
                <a:gd name="T13" fmla="*/ 6 h 10"/>
                <a:gd name="T14" fmla="*/ 18 w 34"/>
                <a:gd name="T15" fmla="*/ 7 h 10"/>
                <a:gd name="T16" fmla="*/ 25 w 34"/>
                <a:gd name="T17"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0">
                  <a:moveTo>
                    <a:pt x="25" y="0"/>
                  </a:moveTo>
                  <a:cubicBezTo>
                    <a:pt x="27" y="0"/>
                    <a:pt x="30" y="0"/>
                    <a:pt x="33" y="1"/>
                  </a:cubicBezTo>
                  <a:cubicBezTo>
                    <a:pt x="33" y="1"/>
                    <a:pt x="33" y="1"/>
                    <a:pt x="34" y="2"/>
                  </a:cubicBezTo>
                  <a:cubicBezTo>
                    <a:pt x="33" y="2"/>
                    <a:pt x="33" y="3"/>
                    <a:pt x="33" y="4"/>
                  </a:cubicBezTo>
                  <a:cubicBezTo>
                    <a:pt x="30" y="6"/>
                    <a:pt x="27" y="8"/>
                    <a:pt x="25" y="10"/>
                  </a:cubicBezTo>
                  <a:cubicBezTo>
                    <a:pt x="14" y="10"/>
                    <a:pt x="10" y="10"/>
                    <a:pt x="0" y="9"/>
                  </a:cubicBezTo>
                  <a:cubicBezTo>
                    <a:pt x="0" y="8"/>
                    <a:pt x="1" y="7"/>
                    <a:pt x="1" y="6"/>
                  </a:cubicBezTo>
                  <a:cubicBezTo>
                    <a:pt x="8" y="4"/>
                    <a:pt x="11" y="6"/>
                    <a:pt x="18" y="7"/>
                  </a:cubicBezTo>
                  <a:cubicBezTo>
                    <a:pt x="20" y="5"/>
                    <a:pt x="23" y="2"/>
                    <a:pt x="2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Freeform 195"/>
            <p:cNvSpPr>
              <a:spLocks/>
            </p:cNvSpPr>
            <p:nvPr/>
          </p:nvSpPr>
          <p:spPr bwMode="auto">
            <a:xfrm>
              <a:off x="16126916" y="4593338"/>
              <a:ext cx="15875" cy="9525"/>
            </a:xfrm>
            <a:custGeom>
              <a:avLst/>
              <a:gdLst>
                <a:gd name="T0" fmla="*/ 2 w 6"/>
                <a:gd name="T1" fmla="*/ 0 h 4"/>
                <a:gd name="T2" fmla="*/ 6 w 6"/>
                <a:gd name="T3" fmla="*/ 1 h 4"/>
                <a:gd name="T4" fmla="*/ 4 w 6"/>
                <a:gd name="T5" fmla="*/ 3 h 4"/>
                <a:gd name="T6" fmla="*/ 0 w 6"/>
                <a:gd name="T7" fmla="*/ 4 h 4"/>
                <a:gd name="T8" fmla="*/ 2 w 6"/>
                <a:gd name="T9" fmla="*/ 0 h 4"/>
              </a:gdLst>
              <a:ahLst/>
              <a:cxnLst>
                <a:cxn ang="0">
                  <a:pos x="T0" y="T1"/>
                </a:cxn>
                <a:cxn ang="0">
                  <a:pos x="T2" y="T3"/>
                </a:cxn>
                <a:cxn ang="0">
                  <a:pos x="T4" y="T5"/>
                </a:cxn>
                <a:cxn ang="0">
                  <a:pos x="T6" y="T7"/>
                </a:cxn>
                <a:cxn ang="0">
                  <a:pos x="T8" y="T9"/>
                </a:cxn>
              </a:cxnLst>
              <a:rect l="0" t="0" r="r" b="b"/>
              <a:pathLst>
                <a:path w="6" h="4">
                  <a:moveTo>
                    <a:pt x="2" y="0"/>
                  </a:moveTo>
                  <a:cubicBezTo>
                    <a:pt x="3" y="0"/>
                    <a:pt x="5" y="1"/>
                    <a:pt x="6" y="1"/>
                  </a:cubicBezTo>
                  <a:cubicBezTo>
                    <a:pt x="5" y="2"/>
                    <a:pt x="4" y="2"/>
                    <a:pt x="4" y="3"/>
                  </a:cubicBezTo>
                  <a:cubicBezTo>
                    <a:pt x="2" y="3"/>
                    <a:pt x="1" y="4"/>
                    <a:pt x="0" y="4"/>
                  </a:cubicBezTo>
                  <a:cubicBezTo>
                    <a:pt x="0" y="3"/>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196"/>
            <p:cNvSpPr>
              <a:spLocks/>
            </p:cNvSpPr>
            <p:nvPr/>
          </p:nvSpPr>
          <p:spPr bwMode="auto">
            <a:xfrm>
              <a:off x="16198354" y="4598100"/>
              <a:ext cx="90488" cy="44450"/>
            </a:xfrm>
            <a:custGeom>
              <a:avLst/>
              <a:gdLst>
                <a:gd name="T0" fmla="*/ 34 w 35"/>
                <a:gd name="T1" fmla="*/ 0 h 17"/>
                <a:gd name="T2" fmla="*/ 34 w 35"/>
                <a:gd name="T3" fmla="*/ 4 h 17"/>
                <a:gd name="T4" fmla="*/ 0 w 35"/>
                <a:gd name="T5" fmla="*/ 10 h 17"/>
                <a:gd name="T6" fmla="*/ 1 w 35"/>
                <a:gd name="T7" fmla="*/ 8 h 17"/>
                <a:gd name="T8" fmla="*/ 34 w 35"/>
                <a:gd name="T9" fmla="*/ 0 h 17"/>
              </a:gdLst>
              <a:ahLst/>
              <a:cxnLst>
                <a:cxn ang="0">
                  <a:pos x="T0" y="T1"/>
                </a:cxn>
                <a:cxn ang="0">
                  <a:pos x="T2" y="T3"/>
                </a:cxn>
                <a:cxn ang="0">
                  <a:pos x="T4" y="T5"/>
                </a:cxn>
                <a:cxn ang="0">
                  <a:pos x="T6" y="T7"/>
                </a:cxn>
                <a:cxn ang="0">
                  <a:pos x="T8" y="T9"/>
                </a:cxn>
              </a:cxnLst>
              <a:rect l="0" t="0" r="r" b="b"/>
              <a:pathLst>
                <a:path w="35" h="17">
                  <a:moveTo>
                    <a:pt x="34" y="0"/>
                  </a:moveTo>
                  <a:cubicBezTo>
                    <a:pt x="35" y="3"/>
                    <a:pt x="35" y="0"/>
                    <a:pt x="34" y="4"/>
                  </a:cubicBezTo>
                  <a:cubicBezTo>
                    <a:pt x="25" y="7"/>
                    <a:pt x="9" y="17"/>
                    <a:pt x="0" y="10"/>
                  </a:cubicBezTo>
                  <a:cubicBezTo>
                    <a:pt x="0" y="9"/>
                    <a:pt x="0" y="8"/>
                    <a:pt x="1" y="8"/>
                  </a:cubicBezTo>
                  <a:cubicBezTo>
                    <a:pt x="12" y="5"/>
                    <a:pt x="23" y="3"/>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197"/>
            <p:cNvSpPr>
              <a:spLocks/>
            </p:cNvSpPr>
            <p:nvPr/>
          </p:nvSpPr>
          <p:spPr bwMode="auto">
            <a:xfrm>
              <a:off x="15957054" y="4626675"/>
              <a:ext cx="88900" cy="26988"/>
            </a:xfrm>
            <a:custGeom>
              <a:avLst/>
              <a:gdLst>
                <a:gd name="T0" fmla="*/ 21 w 34"/>
                <a:gd name="T1" fmla="*/ 0 h 10"/>
                <a:gd name="T2" fmla="*/ 34 w 34"/>
                <a:gd name="T3" fmla="*/ 1 h 10"/>
                <a:gd name="T4" fmla="*/ 33 w 34"/>
                <a:gd name="T5" fmla="*/ 4 h 10"/>
                <a:gd name="T6" fmla="*/ 0 w 34"/>
                <a:gd name="T7" fmla="*/ 6 h 10"/>
                <a:gd name="T8" fmla="*/ 5 w 34"/>
                <a:gd name="T9" fmla="*/ 3 h 10"/>
                <a:gd name="T10" fmla="*/ 21 w 34"/>
                <a:gd name="T11" fmla="*/ 0 h 10"/>
              </a:gdLst>
              <a:ahLst/>
              <a:cxnLst>
                <a:cxn ang="0">
                  <a:pos x="T0" y="T1"/>
                </a:cxn>
                <a:cxn ang="0">
                  <a:pos x="T2" y="T3"/>
                </a:cxn>
                <a:cxn ang="0">
                  <a:pos x="T4" y="T5"/>
                </a:cxn>
                <a:cxn ang="0">
                  <a:pos x="T6" y="T7"/>
                </a:cxn>
                <a:cxn ang="0">
                  <a:pos x="T8" y="T9"/>
                </a:cxn>
                <a:cxn ang="0">
                  <a:pos x="T10" y="T11"/>
                </a:cxn>
              </a:cxnLst>
              <a:rect l="0" t="0" r="r" b="b"/>
              <a:pathLst>
                <a:path w="34" h="10">
                  <a:moveTo>
                    <a:pt x="21" y="0"/>
                  </a:moveTo>
                  <a:cubicBezTo>
                    <a:pt x="25" y="0"/>
                    <a:pt x="29" y="0"/>
                    <a:pt x="34" y="1"/>
                  </a:cubicBezTo>
                  <a:cubicBezTo>
                    <a:pt x="34" y="2"/>
                    <a:pt x="33" y="3"/>
                    <a:pt x="33" y="4"/>
                  </a:cubicBezTo>
                  <a:cubicBezTo>
                    <a:pt x="22" y="5"/>
                    <a:pt x="14" y="10"/>
                    <a:pt x="0" y="6"/>
                  </a:cubicBezTo>
                  <a:cubicBezTo>
                    <a:pt x="2" y="5"/>
                    <a:pt x="4" y="4"/>
                    <a:pt x="5" y="3"/>
                  </a:cubicBezTo>
                  <a:cubicBezTo>
                    <a:pt x="9" y="3"/>
                    <a:pt x="17" y="2"/>
                    <a:pt x="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198"/>
            <p:cNvSpPr>
              <a:spLocks/>
            </p:cNvSpPr>
            <p:nvPr/>
          </p:nvSpPr>
          <p:spPr bwMode="auto">
            <a:xfrm>
              <a:off x="15780841" y="4629850"/>
              <a:ext cx="42863" cy="15875"/>
            </a:xfrm>
            <a:custGeom>
              <a:avLst/>
              <a:gdLst>
                <a:gd name="T0" fmla="*/ 13 w 16"/>
                <a:gd name="T1" fmla="*/ 0 h 6"/>
                <a:gd name="T2" fmla="*/ 16 w 16"/>
                <a:gd name="T3" fmla="*/ 0 h 6"/>
                <a:gd name="T4" fmla="*/ 15 w 16"/>
                <a:gd name="T5" fmla="*/ 3 h 6"/>
                <a:gd name="T6" fmla="*/ 0 w 16"/>
                <a:gd name="T7" fmla="*/ 6 h 6"/>
                <a:gd name="T8" fmla="*/ 13 w 16"/>
                <a:gd name="T9" fmla="*/ 0 h 6"/>
              </a:gdLst>
              <a:ahLst/>
              <a:cxnLst>
                <a:cxn ang="0">
                  <a:pos x="T0" y="T1"/>
                </a:cxn>
                <a:cxn ang="0">
                  <a:pos x="T2" y="T3"/>
                </a:cxn>
                <a:cxn ang="0">
                  <a:pos x="T4" y="T5"/>
                </a:cxn>
                <a:cxn ang="0">
                  <a:pos x="T6" y="T7"/>
                </a:cxn>
                <a:cxn ang="0">
                  <a:pos x="T8" y="T9"/>
                </a:cxn>
              </a:cxnLst>
              <a:rect l="0" t="0" r="r" b="b"/>
              <a:pathLst>
                <a:path w="16" h="6">
                  <a:moveTo>
                    <a:pt x="13" y="0"/>
                  </a:moveTo>
                  <a:cubicBezTo>
                    <a:pt x="14" y="0"/>
                    <a:pt x="15" y="0"/>
                    <a:pt x="16" y="0"/>
                  </a:cubicBezTo>
                  <a:cubicBezTo>
                    <a:pt x="16" y="1"/>
                    <a:pt x="15" y="2"/>
                    <a:pt x="15" y="3"/>
                  </a:cubicBezTo>
                  <a:cubicBezTo>
                    <a:pt x="10" y="4"/>
                    <a:pt x="5" y="5"/>
                    <a:pt x="0" y="6"/>
                  </a:cubicBezTo>
                  <a:cubicBezTo>
                    <a:pt x="3" y="2"/>
                    <a:pt x="9" y="2"/>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199"/>
            <p:cNvSpPr>
              <a:spLocks/>
            </p:cNvSpPr>
            <p:nvPr/>
          </p:nvSpPr>
          <p:spPr bwMode="auto">
            <a:xfrm>
              <a:off x="16041191" y="4629850"/>
              <a:ext cx="142875" cy="52388"/>
            </a:xfrm>
            <a:custGeom>
              <a:avLst/>
              <a:gdLst>
                <a:gd name="T0" fmla="*/ 42 w 55"/>
                <a:gd name="T1" fmla="*/ 0 h 20"/>
                <a:gd name="T2" fmla="*/ 55 w 55"/>
                <a:gd name="T3" fmla="*/ 1 h 20"/>
                <a:gd name="T4" fmla="*/ 54 w 55"/>
                <a:gd name="T5" fmla="*/ 4 h 20"/>
                <a:gd name="T6" fmla="*/ 0 w 55"/>
                <a:gd name="T7" fmla="*/ 18 h 20"/>
                <a:gd name="T8" fmla="*/ 2 w 55"/>
                <a:gd name="T9" fmla="*/ 15 h 20"/>
                <a:gd name="T10" fmla="*/ 18 w 55"/>
                <a:gd name="T11" fmla="*/ 9 h 20"/>
                <a:gd name="T12" fmla="*/ 15 w 55"/>
                <a:gd name="T13" fmla="*/ 5 h 20"/>
                <a:gd name="T14" fmla="*/ 42 w 55"/>
                <a:gd name="T15" fmla="*/ 0 h 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5" h="20">
                  <a:moveTo>
                    <a:pt x="42" y="0"/>
                  </a:moveTo>
                  <a:cubicBezTo>
                    <a:pt x="46" y="0"/>
                    <a:pt x="51" y="0"/>
                    <a:pt x="55" y="1"/>
                  </a:cubicBezTo>
                  <a:cubicBezTo>
                    <a:pt x="54" y="2"/>
                    <a:pt x="54" y="3"/>
                    <a:pt x="54" y="4"/>
                  </a:cubicBezTo>
                  <a:cubicBezTo>
                    <a:pt x="32" y="5"/>
                    <a:pt x="14" y="20"/>
                    <a:pt x="0" y="18"/>
                  </a:cubicBezTo>
                  <a:cubicBezTo>
                    <a:pt x="1" y="17"/>
                    <a:pt x="1" y="16"/>
                    <a:pt x="2" y="15"/>
                  </a:cubicBezTo>
                  <a:cubicBezTo>
                    <a:pt x="7" y="13"/>
                    <a:pt x="13" y="11"/>
                    <a:pt x="18" y="9"/>
                  </a:cubicBezTo>
                  <a:cubicBezTo>
                    <a:pt x="17" y="8"/>
                    <a:pt x="16" y="7"/>
                    <a:pt x="15" y="5"/>
                  </a:cubicBezTo>
                  <a:cubicBezTo>
                    <a:pt x="24" y="3"/>
                    <a:pt x="33" y="2"/>
                    <a:pt x="4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200"/>
            <p:cNvSpPr>
              <a:spLocks/>
            </p:cNvSpPr>
            <p:nvPr/>
          </p:nvSpPr>
          <p:spPr bwMode="auto">
            <a:xfrm>
              <a:off x="15703054" y="4653663"/>
              <a:ext cx="38100" cy="17463"/>
            </a:xfrm>
            <a:custGeom>
              <a:avLst/>
              <a:gdLst>
                <a:gd name="T0" fmla="*/ 5 w 15"/>
                <a:gd name="T1" fmla="*/ 1 h 7"/>
                <a:gd name="T2" fmla="*/ 15 w 15"/>
                <a:gd name="T3" fmla="*/ 4 h 7"/>
                <a:gd name="T4" fmla="*/ 13 w 15"/>
                <a:gd name="T5" fmla="*/ 4 h 7"/>
                <a:gd name="T6" fmla="*/ 0 w 15"/>
                <a:gd name="T7" fmla="*/ 7 h 7"/>
                <a:gd name="T8" fmla="*/ 0 w 15"/>
                <a:gd name="T9" fmla="*/ 4 h 7"/>
                <a:gd name="T10" fmla="*/ 5 w 15"/>
                <a:gd name="T11" fmla="*/ 1 h 7"/>
              </a:gdLst>
              <a:ahLst/>
              <a:cxnLst>
                <a:cxn ang="0">
                  <a:pos x="T0" y="T1"/>
                </a:cxn>
                <a:cxn ang="0">
                  <a:pos x="T2" y="T3"/>
                </a:cxn>
                <a:cxn ang="0">
                  <a:pos x="T4" y="T5"/>
                </a:cxn>
                <a:cxn ang="0">
                  <a:pos x="T6" y="T7"/>
                </a:cxn>
                <a:cxn ang="0">
                  <a:pos x="T8" y="T9"/>
                </a:cxn>
                <a:cxn ang="0">
                  <a:pos x="T10" y="T11"/>
                </a:cxn>
              </a:cxnLst>
              <a:rect l="0" t="0" r="r" b="b"/>
              <a:pathLst>
                <a:path w="15" h="7">
                  <a:moveTo>
                    <a:pt x="5" y="1"/>
                  </a:moveTo>
                  <a:cubicBezTo>
                    <a:pt x="11" y="1"/>
                    <a:pt x="13" y="0"/>
                    <a:pt x="15" y="4"/>
                  </a:cubicBezTo>
                  <a:cubicBezTo>
                    <a:pt x="14" y="4"/>
                    <a:pt x="14" y="4"/>
                    <a:pt x="13" y="4"/>
                  </a:cubicBezTo>
                  <a:cubicBezTo>
                    <a:pt x="9" y="5"/>
                    <a:pt x="5" y="6"/>
                    <a:pt x="0" y="7"/>
                  </a:cubicBezTo>
                  <a:cubicBezTo>
                    <a:pt x="0" y="6"/>
                    <a:pt x="0" y="5"/>
                    <a:pt x="0" y="4"/>
                  </a:cubicBezTo>
                  <a:cubicBezTo>
                    <a:pt x="2" y="3"/>
                    <a:pt x="4" y="2"/>
                    <a:pt x="5"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201"/>
            <p:cNvSpPr>
              <a:spLocks/>
            </p:cNvSpPr>
            <p:nvPr/>
          </p:nvSpPr>
          <p:spPr bwMode="auto">
            <a:xfrm>
              <a:off x="15680829" y="4666363"/>
              <a:ext cx="11113" cy="7938"/>
            </a:xfrm>
            <a:custGeom>
              <a:avLst/>
              <a:gdLst>
                <a:gd name="T0" fmla="*/ 2 w 4"/>
                <a:gd name="T1" fmla="*/ 0 h 3"/>
                <a:gd name="T2" fmla="*/ 4 w 4"/>
                <a:gd name="T3" fmla="*/ 0 h 3"/>
                <a:gd name="T4" fmla="*/ 4 w 4"/>
                <a:gd name="T5" fmla="*/ 3 h 3"/>
                <a:gd name="T6" fmla="*/ 0 w 4"/>
                <a:gd name="T7" fmla="*/ 3 h 3"/>
                <a:gd name="T8" fmla="*/ 2 w 4"/>
                <a:gd name="T9" fmla="*/ 0 h 3"/>
              </a:gdLst>
              <a:ahLst/>
              <a:cxnLst>
                <a:cxn ang="0">
                  <a:pos x="T0" y="T1"/>
                </a:cxn>
                <a:cxn ang="0">
                  <a:pos x="T2" y="T3"/>
                </a:cxn>
                <a:cxn ang="0">
                  <a:pos x="T4" y="T5"/>
                </a:cxn>
                <a:cxn ang="0">
                  <a:pos x="T6" y="T7"/>
                </a:cxn>
                <a:cxn ang="0">
                  <a:pos x="T8" y="T9"/>
                </a:cxn>
              </a:cxnLst>
              <a:rect l="0" t="0" r="r" b="b"/>
              <a:pathLst>
                <a:path w="4" h="3">
                  <a:moveTo>
                    <a:pt x="2" y="0"/>
                  </a:moveTo>
                  <a:cubicBezTo>
                    <a:pt x="2" y="0"/>
                    <a:pt x="3" y="0"/>
                    <a:pt x="4" y="0"/>
                  </a:cubicBezTo>
                  <a:cubicBezTo>
                    <a:pt x="4" y="1"/>
                    <a:pt x="4" y="2"/>
                    <a:pt x="4" y="3"/>
                  </a:cubicBezTo>
                  <a:cubicBezTo>
                    <a:pt x="2" y="3"/>
                    <a:pt x="1" y="3"/>
                    <a:pt x="0" y="3"/>
                  </a:cubicBezTo>
                  <a:cubicBezTo>
                    <a:pt x="0"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202"/>
            <p:cNvSpPr>
              <a:spLocks/>
            </p:cNvSpPr>
            <p:nvPr/>
          </p:nvSpPr>
          <p:spPr bwMode="auto">
            <a:xfrm>
              <a:off x="16098341" y="4690175"/>
              <a:ext cx="44450" cy="20638"/>
            </a:xfrm>
            <a:custGeom>
              <a:avLst/>
              <a:gdLst>
                <a:gd name="T0" fmla="*/ 10 w 17"/>
                <a:gd name="T1" fmla="*/ 0 h 8"/>
                <a:gd name="T2" fmla="*/ 17 w 17"/>
                <a:gd name="T3" fmla="*/ 1 h 8"/>
                <a:gd name="T4" fmla="*/ 17 w 17"/>
                <a:gd name="T5" fmla="*/ 2 h 8"/>
                <a:gd name="T6" fmla="*/ 16 w 17"/>
                <a:gd name="T7" fmla="*/ 3 h 8"/>
                <a:gd name="T8" fmla="*/ 4 w 17"/>
                <a:gd name="T9" fmla="*/ 8 h 8"/>
                <a:gd name="T10" fmla="*/ 0 w 17"/>
                <a:gd name="T11" fmla="*/ 3 h 8"/>
                <a:gd name="T12" fmla="*/ 10 w 17"/>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7" h="8">
                  <a:moveTo>
                    <a:pt x="10" y="0"/>
                  </a:moveTo>
                  <a:cubicBezTo>
                    <a:pt x="12" y="0"/>
                    <a:pt x="15" y="0"/>
                    <a:pt x="17" y="1"/>
                  </a:cubicBezTo>
                  <a:cubicBezTo>
                    <a:pt x="17" y="1"/>
                    <a:pt x="17" y="1"/>
                    <a:pt x="17" y="2"/>
                  </a:cubicBezTo>
                  <a:cubicBezTo>
                    <a:pt x="17" y="2"/>
                    <a:pt x="17" y="3"/>
                    <a:pt x="16" y="3"/>
                  </a:cubicBezTo>
                  <a:cubicBezTo>
                    <a:pt x="11" y="5"/>
                    <a:pt x="10" y="7"/>
                    <a:pt x="4" y="8"/>
                  </a:cubicBezTo>
                  <a:cubicBezTo>
                    <a:pt x="3" y="4"/>
                    <a:pt x="3" y="6"/>
                    <a:pt x="0" y="3"/>
                  </a:cubicBezTo>
                  <a:cubicBezTo>
                    <a:pt x="3" y="2"/>
                    <a:pt x="7" y="1"/>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203"/>
            <p:cNvSpPr>
              <a:spLocks/>
            </p:cNvSpPr>
            <p:nvPr/>
          </p:nvSpPr>
          <p:spPr bwMode="auto">
            <a:xfrm>
              <a:off x="16372979" y="4690175"/>
              <a:ext cx="23813" cy="7938"/>
            </a:xfrm>
            <a:custGeom>
              <a:avLst/>
              <a:gdLst>
                <a:gd name="T0" fmla="*/ 2 w 9"/>
                <a:gd name="T1" fmla="*/ 0 h 3"/>
                <a:gd name="T2" fmla="*/ 9 w 9"/>
                <a:gd name="T3" fmla="*/ 2 h 3"/>
                <a:gd name="T4" fmla="*/ 9 w 9"/>
                <a:gd name="T5" fmla="*/ 3 h 3"/>
                <a:gd name="T6" fmla="*/ 7 w 9"/>
                <a:gd name="T7" fmla="*/ 3 h 3"/>
                <a:gd name="T8" fmla="*/ 0 w 9"/>
                <a:gd name="T9" fmla="*/ 3 h 3"/>
                <a:gd name="T10" fmla="*/ 2 w 9"/>
                <a:gd name="T11" fmla="*/ 0 h 3"/>
              </a:gdLst>
              <a:ahLst/>
              <a:cxnLst>
                <a:cxn ang="0">
                  <a:pos x="T0" y="T1"/>
                </a:cxn>
                <a:cxn ang="0">
                  <a:pos x="T2" y="T3"/>
                </a:cxn>
                <a:cxn ang="0">
                  <a:pos x="T4" y="T5"/>
                </a:cxn>
                <a:cxn ang="0">
                  <a:pos x="T6" y="T7"/>
                </a:cxn>
                <a:cxn ang="0">
                  <a:pos x="T8" y="T9"/>
                </a:cxn>
                <a:cxn ang="0">
                  <a:pos x="T10" y="T11"/>
                </a:cxn>
              </a:cxnLst>
              <a:rect l="0" t="0" r="r" b="b"/>
              <a:pathLst>
                <a:path w="9" h="3">
                  <a:moveTo>
                    <a:pt x="2" y="0"/>
                  </a:moveTo>
                  <a:cubicBezTo>
                    <a:pt x="6" y="0"/>
                    <a:pt x="7" y="0"/>
                    <a:pt x="9" y="2"/>
                  </a:cubicBezTo>
                  <a:cubicBezTo>
                    <a:pt x="9" y="2"/>
                    <a:pt x="9" y="2"/>
                    <a:pt x="9" y="3"/>
                  </a:cubicBezTo>
                  <a:cubicBezTo>
                    <a:pt x="9" y="3"/>
                    <a:pt x="8" y="3"/>
                    <a:pt x="7" y="3"/>
                  </a:cubicBezTo>
                  <a:cubicBezTo>
                    <a:pt x="5" y="3"/>
                    <a:pt x="2" y="3"/>
                    <a:pt x="0" y="3"/>
                  </a:cubicBezTo>
                  <a:cubicBezTo>
                    <a:pt x="0"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204"/>
            <p:cNvSpPr>
              <a:spLocks/>
            </p:cNvSpPr>
            <p:nvPr/>
          </p:nvSpPr>
          <p:spPr bwMode="auto">
            <a:xfrm>
              <a:off x="15441116" y="4691763"/>
              <a:ext cx="193675" cy="66675"/>
            </a:xfrm>
            <a:custGeom>
              <a:avLst/>
              <a:gdLst>
                <a:gd name="T0" fmla="*/ 68 w 74"/>
                <a:gd name="T1" fmla="*/ 0 h 25"/>
                <a:gd name="T2" fmla="*/ 74 w 74"/>
                <a:gd name="T3" fmla="*/ 1 h 25"/>
                <a:gd name="T4" fmla="*/ 73 w 74"/>
                <a:gd name="T5" fmla="*/ 2 h 25"/>
                <a:gd name="T6" fmla="*/ 1 w 74"/>
                <a:gd name="T7" fmla="*/ 25 h 25"/>
                <a:gd name="T8" fmla="*/ 0 w 74"/>
                <a:gd name="T9" fmla="*/ 23 h 25"/>
                <a:gd name="T10" fmla="*/ 1 w 74"/>
                <a:gd name="T11" fmla="*/ 21 h 25"/>
                <a:gd name="T12" fmla="*/ 68 w 74"/>
                <a:gd name="T13" fmla="*/ 0 h 25"/>
              </a:gdLst>
              <a:ahLst/>
              <a:cxnLst>
                <a:cxn ang="0">
                  <a:pos x="T0" y="T1"/>
                </a:cxn>
                <a:cxn ang="0">
                  <a:pos x="T2" y="T3"/>
                </a:cxn>
                <a:cxn ang="0">
                  <a:pos x="T4" y="T5"/>
                </a:cxn>
                <a:cxn ang="0">
                  <a:pos x="T6" y="T7"/>
                </a:cxn>
                <a:cxn ang="0">
                  <a:pos x="T8" y="T9"/>
                </a:cxn>
                <a:cxn ang="0">
                  <a:pos x="T10" y="T11"/>
                </a:cxn>
                <a:cxn ang="0">
                  <a:pos x="T12" y="T13"/>
                </a:cxn>
              </a:cxnLst>
              <a:rect l="0" t="0" r="r" b="b"/>
              <a:pathLst>
                <a:path w="74" h="25">
                  <a:moveTo>
                    <a:pt x="68" y="0"/>
                  </a:moveTo>
                  <a:cubicBezTo>
                    <a:pt x="70" y="0"/>
                    <a:pt x="72" y="0"/>
                    <a:pt x="74" y="1"/>
                  </a:cubicBezTo>
                  <a:cubicBezTo>
                    <a:pt x="73" y="1"/>
                    <a:pt x="73" y="2"/>
                    <a:pt x="73" y="2"/>
                  </a:cubicBezTo>
                  <a:cubicBezTo>
                    <a:pt x="54" y="8"/>
                    <a:pt x="23" y="22"/>
                    <a:pt x="1" y="25"/>
                  </a:cubicBezTo>
                  <a:cubicBezTo>
                    <a:pt x="0" y="24"/>
                    <a:pt x="0" y="23"/>
                    <a:pt x="0" y="23"/>
                  </a:cubicBezTo>
                  <a:cubicBezTo>
                    <a:pt x="0" y="22"/>
                    <a:pt x="0" y="21"/>
                    <a:pt x="1" y="21"/>
                  </a:cubicBezTo>
                  <a:cubicBezTo>
                    <a:pt x="21" y="10"/>
                    <a:pt x="45" y="9"/>
                    <a:pt x="6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205"/>
            <p:cNvSpPr>
              <a:spLocks/>
            </p:cNvSpPr>
            <p:nvPr/>
          </p:nvSpPr>
          <p:spPr bwMode="auto">
            <a:xfrm>
              <a:off x="15936416" y="4694938"/>
              <a:ext cx="41275" cy="15875"/>
            </a:xfrm>
            <a:custGeom>
              <a:avLst/>
              <a:gdLst>
                <a:gd name="T0" fmla="*/ 6 w 16"/>
                <a:gd name="T1" fmla="*/ 0 h 6"/>
                <a:gd name="T2" fmla="*/ 16 w 16"/>
                <a:gd name="T3" fmla="*/ 1 h 6"/>
                <a:gd name="T4" fmla="*/ 16 w 16"/>
                <a:gd name="T5" fmla="*/ 1 h 6"/>
                <a:gd name="T6" fmla="*/ 0 w 16"/>
                <a:gd name="T7" fmla="*/ 6 h 6"/>
                <a:gd name="T8" fmla="*/ 3 w 16"/>
                <a:gd name="T9" fmla="*/ 1 h 6"/>
                <a:gd name="T10" fmla="*/ 6 w 16"/>
                <a:gd name="T11" fmla="*/ 0 h 6"/>
              </a:gdLst>
              <a:ahLst/>
              <a:cxnLst>
                <a:cxn ang="0">
                  <a:pos x="T0" y="T1"/>
                </a:cxn>
                <a:cxn ang="0">
                  <a:pos x="T2" y="T3"/>
                </a:cxn>
                <a:cxn ang="0">
                  <a:pos x="T4" y="T5"/>
                </a:cxn>
                <a:cxn ang="0">
                  <a:pos x="T6" y="T7"/>
                </a:cxn>
                <a:cxn ang="0">
                  <a:pos x="T8" y="T9"/>
                </a:cxn>
                <a:cxn ang="0">
                  <a:pos x="T10" y="T11"/>
                </a:cxn>
              </a:cxnLst>
              <a:rect l="0" t="0" r="r" b="b"/>
              <a:pathLst>
                <a:path w="16" h="6">
                  <a:moveTo>
                    <a:pt x="6" y="0"/>
                  </a:moveTo>
                  <a:cubicBezTo>
                    <a:pt x="10" y="0"/>
                    <a:pt x="13" y="0"/>
                    <a:pt x="16" y="1"/>
                  </a:cubicBezTo>
                  <a:cubicBezTo>
                    <a:pt x="16" y="1"/>
                    <a:pt x="16" y="1"/>
                    <a:pt x="16" y="1"/>
                  </a:cubicBezTo>
                  <a:cubicBezTo>
                    <a:pt x="11" y="3"/>
                    <a:pt x="5" y="5"/>
                    <a:pt x="0" y="6"/>
                  </a:cubicBezTo>
                  <a:cubicBezTo>
                    <a:pt x="1" y="5"/>
                    <a:pt x="2" y="3"/>
                    <a:pt x="3" y="1"/>
                  </a:cubicBezTo>
                  <a:cubicBezTo>
                    <a:pt x="4" y="1"/>
                    <a:pt x="5" y="0"/>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206"/>
            <p:cNvSpPr>
              <a:spLocks/>
            </p:cNvSpPr>
            <p:nvPr/>
          </p:nvSpPr>
          <p:spPr bwMode="auto">
            <a:xfrm>
              <a:off x="16349166" y="4694938"/>
              <a:ext cx="15875" cy="4763"/>
            </a:xfrm>
            <a:custGeom>
              <a:avLst/>
              <a:gdLst>
                <a:gd name="T0" fmla="*/ 1 w 6"/>
                <a:gd name="T1" fmla="*/ 0 h 2"/>
                <a:gd name="T2" fmla="*/ 6 w 6"/>
                <a:gd name="T3" fmla="*/ 0 h 2"/>
                <a:gd name="T4" fmla="*/ 5 w 6"/>
                <a:gd name="T5" fmla="*/ 1 h 2"/>
                <a:gd name="T6" fmla="*/ 2 w 6"/>
                <a:gd name="T7" fmla="*/ 2 h 2"/>
                <a:gd name="T8" fmla="*/ 0 w 6"/>
                <a:gd name="T9" fmla="*/ 1 h 2"/>
                <a:gd name="T10" fmla="*/ 1 w 6"/>
                <a:gd name="T11" fmla="*/ 0 h 2"/>
              </a:gdLst>
              <a:ahLst/>
              <a:cxnLst>
                <a:cxn ang="0">
                  <a:pos x="T0" y="T1"/>
                </a:cxn>
                <a:cxn ang="0">
                  <a:pos x="T2" y="T3"/>
                </a:cxn>
                <a:cxn ang="0">
                  <a:pos x="T4" y="T5"/>
                </a:cxn>
                <a:cxn ang="0">
                  <a:pos x="T6" y="T7"/>
                </a:cxn>
                <a:cxn ang="0">
                  <a:pos x="T8" y="T9"/>
                </a:cxn>
                <a:cxn ang="0">
                  <a:pos x="T10" y="T11"/>
                </a:cxn>
              </a:cxnLst>
              <a:rect l="0" t="0" r="r" b="b"/>
              <a:pathLst>
                <a:path w="6" h="2">
                  <a:moveTo>
                    <a:pt x="1" y="0"/>
                  </a:moveTo>
                  <a:cubicBezTo>
                    <a:pt x="3" y="0"/>
                    <a:pt x="4" y="0"/>
                    <a:pt x="6" y="0"/>
                  </a:cubicBezTo>
                  <a:cubicBezTo>
                    <a:pt x="6" y="0"/>
                    <a:pt x="5" y="1"/>
                    <a:pt x="5" y="1"/>
                  </a:cubicBezTo>
                  <a:cubicBezTo>
                    <a:pt x="4" y="2"/>
                    <a:pt x="3" y="2"/>
                    <a:pt x="2" y="2"/>
                  </a:cubicBezTo>
                  <a:cubicBezTo>
                    <a:pt x="1" y="2"/>
                    <a:pt x="1" y="2"/>
                    <a:pt x="0" y="1"/>
                  </a:cubicBezTo>
                  <a:cubicBezTo>
                    <a:pt x="0" y="1"/>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207"/>
            <p:cNvSpPr>
              <a:spLocks/>
            </p:cNvSpPr>
            <p:nvPr/>
          </p:nvSpPr>
          <p:spPr bwMode="auto">
            <a:xfrm>
              <a:off x="16839704" y="4707638"/>
              <a:ext cx="36513" cy="15875"/>
            </a:xfrm>
            <a:custGeom>
              <a:avLst/>
              <a:gdLst>
                <a:gd name="T0" fmla="*/ 11 w 14"/>
                <a:gd name="T1" fmla="*/ 0 h 6"/>
                <a:gd name="T2" fmla="*/ 0 w 14"/>
                <a:gd name="T3" fmla="*/ 4 h 6"/>
                <a:gd name="T4" fmla="*/ 1 w 14"/>
                <a:gd name="T5" fmla="*/ 6 h 6"/>
                <a:gd name="T6" fmla="*/ 14 w 14"/>
                <a:gd name="T7" fmla="*/ 2 h 6"/>
                <a:gd name="T8" fmla="*/ 11 w 14"/>
                <a:gd name="T9" fmla="*/ 0 h 6"/>
              </a:gdLst>
              <a:ahLst/>
              <a:cxnLst>
                <a:cxn ang="0">
                  <a:pos x="T0" y="T1"/>
                </a:cxn>
                <a:cxn ang="0">
                  <a:pos x="T2" y="T3"/>
                </a:cxn>
                <a:cxn ang="0">
                  <a:pos x="T4" y="T5"/>
                </a:cxn>
                <a:cxn ang="0">
                  <a:pos x="T6" y="T7"/>
                </a:cxn>
                <a:cxn ang="0">
                  <a:pos x="T8" y="T9"/>
                </a:cxn>
              </a:cxnLst>
              <a:rect l="0" t="0" r="r" b="b"/>
              <a:pathLst>
                <a:path w="14" h="6">
                  <a:moveTo>
                    <a:pt x="11" y="0"/>
                  </a:moveTo>
                  <a:cubicBezTo>
                    <a:pt x="7" y="2"/>
                    <a:pt x="4" y="3"/>
                    <a:pt x="0" y="4"/>
                  </a:cubicBezTo>
                  <a:cubicBezTo>
                    <a:pt x="1" y="5"/>
                    <a:pt x="1" y="5"/>
                    <a:pt x="1" y="6"/>
                  </a:cubicBezTo>
                  <a:cubicBezTo>
                    <a:pt x="8" y="6"/>
                    <a:pt x="11" y="5"/>
                    <a:pt x="14" y="2"/>
                  </a:cubicBezTo>
                  <a:cubicBezTo>
                    <a:pt x="13" y="2"/>
                    <a:pt x="12" y="1"/>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208"/>
            <p:cNvSpPr>
              <a:spLocks/>
            </p:cNvSpPr>
            <p:nvPr/>
          </p:nvSpPr>
          <p:spPr bwMode="auto">
            <a:xfrm>
              <a:off x="15663366" y="4718750"/>
              <a:ext cx="57150" cy="23813"/>
            </a:xfrm>
            <a:custGeom>
              <a:avLst/>
              <a:gdLst>
                <a:gd name="T0" fmla="*/ 15 w 22"/>
                <a:gd name="T1" fmla="*/ 0 h 9"/>
                <a:gd name="T2" fmla="*/ 22 w 22"/>
                <a:gd name="T3" fmla="*/ 1 h 9"/>
                <a:gd name="T4" fmla="*/ 22 w 22"/>
                <a:gd name="T5" fmla="*/ 2 h 9"/>
                <a:gd name="T6" fmla="*/ 20 w 22"/>
                <a:gd name="T7" fmla="*/ 5 h 9"/>
                <a:gd name="T8" fmla="*/ 8 w 22"/>
                <a:gd name="T9" fmla="*/ 9 h 9"/>
                <a:gd name="T10" fmla="*/ 0 w 22"/>
                <a:gd name="T11" fmla="*/ 7 h 9"/>
                <a:gd name="T12" fmla="*/ 2 w 22"/>
                <a:gd name="T13" fmla="*/ 4 h 9"/>
                <a:gd name="T14" fmla="*/ 15 w 22"/>
                <a:gd name="T15" fmla="*/ 0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 h="9">
                  <a:moveTo>
                    <a:pt x="15" y="0"/>
                  </a:moveTo>
                  <a:cubicBezTo>
                    <a:pt x="18" y="0"/>
                    <a:pt x="20" y="1"/>
                    <a:pt x="22" y="1"/>
                  </a:cubicBezTo>
                  <a:cubicBezTo>
                    <a:pt x="22" y="1"/>
                    <a:pt x="22" y="2"/>
                    <a:pt x="22" y="2"/>
                  </a:cubicBezTo>
                  <a:cubicBezTo>
                    <a:pt x="21" y="3"/>
                    <a:pt x="21" y="4"/>
                    <a:pt x="20" y="5"/>
                  </a:cubicBezTo>
                  <a:cubicBezTo>
                    <a:pt x="15" y="7"/>
                    <a:pt x="14" y="8"/>
                    <a:pt x="8" y="9"/>
                  </a:cubicBezTo>
                  <a:cubicBezTo>
                    <a:pt x="5" y="8"/>
                    <a:pt x="3" y="8"/>
                    <a:pt x="0" y="7"/>
                  </a:cubicBezTo>
                  <a:cubicBezTo>
                    <a:pt x="1" y="6"/>
                    <a:pt x="1" y="5"/>
                    <a:pt x="2" y="4"/>
                  </a:cubicBezTo>
                  <a:cubicBezTo>
                    <a:pt x="6" y="3"/>
                    <a:pt x="11" y="1"/>
                    <a:pt x="1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209"/>
            <p:cNvSpPr>
              <a:spLocks/>
            </p:cNvSpPr>
            <p:nvPr/>
          </p:nvSpPr>
          <p:spPr bwMode="auto">
            <a:xfrm>
              <a:off x="15801479" y="4718750"/>
              <a:ext cx="84138" cy="31750"/>
            </a:xfrm>
            <a:custGeom>
              <a:avLst/>
              <a:gdLst>
                <a:gd name="T0" fmla="*/ 26 w 32"/>
                <a:gd name="T1" fmla="*/ 0 h 12"/>
                <a:gd name="T2" fmla="*/ 32 w 32"/>
                <a:gd name="T3" fmla="*/ 1 h 12"/>
                <a:gd name="T4" fmla="*/ 32 w 32"/>
                <a:gd name="T5" fmla="*/ 3 h 12"/>
                <a:gd name="T6" fmla="*/ 0 w 32"/>
                <a:gd name="T7" fmla="*/ 12 h 12"/>
                <a:gd name="T8" fmla="*/ 1 w 32"/>
                <a:gd name="T9" fmla="*/ 9 h 12"/>
                <a:gd name="T10" fmla="*/ 26 w 32"/>
                <a:gd name="T11" fmla="*/ 0 h 12"/>
              </a:gdLst>
              <a:ahLst/>
              <a:cxnLst>
                <a:cxn ang="0">
                  <a:pos x="T0" y="T1"/>
                </a:cxn>
                <a:cxn ang="0">
                  <a:pos x="T2" y="T3"/>
                </a:cxn>
                <a:cxn ang="0">
                  <a:pos x="T4" y="T5"/>
                </a:cxn>
                <a:cxn ang="0">
                  <a:pos x="T6" y="T7"/>
                </a:cxn>
                <a:cxn ang="0">
                  <a:pos x="T8" y="T9"/>
                </a:cxn>
                <a:cxn ang="0">
                  <a:pos x="T10" y="T11"/>
                </a:cxn>
              </a:cxnLst>
              <a:rect l="0" t="0" r="r" b="b"/>
              <a:pathLst>
                <a:path w="32" h="12">
                  <a:moveTo>
                    <a:pt x="26" y="0"/>
                  </a:moveTo>
                  <a:cubicBezTo>
                    <a:pt x="28" y="0"/>
                    <a:pt x="30" y="1"/>
                    <a:pt x="32" y="1"/>
                  </a:cubicBezTo>
                  <a:cubicBezTo>
                    <a:pt x="32" y="2"/>
                    <a:pt x="32" y="2"/>
                    <a:pt x="32" y="3"/>
                  </a:cubicBezTo>
                  <a:cubicBezTo>
                    <a:pt x="21" y="6"/>
                    <a:pt x="10" y="9"/>
                    <a:pt x="0" y="12"/>
                  </a:cubicBezTo>
                  <a:cubicBezTo>
                    <a:pt x="0" y="11"/>
                    <a:pt x="0" y="10"/>
                    <a:pt x="1" y="9"/>
                  </a:cubicBezTo>
                  <a:cubicBezTo>
                    <a:pt x="9" y="6"/>
                    <a:pt x="17" y="3"/>
                    <a:pt x="2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210"/>
            <p:cNvSpPr>
              <a:spLocks/>
            </p:cNvSpPr>
            <p:nvPr/>
          </p:nvSpPr>
          <p:spPr bwMode="auto">
            <a:xfrm>
              <a:off x="16800016" y="4736213"/>
              <a:ext cx="277813" cy="76200"/>
            </a:xfrm>
            <a:custGeom>
              <a:avLst/>
              <a:gdLst>
                <a:gd name="T0" fmla="*/ 98 w 106"/>
                <a:gd name="T1" fmla="*/ 0 h 29"/>
                <a:gd name="T2" fmla="*/ 104 w 106"/>
                <a:gd name="T3" fmla="*/ 1 h 29"/>
                <a:gd name="T4" fmla="*/ 106 w 106"/>
                <a:gd name="T5" fmla="*/ 5 h 29"/>
                <a:gd name="T6" fmla="*/ 0 w 106"/>
                <a:gd name="T7" fmla="*/ 23 h 29"/>
                <a:gd name="T8" fmla="*/ 5 w 106"/>
                <a:gd name="T9" fmla="*/ 17 h 29"/>
                <a:gd name="T10" fmla="*/ 45 w 106"/>
                <a:gd name="T11" fmla="*/ 9 h 29"/>
                <a:gd name="T12" fmla="*/ 60 w 106"/>
                <a:gd name="T13" fmla="*/ 11 h 29"/>
                <a:gd name="T14" fmla="*/ 77 w 106"/>
                <a:gd name="T15" fmla="*/ 2 h 29"/>
                <a:gd name="T16" fmla="*/ 98 w 106"/>
                <a:gd name="T17"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29">
                  <a:moveTo>
                    <a:pt x="98" y="0"/>
                  </a:moveTo>
                  <a:cubicBezTo>
                    <a:pt x="100" y="0"/>
                    <a:pt x="102" y="1"/>
                    <a:pt x="104" y="1"/>
                  </a:cubicBezTo>
                  <a:cubicBezTo>
                    <a:pt x="104" y="2"/>
                    <a:pt x="105" y="3"/>
                    <a:pt x="106" y="5"/>
                  </a:cubicBezTo>
                  <a:cubicBezTo>
                    <a:pt x="96" y="14"/>
                    <a:pt x="10" y="29"/>
                    <a:pt x="0" y="23"/>
                  </a:cubicBezTo>
                  <a:cubicBezTo>
                    <a:pt x="2" y="21"/>
                    <a:pt x="3" y="19"/>
                    <a:pt x="5" y="17"/>
                  </a:cubicBezTo>
                  <a:cubicBezTo>
                    <a:pt x="16" y="14"/>
                    <a:pt x="32" y="12"/>
                    <a:pt x="45" y="9"/>
                  </a:cubicBezTo>
                  <a:cubicBezTo>
                    <a:pt x="50" y="10"/>
                    <a:pt x="55" y="11"/>
                    <a:pt x="60" y="11"/>
                  </a:cubicBezTo>
                  <a:cubicBezTo>
                    <a:pt x="66" y="8"/>
                    <a:pt x="71" y="5"/>
                    <a:pt x="77" y="2"/>
                  </a:cubicBezTo>
                  <a:cubicBezTo>
                    <a:pt x="84" y="0"/>
                    <a:pt x="91" y="5"/>
                    <a:pt x="9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211"/>
            <p:cNvSpPr>
              <a:spLocks/>
            </p:cNvSpPr>
            <p:nvPr/>
          </p:nvSpPr>
          <p:spPr bwMode="auto">
            <a:xfrm>
              <a:off x="15509379" y="4744150"/>
              <a:ext cx="141288" cy="58738"/>
            </a:xfrm>
            <a:custGeom>
              <a:avLst/>
              <a:gdLst>
                <a:gd name="T0" fmla="*/ 49 w 54"/>
                <a:gd name="T1" fmla="*/ 0 h 22"/>
                <a:gd name="T2" fmla="*/ 54 w 54"/>
                <a:gd name="T3" fmla="*/ 0 h 22"/>
                <a:gd name="T4" fmla="*/ 53 w 54"/>
                <a:gd name="T5" fmla="*/ 6 h 22"/>
                <a:gd name="T6" fmla="*/ 0 w 54"/>
                <a:gd name="T7" fmla="*/ 19 h 22"/>
                <a:gd name="T8" fmla="*/ 1 w 54"/>
                <a:gd name="T9" fmla="*/ 17 h 22"/>
                <a:gd name="T10" fmla="*/ 49 w 54"/>
                <a:gd name="T11" fmla="*/ 0 h 22"/>
              </a:gdLst>
              <a:ahLst/>
              <a:cxnLst>
                <a:cxn ang="0">
                  <a:pos x="T0" y="T1"/>
                </a:cxn>
                <a:cxn ang="0">
                  <a:pos x="T2" y="T3"/>
                </a:cxn>
                <a:cxn ang="0">
                  <a:pos x="T4" y="T5"/>
                </a:cxn>
                <a:cxn ang="0">
                  <a:pos x="T6" y="T7"/>
                </a:cxn>
                <a:cxn ang="0">
                  <a:pos x="T8" y="T9"/>
                </a:cxn>
                <a:cxn ang="0">
                  <a:pos x="T10" y="T11"/>
                </a:cxn>
              </a:cxnLst>
              <a:rect l="0" t="0" r="r" b="b"/>
              <a:pathLst>
                <a:path w="54" h="22">
                  <a:moveTo>
                    <a:pt x="49" y="0"/>
                  </a:moveTo>
                  <a:cubicBezTo>
                    <a:pt x="51" y="0"/>
                    <a:pt x="53" y="0"/>
                    <a:pt x="54" y="0"/>
                  </a:cubicBezTo>
                  <a:cubicBezTo>
                    <a:pt x="54" y="2"/>
                    <a:pt x="54" y="4"/>
                    <a:pt x="53" y="6"/>
                  </a:cubicBezTo>
                  <a:cubicBezTo>
                    <a:pt x="40" y="12"/>
                    <a:pt x="20" y="22"/>
                    <a:pt x="0" y="19"/>
                  </a:cubicBezTo>
                  <a:cubicBezTo>
                    <a:pt x="1" y="18"/>
                    <a:pt x="1" y="18"/>
                    <a:pt x="1" y="17"/>
                  </a:cubicBezTo>
                  <a:cubicBezTo>
                    <a:pt x="17" y="11"/>
                    <a:pt x="33" y="6"/>
                    <a:pt x="4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212"/>
            <p:cNvSpPr>
              <a:spLocks/>
            </p:cNvSpPr>
            <p:nvPr/>
          </p:nvSpPr>
          <p:spPr bwMode="auto">
            <a:xfrm>
              <a:off x="16190416" y="4758438"/>
              <a:ext cx="117475" cy="31750"/>
            </a:xfrm>
            <a:custGeom>
              <a:avLst/>
              <a:gdLst>
                <a:gd name="T0" fmla="*/ 30 w 45"/>
                <a:gd name="T1" fmla="*/ 1 h 12"/>
                <a:gd name="T2" fmla="*/ 45 w 45"/>
                <a:gd name="T3" fmla="*/ 4 h 12"/>
                <a:gd name="T4" fmla="*/ 45 w 45"/>
                <a:gd name="T5" fmla="*/ 5 h 12"/>
                <a:gd name="T6" fmla="*/ 43 w 45"/>
                <a:gd name="T7" fmla="*/ 5 h 12"/>
                <a:gd name="T8" fmla="*/ 0 w 45"/>
                <a:gd name="T9" fmla="*/ 12 h 12"/>
                <a:gd name="T10" fmla="*/ 1 w 45"/>
                <a:gd name="T11" fmla="*/ 9 h 12"/>
                <a:gd name="T12" fmla="*/ 30 w 45"/>
                <a:gd name="T13" fmla="*/ 1 h 12"/>
              </a:gdLst>
              <a:ahLst/>
              <a:cxnLst>
                <a:cxn ang="0">
                  <a:pos x="T0" y="T1"/>
                </a:cxn>
                <a:cxn ang="0">
                  <a:pos x="T2" y="T3"/>
                </a:cxn>
                <a:cxn ang="0">
                  <a:pos x="T4" y="T5"/>
                </a:cxn>
                <a:cxn ang="0">
                  <a:pos x="T6" y="T7"/>
                </a:cxn>
                <a:cxn ang="0">
                  <a:pos x="T8" y="T9"/>
                </a:cxn>
                <a:cxn ang="0">
                  <a:pos x="T10" y="T11"/>
                </a:cxn>
                <a:cxn ang="0">
                  <a:pos x="T12" y="T13"/>
                </a:cxn>
              </a:cxnLst>
              <a:rect l="0" t="0" r="r" b="b"/>
              <a:pathLst>
                <a:path w="45" h="12">
                  <a:moveTo>
                    <a:pt x="30" y="1"/>
                  </a:moveTo>
                  <a:cubicBezTo>
                    <a:pt x="37" y="1"/>
                    <a:pt x="41" y="0"/>
                    <a:pt x="45" y="4"/>
                  </a:cubicBezTo>
                  <a:cubicBezTo>
                    <a:pt x="45" y="5"/>
                    <a:pt x="45" y="5"/>
                    <a:pt x="45" y="5"/>
                  </a:cubicBezTo>
                  <a:cubicBezTo>
                    <a:pt x="44" y="5"/>
                    <a:pt x="44" y="5"/>
                    <a:pt x="43" y="5"/>
                  </a:cubicBezTo>
                  <a:cubicBezTo>
                    <a:pt x="28" y="8"/>
                    <a:pt x="14" y="10"/>
                    <a:pt x="0" y="12"/>
                  </a:cubicBezTo>
                  <a:cubicBezTo>
                    <a:pt x="0" y="11"/>
                    <a:pt x="0" y="10"/>
                    <a:pt x="1" y="9"/>
                  </a:cubicBezTo>
                  <a:cubicBezTo>
                    <a:pt x="11" y="6"/>
                    <a:pt x="20" y="3"/>
                    <a:pt x="3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213"/>
            <p:cNvSpPr>
              <a:spLocks/>
            </p:cNvSpPr>
            <p:nvPr/>
          </p:nvSpPr>
          <p:spPr bwMode="auto">
            <a:xfrm>
              <a:off x="16038016" y="4766375"/>
              <a:ext cx="28575" cy="12700"/>
            </a:xfrm>
            <a:custGeom>
              <a:avLst/>
              <a:gdLst>
                <a:gd name="T0" fmla="*/ 3 w 11"/>
                <a:gd name="T1" fmla="*/ 0 h 5"/>
                <a:gd name="T2" fmla="*/ 11 w 11"/>
                <a:gd name="T3" fmla="*/ 2 h 5"/>
                <a:gd name="T4" fmla="*/ 10 w 11"/>
                <a:gd name="T5" fmla="*/ 4 h 5"/>
                <a:gd name="T6" fmla="*/ 0 w 11"/>
                <a:gd name="T7" fmla="*/ 3 h 5"/>
                <a:gd name="T8" fmla="*/ 3 w 11"/>
                <a:gd name="T9" fmla="*/ 0 h 5"/>
              </a:gdLst>
              <a:ahLst/>
              <a:cxnLst>
                <a:cxn ang="0">
                  <a:pos x="T0" y="T1"/>
                </a:cxn>
                <a:cxn ang="0">
                  <a:pos x="T2" y="T3"/>
                </a:cxn>
                <a:cxn ang="0">
                  <a:pos x="T4" y="T5"/>
                </a:cxn>
                <a:cxn ang="0">
                  <a:pos x="T6" y="T7"/>
                </a:cxn>
                <a:cxn ang="0">
                  <a:pos x="T8" y="T9"/>
                </a:cxn>
              </a:cxnLst>
              <a:rect l="0" t="0" r="r" b="b"/>
              <a:pathLst>
                <a:path w="11" h="5">
                  <a:moveTo>
                    <a:pt x="3" y="0"/>
                  </a:moveTo>
                  <a:cubicBezTo>
                    <a:pt x="7" y="0"/>
                    <a:pt x="8" y="1"/>
                    <a:pt x="11" y="2"/>
                  </a:cubicBezTo>
                  <a:cubicBezTo>
                    <a:pt x="10" y="3"/>
                    <a:pt x="10" y="4"/>
                    <a:pt x="10" y="4"/>
                  </a:cubicBezTo>
                  <a:cubicBezTo>
                    <a:pt x="4" y="4"/>
                    <a:pt x="2" y="5"/>
                    <a:pt x="0" y="3"/>
                  </a:cubicBezTo>
                  <a:cubicBezTo>
                    <a:pt x="1" y="2"/>
                    <a:pt x="2" y="1"/>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214"/>
            <p:cNvSpPr>
              <a:spLocks/>
            </p:cNvSpPr>
            <p:nvPr/>
          </p:nvSpPr>
          <p:spPr bwMode="auto">
            <a:xfrm>
              <a:off x="15696704" y="4767963"/>
              <a:ext cx="44450" cy="22225"/>
            </a:xfrm>
            <a:custGeom>
              <a:avLst/>
              <a:gdLst>
                <a:gd name="T0" fmla="*/ 5 w 17"/>
                <a:gd name="T1" fmla="*/ 0 h 8"/>
                <a:gd name="T2" fmla="*/ 17 w 17"/>
                <a:gd name="T3" fmla="*/ 2 h 8"/>
                <a:gd name="T4" fmla="*/ 15 w 17"/>
                <a:gd name="T5" fmla="*/ 5 h 8"/>
                <a:gd name="T6" fmla="*/ 2 w 17"/>
                <a:gd name="T7" fmla="*/ 8 h 8"/>
                <a:gd name="T8" fmla="*/ 0 w 17"/>
                <a:gd name="T9" fmla="*/ 6 h 8"/>
                <a:gd name="T10" fmla="*/ 3 w 17"/>
                <a:gd name="T11" fmla="*/ 1 h 8"/>
                <a:gd name="T12" fmla="*/ 5 w 17"/>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7" h="8">
                  <a:moveTo>
                    <a:pt x="5" y="0"/>
                  </a:moveTo>
                  <a:cubicBezTo>
                    <a:pt x="9" y="1"/>
                    <a:pt x="13" y="2"/>
                    <a:pt x="17" y="2"/>
                  </a:cubicBezTo>
                  <a:cubicBezTo>
                    <a:pt x="16" y="3"/>
                    <a:pt x="16" y="4"/>
                    <a:pt x="15" y="5"/>
                  </a:cubicBezTo>
                  <a:cubicBezTo>
                    <a:pt x="11" y="6"/>
                    <a:pt x="7" y="7"/>
                    <a:pt x="2" y="8"/>
                  </a:cubicBezTo>
                  <a:cubicBezTo>
                    <a:pt x="1" y="7"/>
                    <a:pt x="0" y="7"/>
                    <a:pt x="0" y="6"/>
                  </a:cubicBezTo>
                  <a:cubicBezTo>
                    <a:pt x="1" y="5"/>
                    <a:pt x="2" y="3"/>
                    <a:pt x="3" y="1"/>
                  </a:cubicBezTo>
                  <a:cubicBezTo>
                    <a:pt x="4" y="1"/>
                    <a:pt x="5" y="1"/>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215"/>
            <p:cNvSpPr>
              <a:spLocks/>
            </p:cNvSpPr>
            <p:nvPr/>
          </p:nvSpPr>
          <p:spPr bwMode="auto">
            <a:xfrm>
              <a:off x="16138029" y="4783838"/>
              <a:ext cx="46038" cy="26988"/>
            </a:xfrm>
            <a:custGeom>
              <a:avLst/>
              <a:gdLst>
                <a:gd name="T0" fmla="*/ 15 w 18"/>
                <a:gd name="T1" fmla="*/ 0 h 10"/>
                <a:gd name="T2" fmla="*/ 18 w 18"/>
                <a:gd name="T3" fmla="*/ 0 h 10"/>
                <a:gd name="T4" fmla="*/ 17 w 18"/>
                <a:gd name="T5" fmla="*/ 3 h 10"/>
                <a:gd name="T6" fmla="*/ 9 w 18"/>
                <a:gd name="T7" fmla="*/ 10 h 10"/>
                <a:gd name="T8" fmla="*/ 0 w 18"/>
                <a:gd name="T9" fmla="*/ 8 h 10"/>
                <a:gd name="T10" fmla="*/ 0 w 18"/>
                <a:gd name="T11" fmla="*/ 7 h 10"/>
                <a:gd name="T12" fmla="*/ 15 w 18"/>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18" h="10">
                  <a:moveTo>
                    <a:pt x="15" y="0"/>
                  </a:moveTo>
                  <a:cubicBezTo>
                    <a:pt x="16" y="0"/>
                    <a:pt x="17" y="0"/>
                    <a:pt x="18" y="0"/>
                  </a:cubicBezTo>
                  <a:cubicBezTo>
                    <a:pt x="17" y="1"/>
                    <a:pt x="17" y="2"/>
                    <a:pt x="17" y="3"/>
                  </a:cubicBezTo>
                  <a:cubicBezTo>
                    <a:pt x="14" y="5"/>
                    <a:pt x="12" y="7"/>
                    <a:pt x="9" y="10"/>
                  </a:cubicBezTo>
                  <a:cubicBezTo>
                    <a:pt x="4" y="10"/>
                    <a:pt x="2" y="10"/>
                    <a:pt x="0" y="8"/>
                  </a:cubicBezTo>
                  <a:cubicBezTo>
                    <a:pt x="0" y="7"/>
                    <a:pt x="0" y="7"/>
                    <a:pt x="0" y="7"/>
                  </a:cubicBezTo>
                  <a:cubicBezTo>
                    <a:pt x="5" y="5"/>
                    <a:pt x="10" y="2"/>
                    <a:pt x="1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216"/>
            <p:cNvSpPr>
              <a:spLocks/>
            </p:cNvSpPr>
            <p:nvPr/>
          </p:nvSpPr>
          <p:spPr bwMode="auto">
            <a:xfrm>
              <a:off x="7535366" y="4790187"/>
              <a:ext cx="10055225" cy="3956050"/>
            </a:xfrm>
            <a:custGeom>
              <a:avLst/>
              <a:gdLst>
                <a:gd name="T0" fmla="*/ 3140 w 3839"/>
                <a:gd name="T1" fmla="*/ 77 h 1509"/>
                <a:gd name="T2" fmla="*/ 3149 w 3839"/>
                <a:gd name="T3" fmla="*/ 85 h 1509"/>
                <a:gd name="T4" fmla="*/ 3206 w 3839"/>
                <a:gd name="T5" fmla="*/ 102 h 1509"/>
                <a:gd name="T6" fmla="*/ 3268 w 3839"/>
                <a:gd name="T7" fmla="*/ 116 h 1509"/>
                <a:gd name="T8" fmla="*/ 3420 w 3839"/>
                <a:gd name="T9" fmla="*/ 95 h 1509"/>
                <a:gd name="T10" fmla="*/ 3572 w 3839"/>
                <a:gd name="T11" fmla="*/ 78 h 1509"/>
                <a:gd name="T12" fmla="*/ 3754 w 3839"/>
                <a:gd name="T13" fmla="*/ 64 h 1509"/>
                <a:gd name="T14" fmla="*/ 3673 w 3839"/>
                <a:gd name="T15" fmla="*/ 1172 h 1509"/>
                <a:gd name="T16" fmla="*/ 3384 w 3839"/>
                <a:gd name="T17" fmla="*/ 1228 h 1509"/>
                <a:gd name="T18" fmla="*/ 3451 w 3839"/>
                <a:gd name="T19" fmla="*/ 1176 h 1509"/>
                <a:gd name="T20" fmla="*/ 3504 w 3839"/>
                <a:gd name="T21" fmla="*/ 1150 h 1509"/>
                <a:gd name="T22" fmla="*/ 3472 w 3839"/>
                <a:gd name="T23" fmla="*/ 1143 h 1509"/>
                <a:gd name="T24" fmla="*/ 3437 w 3839"/>
                <a:gd name="T25" fmla="*/ 1127 h 1509"/>
                <a:gd name="T26" fmla="*/ 3535 w 3839"/>
                <a:gd name="T27" fmla="*/ 1070 h 1509"/>
                <a:gd name="T28" fmla="*/ 3276 w 3839"/>
                <a:gd name="T29" fmla="*/ 1137 h 1509"/>
                <a:gd name="T30" fmla="*/ 3138 w 3839"/>
                <a:gd name="T31" fmla="*/ 1133 h 1509"/>
                <a:gd name="T32" fmla="*/ 3004 w 3839"/>
                <a:gd name="T33" fmla="*/ 1149 h 1509"/>
                <a:gd name="T34" fmla="*/ 2804 w 3839"/>
                <a:gd name="T35" fmla="*/ 1174 h 1509"/>
                <a:gd name="T36" fmla="*/ 2497 w 3839"/>
                <a:gd name="T37" fmla="*/ 1264 h 1509"/>
                <a:gd name="T38" fmla="*/ 2419 w 3839"/>
                <a:gd name="T39" fmla="*/ 1305 h 1509"/>
                <a:gd name="T40" fmla="*/ 2301 w 3839"/>
                <a:gd name="T41" fmla="*/ 1312 h 1509"/>
                <a:gd name="T42" fmla="*/ 2105 w 3839"/>
                <a:gd name="T43" fmla="*/ 1390 h 1509"/>
                <a:gd name="T44" fmla="*/ 2012 w 3839"/>
                <a:gd name="T45" fmla="*/ 1418 h 1509"/>
                <a:gd name="T46" fmla="*/ 1880 w 3839"/>
                <a:gd name="T47" fmla="*/ 1400 h 1509"/>
                <a:gd name="T48" fmla="*/ 1683 w 3839"/>
                <a:gd name="T49" fmla="*/ 1391 h 1509"/>
                <a:gd name="T50" fmla="*/ 1477 w 3839"/>
                <a:gd name="T51" fmla="*/ 1405 h 1509"/>
                <a:gd name="T52" fmla="*/ 1396 w 3839"/>
                <a:gd name="T53" fmla="*/ 1386 h 1509"/>
                <a:gd name="T54" fmla="*/ 1147 w 3839"/>
                <a:gd name="T55" fmla="*/ 1432 h 1509"/>
                <a:gd name="T56" fmla="*/ 1181 w 3839"/>
                <a:gd name="T57" fmla="*/ 1404 h 1509"/>
                <a:gd name="T58" fmla="*/ 1042 w 3839"/>
                <a:gd name="T59" fmla="*/ 1392 h 1509"/>
                <a:gd name="T60" fmla="*/ 836 w 3839"/>
                <a:gd name="T61" fmla="*/ 1405 h 1509"/>
                <a:gd name="T62" fmla="*/ 590 w 3839"/>
                <a:gd name="T63" fmla="*/ 1406 h 1509"/>
                <a:gd name="T64" fmla="*/ 418 w 3839"/>
                <a:gd name="T65" fmla="*/ 1419 h 1509"/>
                <a:gd name="T66" fmla="*/ 616 w 3839"/>
                <a:gd name="T67" fmla="*/ 1446 h 1509"/>
                <a:gd name="T68" fmla="*/ 423 w 3839"/>
                <a:gd name="T69" fmla="*/ 1470 h 1509"/>
                <a:gd name="T70" fmla="*/ 0 w 3839"/>
                <a:gd name="T71" fmla="*/ 1498 h 1509"/>
                <a:gd name="T72" fmla="*/ 142 w 3839"/>
                <a:gd name="T73" fmla="*/ 1459 h 1509"/>
                <a:gd name="T74" fmla="*/ 175 w 3839"/>
                <a:gd name="T75" fmla="*/ 1441 h 1509"/>
                <a:gd name="T76" fmla="*/ 3 w 3839"/>
                <a:gd name="T77" fmla="*/ 400 h 1509"/>
                <a:gd name="T78" fmla="*/ 193 w 3839"/>
                <a:gd name="T79" fmla="*/ 386 h 1509"/>
                <a:gd name="T80" fmla="*/ 271 w 3839"/>
                <a:gd name="T81" fmla="*/ 352 h 1509"/>
                <a:gd name="T82" fmla="*/ 352 w 3839"/>
                <a:gd name="T83" fmla="*/ 351 h 1509"/>
                <a:gd name="T84" fmla="*/ 512 w 3839"/>
                <a:gd name="T85" fmla="*/ 289 h 1509"/>
                <a:gd name="T86" fmla="*/ 650 w 3839"/>
                <a:gd name="T87" fmla="*/ 261 h 1509"/>
                <a:gd name="T88" fmla="*/ 758 w 3839"/>
                <a:gd name="T89" fmla="*/ 242 h 1509"/>
                <a:gd name="T90" fmla="*/ 927 w 3839"/>
                <a:gd name="T91" fmla="*/ 259 h 1509"/>
                <a:gd name="T92" fmla="*/ 1211 w 3839"/>
                <a:gd name="T93" fmla="*/ 255 h 1509"/>
                <a:gd name="T94" fmla="*/ 1296 w 3839"/>
                <a:gd name="T95" fmla="*/ 263 h 1509"/>
                <a:gd name="T96" fmla="*/ 1468 w 3839"/>
                <a:gd name="T97" fmla="*/ 244 h 1509"/>
                <a:gd name="T98" fmla="*/ 1555 w 3839"/>
                <a:gd name="T99" fmla="*/ 254 h 1509"/>
                <a:gd name="T100" fmla="*/ 1857 w 3839"/>
                <a:gd name="T101" fmla="*/ 245 h 1509"/>
                <a:gd name="T102" fmla="*/ 2104 w 3839"/>
                <a:gd name="T103" fmla="*/ 243 h 1509"/>
                <a:gd name="T104" fmla="*/ 2276 w 3839"/>
                <a:gd name="T105" fmla="*/ 231 h 1509"/>
                <a:gd name="T106" fmla="*/ 2047 w 3839"/>
                <a:gd name="T107" fmla="*/ 226 h 1509"/>
                <a:gd name="T108" fmla="*/ 2093 w 3839"/>
                <a:gd name="T109" fmla="*/ 187 h 1509"/>
                <a:gd name="T110" fmla="*/ 2270 w 3839"/>
                <a:gd name="T111" fmla="*/ 185 h 1509"/>
                <a:gd name="T112" fmla="*/ 2683 w 3839"/>
                <a:gd name="T113" fmla="*/ 146 h 1509"/>
                <a:gd name="T114" fmla="*/ 2875 w 3839"/>
                <a:gd name="T115" fmla="*/ 133 h 1509"/>
                <a:gd name="T116" fmla="*/ 2973 w 3839"/>
                <a:gd name="T117" fmla="*/ 58 h 1509"/>
                <a:gd name="T118" fmla="*/ 3186 w 3839"/>
                <a:gd name="T119" fmla="*/ 28 h 15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839" h="1509">
                  <a:moveTo>
                    <a:pt x="3203" y="45"/>
                  </a:moveTo>
                  <a:cubicBezTo>
                    <a:pt x="3189" y="45"/>
                    <a:pt x="3176" y="48"/>
                    <a:pt x="3169" y="56"/>
                  </a:cubicBezTo>
                  <a:cubicBezTo>
                    <a:pt x="3170" y="56"/>
                    <a:pt x="3170" y="57"/>
                    <a:pt x="3170" y="58"/>
                  </a:cubicBezTo>
                  <a:cubicBezTo>
                    <a:pt x="3177" y="58"/>
                    <a:pt x="3185" y="51"/>
                    <a:pt x="3193" y="54"/>
                  </a:cubicBezTo>
                  <a:cubicBezTo>
                    <a:pt x="3183" y="64"/>
                    <a:pt x="3179" y="66"/>
                    <a:pt x="3166" y="61"/>
                  </a:cubicBezTo>
                  <a:cubicBezTo>
                    <a:pt x="3161" y="58"/>
                    <a:pt x="3162" y="65"/>
                    <a:pt x="3159" y="60"/>
                  </a:cubicBezTo>
                  <a:cubicBezTo>
                    <a:pt x="3162" y="58"/>
                    <a:pt x="3164" y="57"/>
                    <a:pt x="3167" y="56"/>
                  </a:cubicBezTo>
                  <a:cubicBezTo>
                    <a:pt x="3167" y="55"/>
                    <a:pt x="3167" y="54"/>
                    <a:pt x="3166" y="54"/>
                  </a:cubicBezTo>
                  <a:cubicBezTo>
                    <a:pt x="3142" y="56"/>
                    <a:pt x="3123" y="64"/>
                    <a:pt x="3110" y="77"/>
                  </a:cubicBezTo>
                  <a:cubicBezTo>
                    <a:pt x="3110" y="77"/>
                    <a:pt x="3110" y="77"/>
                    <a:pt x="3111" y="78"/>
                  </a:cubicBezTo>
                  <a:cubicBezTo>
                    <a:pt x="3120" y="77"/>
                    <a:pt x="3130" y="77"/>
                    <a:pt x="3140" y="77"/>
                  </a:cubicBezTo>
                  <a:cubicBezTo>
                    <a:pt x="3139" y="78"/>
                    <a:pt x="3138" y="79"/>
                    <a:pt x="3138" y="80"/>
                  </a:cubicBezTo>
                  <a:cubicBezTo>
                    <a:pt x="3129" y="81"/>
                    <a:pt x="3119" y="87"/>
                    <a:pt x="3115" y="93"/>
                  </a:cubicBezTo>
                  <a:cubicBezTo>
                    <a:pt x="3124" y="93"/>
                    <a:pt x="3125" y="91"/>
                    <a:pt x="3133" y="89"/>
                  </a:cubicBezTo>
                  <a:cubicBezTo>
                    <a:pt x="3133" y="90"/>
                    <a:pt x="3133" y="91"/>
                    <a:pt x="3133" y="92"/>
                  </a:cubicBezTo>
                  <a:cubicBezTo>
                    <a:pt x="3129" y="94"/>
                    <a:pt x="3130" y="93"/>
                    <a:pt x="3128" y="96"/>
                  </a:cubicBezTo>
                  <a:cubicBezTo>
                    <a:pt x="3130" y="96"/>
                    <a:pt x="3131" y="96"/>
                    <a:pt x="3133" y="96"/>
                  </a:cubicBezTo>
                  <a:cubicBezTo>
                    <a:pt x="3141" y="94"/>
                    <a:pt x="3151" y="94"/>
                    <a:pt x="3156" y="88"/>
                  </a:cubicBezTo>
                  <a:cubicBezTo>
                    <a:pt x="3156" y="88"/>
                    <a:pt x="3156" y="88"/>
                    <a:pt x="3156" y="87"/>
                  </a:cubicBezTo>
                  <a:cubicBezTo>
                    <a:pt x="3151" y="87"/>
                    <a:pt x="3149" y="87"/>
                    <a:pt x="3147" y="85"/>
                  </a:cubicBezTo>
                  <a:cubicBezTo>
                    <a:pt x="3147" y="85"/>
                    <a:pt x="3147" y="85"/>
                    <a:pt x="3147" y="85"/>
                  </a:cubicBezTo>
                  <a:cubicBezTo>
                    <a:pt x="3148" y="85"/>
                    <a:pt x="3148" y="85"/>
                    <a:pt x="3149" y="85"/>
                  </a:cubicBezTo>
                  <a:cubicBezTo>
                    <a:pt x="3157" y="81"/>
                    <a:pt x="3166" y="82"/>
                    <a:pt x="3172" y="85"/>
                  </a:cubicBezTo>
                  <a:cubicBezTo>
                    <a:pt x="3168" y="88"/>
                    <a:pt x="3166" y="87"/>
                    <a:pt x="3164" y="92"/>
                  </a:cubicBezTo>
                  <a:cubicBezTo>
                    <a:pt x="3169" y="93"/>
                    <a:pt x="3174" y="93"/>
                    <a:pt x="3179" y="93"/>
                  </a:cubicBezTo>
                  <a:cubicBezTo>
                    <a:pt x="3210" y="83"/>
                    <a:pt x="3226" y="58"/>
                    <a:pt x="3264" y="61"/>
                  </a:cubicBezTo>
                  <a:cubicBezTo>
                    <a:pt x="3264" y="61"/>
                    <a:pt x="3263" y="62"/>
                    <a:pt x="3262" y="63"/>
                  </a:cubicBezTo>
                  <a:cubicBezTo>
                    <a:pt x="3255" y="63"/>
                    <a:pt x="3248" y="66"/>
                    <a:pt x="3244" y="71"/>
                  </a:cubicBezTo>
                  <a:cubicBezTo>
                    <a:pt x="3245" y="71"/>
                    <a:pt x="3245" y="72"/>
                    <a:pt x="3246" y="72"/>
                  </a:cubicBezTo>
                  <a:cubicBezTo>
                    <a:pt x="3260" y="67"/>
                    <a:pt x="3302" y="50"/>
                    <a:pt x="3313" y="51"/>
                  </a:cubicBezTo>
                  <a:cubicBezTo>
                    <a:pt x="3313" y="52"/>
                    <a:pt x="3312" y="53"/>
                    <a:pt x="3311" y="54"/>
                  </a:cubicBezTo>
                  <a:cubicBezTo>
                    <a:pt x="3299" y="58"/>
                    <a:pt x="3297" y="68"/>
                    <a:pt x="3288" y="72"/>
                  </a:cubicBezTo>
                  <a:cubicBezTo>
                    <a:pt x="3263" y="84"/>
                    <a:pt x="3227" y="92"/>
                    <a:pt x="3206" y="102"/>
                  </a:cubicBezTo>
                  <a:cubicBezTo>
                    <a:pt x="3197" y="103"/>
                    <a:pt x="3188" y="104"/>
                    <a:pt x="3180" y="106"/>
                  </a:cubicBezTo>
                  <a:cubicBezTo>
                    <a:pt x="3164" y="110"/>
                    <a:pt x="3149" y="120"/>
                    <a:pt x="3137" y="126"/>
                  </a:cubicBezTo>
                  <a:cubicBezTo>
                    <a:pt x="3130" y="129"/>
                    <a:pt x="3125" y="126"/>
                    <a:pt x="3120" y="131"/>
                  </a:cubicBezTo>
                  <a:cubicBezTo>
                    <a:pt x="3120" y="131"/>
                    <a:pt x="3120" y="131"/>
                    <a:pt x="3120" y="132"/>
                  </a:cubicBezTo>
                  <a:cubicBezTo>
                    <a:pt x="3128" y="132"/>
                    <a:pt x="3135" y="132"/>
                    <a:pt x="3142" y="133"/>
                  </a:cubicBezTo>
                  <a:cubicBezTo>
                    <a:pt x="3142" y="133"/>
                    <a:pt x="3142" y="134"/>
                    <a:pt x="3141" y="134"/>
                  </a:cubicBezTo>
                  <a:cubicBezTo>
                    <a:pt x="3133" y="136"/>
                    <a:pt x="3125" y="138"/>
                    <a:pt x="3117" y="140"/>
                  </a:cubicBezTo>
                  <a:cubicBezTo>
                    <a:pt x="3117" y="141"/>
                    <a:pt x="3117" y="141"/>
                    <a:pt x="3117" y="141"/>
                  </a:cubicBezTo>
                  <a:cubicBezTo>
                    <a:pt x="3171" y="149"/>
                    <a:pt x="3178" y="126"/>
                    <a:pt x="3219" y="120"/>
                  </a:cubicBezTo>
                  <a:cubicBezTo>
                    <a:pt x="3220" y="122"/>
                    <a:pt x="3222" y="123"/>
                    <a:pt x="3223" y="125"/>
                  </a:cubicBezTo>
                  <a:cubicBezTo>
                    <a:pt x="3239" y="123"/>
                    <a:pt x="3252" y="114"/>
                    <a:pt x="3268" y="116"/>
                  </a:cubicBezTo>
                  <a:cubicBezTo>
                    <a:pt x="3268" y="117"/>
                    <a:pt x="3268" y="117"/>
                    <a:pt x="3268" y="117"/>
                  </a:cubicBezTo>
                  <a:cubicBezTo>
                    <a:pt x="3268" y="118"/>
                    <a:pt x="3268" y="118"/>
                    <a:pt x="3267" y="119"/>
                  </a:cubicBezTo>
                  <a:cubicBezTo>
                    <a:pt x="3258" y="119"/>
                    <a:pt x="3253" y="122"/>
                    <a:pt x="3249" y="127"/>
                  </a:cubicBezTo>
                  <a:cubicBezTo>
                    <a:pt x="3249" y="127"/>
                    <a:pt x="3249" y="127"/>
                    <a:pt x="3249" y="128"/>
                  </a:cubicBezTo>
                  <a:cubicBezTo>
                    <a:pt x="3277" y="125"/>
                    <a:pt x="3303" y="110"/>
                    <a:pt x="3324" y="98"/>
                  </a:cubicBezTo>
                  <a:cubicBezTo>
                    <a:pt x="3330" y="94"/>
                    <a:pt x="3333" y="88"/>
                    <a:pt x="3341" y="85"/>
                  </a:cubicBezTo>
                  <a:cubicBezTo>
                    <a:pt x="3346" y="94"/>
                    <a:pt x="3358" y="93"/>
                    <a:pt x="3368" y="91"/>
                  </a:cubicBezTo>
                  <a:cubicBezTo>
                    <a:pt x="3367" y="93"/>
                    <a:pt x="3367" y="95"/>
                    <a:pt x="3366" y="97"/>
                  </a:cubicBezTo>
                  <a:cubicBezTo>
                    <a:pt x="3382" y="101"/>
                    <a:pt x="3392" y="96"/>
                    <a:pt x="3404" y="89"/>
                  </a:cubicBezTo>
                  <a:cubicBezTo>
                    <a:pt x="3411" y="91"/>
                    <a:pt x="3415" y="91"/>
                    <a:pt x="3421" y="93"/>
                  </a:cubicBezTo>
                  <a:cubicBezTo>
                    <a:pt x="3420" y="94"/>
                    <a:pt x="3420" y="94"/>
                    <a:pt x="3420" y="95"/>
                  </a:cubicBezTo>
                  <a:cubicBezTo>
                    <a:pt x="3413" y="98"/>
                    <a:pt x="3406" y="95"/>
                    <a:pt x="3397" y="98"/>
                  </a:cubicBezTo>
                  <a:cubicBezTo>
                    <a:pt x="3391" y="102"/>
                    <a:pt x="3385" y="106"/>
                    <a:pt x="3379" y="110"/>
                  </a:cubicBezTo>
                  <a:cubicBezTo>
                    <a:pt x="3378" y="112"/>
                    <a:pt x="3378" y="114"/>
                    <a:pt x="3378" y="116"/>
                  </a:cubicBezTo>
                  <a:cubicBezTo>
                    <a:pt x="3388" y="118"/>
                    <a:pt x="3398" y="119"/>
                    <a:pt x="3408" y="121"/>
                  </a:cubicBezTo>
                  <a:cubicBezTo>
                    <a:pt x="3423" y="118"/>
                    <a:pt x="3431" y="107"/>
                    <a:pt x="3444" y="105"/>
                  </a:cubicBezTo>
                  <a:cubicBezTo>
                    <a:pt x="3448" y="105"/>
                    <a:pt x="3452" y="106"/>
                    <a:pt x="3456" y="107"/>
                  </a:cubicBezTo>
                  <a:cubicBezTo>
                    <a:pt x="3474" y="104"/>
                    <a:pt x="3490" y="101"/>
                    <a:pt x="3505" y="96"/>
                  </a:cubicBezTo>
                  <a:cubicBezTo>
                    <a:pt x="3509" y="93"/>
                    <a:pt x="3513" y="90"/>
                    <a:pt x="3517" y="87"/>
                  </a:cubicBezTo>
                  <a:cubicBezTo>
                    <a:pt x="3522" y="85"/>
                    <a:pt x="3525" y="88"/>
                    <a:pt x="3532" y="86"/>
                  </a:cubicBezTo>
                  <a:cubicBezTo>
                    <a:pt x="3539" y="83"/>
                    <a:pt x="3545" y="79"/>
                    <a:pt x="3551" y="75"/>
                  </a:cubicBezTo>
                  <a:cubicBezTo>
                    <a:pt x="3558" y="76"/>
                    <a:pt x="3565" y="77"/>
                    <a:pt x="3572" y="78"/>
                  </a:cubicBezTo>
                  <a:cubicBezTo>
                    <a:pt x="3582" y="76"/>
                    <a:pt x="3589" y="72"/>
                    <a:pt x="3596" y="67"/>
                  </a:cubicBezTo>
                  <a:cubicBezTo>
                    <a:pt x="3601" y="65"/>
                    <a:pt x="3634" y="65"/>
                    <a:pt x="3640" y="64"/>
                  </a:cubicBezTo>
                  <a:cubicBezTo>
                    <a:pt x="3640" y="73"/>
                    <a:pt x="3644" y="71"/>
                    <a:pt x="3643" y="76"/>
                  </a:cubicBezTo>
                  <a:cubicBezTo>
                    <a:pt x="3641" y="77"/>
                    <a:pt x="3639" y="77"/>
                    <a:pt x="3638" y="78"/>
                  </a:cubicBezTo>
                  <a:cubicBezTo>
                    <a:pt x="3638" y="78"/>
                    <a:pt x="3638" y="79"/>
                    <a:pt x="3639" y="80"/>
                  </a:cubicBezTo>
                  <a:cubicBezTo>
                    <a:pt x="3639" y="80"/>
                    <a:pt x="3639" y="80"/>
                    <a:pt x="3640" y="80"/>
                  </a:cubicBezTo>
                  <a:cubicBezTo>
                    <a:pt x="3648" y="78"/>
                    <a:pt x="3657" y="77"/>
                    <a:pt x="3666" y="75"/>
                  </a:cubicBezTo>
                  <a:cubicBezTo>
                    <a:pt x="3666" y="76"/>
                    <a:pt x="3666" y="77"/>
                    <a:pt x="3666" y="79"/>
                  </a:cubicBezTo>
                  <a:cubicBezTo>
                    <a:pt x="3672" y="79"/>
                    <a:pt x="3679" y="79"/>
                    <a:pt x="3686" y="79"/>
                  </a:cubicBezTo>
                  <a:cubicBezTo>
                    <a:pt x="3709" y="72"/>
                    <a:pt x="3728" y="66"/>
                    <a:pt x="3751" y="61"/>
                  </a:cubicBezTo>
                  <a:cubicBezTo>
                    <a:pt x="3752" y="65"/>
                    <a:pt x="3750" y="62"/>
                    <a:pt x="3754" y="64"/>
                  </a:cubicBezTo>
                  <a:cubicBezTo>
                    <a:pt x="3778" y="52"/>
                    <a:pt x="3819" y="59"/>
                    <a:pt x="3839" y="45"/>
                  </a:cubicBezTo>
                  <a:cubicBezTo>
                    <a:pt x="3839" y="409"/>
                    <a:pt x="3839" y="774"/>
                    <a:pt x="3839" y="1138"/>
                  </a:cubicBezTo>
                  <a:cubicBezTo>
                    <a:pt x="3815" y="1145"/>
                    <a:pt x="3791" y="1159"/>
                    <a:pt x="3768" y="1166"/>
                  </a:cubicBezTo>
                  <a:cubicBezTo>
                    <a:pt x="3753" y="1171"/>
                    <a:pt x="3738" y="1176"/>
                    <a:pt x="3723" y="1181"/>
                  </a:cubicBezTo>
                  <a:cubicBezTo>
                    <a:pt x="3711" y="1186"/>
                    <a:pt x="3687" y="1200"/>
                    <a:pt x="3670" y="1195"/>
                  </a:cubicBezTo>
                  <a:cubicBezTo>
                    <a:pt x="3671" y="1195"/>
                    <a:pt x="3672" y="1195"/>
                    <a:pt x="3672" y="1194"/>
                  </a:cubicBezTo>
                  <a:cubicBezTo>
                    <a:pt x="3682" y="1186"/>
                    <a:pt x="3697" y="1185"/>
                    <a:pt x="3705" y="1176"/>
                  </a:cubicBezTo>
                  <a:cubicBezTo>
                    <a:pt x="3705" y="1175"/>
                    <a:pt x="3704" y="1175"/>
                    <a:pt x="3704" y="1174"/>
                  </a:cubicBezTo>
                  <a:cubicBezTo>
                    <a:pt x="3690" y="1176"/>
                    <a:pt x="3680" y="1180"/>
                    <a:pt x="3667" y="1181"/>
                  </a:cubicBezTo>
                  <a:cubicBezTo>
                    <a:pt x="3667" y="1180"/>
                    <a:pt x="3667" y="1179"/>
                    <a:pt x="3667" y="1178"/>
                  </a:cubicBezTo>
                  <a:cubicBezTo>
                    <a:pt x="3669" y="1176"/>
                    <a:pt x="3671" y="1174"/>
                    <a:pt x="3673" y="1172"/>
                  </a:cubicBezTo>
                  <a:cubicBezTo>
                    <a:pt x="3673" y="1172"/>
                    <a:pt x="3673" y="1171"/>
                    <a:pt x="3672" y="1170"/>
                  </a:cubicBezTo>
                  <a:cubicBezTo>
                    <a:pt x="3663" y="1172"/>
                    <a:pt x="3654" y="1173"/>
                    <a:pt x="3644" y="1175"/>
                  </a:cubicBezTo>
                  <a:cubicBezTo>
                    <a:pt x="3638" y="1174"/>
                    <a:pt x="3631" y="1173"/>
                    <a:pt x="3624" y="1172"/>
                  </a:cubicBezTo>
                  <a:cubicBezTo>
                    <a:pt x="3614" y="1175"/>
                    <a:pt x="3604" y="1177"/>
                    <a:pt x="3594" y="1180"/>
                  </a:cubicBezTo>
                  <a:cubicBezTo>
                    <a:pt x="3588" y="1180"/>
                    <a:pt x="3587" y="1175"/>
                    <a:pt x="3579" y="1177"/>
                  </a:cubicBezTo>
                  <a:cubicBezTo>
                    <a:pt x="3558" y="1183"/>
                    <a:pt x="3529" y="1195"/>
                    <a:pt x="3505" y="1202"/>
                  </a:cubicBezTo>
                  <a:cubicBezTo>
                    <a:pt x="3495" y="1205"/>
                    <a:pt x="3487" y="1200"/>
                    <a:pt x="3476" y="1204"/>
                  </a:cubicBezTo>
                  <a:cubicBezTo>
                    <a:pt x="3447" y="1213"/>
                    <a:pt x="3447" y="1213"/>
                    <a:pt x="3447" y="1213"/>
                  </a:cubicBezTo>
                  <a:cubicBezTo>
                    <a:pt x="3442" y="1218"/>
                    <a:pt x="3439" y="1224"/>
                    <a:pt x="3432" y="1226"/>
                  </a:cubicBezTo>
                  <a:cubicBezTo>
                    <a:pt x="3426" y="1225"/>
                    <a:pt x="3419" y="1224"/>
                    <a:pt x="3412" y="1223"/>
                  </a:cubicBezTo>
                  <a:cubicBezTo>
                    <a:pt x="3403" y="1224"/>
                    <a:pt x="3394" y="1228"/>
                    <a:pt x="3384" y="1228"/>
                  </a:cubicBezTo>
                  <a:cubicBezTo>
                    <a:pt x="3384" y="1228"/>
                    <a:pt x="3384" y="1227"/>
                    <a:pt x="3384" y="1227"/>
                  </a:cubicBezTo>
                  <a:cubicBezTo>
                    <a:pt x="3398" y="1217"/>
                    <a:pt x="3452" y="1214"/>
                    <a:pt x="3458" y="1199"/>
                  </a:cubicBezTo>
                  <a:cubicBezTo>
                    <a:pt x="3456" y="1199"/>
                    <a:pt x="3454" y="1199"/>
                    <a:pt x="3452" y="1199"/>
                  </a:cubicBezTo>
                  <a:cubicBezTo>
                    <a:pt x="3453" y="1198"/>
                    <a:pt x="3454" y="1197"/>
                    <a:pt x="3454" y="1196"/>
                  </a:cubicBezTo>
                  <a:cubicBezTo>
                    <a:pt x="3466" y="1195"/>
                    <a:pt x="3508" y="1183"/>
                    <a:pt x="3512" y="1175"/>
                  </a:cubicBezTo>
                  <a:cubicBezTo>
                    <a:pt x="3489" y="1180"/>
                    <a:pt x="3464" y="1193"/>
                    <a:pt x="3444" y="1196"/>
                  </a:cubicBezTo>
                  <a:cubicBezTo>
                    <a:pt x="3443" y="1195"/>
                    <a:pt x="3443" y="1194"/>
                    <a:pt x="3442" y="1193"/>
                  </a:cubicBezTo>
                  <a:cubicBezTo>
                    <a:pt x="3440" y="1190"/>
                    <a:pt x="3441" y="1186"/>
                    <a:pt x="3443" y="1184"/>
                  </a:cubicBezTo>
                  <a:cubicBezTo>
                    <a:pt x="3456" y="1179"/>
                    <a:pt x="3466" y="1181"/>
                    <a:pt x="3475" y="1173"/>
                  </a:cubicBezTo>
                  <a:cubicBezTo>
                    <a:pt x="3474" y="1172"/>
                    <a:pt x="3473" y="1171"/>
                    <a:pt x="3473" y="1170"/>
                  </a:cubicBezTo>
                  <a:cubicBezTo>
                    <a:pt x="3465" y="1172"/>
                    <a:pt x="3458" y="1174"/>
                    <a:pt x="3451" y="1176"/>
                  </a:cubicBezTo>
                  <a:cubicBezTo>
                    <a:pt x="3451" y="1175"/>
                    <a:pt x="3451" y="1174"/>
                    <a:pt x="3452" y="1173"/>
                  </a:cubicBezTo>
                  <a:cubicBezTo>
                    <a:pt x="3455" y="1170"/>
                    <a:pt x="3458" y="1167"/>
                    <a:pt x="3461" y="1165"/>
                  </a:cubicBezTo>
                  <a:cubicBezTo>
                    <a:pt x="3471" y="1161"/>
                    <a:pt x="3476" y="1167"/>
                    <a:pt x="3486" y="1166"/>
                  </a:cubicBezTo>
                  <a:cubicBezTo>
                    <a:pt x="3485" y="1168"/>
                    <a:pt x="3484" y="1169"/>
                    <a:pt x="3483" y="1170"/>
                  </a:cubicBezTo>
                  <a:cubicBezTo>
                    <a:pt x="3481" y="1172"/>
                    <a:pt x="3479" y="1173"/>
                    <a:pt x="3476" y="1174"/>
                  </a:cubicBezTo>
                  <a:cubicBezTo>
                    <a:pt x="3477" y="1174"/>
                    <a:pt x="3478" y="1175"/>
                    <a:pt x="3478" y="1175"/>
                  </a:cubicBezTo>
                  <a:cubicBezTo>
                    <a:pt x="3488" y="1173"/>
                    <a:pt x="3498" y="1171"/>
                    <a:pt x="3508" y="1169"/>
                  </a:cubicBezTo>
                  <a:cubicBezTo>
                    <a:pt x="3518" y="1166"/>
                    <a:pt x="3525" y="1156"/>
                    <a:pt x="3534" y="1153"/>
                  </a:cubicBezTo>
                  <a:cubicBezTo>
                    <a:pt x="3533" y="1152"/>
                    <a:pt x="3533" y="1151"/>
                    <a:pt x="3532" y="1150"/>
                  </a:cubicBezTo>
                  <a:cubicBezTo>
                    <a:pt x="3524" y="1151"/>
                    <a:pt x="3510" y="1156"/>
                    <a:pt x="3504" y="1151"/>
                  </a:cubicBezTo>
                  <a:cubicBezTo>
                    <a:pt x="3504" y="1151"/>
                    <a:pt x="3504" y="1150"/>
                    <a:pt x="3504" y="1150"/>
                  </a:cubicBezTo>
                  <a:cubicBezTo>
                    <a:pt x="3513" y="1146"/>
                    <a:pt x="3521" y="1141"/>
                    <a:pt x="3529" y="1137"/>
                  </a:cubicBezTo>
                  <a:cubicBezTo>
                    <a:pt x="3529" y="1136"/>
                    <a:pt x="3529" y="1136"/>
                    <a:pt x="3529" y="1136"/>
                  </a:cubicBezTo>
                  <a:cubicBezTo>
                    <a:pt x="3529" y="1135"/>
                    <a:pt x="3529" y="1135"/>
                    <a:pt x="3528" y="1135"/>
                  </a:cubicBezTo>
                  <a:cubicBezTo>
                    <a:pt x="3520" y="1135"/>
                    <a:pt x="3518" y="1138"/>
                    <a:pt x="3511" y="1140"/>
                  </a:cubicBezTo>
                  <a:cubicBezTo>
                    <a:pt x="3512" y="1136"/>
                    <a:pt x="3514" y="1136"/>
                    <a:pt x="3516" y="1133"/>
                  </a:cubicBezTo>
                  <a:cubicBezTo>
                    <a:pt x="3516" y="1133"/>
                    <a:pt x="3516" y="1132"/>
                    <a:pt x="3516" y="1132"/>
                  </a:cubicBezTo>
                  <a:cubicBezTo>
                    <a:pt x="3507" y="1133"/>
                    <a:pt x="3491" y="1134"/>
                    <a:pt x="3488" y="1141"/>
                  </a:cubicBezTo>
                  <a:cubicBezTo>
                    <a:pt x="3491" y="1142"/>
                    <a:pt x="3494" y="1142"/>
                    <a:pt x="3497" y="1142"/>
                  </a:cubicBezTo>
                  <a:cubicBezTo>
                    <a:pt x="3496" y="1143"/>
                    <a:pt x="3496" y="1144"/>
                    <a:pt x="3496" y="1144"/>
                  </a:cubicBezTo>
                  <a:cubicBezTo>
                    <a:pt x="3486" y="1146"/>
                    <a:pt x="3479" y="1144"/>
                    <a:pt x="3472" y="1144"/>
                  </a:cubicBezTo>
                  <a:cubicBezTo>
                    <a:pt x="3472" y="1144"/>
                    <a:pt x="3472" y="1144"/>
                    <a:pt x="3472" y="1143"/>
                  </a:cubicBezTo>
                  <a:cubicBezTo>
                    <a:pt x="3475" y="1140"/>
                    <a:pt x="3478" y="1141"/>
                    <a:pt x="3479" y="1136"/>
                  </a:cubicBezTo>
                  <a:cubicBezTo>
                    <a:pt x="3470" y="1137"/>
                    <a:pt x="3460" y="1135"/>
                    <a:pt x="3452" y="1139"/>
                  </a:cubicBezTo>
                  <a:cubicBezTo>
                    <a:pt x="3426" y="1149"/>
                    <a:pt x="3417" y="1170"/>
                    <a:pt x="3380" y="1168"/>
                  </a:cubicBezTo>
                  <a:cubicBezTo>
                    <a:pt x="3380" y="1168"/>
                    <a:pt x="3380" y="1168"/>
                    <a:pt x="3380" y="1167"/>
                  </a:cubicBezTo>
                  <a:cubicBezTo>
                    <a:pt x="3387" y="1165"/>
                    <a:pt x="3393" y="1162"/>
                    <a:pt x="3400" y="1159"/>
                  </a:cubicBezTo>
                  <a:cubicBezTo>
                    <a:pt x="3400" y="1158"/>
                    <a:pt x="3400" y="1158"/>
                    <a:pt x="3400" y="1158"/>
                  </a:cubicBezTo>
                  <a:cubicBezTo>
                    <a:pt x="3399" y="1157"/>
                    <a:pt x="3398" y="1157"/>
                    <a:pt x="3398" y="1157"/>
                  </a:cubicBezTo>
                  <a:cubicBezTo>
                    <a:pt x="3375" y="1164"/>
                    <a:pt x="3353" y="1171"/>
                    <a:pt x="3331" y="1178"/>
                  </a:cubicBezTo>
                  <a:cubicBezTo>
                    <a:pt x="3332" y="1177"/>
                    <a:pt x="3332" y="1175"/>
                    <a:pt x="3333" y="1174"/>
                  </a:cubicBezTo>
                  <a:cubicBezTo>
                    <a:pt x="3345" y="1171"/>
                    <a:pt x="3347" y="1161"/>
                    <a:pt x="3356" y="1157"/>
                  </a:cubicBezTo>
                  <a:cubicBezTo>
                    <a:pt x="3382" y="1145"/>
                    <a:pt x="3417" y="1140"/>
                    <a:pt x="3437" y="1127"/>
                  </a:cubicBezTo>
                  <a:cubicBezTo>
                    <a:pt x="3445" y="1122"/>
                    <a:pt x="3477" y="1119"/>
                    <a:pt x="3489" y="1116"/>
                  </a:cubicBezTo>
                  <a:cubicBezTo>
                    <a:pt x="3496" y="1113"/>
                    <a:pt x="3502" y="1104"/>
                    <a:pt x="3508" y="1102"/>
                  </a:cubicBezTo>
                  <a:cubicBezTo>
                    <a:pt x="3516" y="1099"/>
                    <a:pt x="3519" y="1103"/>
                    <a:pt x="3524" y="1098"/>
                  </a:cubicBezTo>
                  <a:cubicBezTo>
                    <a:pt x="3523" y="1098"/>
                    <a:pt x="3522" y="1098"/>
                    <a:pt x="3522" y="1097"/>
                  </a:cubicBezTo>
                  <a:cubicBezTo>
                    <a:pt x="3515" y="1097"/>
                    <a:pt x="3509" y="1097"/>
                    <a:pt x="3502" y="1096"/>
                  </a:cubicBezTo>
                  <a:cubicBezTo>
                    <a:pt x="3502" y="1096"/>
                    <a:pt x="3502" y="1096"/>
                    <a:pt x="3502" y="1095"/>
                  </a:cubicBezTo>
                  <a:cubicBezTo>
                    <a:pt x="3514" y="1087"/>
                    <a:pt x="3539" y="1092"/>
                    <a:pt x="3545" y="1078"/>
                  </a:cubicBezTo>
                  <a:cubicBezTo>
                    <a:pt x="3544" y="1078"/>
                    <a:pt x="3544" y="1078"/>
                    <a:pt x="3544" y="1078"/>
                  </a:cubicBezTo>
                  <a:cubicBezTo>
                    <a:pt x="3540" y="1079"/>
                    <a:pt x="3538" y="1079"/>
                    <a:pt x="3535" y="1076"/>
                  </a:cubicBezTo>
                  <a:cubicBezTo>
                    <a:pt x="3536" y="1073"/>
                    <a:pt x="3537" y="1074"/>
                    <a:pt x="3536" y="1070"/>
                  </a:cubicBezTo>
                  <a:cubicBezTo>
                    <a:pt x="3536" y="1070"/>
                    <a:pt x="3535" y="1070"/>
                    <a:pt x="3535" y="1070"/>
                  </a:cubicBezTo>
                  <a:cubicBezTo>
                    <a:pt x="3522" y="1072"/>
                    <a:pt x="3516" y="1083"/>
                    <a:pt x="3506" y="1085"/>
                  </a:cubicBezTo>
                  <a:cubicBezTo>
                    <a:pt x="3501" y="1084"/>
                    <a:pt x="3496" y="1084"/>
                    <a:pt x="3491" y="1083"/>
                  </a:cubicBezTo>
                  <a:cubicBezTo>
                    <a:pt x="3469" y="1089"/>
                    <a:pt x="3447" y="1103"/>
                    <a:pt x="3426" y="1109"/>
                  </a:cubicBezTo>
                  <a:cubicBezTo>
                    <a:pt x="3424" y="1107"/>
                    <a:pt x="3422" y="1105"/>
                    <a:pt x="3420" y="1103"/>
                  </a:cubicBezTo>
                  <a:cubicBezTo>
                    <a:pt x="3407" y="1107"/>
                    <a:pt x="3388" y="1116"/>
                    <a:pt x="3376" y="1112"/>
                  </a:cubicBezTo>
                  <a:cubicBezTo>
                    <a:pt x="3376" y="1111"/>
                    <a:pt x="3377" y="1110"/>
                    <a:pt x="3378" y="1109"/>
                  </a:cubicBezTo>
                  <a:cubicBezTo>
                    <a:pt x="3385" y="1109"/>
                    <a:pt x="3391" y="1107"/>
                    <a:pt x="3395" y="1102"/>
                  </a:cubicBezTo>
                  <a:cubicBezTo>
                    <a:pt x="3395" y="1102"/>
                    <a:pt x="3395" y="1101"/>
                    <a:pt x="3395" y="1101"/>
                  </a:cubicBezTo>
                  <a:cubicBezTo>
                    <a:pt x="3393" y="1101"/>
                    <a:pt x="3392" y="1101"/>
                    <a:pt x="3390" y="1101"/>
                  </a:cubicBezTo>
                  <a:cubicBezTo>
                    <a:pt x="3355" y="1112"/>
                    <a:pt x="3330" y="1124"/>
                    <a:pt x="3305" y="1143"/>
                  </a:cubicBezTo>
                  <a:cubicBezTo>
                    <a:pt x="3294" y="1136"/>
                    <a:pt x="3287" y="1138"/>
                    <a:pt x="3276" y="1137"/>
                  </a:cubicBezTo>
                  <a:cubicBezTo>
                    <a:pt x="3277" y="1134"/>
                    <a:pt x="3277" y="1134"/>
                    <a:pt x="3277" y="1131"/>
                  </a:cubicBezTo>
                  <a:cubicBezTo>
                    <a:pt x="3259" y="1128"/>
                    <a:pt x="3250" y="1134"/>
                    <a:pt x="3237" y="1140"/>
                  </a:cubicBezTo>
                  <a:cubicBezTo>
                    <a:pt x="3233" y="1134"/>
                    <a:pt x="3231" y="1135"/>
                    <a:pt x="3223" y="1137"/>
                  </a:cubicBezTo>
                  <a:cubicBezTo>
                    <a:pt x="3224" y="1135"/>
                    <a:pt x="3224" y="1134"/>
                    <a:pt x="3225" y="1133"/>
                  </a:cubicBezTo>
                  <a:cubicBezTo>
                    <a:pt x="3230" y="1131"/>
                    <a:pt x="3242" y="1133"/>
                    <a:pt x="3249" y="1130"/>
                  </a:cubicBezTo>
                  <a:cubicBezTo>
                    <a:pt x="3254" y="1128"/>
                    <a:pt x="3260" y="1121"/>
                    <a:pt x="3265" y="1118"/>
                  </a:cubicBezTo>
                  <a:cubicBezTo>
                    <a:pt x="3265" y="1116"/>
                    <a:pt x="3265" y="1114"/>
                    <a:pt x="3265" y="1112"/>
                  </a:cubicBezTo>
                  <a:cubicBezTo>
                    <a:pt x="3256" y="1113"/>
                    <a:pt x="3247" y="1105"/>
                    <a:pt x="3234" y="1108"/>
                  </a:cubicBezTo>
                  <a:cubicBezTo>
                    <a:pt x="3221" y="1111"/>
                    <a:pt x="3213" y="1120"/>
                    <a:pt x="3202" y="1123"/>
                  </a:cubicBezTo>
                  <a:cubicBezTo>
                    <a:pt x="3191" y="1126"/>
                    <a:pt x="3180" y="1120"/>
                    <a:pt x="3167" y="1124"/>
                  </a:cubicBezTo>
                  <a:cubicBezTo>
                    <a:pt x="3158" y="1127"/>
                    <a:pt x="3149" y="1129"/>
                    <a:pt x="3138" y="1133"/>
                  </a:cubicBezTo>
                  <a:cubicBezTo>
                    <a:pt x="3133" y="1136"/>
                    <a:pt x="3129" y="1139"/>
                    <a:pt x="3124" y="1142"/>
                  </a:cubicBezTo>
                  <a:cubicBezTo>
                    <a:pt x="3120" y="1142"/>
                    <a:pt x="3115" y="1142"/>
                    <a:pt x="3111" y="1142"/>
                  </a:cubicBezTo>
                  <a:cubicBezTo>
                    <a:pt x="3104" y="1146"/>
                    <a:pt x="3098" y="1150"/>
                    <a:pt x="3092" y="1154"/>
                  </a:cubicBezTo>
                  <a:cubicBezTo>
                    <a:pt x="3085" y="1153"/>
                    <a:pt x="3079" y="1151"/>
                    <a:pt x="3073" y="1150"/>
                  </a:cubicBezTo>
                  <a:cubicBezTo>
                    <a:pt x="3063" y="1152"/>
                    <a:pt x="3053" y="1159"/>
                    <a:pt x="3046" y="1162"/>
                  </a:cubicBezTo>
                  <a:cubicBezTo>
                    <a:pt x="3039" y="1164"/>
                    <a:pt x="3013" y="1163"/>
                    <a:pt x="3004" y="1164"/>
                  </a:cubicBezTo>
                  <a:cubicBezTo>
                    <a:pt x="3004" y="1161"/>
                    <a:pt x="3004" y="1159"/>
                    <a:pt x="3004" y="1157"/>
                  </a:cubicBezTo>
                  <a:cubicBezTo>
                    <a:pt x="3001" y="1156"/>
                    <a:pt x="3001" y="1156"/>
                    <a:pt x="2999" y="1155"/>
                  </a:cubicBezTo>
                  <a:cubicBezTo>
                    <a:pt x="2999" y="1155"/>
                    <a:pt x="2999" y="1154"/>
                    <a:pt x="2999" y="1154"/>
                  </a:cubicBezTo>
                  <a:cubicBezTo>
                    <a:pt x="3002" y="1153"/>
                    <a:pt x="3004" y="1152"/>
                    <a:pt x="3006" y="1151"/>
                  </a:cubicBezTo>
                  <a:cubicBezTo>
                    <a:pt x="3005" y="1150"/>
                    <a:pt x="3005" y="1150"/>
                    <a:pt x="3004" y="1149"/>
                  </a:cubicBezTo>
                  <a:cubicBezTo>
                    <a:pt x="2996" y="1151"/>
                    <a:pt x="2987" y="1152"/>
                    <a:pt x="2978" y="1154"/>
                  </a:cubicBezTo>
                  <a:cubicBezTo>
                    <a:pt x="2978" y="1150"/>
                    <a:pt x="2978" y="1151"/>
                    <a:pt x="2976" y="1149"/>
                  </a:cubicBezTo>
                  <a:cubicBezTo>
                    <a:pt x="2955" y="1148"/>
                    <a:pt x="2942" y="1160"/>
                    <a:pt x="2927" y="1163"/>
                  </a:cubicBezTo>
                  <a:cubicBezTo>
                    <a:pt x="2922" y="1164"/>
                    <a:pt x="2914" y="1159"/>
                    <a:pt x="2906" y="1162"/>
                  </a:cubicBezTo>
                  <a:cubicBezTo>
                    <a:pt x="2902" y="1164"/>
                    <a:pt x="2897" y="1166"/>
                    <a:pt x="2893" y="1168"/>
                  </a:cubicBezTo>
                  <a:cubicBezTo>
                    <a:pt x="2892" y="1164"/>
                    <a:pt x="2893" y="1166"/>
                    <a:pt x="2890" y="1165"/>
                  </a:cubicBezTo>
                  <a:cubicBezTo>
                    <a:pt x="2865" y="1176"/>
                    <a:pt x="2823" y="1170"/>
                    <a:pt x="2804" y="1184"/>
                  </a:cubicBezTo>
                  <a:cubicBezTo>
                    <a:pt x="2801" y="1183"/>
                    <a:pt x="2797" y="1183"/>
                    <a:pt x="2794" y="1183"/>
                  </a:cubicBezTo>
                  <a:cubicBezTo>
                    <a:pt x="2794" y="1182"/>
                    <a:pt x="2795" y="1181"/>
                    <a:pt x="2795" y="1180"/>
                  </a:cubicBezTo>
                  <a:cubicBezTo>
                    <a:pt x="2798" y="1179"/>
                    <a:pt x="2802" y="1177"/>
                    <a:pt x="2805" y="1176"/>
                  </a:cubicBezTo>
                  <a:cubicBezTo>
                    <a:pt x="2805" y="1175"/>
                    <a:pt x="2805" y="1175"/>
                    <a:pt x="2804" y="1174"/>
                  </a:cubicBezTo>
                  <a:cubicBezTo>
                    <a:pt x="2780" y="1169"/>
                    <a:pt x="2750" y="1186"/>
                    <a:pt x="2727" y="1189"/>
                  </a:cubicBezTo>
                  <a:cubicBezTo>
                    <a:pt x="2725" y="1185"/>
                    <a:pt x="2726" y="1186"/>
                    <a:pt x="2720" y="1186"/>
                  </a:cubicBezTo>
                  <a:cubicBezTo>
                    <a:pt x="2714" y="1188"/>
                    <a:pt x="2705" y="1185"/>
                    <a:pt x="2698" y="1187"/>
                  </a:cubicBezTo>
                  <a:cubicBezTo>
                    <a:pt x="2674" y="1191"/>
                    <a:pt x="2646" y="1202"/>
                    <a:pt x="2621" y="1199"/>
                  </a:cubicBezTo>
                  <a:cubicBezTo>
                    <a:pt x="2620" y="1210"/>
                    <a:pt x="2621" y="1238"/>
                    <a:pt x="2614" y="1245"/>
                  </a:cubicBezTo>
                  <a:cubicBezTo>
                    <a:pt x="2614" y="1241"/>
                    <a:pt x="2604" y="1237"/>
                    <a:pt x="2597" y="1237"/>
                  </a:cubicBezTo>
                  <a:cubicBezTo>
                    <a:pt x="2579" y="1246"/>
                    <a:pt x="2555" y="1247"/>
                    <a:pt x="2531" y="1253"/>
                  </a:cubicBezTo>
                  <a:cubicBezTo>
                    <a:pt x="2527" y="1255"/>
                    <a:pt x="2523" y="1258"/>
                    <a:pt x="2518" y="1261"/>
                  </a:cubicBezTo>
                  <a:cubicBezTo>
                    <a:pt x="2511" y="1263"/>
                    <a:pt x="2502" y="1260"/>
                    <a:pt x="2496" y="1262"/>
                  </a:cubicBezTo>
                  <a:cubicBezTo>
                    <a:pt x="2496" y="1263"/>
                    <a:pt x="2496" y="1263"/>
                    <a:pt x="2496" y="1263"/>
                  </a:cubicBezTo>
                  <a:cubicBezTo>
                    <a:pt x="2497" y="1264"/>
                    <a:pt x="2497" y="1264"/>
                    <a:pt x="2497" y="1264"/>
                  </a:cubicBezTo>
                  <a:cubicBezTo>
                    <a:pt x="2514" y="1266"/>
                    <a:pt x="2575" y="1258"/>
                    <a:pt x="2581" y="1250"/>
                  </a:cubicBezTo>
                  <a:cubicBezTo>
                    <a:pt x="2584" y="1253"/>
                    <a:pt x="2580" y="1259"/>
                    <a:pt x="2579" y="1261"/>
                  </a:cubicBezTo>
                  <a:cubicBezTo>
                    <a:pt x="2563" y="1262"/>
                    <a:pt x="2551" y="1270"/>
                    <a:pt x="2537" y="1274"/>
                  </a:cubicBezTo>
                  <a:cubicBezTo>
                    <a:pt x="2519" y="1278"/>
                    <a:pt x="2504" y="1277"/>
                    <a:pt x="2486" y="1283"/>
                  </a:cubicBezTo>
                  <a:cubicBezTo>
                    <a:pt x="2473" y="1286"/>
                    <a:pt x="2460" y="1283"/>
                    <a:pt x="2453" y="1291"/>
                  </a:cubicBezTo>
                  <a:cubicBezTo>
                    <a:pt x="2453" y="1292"/>
                    <a:pt x="2453" y="1292"/>
                    <a:pt x="2453" y="1292"/>
                  </a:cubicBezTo>
                  <a:cubicBezTo>
                    <a:pt x="2462" y="1292"/>
                    <a:pt x="2471" y="1293"/>
                    <a:pt x="2475" y="1297"/>
                  </a:cubicBezTo>
                  <a:cubicBezTo>
                    <a:pt x="2475" y="1298"/>
                    <a:pt x="2474" y="1299"/>
                    <a:pt x="2473" y="1300"/>
                  </a:cubicBezTo>
                  <a:cubicBezTo>
                    <a:pt x="2466" y="1302"/>
                    <a:pt x="2463" y="1306"/>
                    <a:pt x="2456" y="1306"/>
                  </a:cubicBezTo>
                  <a:cubicBezTo>
                    <a:pt x="2455" y="1303"/>
                    <a:pt x="2456" y="1301"/>
                    <a:pt x="2454" y="1299"/>
                  </a:cubicBezTo>
                  <a:cubicBezTo>
                    <a:pt x="2444" y="1296"/>
                    <a:pt x="2429" y="1302"/>
                    <a:pt x="2419" y="1305"/>
                  </a:cubicBezTo>
                  <a:cubicBezTo>
                    <a:pt x="2419" y="1303"/>
                    <a:pt x="2419" y="1302"/>
                    <a:pt x="2419" y="1301"/>
                  </a:cubicBezTo>
                  <a:cubicBezTo>
                    <a:pt x="2420" y="1300"/>
                    <a:pt x="2420" y="1298"/>
                    <a:pt x="2421" y="1297"/>
                  </a:cubicBezTo>
                  <a:cubicBezTo>
                    <a:pt x="2428" y="1295"/>
                    <a:pt x="2441" y="1294"/>
                    <a:pt x="2446" y="1290"/>
                  </a:cubicBezTo>
                  <a:cubicBezTo>
                    <a:pt x="2445" y="1269"/>
                    <a:pt x="2469" y="1278"/>
                    <a:pt x="2475" y="1265"/>
                  </a:cubicBezTo>
                  <a:cubicBezTo>
                    <a:pt x="2466" y="1265"/>
                    <a:pt x="2453" y="1261"/>
                    <a:pt x="2445" y="1263"/>
                  </a:cubicBezTo>
                  <a:cubicBezTo>
                    <a:pt x="2438" y="1265"/>
                    <a:pt x="2430" y="1274"/>
                    <a:pt x="2421" y="1272"/>
                  </a:cubicBezTo>
                  <a:cubicBezTo>
                    <a:pt x="2417" y="1270"/>
                    <a:pt x="2419" y="1268"/>
                    <a:pt x="2413" y="1267"/>
                  </a:cubicBezTo>
                  <a:cubicBezTo>
                    <a:pt x="2395" y="1272"/>
                    <a:pt x="2385" y="1275"/>
                    <a:pt x="2372" y="1281"/>
                  </a:cubicBezTo>
                  <a:cubicBezTo>
                    <a:pt x="2372" y="1291"/>
                    <a:pt x="2360" y="1305"/>
                    <a:pt x="2346" y="1302"/>
                  </a:cubicBezTo>
                  <a:cubicBezTo>
                    <a:pt x="2343" y="1301"/>
                    <a:pt x="2344" y="1298"/>
                    <a:pt x="2339" y="1299"/>
                  </a:cubicBezTo>
                  <a:cubicBezTo>
                    <a:pt x="2326" y="1303"/>
                    <a:pt x="2314" y="1308"/>
                    <a:pt x="2301" y="1312"/>
                  </a:cubicBezTo>
                  <a:cubicBezTo>
                    <a:pt x="2300" y="1315"/>
                    <a:pt x="2300" y="1318"/>
                    <a:pt x="2299" y="1321"/>
                  </a:cubicBezTo>
                  <a:cubicBezTo>
                    <a:pt x="2301" y="1321"/>
                    <a:pt x="2303" y="1321"/>
                    <a:pt x="2305" y="1321"/>
                  </a:cubicBezTo>
                  <a:cubicBezTo>
                    <a:pt x="2319" y="1319"/>
                    <a:pt x="2333" y="1317"/>
                    <a:pt x="2347" y="1314"/>
                  </a:cubicBezTo>
                  <a:cubicBezTo>
                    <a:pt x="2347" y="1315"/>
                    <a:pt x="2347" y="1315"/>
                    <a:pt x="2347" y="1315"/>
                  </a:cubicBezTo>
                  <a:cubicBezTo>
                    <a:pt x="2342" y="1326"/>
                    <a:pt x="2291" y="1342"/>
                    <a:pt x="2272" y="1338"/>
                  </a:cubicBezTo>
                  <a:cubicBezTo>
                    <a:pt x="2272" y="1336"/>
                    <a:pt x="2272" y="1334"/>
                    <a:pt x="2272" y="1333"/>
                  </a:cubicBezTo>
                  <a:cubicBezTo>
                    <a:pt x="2258" y="1333"/>
                    <a:pt x="2244" y="1335"/>
                    <a:pt x="2232" y="1337"/>
                  </a:cubicBezTo>
                  <a:cubicBezTo>
                    <a:pt x="2234" y="1344"/>
                    <a:pt x="2237" y="1348"/>
                    <a:pt x="2234" y="1351"/>
                  </a:cubicBezTo>
                  <a:cubicBezTo>
                    <a:pt x="2218" y="1358"/>
                    <a:pt x="2200" y="1354"/>
                    <a:pt x="2181" y="1360"/>
                  </a:cubicBezTo>
                  <a:cubicBezTo>
                    <a:pt x="2170" y="1364"/>
                    <a:pt x="2160" y="1377"/>
                    <a:pt x="2149" y="1382"/>
                  </a:cubicBezTo>
                  <a:cubicBezTo>
                    <a:pt x="2139" y="1388"/>
                    <a:pt x="2115" y="1387"/>
                    <a:pt x="2105" y="1390"/>
                  </a:cubicBezTo>
                  <a:cubicBezTo>
                    <a:pt x="2081" y="1398"/>
                    <a:pt x="2062" y="1413"/>
                    <a:pt x="2031" y="1413"/>
                  </a:cubicBezTo>
                  <a:cubicBezTo>
                    <a:pt x="2033" y="1407"/>
                    <a:pt x="2039" y="1406"/>
                    <a:pt x="2043" y="1402"/>
                  </a:cubicBezTo>
                  <a:cubicBezTo>
                    <a:pt x="2043" y="1401"/>
                    <a:pt x="2042" y="1401"/>
                    <a:pt x="2041" y="1401"/>
                  </a:cubicBezTo>
                  <a:cubicBezTo>
                    <a:pt x="2048" y="1383"/>
                    <a:pt x="2074" y="1390"/>
                    <a:pt x="2087" y="1381"/>
                  </a:cubicBezTo>
                  <a:cubicBezTo>
                    <a:pt x="2087" y="1381"/>
                    <a:pt x="2087" y="1381"/>
                    <a:pt x="2087" y="1381"/>
                  </a:cubicBezTo>
                  <a:cubicBezTo>
                    <a:pt x="2051" y="1371"/>
                    <a:pt x="2056" y="1382"/>
                    <a:pt x="2034" y="1392"/>
                  </a:cubicBezTo>
                  <a:cubicBezTo>
                    <a:pt x="2024" y="1396"/>
                    <a:pt x="2017" y="1396"/>
                    <a:pt x="2011" y="1403"/>
                  </a:cubicBezTo>
                  <a:cubicBezTo>
                    <a:pt x="2011" y="1403"/>
                    <a:pt x="2011" y="1403"/>
                    <a:pt x="2011" y="1404"/>
                  </a:cubicBezTo>
                  <a:cubicBezTo>
                    <a:pt x="2013" y="1404"/>
                    <a:pt x="2016" y="1404"/>
                    <a:pt x="2018" y="1405"/>
                  </a:cubicBezTo>
                  <a:cubicBezTo>
                    <a:pt x="2018" y="1405"/>
                    <a:pt x="2018" y="1405"/>
                    <a:pt x="2018" y="1405"/>
                  </a:cubicBezTo>
                  <a:cubicBezTo>
                    <a:pt x="2015" y="1411"/>
                    <a:pt x="2014" y="1411"/>
                    <a:pt x="2012" y="1418"/>
                  </a:cubicBezTo>
                  <a:cubicBezTo>
                    <a:pt x="2003" y="1422"/>
                    <a:pt x="1963" y="1430"/>
                    <a:pt x="1950" y="1428"/>
                  </a:cubicBezTo>
                  <a:cubicBezTo>
                    <a:pt x="1952" y="1411"/>
                    <a:pt x="1967" y="1415"/>
                    <a:pt x="1978" y="1408"/>
                  </a:cubicBezTo>
                  <a:cubicBezTo>
                    <a:pt x="1978" y="1408"/>
                    <a:pt x="1977" y="1407"/>
                    <a:pt x="1977" y="1406"/>
                  </a:cubicBezTo>
                  <a:cubicBezTo>
                    <a:pt x="1966" y="1406"/>
                    <a:pt x="1943" y="1415"/>
                    <a:pt x="1934" y="1408"/>
                  </a:cubicBezTo>
                  <a:cubicBezTo>
                    <a:pt x="1934" y="1407"/>
                    <a:pt x="1935" y="1406"/>
                    <a:pt x="1936" y="1405"/>
                  </a:cubicBezTo>
                  <a:cubicBezTo>
                    <a:pt x="1940" y="1403"/>
                    <a:pt x="1939" y="1397"/>
                    <a:pt x="1943" y="1395"/>
                  </a:cubicBezTo>
                  <a:cubicBezTo>
                    <a:pt x="1951" y="1391"/>
                    <a:pt x="1957" y="1397"/>
                    <a:pt x="1963" y="1390"/>
                  </a:cubicBezTo>
                  <a:cubicBezTo>
                    <a:pt x="1963" y="1390"/>
                    <a:pt x="1963" y="1389"/>
                    <a:pt x="1963" y="1389"/>
                  </a:cubicBezTo>
                  <a:cubicBezTo>
                    <a:pt x="1962" y="1389"/>
                    <a:pt x="1961" y="1389"/>
                    <a:pt x="1961" y="1389"/>
                  </a:cubicBezTo>
                  <a:cubicBezTo>
                    <a:pt x="1948" y="1385"/>
                    <a:pt x="1930" y="1394"/>
                    <a:pt x="1921" y="1397"/>
                  </a:cubicBezTo>
                  <a:cubicBezTo>
                    <a:pt x="1908" y="1398"/>
                    <a:pt x="1894" y="1399"/>
                    <a:pt x="1880" y="1400"/>
                  </a:cubicBezTo>
                  <a:cubicBezTo>
                    <a:pt x="1863" y="1402"/>
                    <a:pt x="1851" y="1413"/>
                    <a:pt x="1839" y="1416"/>
                  </a:cubicBezTo>
                  <a:cubicBezTo>
                    <a:pt x="1834" y="1417"/>
                    <a:pt x="1808" y="1413"/>
                    <a:pt x="1803" y="1412"/>
                  </a:cubicBezTo>
                  <a:cubicBezTo>
                    <a:pt x="1803" y="1412"/>
                    <a:pt x="1803" y="1411"/>
                    <a:pt x="1802" y="1410"/>
                  </a:cubicBezTo>
                  <a:cubicBezTo>
                    <a:pt x="1803" y="1409"/>
                    <a:pt x="1804" y="1408"/>
                    <a:pt x="1805" y="1406"/>
                  </a:cubicBezTo>
                  <a:cubicBezTo>
                    <a:pt x="1804" y="1406"/>
                    <a:pt x="1804" y="1405"/>
                    <a:pt x="1803" y="1405"/>
                  </a:cubicBezTo>
                  <a:cubicBezTo>
                    <a:pt x="1789" y="1402"/>
                    <a:pt x="1773" y="1406"/>
                    <a:pt x="1762" y="1399"/>
                  </a:cubicBezTo>
                  <a:cubicBezTo>
                    <a:pt x="1763" y="1398"/>
                    <a:pt x="1763" y="1397"/>
                    <a:pt x="1764" y="1396"/>
                  </a:cubicBezTo>
                  <a:cubicBezTo>
                    <a:pt x="1766" y="1394"/>
                    <a:pt x="1765" y="1396"/>
                    <a:pt x="1767" y="1393"/>
                  </a:cubicBezTo>
                  <a:cubicBezTo>
                    <a:pt x="1766" y="1392"/>
                    <a:pt x="1766" y="1392"/>
                    <a:pt x="1766" y="1391"/>
                  </a:cubicBezTo>
                  <a:cubicBezTo>
                    <a:pt x="1751" y="1389"/>
                    <a:pt x="1694" y="1374"/>
                    <a:pt x="1683" y="1384"/>
                  </a:cubicBezTo>
                  <a:cubicBezTo>
                    <a:pt x="1685" y="1388"/>
                    <a:pt x="1685" y="1387"/>
                    <a:pt x="1683" y="1391"/>
                  </a:cubicBezTo>
                  <a:cubicBezTo>
                    <a:pt x="1655" y="1391"/>
                    <a:pt x="1616" y="1397"/>
                    <a:pt x="1588" y="1388"/>
                  </a:cubicBezTo>
                  <a:cubicBezTo>
                    <a:pt x="1584" y="1385"/>
                    <a:pt x="1580" y="1382"/>
                    <a:pt x="1576" y="1380"/>
                  </a:cubicBezTo>
                  <a:cubicBezTo>
                    <a:pt x="1568" y="1383"/>
                    <a:pt x="1536" y="1391"/>
                    <a:pt x="1536" y="1381"/>
                  </a:cubicBezTo>
                  <a:cubicBezTo>
                    <a:pt x="1527" y="1380"/>
                    <a:pt x="1514" y="1378"/>
                    <a:pt x="1508" y="1383"/>
                  </a:cubicBezTo>
                  <a:cubicBezTo>
                    <a:pt x="1505" y="1386"/>
                    <a:pt x="1504" y="1390"/>
                    <a:pt x="1500" y="1391"/>
                  </a:cubicBezTo>
                  <a:cubicBezTo>
                    <a:pt x="1493" y="1393"/>
                    <a:pt x="1486" y="1390"/>
                    <a:pt x="1480" y="1392"/>
                  </a:cubicBezTo>
                  <a:cubicBezTo>
                    <a:pt x="1480" y="1393"/>
                    <a:pt x="1481" y="1394"/>
                    <a:pt x="1482" y="1395"/>
                  </a:cubicBezTo>
                  <a:cubicBezTo>
                    <a:pt x="1495" y="1395"/>
                    <a:pt x="1522" y="1388"/>
                    <a:pt x="1532" y="1396"/>
                  </a:cubicBezTo>
                  <a:cubicBezTo>
                    <a:pt x="1532" y="1397"/>
                    <a:pt x="1532" y="1397"/>
                    <a:pt x="1532" y="1398"/>
                  </a:cubicBezTo>
                  <a:cubicBezTo>
                    <a:pt x="1519" y="1401"/>
                    <a:pt x="1506" y="1395"/>
                    <a:pt x="1493" y="1399"/>
                  </a:cubicBezTo>
                  <a:cubicBezTo>
                    <a:pt x="1486" y="1401"/>
                    <a:pt x="1487" y="1406"/>
                    <a:pt x="1477" y="1405"/>
                  </a:cubicBezTo>
                  <a:cubicBezTo>
                    <a:pt x="1472" y="1405"/>
                    <a:pt x="1474" y="1405"/>
                    <a:pt x="1472" y="1403"/>
                  </a:cubicBezTo>
                  <a:cubicBezTo>
                    <a:pt x="1465" y="1405"/>
                    <a:pt x="1462" y="1415"/>
                    <a:pt x="1454" y="1408"/>
                  </a:cubicBezTo>
                  <a:cubicBezTo>
                    <a:pt x="1457" y="1405"/>
                    <a:pt x="1461" y="1402"/>
                    <a:pt x="1464" y="1399"/>
                  </a:cubicBezTo>
                  <a:cubicBezTo>
                    <a:pt x="1464" y="1399"/>
                    <a:pt x="1463" y="1399"/>
                    <a:pt x="1462" y="1399"/>
                  </a:cubicBezTo>
                  <a:cubicBezTo>
                    <a:pt x="1455" y="1399"/>
                    <a:pt x="1448" y="1400"/>
                    <a:pt x="1441" y="1401"/>
                  </a:cubicBezTo>
                  <a:cubicBezTo>
                    <a:pt x="1436" y="1399"/>
                    <a:pt x="1432" y="1398"/>
                    <a:pt x="1427" y="1397"/>
                  </a:cubicBezTo>
                  <a:cubicBezTo>
                    <a:pt x="1421" y="1397"/>
                    <a:pt x="1414" y="1402"/>
                    <a:pt x="1405" y="1400"/>
                  </a:cubicBezTo>
                  <a:cubicBezTo>
                    <a:pt x="1401" y="1399"/>
                    <a:pt x="1396" y="1398"/>
                    <a:pt x="1392" y="1397"/>
                  </a:cubicBezTo>
                  <a:cubicBezTo>
                    <a:pt x="1375" y="1400"/>
                    <a:pt x="1358" y="1403"/>
                    <a:pt x="1340" y="1400"/>
                  </a:cubicBezTo>
                  <a:cubicBezTo>
                    <a:pt x="1340" y="1395"/>
                    <a:pt x="1341" y="1392"/>
                    <a:pt x="1342" y="1389"/>
                  </a:cubicBezTo>
                  <a:cubicBezTo>
                    <a:pt x="1356" y="1390"/>
                    <a:pt x="1390" y="1401"/>
                    <a:pt x="1396" y="1386"/>
                  </a:cubicBezTo>
                  <a:cubicBezTo>
                    <a:pt x="1362" y="1390"/>
                    <a:pt x="1325" y="1382"/>
                    <a:pt x="1292" y="1388"/>
                  </a:cubicBezTo>
                  <a:cubicBezTo>
                    <a:pt x="1292" y="1390"/>
                    <a:pt x="1292" y="1392"/>
                    <a:pt x="1292" y="1394"/>
                  </a:cubicBezTo>
                  <a:cubicBezTo>
                    <a:pt x="1290" y="1395"/>
                    <a:pt x="1288" y="1397"/>
                    <a:pt x="1286" y="1398"/>
                  </a:cubicBezTo>
                  <a:cubicBezTo>
                    <a:pt x="1286" y="1398"/>
                    <a:pt x="1287" y="1398"/>
                    <a:pt x="1288" y="1398"/>
                  </a:cubicBezTo>
                  <a:cubicBezTo>
                    <a:pt x="1296" y="1400"/>
                    <a:pt x="1308" y="1393"/>
                    <a:pt x="1316" y="1398"/>
                  </a:cubicBezTo>
                  <a:cubicBezTo>
                    <a:pt x="1315" y="1398"/>
                    <a:pt x="1315" y="1399"/>
                    <a:pt x="1315" y="1400"/>
                  </a:cubicBezTo>
                  <a:cubicBezTo>
                    <a:pt x="1304" y="1400"/>
                    <a:pt x="1301" y="1404"/>
                    <a:pt x="1294" y="1407"/>
                  </a:cubicBezTo>
                  <a:cubicBezTo>
                    <a:pt x="1255" y="1400"/>
                    <a:pt x="1209" y="1417"/>
                    <a:pt x="1175" y="1428"/>
                  </a:cubicBezTo>
                  <a:cubicBezTo>
                    <a:pt x="1164" y="1431"/>
                    <a:pt x="1149" y="1425"/>
                    <a:pt x="1142" y="1430"/>
                  </a:cubicBezTo>
                  <a:cubicBezTo>
                    <a:pt x="1142" y="1431"/>
                    <a:pt x="1142" y="1431"/>
                    <a:pt x="1142" y="1431"/>
                  </a:cubicBezTo>
                  <a:cubicBezTo>
                    <a:pt x="1143" y="1432"/>
                    <a:pt x="1145" y="1432"/>
                    <a:pt x="1147" y="1432"/>
                  </a:cubicBezTo>
                  <a:cubicBezTo>
                    <a:pt x="1146" y="1433"/>
                    <a:pt x="1145" y="1434"/>
                    <a:pt x="1145" y="1435"/>
                  </a:cubicBezTo>
                  <a:cubicBezTo>
                    <a:pt x="1134" y="1435"/>
                    <a:pt x="1133" y="1425"/>
                    <a:pt x="1129" y="1417"/>
                  </a:cubicBezTo>
                  <a:cubicBezTo>
                    <a:pt x="1130" y="1416"/>
                    <a:pt x="1131" y="1416"/>
                    <a:pt x="1132" y="1415"/>
                  </a:cubicBezTo>
                  <a:cubicBezTo>
                    <a:pt x="1143" y="1412"/>
                    <a:pt x="1194" y="1404"/>
                    <a:pt x="1206" y="1409"/>
                  </a:cubicBezTo>
                  <a:cubicBezTo>
                    <a:pt x="1205" y="1410"/>
                    <a:pt x="1205" y="1411"/>
                    <a:pt x="1204" y="1412"/>
                  </a:cubicBezTo>
                  <a:cubicBezTo>
                    <a:pt x="1203" y="1413"/>
                    <a:pt x="1202" y="1413"/>
                    <a:pt x="1200" y="1414"/>
                  </a:cubicBezTo>
                  <a:cubicBezTo>
                    <a:pt x="1201" y="1415"/>
                    <a:pt x="1202" y="1415"/>
                    <a:pt x="1202" y="1416"/>
                  </a:cubicBezTo>
                  <a:cubicBezTo>
                    <a:pt x="1206" y="1414"/>
                    <a:pt x="1208" y="1413"/>
                    <a:pt x="1215" y="1413"/>
                  </a:cubicBezTo>
                  <a:cubicBezTo>
                    <a:pt x="1216" y="1408"/>
                    <a:pt x="1217" y="1409"/>
                    <a:pt x="1220" y="1405"/>
                  </a:cubicBezTo>
                  <a:cubicBezTo>
                    <a:pt x="1217" y="1403"/>
                    <a:pt x="1214" y="1401"/>
                    <a:pt x="1210" y="1400"/>
                  </a:cubicBezTo>
                  <a:cubicBezTo>
                    <a:pt x="1204" y="1403"/>
                    <a:pt x="1189" y="1406"/>
                    <a:pt x="1181" y="1404"/>
                  </a:cubicBezTo>
                  <a:cubicBezTo>
                    <a:pt x="1181" y="1403"/>
                    <a:pt x="1182" y="1402"/>
                    <a:pt x="1182" y="1402"/>
                  </a:cubicBezTo>
                  <a:cubicBezTo>
                    <a:pt x="1189" y="1398"/>
                    <a:pt x="1196" y="1395"/>
                    <a:pt x="1202" y="1392"/>
                  </a:cubicBezTo>
                  <a:cubicBezTo>
                    <a:pt x="1228" y="1386"/>
                    <a:pt x="1253" y="1401"/>
                    <a:pt x="1275" y="1390"/>
                  </a:cubicBezTo>
                  <a:cubicBezTo>
                    <a:pt x="1275" y="1389"/>
                    <a:pt x="1275" y="1389"/>
                    <a:pt x="1274" y="1388"/>
                  </a:cubicBezTo>
                  <a:cubicBezTo>
                    <a:pt x="1235" y="1388"/>
                    <a:pt x="1195" y="1388"/>
                    <a:pt x="1156" y="1387"/>
                  </a:cubicBezTo>
                  <a:cubicBezTo>
                    <a:pt x="1146" y="1390"/>
                    <a:pt x="1137" y="1398"/>
                    <a:pt x="1125" y="1402"/>
                  </a:cubicBezTo>
                  <a:cubicBezTo>
                    <a:pt x="1123" y="1402"/>
                    <a:pt x="1123" y="1398"/>
                    <a:pt x="1122" y="1398"/>
                  </a:cubicBezTo>
                  <a:cubicBezTo>
                    <a:pt x="1114" y="1395"/>
                    <a:pt x="1111" y="1404"/>
                    <a:pt x="1106" y="1402"/>
                  </a:cubicBezTo>
                  <a:cubicBezTo>
                    <a:pt x="1105" y="1401"/>
                    <a:pt x="1105" y="1397"/>
                    <a:pt x="1102" y="1397"/>
                  </a:cubicBezTo>
                  <a:cubicBezTo>
                    <a:pt x="1100" y="1396"/>
                    <a:pt x="1057" y="1396"/>
                    <a:pt x="1055" y="1397"/>
                  </a:cubicBezTo>
                  <a:cubicBezTo>
                    <a:pt x="1052" y="1396"/>
                    <a:pt x="1048" y="1391"/>
                    <a:pt x="1042" y="1392"/>
                  </a:cubicBezTo>
                  <a:cubicBezTo>
                    <a:pt x="1035" y="1394"/>
                    <a:pt x="1028" y="1397"/>
                    <a:pt x="1021" y="1399"/>
                  </a:cubicBezTo>
                  <a:cubicBezTo>
                    <a:pt x="1016" y="1400"/>
                    <a:pt x="1004" y="1395"/>
                    <a:pt x="997" y="1396"/>
                  </a:cubicBezTo>
                  <a:cubicBezTo>
                    <a:pt x="992" y="1397"/>
                    <a:pt x="987" y="1398"/>
                    <a:pt x="981" y="1400"/>
                  </a:cubicBezTo>
                  <a:cubicBezTo>
                    <a:pt x="980" y="1398"/>
                    <a:pt x="980" y="1397"/>
                    <a:pt x="979" y="1395"/>
                  </a:cubicBezTo>
                  <a:cubicBezTo>
                    <a:pt x="974" y="1393"/>
                    <a:pt x="965" y="1399"/>
                    <a:pt x="957" y="1396"/>
                  </a:cubicBezTo>
                  <a:cubicBezTo>
                    <a:pt x="953" y="1394"/>
                    <a:pt x="948" y="1390"/>
                    <a:pt x="939" y="1391"/>
                  </a:cubicBezTo>
                  <a:cubicBezTo>
                    <a:pt x="922" y="1394"/>
                    <a:pt x="908" y="1401"/>
                    <a:pt x="895" y="1405"/>
                  </a:cubicBezTo>
                  <a:cubicBezTo>
                    <a:pt x="884" y="1407"/>
                    <a:pt x="877" y="1396"/>
                    <a:pt x="863" y="1400"/>
                  </a:cubicBezTo>
                  <a:cubicBezTo>
                    <a:pt x="856" y="1402"/>
                    <a:pt x="847" y="1408"/>
                    <a:pt x="838" y="1408"/>
                  </a:cubicBezTo>
                  <a:cubicBezTo>
                    <a:pt x="837" y="1408"/>
                    <a:pt x="836" y="1407"/>
                    <a:pt x="835" y="1406"/>
                  </a:cubicBezTo>
                  <a:cubicBezTo>
                    <a:pt x="835" y="1406"/>
                    <a:pt x="835" y="1405"/>
                    <a:pt x="836" y="1405"/>
                  </a:cubicBezTo>
                  <a:cubicBezTo>
                    <a:pt x="838" y="1404"/>
                    <a:pt x="840" y="1403"/>
                    <a:pt x="842" y="1402"/>
                  </a:cubicBezTo>
                  <a:cubicBezTo>
                    <a:pt x="842" y="1401"/>
                    <a:pt x="842" y="1400"/>
                    <a:pt x="841" y="1400"/>
                  </a:cubicBezTo>
                  <a:cubicBezTo>
                    <a:pt x="832" y="1401"/>
                    <a:pt x="820" y="1406"/>
                    <a:pt x="813" y="1405"/>
                  </a:cubicBezTo>
                  <a:cubicBezTo>
                    <a:pt x="791" y="1404"/>
                    <a:pt x="773" y="1398"/>
                    <a:pt x="750" y="1405"/>
                  </a:cubicBezTo>
                  <a:cubicBezTo>
                    <a:pt x="732" y="1409"/>
                    <a:pt x="717" y="1396"/>
                    <a:pt x="701" y="1400"/>
                  </a:cubicBezTo>
                  <a:cubicBezTo>
                    <a:pt x="696" y="1404"/>
                    <a:pt x="690" y="1407"/>
                    <a:pt x="685" y="1411"/>
                  </a:cubicBezTo>
                  <a:cubicBezTo>
                    <a:pt x="680" y="1412"/>
                    <a:pt x="678" y="1407"/>
                    <a:pt x="670" y="1408"/>
                  </a:cubicBezTo>
                  <a:cubicBezTo>
                    <a:pt x="659" y="1410"/>
                    <a:pt x="651" y="1416"/>
                    <a:pt x="639" y="1414"/>
                  </a:cubicBezTo>
                  <a:cubicBezTo>
                    <a:pt x="634" y="1413"/>
                    <a:pt x="635" y="1408"/>
                    <a:pt x="627" y="1408"/>
                  </a:cubicBezTo>
                  <a:cubicBezTo>
                    <a:pt x="623" y="1409"/>
                    <a:pt x="604" y="1414"/>
                    <a:pt x="600" y="1413"/>
                  </a:cubicBezTo>
                  <a:cubicBezTo>
                    <a:pt x="598" y="1413"/>
                    <a:pt x="593" y="1406"/>
                    <a:pt x="590" y="1406"/>
                  </a:cubicBezTo>
                  <a:cubicBezTo>
                    <a:pt x="578" y="1408"/>
                    <a:pt x="564" y="1413"/>
                    <a:pt x="555" y="1416"/>
                  </a:cubicBezTo>
                  <a:cubicBezTo>
                    <a:pt x="539" y="1421"/>
                    <a:pt x="505" y="1402"/>
                    <a:pt x="492" y="1414"/>
                  </a:cubicBezTo>
                  <a:cubicBezTo>
                    <a:pt x="492" y="1414"/>
                    <a:pt x="492" y="1415"/>
                    <a:pt x="492" y="1415"/>
                  </a:cubicBezTo>
                  <a:cubicBezTo>
                    <a:pt x="494" y="1415"/>
                    <a:pt x="496" y="1416"/>
                    <a:pt x="499" y="1416"/>
                  </a:cubicBezTo>
                  <a:cubicBezTo>
                    <a:pt x="498" y="1417"/>
                    <a:pt x="498" y="1417"/>
                    <a:pt x="498" y="1418"/>
                  </a:cubicBezTo>
                  <a:cubicBezTo>
                    <a:pt x="486" y="1417"/>
                    <a:pt x="483" y="1417"/>
                    <a:pt x="471" y="1417"/>
                  </a:cubicBezTo>
                  <a:cubicBezTo>
                    <a:pt x="470" y="1412"/>
                    <a:pt x="470" y="1414"/>
                    <a:pt x="466" y="1411"/>
                  </a:cubicBezTo>
                  <a:cubicBezTo>
                    <a:pt x="459" y="1414"/>
                    <a:pt x="449" y="1412"/>
                    <a:pt x="442" y="1414"/>
                  </a:cubicBezTo>
                  <a:cubicBezTo>
                    <a:pt x="432" y="1417"/>
                    <a:pt x="434" y="1424"/>
                    <a:pt x="416" y="1424"/>
                  </a:cubicBezTo>
                  <a:cubicBezTo>
                    <a:pt x="416" y="1423"/>
                    <a:pt x="416" y="1423"/>
                    <a:pt x="416" y="1423"/>
                  </a:cubicBezTo>
                  <a:cubicBezTo>
                    <a:pt x="417" y="1421"/>
                    <a:pt x="417" y="1420"/>
                    <a:pt x="418" y="1419"/>
                  </a:cubicBezTo>
                  <a:cubicBezTo>
                    <a:pt x="409" y="1420"/>
                    <a:pt x="400" y="1423"/>
                    <a:pt x="394" y="1427"/>
                  </a:cubicBezTo>
                  <a:cubicBezTo>
                    <a:pt x="394" y="1432"/>
                    <a:pt x="394" y="1433"/>
                    <a:pt x="393" y="1437"/>
                  </a:cubicBezTo>
                  <a:cubicBezTo>
                    <a:pt x="412" y="1437"/>
                    <a:pt x="443" y="1433"/>
                    <a:pt x="458" y="1426"/>
                  </a:cubicBezTo>
                  <a:cubicBezTo>
                    <a:pt x="459" y="1426"/>
                    <a:pt x="460" y="1426"/>
                    <a:pt x="461" y="1426"/>
                  </a:cubicBezTo>
                  <a:cubicBezTo>
                    <a:pt x="463" y="1427"/>
                    <a:pt x="465" y="1429"/>
                    <a:pt x="467" y="1430"/>
                  </a:cubicBezTo>
                  <a:cubicBezTo>
                    <a:pt x="477" y="1426"/>
                    <a:pt x="502" y="1423"/>
                    <a:pt x="515" y="1427"/>
                  </a:cubicBezTo>
                  <a:cubicBezTo>
                    <a:pt x="514" y="1428"/>
                    <a:pt x="514" y="1429"/>
                    <a:pt x="513" y="1429"/>
                  </a:cubicBezTo>
                  <a:cubicBezTo>
                    <a:pt x="508" y="1431"/>
                    <a:pt x="504" y="1432"/>
                    <a:pt x="500" y="1433"/>
                  </a:cubicBezTo>
                  <a:cubicBezTo>
                    <a:pt x="500" y="1434"/>
                    <a:pt x="500" y="1435"/>
                    <a:pt x="500" y="1435"/>
                  </a:cubicBezTo>
                  <a:cubicBezTo>
                    <a:pt x="548" y="1433"/>
                    <a:pt x="600" y="1427"/>
                    <a:pt x="645" y="1425"/>
                  </a:cubicBezTo>
                  <a:cubicBezTo>
                    <a:pt x="639" y="1435"/>
                    <a:pt x="620" y="1435"/>
                    <a:pt x="616" y="1446"/>
                  </a:cubicBezTo>
                  <a:cubicBezTo>
                    <a:pt x="632" y="1447"/>
                    <a:pt x="655" y="1438"/>
                    <a:pt x="671" y="1445"/>
                  </a:cubicBezTo>
                  <a:cubicBezTo>
                    <a:pt x="671" y="1445"/>
                    <a:pt x="671" y="1446"/>
                    <a:pt x="670" y="1447"/>
                  </a:cubicBezTo>
                  <a:cubicBezTo>
                    <a:pt x="662" y="1448"/>
                    <a:pt x="651" y="1447"/>
                    <a:pt x="644" y="1451"/>
                  </a:cubicBezTo>
                  <a:cubicBezTo>
                    <a:pt x="648" y="1455"/>
                    <a:pt x="648" y="1451"/>
                    <a:pt x="647" y="1456"/>
                  </a:cubicBezTo>
                  <a:cubicBezTo>
                    <a:pt x="645" y="1457"/>
                    <a:pt x="644" y="1458"/>
                    <a:pt x="642" y="1458"/>
                  </a:cubicBezTo>
                  <a:cubicBezTo>
                    <a:pt x="631" y="1444"/>
                    <a:pt x="599" y="1467"/>
                    <a:pt x="587" y="1463"/>
                  </a:cubicBezTo>
                  <a:cubicBezTo>
                    <a:pt x="576" y="1460"/>
                    <a:pt x="561" y="1464"/>
                    <a:pt x="550" y="1466"/>
                  </a:cubicBezTo>
                  <a:cubicBezTo>
                    <a:pt x="539" y="1468"/>
                    <a:pt x="538" y="1461"/>
                    <a:pt x="533" y="1459"/>
                  </a:cubicBezTo>
                  <a:cubicBezTo>
                    <a:pt x="524" y="1457"/>
                    <a:pt x="506" y="1464"/>
                    <a:pt x="497" y="1466"/>
                  </a:cubicBezTo>
                  <a:cubicBezTo>
                    <a:pt x="488" y="1467"/>
                    <a:pt x="483" y="1461"/>
                    <a:pt x="476" y="1459"/>
                  </a:cubicBezTo>
                  <a:cubicBezTo>
                    <a:pt x="471" y="1463"/>
                    <a:pt x="424" y="1470"/>
                    <a:pt x="423" y="1470"/>
                  </a:cubicBezTo>
                  <a:cubicBezTo>
                    <a:pt x="424" y="1466"/>
                    <a:pt x="425" y="1468"/>
                    <a:pt x="423" y="1465"/>
                  </a:cubicBezTo>
                  <a:cubicBezTo>
                    <a:pt x="416" y="1463"/>
                    <a:pt x="393" y="1475"/>
                    <a:pt x="381" y="1476"/>
                  </a:cubicBezTo>
                  <a:cubicBezTo>
                    <a:pt x="376" y="1476"/>
                    <a:pt x="374" y="1469"/>
                    <a:pt x="368" y="1470"/>
                  </a:cubicBezTo>
                  <a:cubicBezTo>
                    <a:pt x="362" y="1470"/>
                    <a:pt x="360" y="1477"/>
                    <a:pt x="355" y="1474"/>
                  </a:cubicBezTo>
                  <a:cubicBezTo>
                    <a:pt x="354" y="1471"/>
                    <a:pt x="355" y="1473"/>
                    <a:pt x="354" y="1471"/>
                  </a:cubicBezTo>
                  <a:cubicBezTo>
                    <a:pt x="329" y="1482"/>
                    <a:pt x="295" y="1475"/>
                    <a:pt x="266" y="1481"/>
                  </a:cubicBezTo>
                  <a:cubicBezTo>
                    <a:pt x="210" y="1494"/>
                    <a:pt x="157" y="1494"/>
                    <a:pt x="100" y="1503"/>
                  </a:cubicBezTo>
                  <a:cubicBezTo>
                    <a:pt x="80" y="1507"/>
                    <a:pt x="10" y="1509"/>
                    <a:pt x="6" y="1504"/>
                  </a:cubicBezTo>
                  <a:cubicBezTo>
                    <a:pt x="27" y="1499"/>
                    <a:pt x="56" y="1506"/>
                    <a:pt x="70" y="1492"/>
                  </a:cubicBezTo>
                  <a:cubicBezTo>
                    <a:pt x="70" y="1492"/>
                    <a:pt x="70" y="1491"/>
                    <a:pt x="70" y="1491"/>
                  </a:cubicBezTo>
                  <a:cubicBezTo>
                    <a:pt x="47" y="1491"/>
                    <a:pt x="22" y="1501"/>
                    <a:pt x="0" y="1498"/>
                  </a:cubicBezTo>
                  <a:cubicBezTo>
                    <a:pt x="0" y="1496"/>
                    <a:pt x="0" y="1494"/>
                    <a:pt x="0" y="1492"/>
                  </a:cubicBezTo>
                  <a:cubicBezTo>
                    <a:pt x="3" y="1488"/>
                    <a:pt x="6" y="1484"/>
                    <a:pt x="9" y="1480"/>
                  </a:cubicBezTo>
                  <a:cubicBezTo>
                    <a:pt x="6" y="1479"/>
                    <a:pt x="4" y="1478"/>
                    <a:pt x="1" y="1477"/>
                  </a:cubicBezTo>
                  <a:cubicBezTo>
                    <a:pt x="3" y="1477"/>
                    <a:pt x="5" y="1476"/>
                    <a:pt x="7" y="1476"/>
                  </a:cubicBezTo>
                  <a:cubicBezTo>
                    <a:pt x="5" y="1472"/>
                    <a:pt x="5" y="1470"/>
                    <a:pt x="3" y="1467"/>
                  </a:cubicBezTo>
                  <a:cubicBezTo>
                    <a:pt x="4" y="1466"/>
                    <a:pt x="5" y="1466"/>
                    <a:pt x="6" y="1465"/>
                  </a:cubicBezTo>
                  <a:cubicBezTo>
                    <a:pt x="10" y="1462"/>
                    <a:pt x="28" y="1459"/>
                    <a:pt x="34" y="1461"/>
                  </a:cubicBezTo>
                  <a:cubicBezTo>
                    <a:pt x="30" y="1464"/>
                    <a:pt x="22" y="1464"/>
                    <a:pt x="19" y="1468"/>
                  </a:cubicBezTo>
                  <a:cubicBezTo>
                    <a:pt x="19" y="1469"/>
                    <a:pt x="19" y="1469"/>
                    <a:pt x="20" y="1470"/>
                  </a:cubicBezTo>
                  <a:cubicBezTo>
                    <a:pt x="58" y="1472"/>
                    <a:pt x="92" y="1468"/>
                    <a:pt x="127" y="1457"/>
                  </a:cubicBezTo>
                  <a:cubicBezTo>
                    <a:pt x="132" y="1458"/>
                    <a:pt x="137" y="1459"/>
                    <a:pt x="142" y="1459"/>
                  </a:cubicBezTo>
                  <a:cubicBezTo>
                    <a:pt x="174" y="1454"/>
                    <a:pt x="209" y="1453"/>
                    <a:pt x="237" y="1447"/>
                  </a:cubicBezTo>
                  <a:cubicBezTo>
                    <a:pt x="264" y="1441"/>
                    <a:pt x="282" y="1450"/>
                    <a:pt x="308" y="1442"/>
                  </a:cubicBezTo>
                  <a:cubicBezTo>
                    <a:pt x="312" y="1441"/>
                    <a:pt x="313" y="1435"/>
                    <a:pt x="316" y="1433"/>
                  </a:cubicBezTo>
                  <a:cubicBezTo>
                    <a:pt x="323" y="1431"/>
                    <a:pt x="325" y="1434"/>
                    <a:pt x="331" y="1428"/>
                  </a:cubicBezTo>
                  <a:cubicBezTo>
                    <a:pt x="330" y="1427"/>
                    <a:pt x="329" y="1426"/>
                    <a:pt x="328" y="1425"/>
                  </a:cubicBezTo>
                  <a:cubicBezTo>
                    <a:pt x="315" y="1429"/>
                    <a:pt x="304" y="1426"/>
                    <a:pt x="296" y="1435"/>
                  </a:cubicBezTo>
                  <a:cubicBezTo>
                    <a:pt x="296" y="1436"/>
                    <a:pt x="296" y="1436"/>
                    <a:pt x="296" y="1436"/>
                  </a:cubicBezTo>
                  <a:cubicBezTo>
                    <a:pt x="299" y="1437"/>
                    <a:pt x="298" y="1437"/>
                    <a:pt x="300" y="1439"/>
                  </a:cubicBezTo>
                  <a:cubicBezTo>
                    <a:pt x="299" y="1439"/>
                    <a:pt x="299" y="1439"/>
                    <a:pt x="298" y="1439"/>
                  </a:cubicBezTo>
                  <a:cubicBezTo>
                    <a:pt x="284" y="1439"/>
                    <a:pt x="270" y="1439"/>
                    <a:pt x="256" y="1439"/>
                  </a:cubicBezTo>
                  <a:cubicBezTo>
                    <a:pt x="230" y="1443"/>
                    <a:pt x="196" y="1446"/>
                    <a:pt x="175" y="1441"/>
                  </a:cubicBezTo>
                  <a:cubicBezTo>
                    <a:pt x="156" y="1437"/>
                    <a:pt x="130" y="1449"/>
                    <a:pt x="116" y="1446"/>
                  </a:cubicBezTo>
                  <a:cubicBezTo>
                    <a:pt x="105" y="1443"/>
                    <a:pt x="95" y="1449"/>
                    <a:pt x="86" y="1451"/>
                  </a:cubicBezTo>
                  <a:cubicBezTo>
                    <a:pt x="81" y="1449"/>
                    <a:pt x="77" y="1448"/>
                    <a:pt x="72" y="1447"/>
                  </a:cubicBezTo>
                  <a:cubicBezTo>
                    <a:pt x="64" y="1448"/>
                    <a:pt x="42" y="1456"/>
                    <a:pt x="38" y="1453"/>
                  </a:cubicBezTo>
                  <a:cubicBezTo>
                    <a:pt x="38" y="1453"/>
                    <a:pt x="38" y="1452"/>
                    <a:pt x="38" y="1451"/>
                  </a:cubicBezTo>
                  <a:cubicBezTo>
                    <a:pt x="25" y="1450"/>
                    <a:pt x="14" y="1456"/>
                    <a:pt x="0" y="1456"/>
                  </a:cubicBezTo>
                  <a:cubicBezTo>
                    <a:pt x="1" y="1109"/>
                    <a:pt x="1" y="761"/>
                    <a:pt x="1" y="414"/>
                  </a:cubicBezTo>
                  <a:cubicBezTo>
                    <a:pt x="9" y="414"/>
                    <a:pt x="20" y="414"/>
                    <a:pt x="24" y="411"/>
                  </a:cubicBezTo>
                  <a:cubicBezTo>
                    <a:pt x="24" y="411"/>
                    <a:pt x="24" y="410"/>
                    <a:pt x="24" y="410"/>
                  </a:cubicBezTo>
                  <a:cubicBezTo>
                    <a:pt x="16" y="410"/>
                    <a:pt x="8" y="410"/>
                    <a:pt x="0" y="410"/>
                  </a:cubicBezTo>
                  <a:cubicBezTo>
                    <a:pt x="0" y="404"/>
                    <a:pt x="0" y="403"/>
                    <a:pt x="3" y="400"/>
                  </a:cubicBezTo>
                  <a:cubicBezTo>
                    <a:pt x="28" y="390"/>
                    <a:pt x="52" y="402"/>
                    <a:pt x="77" y="393"/>
                  </a:cubicBezTo>
                  <a:cubicBezTo>
                    <a:pt x="78" y="393"/>
                    <a:pt x="78" y="394"/>
                    <a:pt x="79" y="395"/>
                  </a:cubicBezTo>
                  <a:cubicBezTo>
                    <a:pt x="78" y="397"/>
                    <a:pt x="77" y="398"/>
                    <a:pt x="76" y="400"/>
                  </a:cubicBezTo>
                  <a:cubicBezTo>
                    <a:pt x="73" y="401"/>
                    <a:pt x="69" y="402"/>
                    <a:pt x="66" y="403"/>
                  </a:cubicBezTo>
                  <a:cubicBezTo>
                    <a:pt x="66" y="404"/>
                    <a:pt x="66" y="404"/>
                    <a:pt x="66" y="404"/>
                  </a:cubicBezTo>
                  <a:cubicBezTo>
                    <a:pt x="66" y="405"/>
                    <a:pt x="66" y="405"/>
                    <a:pt x="67" y="405"/>
                  </a:cubicBezTo>
                  <a:cubicBezTo>
                    <a:pt x="70" y="405"/>
                    <a:pt x="74" y="405"/>
                    <a:pt x="77" y="405"/>
                  </a:cubicBezTo>
                  <a:cubicBezTo>
                    <a:pt x="77" y="406"/>
                    <a:pt x="77" y="408"/>
                    <a:pt x="77" y="409"/>
                  </a:cubicBezTo>
                  <a:cubicBezTo>
                    <a:pt x="85" y="409"/>
                    <a:pt x="89" y="414"/>
                    <a:pt x="93" y="414"/>
                  </a:cubicBezTo>
                  <a:cubicBezTo>
                    <a:pt x="95" y="414"/>
                    <a:pt x="195" y="386"/>
                    <a:pt x="195" y="386"/>
                  </a:cubicBezTo>
                  <a:cubicBezTo>
                    <a:pt x="195" y="386"/>
                    <a:pt x="194" y="386"/>
                    <a:pt x="193" y="386"/>
                  </a:cubicBezTo>
                  <a:cubicBezTo>
                    <a:pt x="174" y="378"/>
                    <a:pt x="111" y="406"/>
                    <a:pt x="110" y="393"/>
                  </a:cubicBezTo>
                  <a:cubicBezTo>
                    <a:pt x="110" y="392"/>
                    <a:pt x="111" y="391"/>
                    <a:pt x="112" y="390"/>
                  </a:cubicBezTo>
                  <a:cubicBezTo>
                    <a:pt x="129" y="388"/>
                    <a:pt x="142" y="379"/>
                    <a:pt x="157" y="375"/>
                  </a:cubicBezTo>
                  <a:cubicBezTo>
                    <a:pt x="179" y="370"/>
                    <a:pt x="225" y="373"/>
                    <a:pt x="238" y="359"/>
                  </a:cubicBezTo>
                  <a:cubicBezTo>
                    <a:pt x="238" y="359"/>
                    <a:pt x="238" y="358"/>
                    <a:pt x="238" y="358"/>
                  </a:cubicBezTo>
                  <a:cubicBezTo>
                    <a:pt x="229" y="358"/>
                    <a:pt x="222" y="356"/>
                    <a:pt x="216" y="353"/>
                  </a:cubicBezTo>
                  <a:cubicBezTo>
                    <a:pt x="217" y="352"/>
                    <a:pt x="218" y="351"/>
                    <a:pt x="219" y="349"/>
                  </a:cubicBezTo>
                  <a:cubicBezTo>
                    <a:pt x="226" y="347"/>
                    <a:pt x="229" y="344"/>
                    <a:pt x="236" y="345"/>
                  </a:cubicBezTo>
                  <a:cubicBezTo>
                    <a:pt x="236" y="350"/>
                    <a:pt x="235" y="349"/>
                    <a:pt x="239" y="352"/>
                  </a:cubicBezTo>
                  <a:cubicBezTo>
                    <a:pt x="246" y="349"/>
                    <a:pt x="271" y="343"/>
                    <a:pt x="273" y="349"/>
                  </a:cubicBezTo>
                  <a:cubicBezTo>
                    <a:pt x="272" y="350"/>
                    <a:pt x="272" y="351"/>
                    <a:pt x="271" y="352"/>
                  </a:cubicBezTo>
                  <a:cubicBezTo>
                    <a:pt x="267" y="354"/>
                    <a:pt x="247" y="356"/>
                    <a:pt x="245" y="360"/>
                  </a:cubicBezTo>
                  <a:cubicBezTo>
                    <a:pt x="246" y="362"/>
                    <a:pt x="246" y="363"/>
                    <a:pt x="247" y="365"/>
                  </a:cubicBezTo>
                  <a:cubicBezTo>
                    <a:pt x="246" y="367"/>
                    <a:pt x="239" y="374"/>
                    <a:pt x="236" y="375"/>
                  </a:cubicBezTo>
                  <a:cubicBezTo>
                    <a:pt x="230" y="379"/>
                    <a:pt x="221" y="378"/>
                    <a:pt x="216" y="383"/>
                  </a:cubicBezTo>
                  <a:cubicBezTo>
                    <a:pt x="216" y="383"/>
                    <a:pt x="216" y="384"/>
                    <a:pt x="216" y="384"/>
                  </a:cubicBezTo>
                  <a:cubicBezTo>
                    <a:pt x="217" y="384"/>
                    <a:pt x="218" y="384"/>
                    <a:pt x="218" y="384"/>
                  </a:cubicBezTo>
                  <a:cubicBezTo>
                    <a:pt x="238" y="393"/>
                    <a:pt x="251" y="379"/>
                    <a:pt x="270" y="377"/>
                  </a:cubicBezTo>
                  <a:cubicBezTo>
                    <a:pt x="272" y="379"/>
                    <a:pt x="273" y="381"/>
                    <a:pt x="275" y="383"/>
                  </a:cubicBezTo>
                  <a:cubicBezTo>
                    <a:pt x="292" y="381"/>
                    <a:pt x="310" y="377"/>
                    <a:pt x="321" y="368"/>
                  </a:cubicBezTo>
                  <a:cubicBezTo>
                    <a:pt x="320" y="365"/>
                    <a:pt x="319" y="366"/>
                    <a:pt x="320" y="363"/>
                  </a:cubicBezTo>
                  <a:cubicBezTo>
                    <a:pt x="328" y="346"/>
                    <a:pt x="338" y="352"/>
                    <a:pt x="352" y="351"/>
                  </a:cubicBezTo>
                  <a:cubicBezTo>
                    <a:pt x="362" y="351"/>
                    <a:pt x="375" y="342"/>
                    <a:pt x="388" y="340"/>
                  </a:cubicBezTo>
                  <a:cubicBezTo>
                    <a:pt x="390" y="336"/>
                    <a:pt x="391" y="333"/>
                    <a:pt x="393" y="329"/>
                  </a:cubicBezTo>
                  <a:cubicBezTo>
                    <a:pt x="377" y="332"/>
                    <a:pt x="362" y="334"/>
                    <a:pt x="346" y="336"/>
                  </a:cubicBezTo>
                  <a:cubicBezTo>
                    <a:pt x="346" y="334"/>
                    <a:pt x="346" y="333"/>
                    <a:pt x="346" y="331"/>
                  </a:cubicBezTo>
                  <a:cubicBezTo>
                    <a:pt x="346" y="331"/>
                    <a:pt x="346" y="331"/>
                    <a:pt x="346" y="330"/>
                  </a:cubicBezTo>
                  <a:cubicBezTo>
                    <a:pt x="367" y="320"/>
                    <a:pt x="392" y="311"/>
                    <a:pt x="420" y="311"/>
                  </a:cubicBezTo>
                  <a:cubicBezTo>
                    <a:pt x="420" y="313"/>
                    <a:pt x="420" y="316"/>
                    <a:pt x="421" y="318"/>
                  </a:cubicBezTo>
                  <a:cubicBezTo>
                    <a:pt x="421" y="318"/>
                    <a:pt x="421" y="318"/>
                    <a:pt x="422" y="318"/>
                  </a:cubicBezTo>
                  <a:cubicBezTo>
                    <a:pt x="431" y="316"/>
                    <a:pt x="453" y="317"/>
                    <a:pt x="459" y="311"/>
                  </a:cubicBezTo>
                  <a:cubicBezTo>
                    <a:pt x="457" y="306"/>
                    <a:pt x="455" y="302"/>
                    <a:pt x="456" y="299"/>
                  </a:cubicBezTo>
                  <a:cubicBezTo>
                    <a:pt x="471" y="297"/>
                    <a:pt x="499" y="294"/>
                    <a:pt x="512" y="289"/>
                  </a:cubicBezTo>
                  <a:cubicBezTo>
                    <a:pt x="523" y="285"/>
                    <a:pt x="533" y="273"/>
                    <a:pt x="543" y="268"/>
                  </a:cubicBezTo>
                  <a:cubicBezTo>
                    <a:pt x="558" y="265"/>
                    <a:pt x="573" y="262"/>
                    <a:pt x="589" y="259"/>
                  </a:cubicBezTo>
                  <a:cubicBezTo>
                    <a:pt x="611" y="251"/>
                    <a:pt x="633" y="238"/>
                    <a:pt x="661" y="237"/>
                  </a:cubicBezTo>
                  <a:cubicBezTo>
                    <a:pt x="661" y="238"/>
                    <a:pt x="661" y="239"/>
                    <a:pt x="661" y="240"/>
                  </a:cubicBezTo>
                  <a:cubicBezTo>
                    <a:pt x="657" y="243"/>
                    <a:pt x="652" y="245"/>
                    <a:pt x="648" y="248"/>
                  </a:cubicBezTo>
                  <a:cubicBezTo>
                    <a:pt x="650" y="251"/>
                    <a:pt x="650" y="250"/>
                    <a:pt x="650" y="253"/>
                  </a:cubicBezTo>
                  <a:cubicBezTo>
                    <a:pt x="644" y="256"/>
                    <a:pt x="637" y="260"/>
                    <a:pt x="631" y="263"/>
                  </a:cubicBezTo>
                  <a:cubicBezTo>
                    <a:pt x="622" y="266"/>
                    <a:pt x="611" y="264"/>
                    <a:pt x="604" y="269"/>
                  </a:cubicBezTo>
                  <a:cubicBezTo>
                    <a:pt x="604" y="269"/>
                    <a:pt x="604" y="269"/>
                    <a:pt x="604" y="270"/>
                  </a:cubicBezTo>
                  <a:cubicBezTo>
                    <a:pt x="615" y="271"/>
                    <a:pt x="625" y="272"/>
                    <a:pt x="636" y="274"/>
                  </a:cubicBezTo>
                  <a:cubicBezTo>
                    <a:pt x="644" y="272"/>
                    <a:pt x="644" y="264"/>
                    <a:pt x="650" y="261"/>
                  </a:cubicBezTo>
                  <a:cubicBezTo>
                    <a:pt x="661" y="255"/>
                    <a:pt x="671" y="254"/>
                    <a:pt x="681" y="248"/>
                  </a:cubicBezTo>
                  <a:cubicBezTo>
                    <a:pt x="680" y="247"/>
                    <a:pt x="680" y="246"/>
                    <a:pt x="679" y="246"/>
                  </a:cubicBezTo>
                  <a:cubicBezTo>
                    <a:pt x="677" y="246"/>
                    <a:pt x="675" y="246"/>
                    <a:pt x="673" y="246"/>
                  </a:cubicBezTo>
                  <a:cubicBezTo>
                    <a:pt x="673" y="245"/>
                    <a:pt x="673" y="244"/>
                    <a:pt x="673" y="243"/>
                  </a:cubicBezTo>
                  <a:cubicBezTo>
                    <a:pt x="678" y="240"/>
                    <a:pt x="678" y="235"/>
                    <a:pt x="681" y="230"/>
                  </a:cubicBezTo>
                  <a:cubicBezTo>
                    <a:pt x="695" y="228"/>
                    <a:pt x="727" y="219"/>
                    <a:pt x="741" y="223"/>
                  </a:cubicBezTo>
                  <a:cubicBezTo>
                    <a:pt x="741" y="223"/>
                    <a:pt x="741" y="223"/>
                    <a:pt x="741" y="224"/>
                  </a:cubicBezTo>
                  <a:cubicBezTo>
                    <a:pt x="741" y="229"/>
                    <a:pt x="739" y="232"/>
                    <a:pt x="735" y="234"/>
                  </a:cubicBezTo>
                  <a:cubicBezTo>
                    <a:pt x="728" y="237"/>
                    <a:pt x="721" y="239"/>
                    <a:pt x="714" y="242"/>
                  </a:cubicBezTo>
                  <a:cubicBezTo>
                    <a:pt x="714" y="242"/>
                    <a:pt x="714" y="243"/>
                    <a:pt x="714" y="243"/>
                  </a:cubicBezTo>
                  <a:cubicBezTo>
                    <a:pt x="728" y="245"/>
                    <a:pt x="750" y="235"/>
                    <a:pt x="758" y="242"/>
                  </a:cubicBezTo>
                  <a:cubicBezTo>
                    <a:pt x="754" y="246"/>
                    <a:pt x="752" y="250"/>
                    <a:pt x="749" y="254"/>
                  </a:cubicBezTo>
                  <a:cubicBezTo>
                    <a:pt x="741" y="255"/>
                    <a:pt x="732" y="254"/>
                    <a:pt x="729" y="261"/>
                  </a:cubicBezTo>
                  <a:cubicBezTo>
                    <a:pt x="734" y="262"/>
                    <a:pt x="753" y="261"/>
                    <a:pt x="758" y="260"/>
                  </a:cubicBezTo>
                  <a:cubicBezTo>
                    <a:pt x="763" y="258"/>
                    <a:pt x="768" y="255"/>
                    <a:pt x="773" y="253"/>
                  </a:cubicBezTo>
                  <a:cubicBezTo>
                    <a:pt x="792" y="250"/>
                    <a:pt x="816" y="251"/>
                    <a:pt x="831" y="247"/>
                  </a:cubicBezTo>
                  <a:cubicBezTo>
                    <a:pt x="838" y="243"/>
                    <a:pt x="845" y="238"/>
                    <a:pt x="852" y="234"/>
                  </a:cubicBezTo>
                  <a:cubicBezTo>
                    <a:pt x="856" y="233"/>
                    <a:pt x="885" y="238"/>
                    <a:pt x="889" y="238"/>
                  </a:cubicBezTo>
                  <a:cubicBezTo>
                    <a:pt x="888" y="240"/>
                    <a:pt x="887" y="243"/>
                    <a:pt x="886" y="245"/>
                  </a:cubicBezTo>
                  <a:cubicBezTo>
                    <a:pt x="887" y="245"/>
                    <a:pt x="888" y="245"/>
                    <a:pt x="888" y="245"/>
                  </a:cubicBezTo>
                  <a:cubicBezTo>
                    <a:pt x="900" y="250"/>
                    <a:pt x="920" y="242"/>
                    <a:pt x="930" y="252"/>
                  </a:cubicBezTo>
                  <a:cubicBezTo>
                    <a:pt x="926" y="256"/>
                    <a:pt x="925" y="254"/>
                    <a:pt x="927" y="259"/>
                  </a:cubicBezTo>
                  <a:cubicBezTo>
                    <a:pt x="942" y="261"/>
                    <a:pt x="994" y="276"/>
                    <a:pt x="1008" y="266"/>
                  </a:cubicBezTo>
                  <a:cubicBezTo>
                    <a:pt x="1007" y="262"/>
                    <a:pt x="1007" y="263"/>
                    <a:pt x="1008" y="259"/>
                  </a:cubicBezTo>
                  <a:cubicBezTo>
                    <a:pt x="1014" y="258"/>
                    <a:pt x="1018" y="262"/>
                    <a:pt x="1024" y="261"/>
                  </a:cubicBezTo>
                  <a:cubicBezTo>
                    <a:pt x="1046" y="260"/>
                    <a:pt x="1071" y="255"/>
                    <a:pt x="1097" y="260"/>
                  </a:cubicBezTo>
                  <a:cubicBezTo>
                    <a:pt x="1110" y="263"/>
                    <a:pt x="1110" y="270"/>
                    <a:pt x="1123" y="269"/>
                  </a:cubicBezTo>
                  <a:cubicBezTo>
                    <a:pt x="1122" y="270"/>
                    <a:pt x="1122" y="272"/>
                    <a:pt x="1122" y="274"/>
                  </a:cubicBezTo>
                  <a:cubicBezTo>
                    <a:pt x="1124" y="274"/>
                    <a:pt x="1127" y="274"/>
                    <a:pt x="1129" y="274"/>
                  </a:cubicBezTo>
                  <a:cubicBezTo>
                    <a:pt x="1135" y="275"/>
                    <a:pt x="1177" y="272"/>
                    <a:pt x="1183" y="268"/>
                  </a:cubicBezTo>
                  <a:cubicBezTo>
                    <a:pt x="1186" y="266"/>
                    <a:pt x="1186" y="261"/>
                    <a:pt x="1191" y="259"/>
                  </a:cubicBezTo>
                  <a:cubicBezTo>
                    <a:pt x="1198" y="257"/>
                    <a:pt x="1205" y="260"/>
                    <a:pt x="1212" y="257"/>
                  </a:cubicBezTo>
                  <a:cubicBezTo>
                    <a:pt x="1212" y="257"/>
                    <a:pt x="1211" y="256"/>
                    <a:pt x="1211" y="255"/>
                  </a:cubicBezTo>
                  <a:cubicBezTo>
                    <a:pt x="1193" y="255"/>
                    <a:pt x="1177" y="256"/>
                    <a:pt x="1159" y="255"/>
                  </a:cubicBezTo>
                  <a:cubicBezTo>
                    <a:pt x="1159" y="255"/>
                    <a:pt x="1159" y="255"/>
                    <a:pt x="1159" y="254"/>
                  </a:cubicBezTo>
                  <a:cubicBezTo>
                    <a:pt x="1160" y="253"/>
                    <a:pt x="1160" y="253"/>
                    <a:pt x="1161" y="252"/>
                  </a:cubicBezTo>
                  <a:cubicBezTo>
                    <a:pt x="1184" y="247"/>
                    <a:pt x="1215" y="249"/>
                    <a:pt x="1231" y="253"/>
                  </a:cubicBezTo>
                  <a:cubicBezTo>
                    <a:pt x="1240" y="252"/>
                    <a:pt x="1250" y="251"/>
                    <a:pt x="1259" y="250"/>
                  </a:cubicBezTo>
                  <a:cubicBezTo>
                    <a:pt x="1267" y="255"/>
                    <a:pt x="1337" y="250"/>
                    <a:pt x="1350" y="250"/>
                  </a:cubicBezTo>
                  <a:cubicBezTo>
                    <a:pt x="1350" y="252"/>
                    <a:pt x="1350" y="255"/>
                    <a:pt x="1350" y="257"/>
                  </a:cubicBezTo>
                  <a:cubicBezTo>
                    <a:pt x="1349" y="258"/>
                    <a:pt x="1349" y="259"/>
                    <a:pt x="1348" y="260"/>
                  </a:cubicBezTo>
                  <a:cubicBezTo>
                    <a:pt x="1330" y="258"/>
                    <a:pt x="1308" y="251"/>
                    <a:pt x="1294" y="262"/>
                  </a:cubicBezTo>
                  <a:cubicBezTo>
                    <a:pt x="1294" y="262"/>
                    <a:pt x="1294" y="263"/>
                    <a:pt x="1294" y="263"/>
                  </a:cubicBezTo>
                  <a:cubicBezTo>
                    <a:pt x="1295" y="263"/>
                    <a:pt x="1296" y="263"/>
                    <a:pt x="1296" y="263"/>
                  </a:cubicBezTo>
                  <a:cubicBezTo>
                    <a:pt x="1310" y="263"/>
                    <a:pt x="1324" y="262"/>
                    <a:pt x="1339" y="262"/>
                  </a:cubicBezTo>
                  <a:cubicBezTo>
                    <a:pt x="1354" y="264"/>
                    <a:pt x="1381" y="269"/>
                    <a:pt x="1397" y="264"/>
                  </a:cubicBezTo>
                  <a:cubicBezTo>
                    <a:pt x="1403" y="262"/>
                    <a:pt x="1408" y="259"/>
                    <a:pt x="1410" y="253"/>
                  </a:cubicBezTo>
                  <a:cubicBezTo>
                    <a:pt x="1409" y="253"/>
                    <a:pt x="1408" y="253"/>
                    <a:pt x="1408" y="253"/>
                  </a:cubicBezTo>
                  <a:cubicBezTo>
                    <a:pt x="1399" y="249"/>
                    <a:pt x="1386" y="257"/>
                    <a:pt x="1378" y="252"/>
                  </a:cubicBezTo>
                  <a:cubicBezTo>
                    <a:pt x="1404" y="239"/>
                    <a:pt x="1400" y="250"/>
                    <a:pt x="1425" y="249"/>
                  </a:cubicBezTo>
                  <a:cubicBezTo>
                    <a:pt x="1434" y="248"/>
                    <a:pt x="1439" y="244"/>
                    <a:pt x="1449" y="243"/>
                  </a:cubicBezTo>
                  <a:cubicBezTo>
                    <a:pt x="1445" y="245"/>
                    <a:pt x="1442" y="248"/>
                    <a:pt x="1438" y="251"/>
                  </a:cubicBezTo>
                  <a:cubicBezTo>
                    <a:pt x="1439" y="251"/>
                    <a:pt x="1439" y="252"/>
                    <a:pt x="1439" y="253"/>
                  </a:cubicBezTo>
                  <a:cubicBezTo>
                    <a:pt x="1449" y="252"/>
                    <a:pt x="1454" y="253"/>
                    <a:pt x="1461" y="252"/>
                  </a:cubicBezTo>
                  <a:cubicBezTo>
                    <a:pt x="1463" y="247"/>
                    <a:pt x="1464" y="246"/>
                    <a:pt x="1468" y="244"/>
                  </a:cubicBezTo>
                  <a:cubicBezTo>
                    <a:pt x="1474" y="245"/>
                    <a:pt x="1476" y="247"/>
                    <a:pt x="1480" y="251"/>
                  </a:cubicBezTo>
                  <a:cubicBezTo>
                    <a:pt x="1489" y="247"/>
                    <a:pt x="1500" y="244"/>
                    <a:pt x="1510" y="246"/>
                  </a:cubicBezTo>
                  <a:cubicBezTo>
                    <a:pt x="1509" y="247"/>
                    <a:pt x="1508" y="248"/>
                    <a:pt x="1508" y="250"/>
                  </a:cubicBezTo>
                  <a:cubicBezTo>
                    <a:pt x="1501" y="253"/>
                    <a:pt x="1494" y="255"/>
                    <a:pt x="1487" y="258"/>
                  </a:cubicBezTo>
                  <a:cubicBezTo>
                    <a:pt x="1465" y="262"/>
                    <a:pt x="1432" y="247"/>
                    <a:pt x="1415" y="260"/>
                  </a:cubicBezTo>
                  <a:cubicBezTo>
                    <a:pt x="1416" y="261"/>
                    <a:pt x="1416" y="261"/>
                    <a:pt x="1416" y="262"/>
                  </a:cubicBezTo>
                  <a:cubicBezTo>
                    <a:pt x="1451" y="265"/>
                    <a:pt x="1491" y="261"/>
                    <a:pt x="1523" y="261"/>
                  </a:cubicBezTo>
                  <a:cubicBezTo>
                    <a:pt x="1527" y="261"/>
                    <a:pt x="1524" y="264"/>
                    <a:pt x="1527" y="265"/>
                  </a:cubicBezTo>
                  <a:cubicBezTo>
                    <a:pt x="1540" y="265"/>
                    <a:pt x="1554" y="264"/>
                    <a:pt x="1568" y="264"/>
                  </a:cubicBezTo>
                  <a:cubicBezTo>
                    <a:pt x="1568" y="263"/>
                    <a:pt x="1569" y="261"/>
                    <a:pt x="1569" y="260"/>
                  </a:cubicBezTo>
                  <a:cubicBezTo>
                    <a:pt x="1563" y="260"/>
                    <a:pt x="1558" y="257"/>
                    <a:pt x="1555" y="254"/>
                  </a:cubicBezTo>
                  <a:cubicBezTo>
                    <a:pt x="1555" y="254"/>
                    <a:pt x="1555" y="254"/>
                    <a:pt x="1556" y="253"/>
                  </a:cubicBezTo>
                  <a:cubicBezTo>
                    <a:pt x="1563" y="253"/>
                    <a:pt x="1585" y="249"/>
                    <a:pt x="1585" y="249"/>
                  </a:cubicBezTo>
                  <a:cubicBezTo>
                    <a:pt x="1621" y="262"/>
                    <a:pt x="1671" y="254"/>
                    <a:pt x="1710" y="251"/>
                  </a:cubicBezTo>
                  <a:cubicBezTo>
                    <a:pt x="1711" y="252"/>
                    <a:pt x="1713" y="254"/>
                    <a:pt x="1714" y="255"/>
                  </a:cubicBezTo>
                  <a:cubicBezTo>
                    <a:pt x="1729" y="251"/>
                    <a:pt x="1738" y="261"/>
                    <a:pt x="1751" y="259"/>
                  </a:cubicBezTo>
                  <a:cubicBezTo>
                    <a:pt x="1761" y="258"/>
                    <a:pt x="1771" y="256"/>
                    <a:pt x="1780" y="254"/>
                  </a:cubicBezTo>
                  <a:cubicBezTo>
                    <a:pt x="1785" y="252"/>
                    <a:pt x="1790" y="249"/>
                    <a:pt x="1796" y="246"/>
                  </a:cubicBezTo>
                  <a:cubicBezTo>
                    <a:pt x="1808" y="243"/>
                    <a:pt x="1813" y="255"/>
                    <a:pt x="1828" y="251"/>
                  </a:cubicBezTo>
                  <a:cubicBezTo>
                    <a:pt x="1837" y="248"/>
                    <a:pt x="1845" y="242"/>
                    <a:pt x="1855" y="242"/>
                  </a:cubicBezTo>
                  <a:cubicBezTo>
                    <a:pt x="1856" y="243"/>
                    <a:pt x="1856" y="243"/>
                    <a:pt x="1857" y="244"/>
                  </a:cubicBezTo>
                  <a:cubicBezTo>
                    <a:pt x="1857" y="244"/>
                    <a:pt x="1857" y="245"/>
                    <a:pt x="1857" y="245"/>
                  </a:cubicBezTo>
                  <a:cubicBezTo>
                    <a:pt x="1854" y="246"/>
                    <a:pt x="1852" y="247"/>
                    <a:pt x="1849" y="249"/>
                  </a:cubicBezTo>
                  <a:cubicBezTo>
                    <a:pt x="1850" y="249"/>
                    <a:pt x="1850" y="249"/>
                    <a:pt x="1850" y="250"/>
                  </a:cubicBezTo>
                  <a:cubicBezTo>
                    <a:pt x="1861" y="249"/>
                    <a:pt x="1867" y="247"/>
                    <a:pt x="1874" y="245"/>
                  </a:cubicBezTo>
                  <a:cubicBezTo>
                    <a:pt x="1884" y="242"/>
                    <a:pt x="1904" y="249"/>
                    <a:pt x="1910" y="251"/>
                  </a:cubicBezTo>
                  <a:cubicBezTo>
                    <a:pt x="1918" y="253"/>
                    <a:pt x="1935" y="248"/>
                    <a:pt x="1940" y="246"/>
                  </a:cubicBezTo>
                  <a:cubicBezTo>
                    <a:pt x="1949" y="243"/>
                    <a:pt x="1981" y="250"/>
                    <a:pt x="1992" y="251"/>
                  </a:cubicBezTo>
                  <a:cubicBezTo>
                    <a:pt x="1996" y="243"/>
                    <a:pt x="2002" y="241"/>
                    <a:pt x="2010" y="238"/>
                  </a:cubicBezTo>
                  <a:cubicBezTo>
                    <a:pt x="2024" y="249"/>
                    <a:pt x="2040" y="229"/>
                    <a:pt x="2056" y="236"/>
                  </a:cubicBezTo>
                  <a:cubicBezTo>
                    <a:pt x="2057" y="238"/>
                    <a:pt x="2059" y="240"/>
                    <a:pt x="2060" y="242"/>
                  </a:cubicBezTo>
                  <a:cubicBezTo>
                    <a:pt x="2068" y="244"/>
                    <a:pt x="2082" y="238"/>
                    <a:pt x="2088" y="237"/>
                  </a:cubicBezTo>
                  <a:cubicBezTo>
                    <a:pt x="2093" y="239"/>
                    <a:pt x="2099" y="241"/>
                    <a:pt x="2104" y="243"/>
                  </a:cubicBezTo>
                  <a:cubicBezTo>
                    <a:pt x="2123" y="240"/>
                    <a:pt x="2141" y="231"/>
                    <a:pt x="2162" y="235"/>
                  </a:cubicBezTo>
                  <a:cubicBezTo>
                    <a:pt x="2162" y="237"/>
                    <a:pt x="2162" y="238"/>
                    <a:pt x="2162" y="239"/>
                  </a:cubicBezTo>
                  <a:cubicBezTo>
                    <a:pt x="2172" y="239"/>
                    <a:pt x="2193" y="242"/>
                    <a:pt x="2200" y="236"/>
                  </a:cubicBezTo>
                  <a:cubicBezTo>
                    <a:pt x="2200" y="236"/>
                    <a:pt x="2200" y="236"/>
                    <a:pt x="2200" y="235"/>
                  </a:cubicBezTo>
                  <a:cubicBezTo>
                    <a:pt x="2194" y="235"/>
                    <a:pt x="2195" y="236"/>
                    <a:pt x="2193" y="232"/>
                  </a:cubicBezTo>
                  <a:cubicBezTo>
                    <a:pt x="2194" y="232"/>
                    <a:pt x="2195" y="232"/>
                    <a:pt x="2196" y="231"/>
                  </a:cubicBezTo>
                  <a:cubicBezTo>
                    <a:pt x="2214" y="235"/>
                    <a:pt x="2229" y="240"/>
                    <a:pt x="2249" y="236"/>
                  </a:cubicBezTo>
                  <a:cubicBezTo>
                    <a:pt x="2253" y="235"/>
                    <a:pt x="2254" y="229"/>
                    <a:pt x="2257" y="228"/>
                  </a:cubicBezTo>
                  <a:cubicBezTo>
                    <a:pt x="2264" y="227"/>
                    <a:pt x="2270" y="226"/>
                    <a:pt x="2276" y="226"/>
                  </a:cubicBezTo>
                  <a:cubicBezTo>
                    <a:pt x="2276" y="228"/>
                    <a:pt x="2275" y="229"/>
                    <a:pt x="2274" y="231"/>
                  </a:cubicBezTo>
                  <a:cubicBezTo>
                    <a:pt x="2275" y="231"/>
                    <a:pt x="2276" y="231"/>
                    <a:pt x="2276" y="231"/>
                  </a:cubicBezTo>
                  <a:cubicBezTo>
                    <a:pt x="2282" y="229"/>
                    <a:pt x="2293" y="228"/>
                    <a:pt x="2297" y="223"/>
                  </a:cubicBezTo>
                  <a:cubicBezTo>
                    <a:pt x="2297" y="220"/>
                    <a:pt x="2298" y="216"/>
                    <a:pt x="2299" y="213"/>
                  </a:cubicBezTo>
                  <a:cubicBezTo>
                    <a:pt x="2281" y="212"/>
                    <a:pt x="2281" y="215"/>
                    <a:pt x="2269" y="218"/>
                  </a:cubicBezTo>
                  <a:cubicBezTo>
                    <a:pt x="2260" y="220"/>
                    <a:pt x="2252" y="216"/>
                    <a:pt x="2246" y="217"/>
                  </a:cubicBezTo>
                  <a:cubicBezTo>
                    <a:pt x="2238" y="218"/>
                    <a:pt x="2237" y="224"/>
                    <a:pt x="2229" y="225"/>
                  </a:cubicBezTo>
                  <a:cubicBezTo>
                    <a:pt x="2228" y="223"/>
                    <a:pt x="2226" y="221"/>
                    <a:pt x="2224" y="220"/>
                  </a:cubicBezTo>
                  <a:cubicBezTo>
                    <a:pt x="2212" y="225"/>
                    <a:pt x="2192" y="225"/>
                    <a:pt x="2178" y="224"/>
                  </a:cubicBezTo>
                  <a:cubicBezTo>
                    <a:pt x="2178" y="223"/>
                    <a:pt x="2178" y="222"/>
                    <a:pt x="2179" y="221"/>
                  </a:cubicBezTo>
                  <a:cubicBezTo>
                    <a:pt x="2183" y="220"/>
                    <a:pt x="2190" y="219"/>
                    <a:pt x="2192" y="215"/>
                  </a:cubicBezTo>
                  <a:cubicBezTo>
                    <a:pt x="2158" y="215"/>
                    <a:pt x="2108" y="217"/>
                    <a:pt x="2079" y="226"/>
                  </a:cubicBezTo>
                  <a:cubicBezTo>
                    <a:pt x="2068" y="226"/>
                    <a:pt x="2058" y="226"/>
                    <a:pt x="2047" y="226"/>
                  </a:cubicBezTo>
                  <a:cubicBezTo>
                    <a:pt x="2047" y="225"/>
                    <a:pt x="2047" y="225"/>
                    <a:pt x="2047" y="225"/>
                  </a:cubicBezTo>
                  <a:cubicBezTo>
                    <a:pt x="2053" y="213"/>
                    <a:pt x="2069" y="215"/>
                    <a:pt x="2077" y="205"/>
                  </a:cubicBezTo>
                  <a:cubicBezTo>
                    <a:pt x="2076" y="205"/>
                    <a:pt x="2076" y="205"/>
                    <a:pt x="2075" y="205"/>
                  </a:cubicBezTo>
                  <a:cubicBezTo>
                    <a:pt x="2057" y="205"/>
                    <a:pt x="2038" y="206"/>
                    <a:pt x="2020" y="206"/>
                  </a:cubicBezTo>
                  <a:cubicBezTo>
                    <a:pt x="2020" y="205"/>
                    <a:pt x="2021" y="205"/>
                    <a:pt x="2021" y="204"/>
                  </a:cubicBezTo>
                  <a:cubicBezTo>
                    <a:pt x="2030" y="202"/>
                    <a:pt x="2042" y="204"/>
                    <a:pt x="2047" y="198"/>
                  </a:cubicBezTo>
                  <a:cubicBezTo>
                    <a:pt x="2043" y="196"/>
                    <a:pt x="2043" y="198"/>
                    <a:pt x="2043" y="194"/>
                  </a:cubicBezTo>
                  <a:cubicBezTo>
                    <a:pt x="2046" y="193"/>
                    <a:pt x="2048" y="193"/>
                    <a:pt x="2051" y="192"/>
                  </a:cubicBezTo>
                  <a:cubicBezTo>
                    <a:pt x="2052" y="193"/>
                    <a:pt x="2052" y="195"/>
                    <a:pt x="2053" y="196"/>
                  </a:cubicBezTo>
                  <a:cubicBezTo>
                    <a:pt x="2062" y="193"/>
                    <a:pt x="2069" y="197"/>
                    <a:pt x="2079" y="195"/>
                  </a:cubicBezTo>
                  <a:cubicBezTo>
                    <a:pt x="2084" y="192"/>
                    <a:pt x="2088" y="190"/>
                    <a:pt x="2093" y="187"/>
                  </a:cubicBezTo>
                  <a:cubicBezTo>
                    <a:pt x="2103" y="184"/>
                    <a:pt x="2105" y="191"/>
                    <a:pt x="2112" y="190"/>
                  </a:cubicBezTo>
                  <a:cubicBezTo>
                    <a:pt x="2124" y="188"/>
                    <a:pt x="2136" y="186"/>
                    <a:pt x="2148" y="183"/>
                  </a:cubicBezTo>
                  <a:cubicBezTo>
                    <a:pt x="2155" y="184"/>
                    <a:pt x="2155" y="191"/>
                    <a:pt x="2162" y="190"/>
                  </a:cubicBezTo>
                  <a:cubicBezTo>
                    <a:pt x="2175" y="188"/>
                    <a:pt x="2187" y="186"/>
                    <a:pt x="2200" y="184"/>
                  </a:cubicBezTo>
                  <a:cubicBezTo>
                    <a:pt x="2205" y="185"/>
                    <a:pt x="2211" y="191"/>
                    <a:pt x="2214" y="191"/>
                  </a:cubicBezTo>
                  <a:cubicBezTo>
                    <a:pt x="2217" y="189"/>
                    <a:pt x="2220" y="187"/>
                    <a:pt x="2224" y="185"/>
                  </a:cubicBezTo>
                  <a:cubicBezTo>
                    <a:pt x="2233" y="185"/>
                    <a:pt x="2242" y="185"/>
                    <a:pt x="2252" y="184"/>
                  </a:cubicBezTo>
                  <a:cubicBezTo>
                    <a:pt x="2257" y="182"/>
                    <a:pt x="2263" y="181"/>
                    <a:pt x="2269" y="179"/>
                  </a:cubicBezTo>
                  <a:cubicBezTo>
                    <a:pt x="2269" y="179"/>
                    <a:pt x="2269" y="179"/>
                    <a:pt x="2269" y="180"/>
                  </a:cubicBezTo>
                  <a:cubicBezTo>
                    <a:pt x="2268" y="183"/>
                    <a:pt x="2267" y="182"/>
                    <a:pt x="2268" y="185"/>
                  </a:cubicBezTo>
                  <a:cubicBezTo>
                    <a:pt x="2268" y="185"/>
                    <a:pt x="2269" y="185"/>
                    <a:pt x="2270" y="185"/>
                  </a:cubicBezTo>
                  <a:cubicBezTo>
                    <a:pt x="2270" y="185"/>
                    <a:pt x="2312" y="174"/>
                    <a:pt x="2312" y="174"/>
                  </a:cubicBezTo>
                  <a:cubicBezTo>
                    <a:pt x="2315" y="175"/>
                    <a:pt x="2313" y="178"/>
                    <a:pt x="2316" y="179"/>
                  </a:cubicBezTo>
                  <a:cubicBezTo>
                    <a:pt x="2325" y="182"/>
                    <a:pt x="2330" y="176"/>
                    <a:pt x="2337" y="175"/>
                  </a:cubicBezTo>
                  <a:cubicBezTo>
                    <a:pt x="2338" y="179"/>
                    <a:pt x="2336" y="177"/>
                    <a:pt x="2340" y="179"/>
                  </a:cubicBezTo>
                  <a:cubicBezTo>
                    <a:pt x="2362" y="168"/>
                    <a:pt x="2397" y="172"/>
                    <a:pt x="2423" y="169"/>
                  </a:cubicBezTo>
                  <a:cubicBezTo>
                    <a:pt x="2459" y="164"/>
                    <a:pt x="2507" y="158"/>
                    <a:pt x="2543" y="150"/>
                  </a:cubicBezTo>
                  <a:cubicBezTo>
                    <a:pt x="2548" y="150"/>
                    <a:pt x="2554" y="151"/>
                    <a:pt x="2559" y="152"/>
                  </a:cubicBezTo>
                  <a:cubicBezTo>
                    <a:pt x="2573" y="151"/>
                    <a:pt x="2589" y="150"/>
                    <a:pt x="2607" y="147"/>
                  </a:cubicBezTo>
                  <a:cubicBezTo>
                    <a:pt x="2635" y="143"/>
                    <a:pt x="2664" y="140"/>
                    <a:pt x="2685" y="143"/>
                  </a:cubicBezTo>
                  <a:cubicBezTo>
                    <a:pt x="2685" y="143"/>
                    <a:pt x="2685" y="144"/>
                    <a:pt x="2685" y="144"/>
                  </a:cubicBezTo>
                  <a:cubicBezTo>
                    <a:pt x="2684" y="145"/>
                    <a:pt x="2684" y="145"/>
                    <a:pt x="2683" y="146"/>
                  </a:cubicBezTo>
                  <a:cubicBezTo>
                    <a:pt x="2662" y="155"/>
                    <a:pt x="2639" y="147"/>
                    <a:pt x="2621" y="157"/>
                  </a:cubicBezTo>
                  <a:cubicBezTo>
                    <a:pt x="2621" y="158"/>
                    <a:pt x="2622" y="159"/>
                    <a:pt x="2622" y="159"/>
                  </a:cubicBezTo>
                  <a:cubicBezTo>
                    <a:pt x="2655" y="158"/>
                    <a:pt x="2676" y="149"/>
                    <a:pt x="2707" y="156"/>
                  </a:cubicBezTo>
                  <a:cubicBezTo>
                    <a:pt x="2706" y="157"/>
                    <a:pt x="2706" y="158"/>
                    <a:pt x="2706" y="159"/>
                  </a:cubicBezTo>
                  <a:cubicBezTo>
                    <a:pt x="2726" y="158"/>
                    <a:pt x="2741" y="154"/>
                    <a:pt x="2760" y="151"/>
                  </a:cubicBezTo>
                  <a:cubicBezTo>
                    <a:pt x="2764" y="150"/>
                    <a:pt x="2769" y="157"/>
                    <a:pt x="2778" y="155"/>
                  </a:cubicBezTo>
                  <a:cubicBezTo>
                    <a:pt x="2787" y="152"/>
                    <a:pt x="2794" y="146"/>
                    <a:pt x="2804" y="144"/>
                  </a:cubicBezTo>
                  <a:cubicBezTo>
                    <a:pt x="2805" y="149"/>
                    <a:pt x="2804" y="147"/>
                    <a:pt x="2807" y="149"/>
                  </a:cubicBezTo>
                  <a:cubicBezTo>
                    <a:pt x="2816" y="150"/>
                    <a:pt x="2824" y="143"/>
                    <a:pt x="2830" y="139"/>
                  </a:cubicBezTo>
                  <a:cubicBezTo>
                    <a:pt x="2833" y="142"/>
                    <a:pt x="2836" y="145"/>
                    <a:pt x="2842" y="142"/>
                  </a:cubicBezTo>
                  <a:cubicBezTo>
                    <a:pt x="2852" y="145"/>
                    <a:pt x="2865" y="137"/>
                    <a:pt x="2875" y="133"/>
                  </a:cubicBezTo>
                  <a:cubicBezTo>
                    <a:pt x="2874" y="122"/>
                    <a:pt x="2878" y="66"/>
                    <a:pt x="2883" y="61"/>
                  </a:cubicBezTo>
                  <a:cubicBezTo>
                    <a:pt x="2895" y="50"/>
                    <a:pt x="2954" y="36"/>
                    <a:pt x="2973" y="32"/>
                  </a:cubicBezTo>
                  <a:cubicBezTo>
                    <a:pt x="2973" y="32"/>
                    <a:pt x="2973" y="32"/>
                    <a:pt x="2973" y="33"/>
                  </a:cubicBezTo>
                  <a:cubicBezTo>
                    <a:pt x="2973" y="34"/>
                    <a:pt x="2972" y="35"/>
                    <a:pt x="2972" y="36"/>
                  </a:cubicBezTo>
                  <a:cubicBezTo>
                    <a:pt x="2963" y="38"/>
                    <a:pt x="2941" y="47"/>
                    <a:pt x="2939" y="54"/>
                  </a:cubicBezTo>
                  <a:cubicBezTo>
                    <a:pt x="2940" y="54"/>
                    <a:pt x="2940" y="54"/>
                    <a:pt x="2941" y="54"/>
                  </a:cubicBezTo>
                  <a:cubicBezTo>
                    <a:pt x="2943" y="54"/>
                    <a:pt x="2971" y="49"/>
                    <a:pt x="2975" y="47"/>
                  </a:cubicBezTo>
                  <a:cubicBezTo>
                    <a:pt x="2976" y="47"/>
                    <a:pt x="2977" y="48"/>
                    <a:pt x="2977" y="48"/>
                  </a:cubicBezTo>
                  <a:cubicBezTo>
                    <a:pt x="2977" y="49"/>
                    <a:pt x="2977" y="50"/>
                    <a:pt x="2977" y="51"/>
                  </a:cubicBezTo>
                  <a:cubicBezTo>
                    <a:pt x="2975" y="53"/>
                    <a:pt x="2973" y="55"/>
                    <a:pt x="2972" y="58"/>
                  </a:cubicBezTo>
                  <a:cubicBezTo>
                    <a:pt x="2972" y="58"/>
                    <a:pt x="2973" y="58"/>
                    <a:pt x="2973" y="58"/>
                  </a:cubicBezTo>
                  <a:cubicBezTo>
                    <a:pt x="2984" y="61"/>
                    <a:pt x="3034" y="51"/>
                    <a:pt x="3048" y="49"/>
                  </a:cubicBezTo>
                  <a:cubicBezTo>
                    <a:pt x="3053" y="50"/>
                    <a:pt x="3058" y="51"/>
                    <a:pt x="3063" y="52"/>
                  </a:cubicBezTo>
                  <a:cubicBezTo>
                    <a:pt x="3089" y="43"/>
                    <a:pt x="3115" y="35"/>
                    <a:pt x="3141" y="26"/>
                  </a:cubicBezTo>
                  <a:cubicBezTo>
                    <a:pt x="3150" y="26"/>
                    <a:pt x="3158" y="25"/>
                    <a:pt x="3166" y="25"/>
                  </a:cubicBezTo>
                  <a:cubicBezTo>
                    <a:pt x="3168" y="25"/>
                    <a:pt x="3195" y="16"/>
                    <a:pt x="3196" y="15"/>
                  </a:cubicBezTo>
                  <a:cubicBezTo>
                    <a:pt x="3201" y="12"/>
                    <a:pt x="3204" y="5"/>
                    <a:pt x="3211" y="3"/>
                  </a:cubicBezTo>
                  <a:cubicBezTo>
                    <a:pt x="3218" y="4"/>
                    <a:pt x="3226" y="4"/>
                    <a:pt x="3234" y="5"/>
                  </a:cubicBezTo>
                  <a:cubicBezTo>
                    <a:pt x="3243" y="4"/>
                    <a:pt x="3251" y="0"/>
                    <a:pt x="3260" y="1"/>
                  </a:cubicBezTo>
                  <a:cubicBezTo>
                    <a:pt x="3260" y="1"/>
                    <a:pt x="3260" y="2"/>
                    <a:pt x="3260" y="2"/>
                  </a:cubicBezTo>
                  <a:cubicBezTo>
                    <a:pt x="3260" y="2"/>
                    <a:pt x="3260" y="3"/>
                    <a:pt x="3260" y="3"/>
                  </a:cubicBezTo>
                  <a:cubicBezTo>
                    <a:pt x="3244" y="5"/>
                    <a:pt x="3193" y="19"/>
                    <a:pt x="3186" y="28"/>
                  </a:cubicBezTo>
                  <a:cubicBezTo>
                    <a:pt x="3188" y="29"/>
                    <a:pt x="3187" y="29"/>
                    <a:pt x="3191" y="30"/>
                  </a:cubicBezTo>
                  <a:cubicBezTo>
                    <a:pt x="3191" y="30"/>
                    <a:pt x="3191" y="31"/>
                    <a:pt x="3190" y="32"/>
                  </a:cubicBezTo>
                  <a:cubicBezTo>
                    <a:pt x="3174" y="35"/>
                    <a:pt x="3140" y="43"/>
                    <a:pt x="3131" y="53"/>
                  </a:cubicBezTo>
                  <a:cubicBezTo>
                    <a:pt x="3156" y="51"/>
                    <a:pt x="3178" y="37"/>
                    <a:pt x="3200" y="32"/>
                  </a:cubicBezTo>
                  <a:cubicBezTo>
                    <a:pt x="3201" y="33"/>
                    <a:pt x="3202" y="34"/>
                    <a:pt x="3203" y="36"/>
                  </a:cubicBezTo>
                  <a:cubicBezTo>
                    <a:pt x="3203" y="39"/>
                    <a:pt x="3203" y="42"/>
                    <a:pt x="3203" y="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217"/>
            <p:cNvSpPr>
              <a:spLocks/>
            </p:cNvSpPr>
            <p:nvPr/>
          </p:nvSpPr>
          <p:spPr bwMode="auto">
            <a:xfrm>
              <a:off x="16533316" y="4836225"/>
              <a:ext cx="49213" cy="23813"/>
            </a:xfrm>
            <a:custGeom>
              <a:avLst/>
              <a:gdLst>
                <a:gd name="T0" fmla="*/ 16 w 19"/>
                <a:gd name="T1" fmla="*/ 0 h 9"/>
                <a:gd name="T2" fmla="*/ 19 w 19"/>
                <a:gd name="T3" fmla="*/ 0 h 9"/>
                <a:gd name="T4" fmla="*/ 17 w 19"/>
                <a:gd name="T5" fmla="*/ 5 h 9"/>
                <a:gd name="T6" fmla="*/ 0 w 19"/>
                <a:gd name="T7" fmla="*/ 8 h 9"/>
                <a:gd name="T8" fmla="*/ 0 w 19"/>
                <a:gd name="T9" fmla="*/ 7 h 9"/>
                <a:gd name="T10" fmla="*/ 1 w 19"/>
                <a:gd name="T11" fmla="*/ 5 h 9"/>
                <a:gd name="T12" fmla="*/ 16 w 19"/>
                <a:gd name="T13" fmla="*/ 0 h 9"/>
              </a:gdLst>
              <a:ahLst/>
              <a:cxnLst>
                <a:cxn ang="0">
                  <a:pos x="T0" y="T1"/>
                </a:cxn>
                <a:cxn ang="0">
                  <a:pos x="T2" y="T3"/>
                </a:cxn>
                <a:cxn ang="0">
                  <a:pos x="T4" y="T5"/>
                </a:cxn>
                <a:cxn ang="0">
                  <a:pos x="T6" y="T7"/>
                </a:cxn>
                <a:cxn ang="0">
                  <a:pos x="T8" y="T9"/>
                </a:cxn>
                <a:cxn ang="0">
                  <a:pos x="T10" y="T11"/>
                </a:cxn>
                <a:cxn ang="0">
                  <a:pos x="T12" y="T13"/>
                </a:cxn>
              </a:cxnLst>
              <a:rect l="0" t="0" r="r" b="b"/>
              <a:pathLst>
                <a:path w="19" h="9">
                  <a:moveTo>
                    <a:pt x="16" y="0"/>
                  </a:moveTo>
                  <a:cubicBezTo>
                    <a:pt x="17" y="0"/>
                    <a:pt x="18" y="0"/>
                    <a:pt x="19" y="0"/>
                  </a:cubicBezTo>
                  <a:cubicBezTo>
                    <a:pt x="18" y="2"/>
                    <a:pt x="17" y="3"/>
                    <a:pt x="17" y="5"/>
                  </a:cubicBezTo>
                  <a:cubicBezTo>
                    <a:pt x="11" y="7"/>
                    <a:pt x="7" y="9"/>
                    <a:pt x="0" y="8"/>
                  </a:cubicBezTo>
                  <a:cubicBezTo>
                    <a:pt x="0" y="8"/>
                    <a:pt x="0" y="7"/>
                    <a:pt x="0" y="7"/>
                  </a:cubicBezTo>
                  <a:cubicBezTo>
                    <a:pt x="1" y="6"/>
                    <a:pt x="1" y="6"/>
                    <a:pt x="1" y="5"/>
                  </a:cubicBezTo>
                  <a:cubicBezTo>
                    <a:pt x="6" y="3"/>
                    <a:pt x="11" y="2"/>
                    <a:pt x="1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218"/>
            <p:cNvSpPr>
              <a:spLocks/>
            </p:cNvSpPr>
            <p:nvPr/>
          </p:nvSpPr>
          <p:spPr bwMode="auto">
            <a:xfrm>
              <a:off x="15083929" y="4867975"/>
              <a:ext cx="119063" cy="55563"/>
            </a:xfrm>
            <a:custGeom>
              <a:avLst/>
              <a:gdLst>
                <a:gd name="T0" fmla="*/ 0 w 45"/>
                <a:gd name="T1" fmla="*/ 15 h 21"/>
                <a:gd name="T2" fmla="*/ 13 w 45"/>
                <a:gd name="T3" fmla="*/ 9 h 21"/>
                <a:gd name="T4" fmla="*/ 13 w 45"/>
                <a:gd name="T5" fmla="*/ 8 h 21"/>
                <a:gd name="T6" fmla="*/ 1 w 45"/>
                <a:gd name="T7" fmla="*/ 10 h 21"/>
                <a:gd name="T8" fmla="*/ 2 w 45"/>
                <a:gd name="T9" fmla="*/ 4 h 21"/>
                <a:gd name="T10" fmla="*/ 20 w 45"/>
                <a:gd name="T11" fmla="*/ 0 h 21"/>
                <a:gd name="T12" fmla="*/ 21 w 45"/>
                <a:gd name="T13" fmla="*/ 2 h 21"/>
                <a:gd name="T14" fmla="*/ 18 w 45"/>
                <a:gd name="T15" fmla="*/ 7 h 21"/>
                <a:gd name="T16" fmla="*/ 45 w 45"/>
                <a:gd name="T17" fmla="*/ 3 h 21"/>
                <a:gd name="T18" fmla="*/ 45 w 45"/>
                <a:gd name="T19" fmla="*/ 5 h 21"/>
                <a:gd name="T20" fmla="*/ 0 w 45"/>
                <a:gd name="T21" fmla="*/ 21 h 21"/>
                <a:gd name="T22" fmla="*/ 0 w 45"/>
                <a:gd name="T23" fmla="*/ 15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5" h="21">
                  <a:moveTo>
                    <a:pt x="0" y="15"/>
                  </a:moveTo>
                  <a:cubicBezTo>
                    <a:pt x="7" y="15"/>
                    <a:pt x="10" y="13"/>
                    <a:pt x="13" y="9"/>
                  </a:cubicBezTo>
                  <a:cubicBezTo>
                    <a:pt x="13" y="9"/>
                    <a:pt x="13" y="9"/>
                    <a:pt x="13" y="8"/>
                  </a:cubicBezTo>
                  <a:cubicBezTo>
                    <a:pt x="9" y="9"/>
                    <a:pt x="5" y="10"/>
                    <a:pt x="1" y="10"/>
                  </a:cubicBezTo>
                  <a:cubicBezTo>
                    <a:pt x="2" y="8"/>
                    <a:pt x="2" y="6"/>
                    <a:pt x="2" y="4"/>
                  </a:cubicBezTo>
                  <a:cubicBezTo>
                    <a:pt x="8" y="5"/>
                    <a:pt x="15" y="2"/>
                    <a:pt x="20" y="0"/>
                  </a:cubicBezTo>
                  <a:cubicBezTo>
                    <a:pt x="21" y="0"/>
                    <a:pt x="21" y="1"/>
                    <a:pt x="21" y="2"/>
                  </a:cubicBezTo>
                  <a:cubicBezTo>
                    <a:pt x="20" y="4"/>
                    <a:pt x="19" y="6"/>
                    <a:pt x="18" y="7"/>
                  </a:cubicBezTo>
                  <a:cubicBezTo>
                    <a:pt x="27" y="8"/>
                    <a:pt x="35" y="1"/>
                    <a:pt x="45" y="3"/>
                  </a:cubicBezTo>
                  <a:cubicBezTo>
                    <a:pt x="45" y="3"/>
                    <a:pt x="45" y="4"/>
                    <a:pt x="45" y="5"/>
                  </a:cubicBezTo>
                  <a:cubicBezTo>
                    <a:pt x="30" y="10"/>
                    <a:pt x="15" y="15"/>
                    <a:pt x="0" y="21"/>
                  </a:cubicBezTo>
                  <a:cubicBezTo>
                    <a:pt x="0" y="19"/>
                    <a:pt x="0" y="17"/>
                    <a:pt x="0" y="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219"/>
            <p:cNvSpPr>
              <a:spLocks/>
            </p:cNvSpPr>
            <p:nvPr/>
          </p:nvSpPr>
          <p:spPr bwMode="auto">
            <a:xfrm>
              <a:off x="16220579" y="4912425"/>
              <a:ext cx="22225" cy="12700"/>
            </a:xfrm>
            <a:custGeom>
              <a:avLst/>
              <a:gdLst>
                <a:gd name="T0" fmla="*/ 5 w 8"/>
                <a:gd name="T1" fmla="*/ 0 h 5"/>
                <a:gd name="T2" fmla="*/ 8 w 8"/>
                <a:gd name="T3" fmla="*/ 1 h 5"/>
                <a:gd name="T4" fmla="*/ 6 w 8"/>
                <a:gd name="T5" fmla="*/ 4 h 5"/>
                <a:gd name="T6" fmla="*/ 0 w 8"/>
                <a:gd name="T7" fmla="*/ 5 h 5"/>
                <a:gd name="T8" fmla="*/ 5 w 8"/>
                <a:gd name="T9" fmla="*/ 0 h 5"/>
              </a:gdLst>
              <a:ahLst/>
              <a:cxnLst>
                <a:cxn ang="0">
                  <a:pos x="T0" y="T1"/>
                </a:cxn>
                <a:cxn ang="0">
                  <a:pos x="T2" y="T3"/>
                </a:cxn>
                <a:cxn ang="0">
                  <a:pos x="T4" y="T5"/>
                </a:cxn>
                <a:cxn ang="0">
                  <a:pos x="T6" y="T7"/>
                </a:cxn>
                <a:cxn ang="0">
                  <a:pos x="T8" y="T9"/>
                </a:cxn>
              </a:cxnLst>
              <a:rect l="0" t="0" r="r" b="b"/>
              <a:pathLst>
                <a:path w="8" h="5">
                  <a:moveTo>
                    <a:pt x="5" y="0"/>
                  </a:moveTo>
                  <a:cubicBezTo>
                    <a:pt x="6" y="0"/>
                    <a:pt x="7" y="1"/>
                    <a:pt x="8" y="1"/>
                  </a:cubicBezTo>
                  <a:cubicBezTo>
                    <a:pt x="7" y="2"/>
                    <a:pt x="7" y="3"/>
                    <a:pt x="6" y="4"/>
                  </a:cubicBezTo>
                  <a:cubicBezTo>
                    <a:pt x="4" y="4"/>
                    <a:pt x="2" y="5"/>
                    <a:pt x="0" y="5"/>
                  </a:cubicBezTo>
                  <a:cubicBezTo>
                    <a:pt x="2" y="2"/>
                    <a:pt x="2" y="2"/>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220"/>
            <p:cNvSpPr>
              <a:spLocks/>
            </p:cNvSpPr>
            <p:nvPr/>
          </p:nvSpPr>
          <p:spPr bwMode="auto">
            <a:xfrm>
              <a:off x="15723691" y="4936238"/>
              <a:ext cx="15875" cy="11113"/>
            </a:xfrm>
            <a:custGeom>
              <a:avLst/>
              <a:gdLst>
                <a:gd name="T0" fmla="*/ 2 w 6"/>
                <a:gd name="T1" fmla="*/ 0 h 4"/>
                <a:gd name="T2" fmla="*/ 0 w 6"/>
                <a:gd name="T3" fmla="*/ 3 h 4"/>
                <a:gd name="T4" fmla="*/ 0 w 6"/>
                <a:gd name="T5" fmla="*/ 4 h 4"/>
                <a:gd name="T6" fmla="*/ 4 w 6"/>
                <a:gd name="T7" fmla="*/ 4 h 4"/>
                <a:gd name="T8" fmla="*/ 6 w 6"/>
                <a:gd name="T9" fmla="*/ 1 h 4"/>
                <a:gd name="T10" fmla="*/ 6 w 6"/>
                <a:gd name="T11" fmla="*/ 0 h 4"/>
                <a:gd name="T12" fmla="*/ 2 w 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6" h="4">
                  <a:moveTo>
                    <a:pt x="2" y="0"/>
                  </a:moveTo>
                  <a:cubicBezTo>
                    <a:pt x="1" y="1"/>
                    <a:pt x="1" y="2"/>
                    <a:pt x="0" y="3"/>
                  </a:cubicBezTo>
                  <a:cubicBezTo>
                    <a:pt x="0" y="3"/>
                    <a:pt x="0" y="3"/>
                    <a:pt x="0" y="4"/>
                  </a:cubicBezTo>
                  <a:cubicBezTo>
                    <a:pt x="1" y="4"/>
                    <a:pt x="3" y="4"/>
                    <a:pt x="4" y="4"/>
                  </a:cubicBezTo>
                  <a:cubicBezTo>
                    <a:pt x="5" y="3"/>
                    <a:pt x="5" y="2"/>
                    <a:pt x="6" y="1"/>
                  </a:cubicBezTo>
                  <a:cubicBezTo>
                    <a:pt x="6" y="0"/>
                    <a:pt x="6" y="0"/>
                    <a:pt x="6" y="0"/>
                  </a:cubicBezTo>
                  <a:cubicBezTo>
                    <a:pt x="5" y="0"/>
                    <a:pt x="3"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221"/>
            <p:cNvSpPr>
              <a:spLocks/>
            </p:cNvSpPr>
            <p:nvPr/>
          </p:nvSpPr>
          <p:spPr bwMode="auto">
            <a:xfrm>
              <a:off x="15985629" y="5023550"/>
              <a:ext cx="100013" cy="80963"/>
            </a:xfrm>
            <a:custGeom>
              <a:avLst/>
              <a:gdLst>
                <a:gd name="T0" fmla="*/ 31 w 38"/>
                <a:gd name="T1" fmla="*/ 0 h 31"/>
                <a:gd name="T2" fmla="*/ 34 w 38"/>
                <a:gd name="T3" fmla="*/ 0 h 31"/>
                <a:gd name="T4" fmla="*/ 34 w 38"/>
                <a:gd name="T5" fmla="*/ 3 h 31"/>
                <a:gd name="T6" fmla="*/ 15 w 38"/>
                <a:gd name="T7" fmla="*/ 14 h 31"/>
                <a:gd name="T8" fmla="*/ 17 w 38"/>
                <a:gd name="T9" fmla="*/ 17 h 31"/>
                <a:gd name="T10" fmla="*/ 36 w 38"/>
                <a:gd name="T11" fmla="*/ 16 h 31"/>
                <a:gd name="T12" fmla="*/ 38 w 38"/>
                <a:gd name="T13" fmla="*/ 17 h 31"/>
                <a:gd name="T14" fmla="*/ 38 w 38"/>
                <a:gd name="T15" fmla="*/ 21 h 31"/>
                <a:gd name="T16" fmla="*/ 36 w 38"/>
                <a:gd name="T17" fmla="*/ 21 h 31"/>
                <a:gd name="T18" fmla="*/ 12 w 38"/>
                <a:gd name="T19" fmla="*/ 25 h 31"/>
                <a:gd name="T20" fmla="*/ 6 w 38"/>
                <a:gd name="T21" fmla="*/ 31 h 31"/>
                <a:gd name="T22" fmla="*/ 0 w 38"/>
                <a:gd name="T23" fmla="*/ 24 h 31"/>
                <a:gd name="T24" fmla="*/ 13 w 38"/>
                <a:gd name="T25" fmla="*/ 14 h 31"/>
                <a:gd name="T26" fmla="*/ 13 w 38"/>
                <a:gd name="T27" fmla="*/ 13 h 31"/>
                <a:gd name="T28" fmla="*/ 8 w 38"/>
                <a:gd name="T29" fmla="*/ 12 h 31"/>
                <a:gd name="T30" fmla="*/ 10 w 38"/>
                <a:gd name="T31" fmla="*/ 9 h 31"/>
                <a:gd name="T32" fmla="*/ 31 w 38"/>
                <a:gd name="T33"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8" h="31">
                  <a:moveTo>
                    <a:pt x="31" y="0"/>
                  </a:moveTo>
                  <a:cubicBezTo>
                    <a:pt x="32" y="0"/>
                    <a:pt x="33" y="0"/>
                    <a:pt x="34" y="0"/>
                  </a:cubicBezTo>
                  <a:cubicBezTo>
                    <a:pt x="34" y="1"/>
                    <a:pt x="34" y="2"/>
                    <a:pt x="34" y="3"/>
                  </a:cubicBezTo>
                  <a:cubicBezTo>
                    <a:pt x="28" y="7"/>
                    <a:pt x="22" y="10"/>
                    <a:pt x="15" y="14"/>
                  </a:cubicBezTo>
                  <a:cubicBezTo>
                    <a:pt x="16" y="15"/>
                    <a:pt x="17" y="16"/>
                    <a:pt x="17" y="17"/>
                  </a:cubicBezTo>
                  <a:cubicBezTo>
                    <a:pt x="25" y="17"/>
                    <a:pt x="31" y="18"/>
                    <a:pt x="36" y="16"/>
                  </a:cubicBezTo>
                  <a:cubicBezTo>
                    <a:pt x="37" y="16"/>
                    <a:pt x="38" y="16"/>
                    <a:pt x="38" y="17"/>
                  </a:cubicBezTo>
                  <a:cubicBezTo>
                    <a:pt x="38" y="18"/>
                    <a:pt x="38" y="20"/>
                    <a:pt x="38" y="21"/>
                  </a:cubicBezTo>
                  <a:cubicBezTo>
                    <a:pt x="38" y="21"/>
                    <a:pt x="37" y="21"/>
                    <a:pt x="36" y="21"/>
                  </a:cubicBezTo>
                  <a:cubicBezTo>
                    <a:pt x="28" y="23"/>
                    <a:pt x="20" y="24"/>
                    <a:pt x="12" y="25"/>
                  </a:cubicBezTo>
                  <a:cubicBezTo>
                    <a:pt x="9" y="27"/>
                    <a:pt x="11" y="29"/>
                    <a:pt x="6" y="31"/>
                  </a:cubicBezTo>
                  <a:cubicBezTo>
                    <a:pt x="5" y="25"/>
                    <a:pt x="4" y="28"/>
                    <a:pt x="0" y="24"/>
                  </a:cubicBezTo>
                  <a:cubicBezTo>
                    <a:pt x="6" y="22"/>
                    <a:pt x="9" y="18"/>
                    <a:pt x="13" y="14"/>
                  </a:cubicBezTo>
                  <a:cubicBezTo>
                    <a:pt x="13" y="13"/>
                    <a:pt x="13" y="13"/>
                    <a:pt x="13" y="13"/>
                  </a:cubicBezTo>
                  <a:cubicBezTo>
                    <a:pt x="11" y="12"/>
                    <a:pt x="10" y="12"/>
                    <a:pt x="8" y="12"/>
                  </a:cubicBezTo>
                  <a:cubicBezTo>
                    <a:pt x="8" y="11"/>
                    <a:pt x="9" y="10"/>
                    <a:pt x="10" y="9"/>
                  </a:cubicBezTo>
                  <a:cubicBezTo>
                    <a:pt x="17" y="6"/>
                    <a:pt x="24" y="3"/>
                    <a:pt x="3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Freeform 222"/>
            <p:cNvSpPr>
              <a:spLocks/>
            </p:cNvSpPr>
            <p:nvPr/>
          </p:nvSpPr>
          <p:spPr bwMode="auto">
            <a:xfrm>
              <a:off x="14969629" y="5093400"/>
              <a:ext cx="36513" cy="7938"/>
            </a:xfrm>
            <a:custGeom>
              <a:avLst/>
              <a:gdLst>
                <a:gd name="T0" fmla="*/ 2 w 14"/>
                <a:gd name="T1" fmla="*/ 0 h 3"/>
                <a:gd name="T2" fmla="*/ 14 w 14"/>
                <a:gd name="T3" fmla="*/ 0 h 3"/>
                <a:gd name="T4" fmla="*/ 13 w 14"/>
                <a:gd name="T5" fmla="*/ 2 h 3"/>
                <a:gd name="T6" fmla="*/ 0 w 14"/>
                <a:gd name="T7" fmla="*/ 3 h 3"/>
                <a:gd name="T8" fmla="*/ 2 w 14"/>
                <a:gd name="T9" fmla="*/ 0 h 3"/>
              </a:gdLst>
              <a:ahLst/>
              <a:cxnLst>
                <a:cxn ang="0">
                  <a:pos x="T0" y="T1"/>
                </a:cxn>
                <a:cxn ang="0">
                  <a:pos x="T2" y="T3"/>
                </a:cxn>
                <a:cxn ang="0">
                  <a:pos x="T4" y="T5"/>
                </a:cxn>
                <a:cxn ang="0">
                  <a:pos x="T6" y="T7"/>
                </a:cxn>
                <a:cxn ang="0">
                  <a:pos x="T8" y="T9"/>
                </a:cxn>
              </a:cxnLst>
              <a:rect l="0" t="0" r="r" b="b"/>
              <a:pathLst>
                <a:path w="14" h="3">
                  <a:moveTo>
                    <a:pt x="2" y="0"/>
                  </a:moveTo>
                  <a:cubicBezTo>
                    <a:pt x="6" y="0"/>
                    <a:pt x="10" y="0"/>
                    <a:pt x="14" y="0"/>
                  </a:cubicBezTo>
                  <a:cubicBezTo>
                    <a:pt x="13" y="1"/>
                    <a:pt x="13" y="1"/>
                    <a:pt x="13" y="2"/>
                  </a:cubicBezTo>
                  <a:cubicBezTo>
                    <a:pt x="6" y="2"/>
                    <a:pt x="6" y="2"/>
                    <a:pt x="0" y="3"/>
                  </a:cubicBezTo>
                  <a:cubicBezTo>
                    <a:pt x="1"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223"/>
            <p:cNvSpPr>
              <a:spLocks/>
            </p:cNvSpPr>
            <p:nvPr/>
          </p:nvSpPr>
          <p:spPr bwMode="auto">
            <a:xfrm>
              <a:off x="14825166" y="5114038"/>
              <a:ext cx="77788" cy="42863"/>
            </a:xfrm>
            <a:custGeom>
              <a:avLst/>
              <a:gdLst>
                <a:gd name="T0" fmla="*/ 24 w 30"/>
                <a:gd name="T1" fmla="*/ 0 h 16"/>
                <a:gd name="T2" fmla="*/ 29 w 30"/>
                <a:gd name="T3" fmla="*/ 0 h 16"/>
                <a:gd name="T4" fmla="*/ 30 w 30"/>
                <a:gd name="T5" fmla="*/ 2 h 16"/>
                <a:gd name="T6" fmla="*/ 26 w 30"/>
                <a:gd name="T7" fmla="*/ 7 h 16"/>
                <a:gd name="T8" fmla="*/ 0 w 30"/>
                <a:gd name="T9" fmla="*/ 16 h 16"/>
                <a:gd name="T10" fmla="*/ 0 w 30"/>
                <a:gd name="T11" fmla="*/ 13 h 16"/>
                <a:gd name="T12" fmla="*/ 24 w 30"/>
                <a:gd name="T13" fmla="*/ 0 h 16"/>
              </a:gdLst>
              <a:ahLst/>
              <a:cxnLst>
                <a:cxn ang="0">
                  <a:pos x="T0" y="T1"/>
                </a:cxn>
                <a:cxn ang="0">
                  <a:pos x="T2" y="T3"/>
                </a:cxn>
                <a:cxn ang="0">
                  <a:pos x="T4" y="T5"/>
                </a:cxn>
                <a:cxn ang="0">
                  <a:pos x="T6" y="T7"/>
                </a:cxn>
                <a:cxn ang="0">
                  <a:pos x="T8" y="T9"/>
                </a:cxn>
                <a:cxn ang="0">
                  <a:pos x="T10" y="T11"/>
                </a:cxn>
                <a:cxn ang="0">
                  <a:pos x="T12" y="T13"/>
                </a:cxn>
              </a:cxnLst>
              <a:rect l="0" t="0" r="r" b="b"/>
              <a:pathLst>
                <a:path w="30" h="16">
                  <a:moveTo>
                    <a:pt x="24" y="0"/>
                  </a:moveTo>
                  <a:cubicBezTo>
                    <a:pt x="26" y="0"/>
                    <a:pt x="28" y="0"/>
                    <a:pt x="29" y="0"/>
                  </a:cubicBezTo>
                  <a:cubicBezTo>
                    <a:pt x="29" y="1"/>
                    <a:pt x="30" y="1"/>
                    <a:pt x="30" y="2"/>
                  </a:cubicBezTo>
                  <a:cubicBezTo>
                    <a:pt x="29" y="3"/>
                    <a:pt x="28" y="5"/>
                    <a:pt x="26" y="7"/>
                  </a:cubicBezTo>
                  <a:cubicBezTo>
                    <a:pt x="17" y="10"/>
                    <a:pt x="14" y="15"/>
                    <a:pt x="0" y="16"/>
                  </a:cubicBezTo>
                  <a:cubicBezTo>
                    <a:pt x="0" y="15"/>
                    <a:pt x="0" y="14"/>
                    <a:pt x="0" y="13"/>
                  </a:cubicBezTo>
                  <a:cubicBezTo>
                    <a:pt x="10" y="11"/>
                    <a:pt x="18" y="5"/>
                    <a:pt x="2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224"/>
            <p:cNvSpPr>
              <a:spLocks/>
            </p:cNvSpPr>
            <p:nvPr/>
          </p:nvSpPr>
          <p:spPr bwMode="auto">
            <a:xfrm>
              <a:off x="14901366" y="5117213"/>
              <a:ext cx="77788" cy="28575"/>
            </a:xfrm>
            <a:custGeom>
              <a:avLst/>
              <a:gdLst>
                <a:gd name="T0" fmla="*/ 27 w 30"/>
                <a:gd name="T1" fmla="*/ 2 h 11"/>
                <a:gd name="T2" fmla="*/ 30 w 30"/>
                <a:gd name="T3" fmla="*/ 2 h 11"/>
                <a:gd name="T4" fmla="*/ 30 w 30"/>
                <a:gd name="T5" fmla="*/ 5 h 11"/>
                <a:gd name="T6" fmla="*/ 0 w 30"/>
                <a:gd name="T7" fmla="*/ 10 h 11"/>
                <a:gd name="T8" fmla="*/ 27 w 30"/>
                <a:gd name="T9" fmla="*/ 2 h 11"/>
              </a:gdLst>
              <a:ahLst/>
              <a:cxnLst>
                <a:cxn ang="0">
                  <a:pos x="T0" y="T1"/>
                </a:cxn>
                <a:cxn ang="0">
                  <a:pos x="T2" y="T3"/>
                </a:cxn>
                <a:cxn ang="0">
                  <a:pos x="T4" y="T5"/>
                </a:cxn>
                <a:cxn ang="0">
                  <a:pos x="T6" y="T7"/>
                </a:cxn>
                <a:cxn ang="0">
                  <a:pos x="T8" y="T9"/>
                </a:cxn>
              </a:cxnLst>
              <a:rect l="0" t="0" r="r" b="b"/>
              <a:pathLst>
                <a:path w="30" h="11">
                  <a:moveTo>
                    <a:pt x="27" y="2"/>
                  </a:moveTo>
                  <a:cubicBezTo>
                    <a:pt x="28" y="2"/>
                    <a:pt x="29" y="2"/>
                    <a:pt x="30" y="2"/>
                  </a:cubicBezTo>
                  <a:cubicBezTo>
                    <a:pt x="30" y="3"/>
                    <a:pt x="30" y="4"/>
                    <a:pt x="30" y="5"/>
                  </a:cubicBezTo>
                  <a:cubicBezTo>
                    <a:pt x="22" y="7"/>
                    <a:pt x="7" y="11"/>
                    <a:pt x="0" y="10"/>
                  </a:cubicBezTo>
                  <a:cubicBezTo>
                    <a:pt x="4" y="0"/>
                    <a:pt x="19" y="6"/>
                    <a:pt x="27"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225"/>
            <p:cNvSpPr>
              <a:spLocks/>
            </p:cNvSpPr>
            <p:nvPr/>
          </p:nvSpPr>
          <p:spPr bwMode="auto">
            <a:xfrm>
              <a:off x="14723566" y="5141025"/>
              <a:ext cx="61913" cy="28575"/>
            </a:xfrm>
            <a:custGeom>
              <a:avLst/>
              <a:gdLst>
                <a:gd name="T0" fmla="*/ 10 w 24"/>
                <a:gd name="T1" fmla="*/ 0 h 11"/>
                <a:gd name="T2" fmla="*/ 24 w 24"/>
                <a:gd name="T3" fmla="*/ 4 h 11"/>
                <a:gd name="T4" fmla="*/ 22 w 24"/>
                <a:gd name="T5" fmla="*/ 5 h 11"/>
                <a:gd name="T6" fmla="*/ 0 w 24"/>
                <a:gd name="T7" fmla="*/ 5 h 11"/>
                <a:gd name="T8" fmla="*/ 10 w 24"/>
                <a:gd name="T9" fmla="*/ 0 h 11"/>
              </a:gdLst>
              <a:ahLst/>
              <a:cxnLst>
                <a:cxn ang="0">
                  <a:pos x="T0" y="T1"/>
                </a:cxn>
                <a:cxn ang="0">
                  <a:pos x="T2" y="T3"/>
                </a:cxn>
                <a:cxn ang="0">
                  <a:pos x="T4" y="T5"/>
                </a:cxn>
                <a:cxn ang="0">
                  <a:pos x="T6" y="T7"/>
                </a:cxn>
                <a:cxn ang="0">
                  <a:pos x="T8" y="T9"/>
                </a:cxn>
              </a:cxnLst>
              <a:rect l="0" t="0" r="r" b="b"/>
              <a:pathLst>
                <a:path w="24" h="11">
                  <a:moveTo>
                    <a:pt x="10" y="0"/>
                  </a:moveTo>
                  <a:cubicBezTo>
                    <a:pt x="14" y="2"/>
                    <a:pt x="19" y="3"/>
                    <a:pt x="24" y="4"/>
                  </a:cubicBezTo>
                  <a:cubicBezTo>
                    <a:pt x="23" y="5"/>
                    <a:pt x="23" y="5"/>
                    <a:pt x="22" y="5"/>
                  </a:cubicBezTo>
                  <a:cubicBezTo>
                    <a:pt x="18" y="8"/>
                    <a:pt x="3" y="11"/>
                    <a:pt x="0" y="5"/>
                  </a:cubicBezTo>
                  <a:cubicBezTo>
                    <a:pt x="3" y="4"/>
                    <a:pt x="6" y="2"/>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226"/>
            <p:cNvSpPr>
              <a:spLocks/>
            </p:cNvSpPr>
            <p:nvPr/>
          </p:nvSpPr>
          <p:spPr bwMode="auto">
            <a:xfrm>
              <a:off x="14579104" y="5158488"/>
              <a:ext cx="12700" cy="11113"/>
            </a:xfrm>
            <a:custGeom>
              <a:avLst/>
              <a:gdLst>
                <a:gd name="T0" fmla="*/ 3 w 5"/>
                <a:gd name="T1" fmla="*/ 0 h 4"/>
                <a:gd name="T2" fmla="*/ 5 w 5"/>
                <a:gd name="T3" fmla="*/ 0 h 4"/>
                <a:gd name="T4" fmla="*/ 0 w 5"/>
                <a:gd name="T5" fmla="*/ 4 h 4"/>
                <a:gd name="T6" fmla="*/ 1 w 5"/>
                <a:gd name="T7" fmla="*/ 1 h 4"/>
                <a:gd name="T8" fmla="*/ 3 w 5"/>
                <a:gd name="T9" fmla="*/ 0 h 4"/>
              </a:gdLst>
              <a:ahLst/>
              <a:cxnLst>
                <a:cxn ang="0">
                  <a:pos x="T0" y="T1"/>
                </a:cxn>
                <a:cxn ang="0">
                  <a:pos x="T2" y="T3"/>
                </a:cxn>
                <a:cxn ang="0">
                  <a:pos x="T4" y="T5"/>
                </a:cxn>
                <a:cxn ang="0">
                  <a:pos x="T6" y="T7"/>
                </a:cxn>
                <a:cxn ang="0">
                  <a:pos x="T8" y="T9"/>
                </a:cxn>
              </a:cxnLst>
              <a:rect l="0" t="0" r="r" b="b"/>
              <a:pathLst>
                <a:path w="5" h="4">
                  <a:moveTo>
                    <a:pt x="3" y="0"/>
                  </a:moveTo>
                  <a:cubicBezTo>
                    <a:pt x="4" y="0"/>
                    <a:pt x="4" y="0"/>
                    <a:pt x="5" y="0"/>
                  </a:cubicBezTo>
                  <a:cubicBezTo>
                    <a:pt x="3" y="4"/>
                    <a:pt x="5" y="3"/>
                    <a:pt x="0" y="4"/>
                  </a:cubicBezTo>
                  <a:cubicBezTo>
                    <a:pt x="1" y="3"/>
                    <a:pt x="1" y="2"/>
                    <a:pt x="1" y="1"/>
                  </a:cubicBezTo>
                  <a:cubicBezTo>
                    <a:pt x="2" y="1"/>
                    <a:pt x="3"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227"/>
            <p:cNvSpPr>
              <a:spLocks/>
            </p:cNvSpPr>
            <p:nvPr/>
          </p:nvSpPr>
          <p:spPr bwMode="auto">
            <a:xfrm>
              <a:off x="14633079" y="5169600"/>
              <a:ext cx="42863" cy="19050"/>
            </a:xfrm>
            <a:custGeom>
              <a:avLst/>
              <a:gdLst>
                <a:gd name="T0" fmla="*/ 5 w 16"/>
                <a:gd name="T1" fmla="*/ 0 h 7"/>
                <a:gd name="T2" fmla="*/ 16 w 16"/>
                <a:gd name="T3" fmla="*/ 1 h 7"/>
                <a:gd name="T4" fmla="*/ 9 w 16"/>
                <a:gd name="T5" fmla="*/ 7 h 7"/>
                <a:gd name="T6" fmla="*/ 0 w 16"/>
                <a:gd name="T7" fmla="*/ 4 h 7"/>
                <a:gd name="T8" fmla="*/ 1 w 16"/>
                <a:gd name="T9" fmla="*/ 2 h 7"/>
                <a:gd name="T10" fmla="*/ 5 w 16"/>
                <a:gd name="T11" fmla="*/ 0 h 7"/>
              </a:gdLst>
              <a:ahLst/>
              <a:cxnLst>
                <a:cxn ang="0">
                  <a:pos x="T0" y="T1"/>
                </a:cxn>
                <a:cxn ang="0">
                  <a:pos x="T2" y="T3"/>
                </a:cxn>
                <a:cxn ang="0">
                  <a:pos x="T4" y="T5"/>
                </a:cxn>
                <a:cxn ang="0">
                  <a:pos x="T6" y="T7"/>
                </a:cxn>
                <a:cxn ang="0">
                  <a:pos x="T8" y="T9"/>
                </a:cxn>
                <a:cxn ang="0">
                  <a:pos x="T10" y="T11"/>
                </a:cxn>
              </a:cxnLst>
              <a:rect l="0" t="0" r="r" b="b"/>
              <a:pathLst>
                <a:path w="16" h="7">
                  <a:moveTo>
                    <a:pt x="5" y="0"/>
                  </a:moveTo>
                  <a:cubicBezTo>
                    <a:pt x="9" y="0"/>
                    <a:pt x="12" y="1"/>
                    <a:pt x="16" y="1"/>
                  </a:cubicBezTo>
                  <a:cubicBezTo>
                    <a:pt x="14" y="4"/>
                    <a:pt x="13" y="5"/>
                    <a:pt x="9" y="7"/>
                  </a:cubicBezTo>
                  <a:cubicBezTo>
                    <a:pt x="6" y="6"/>
                    <a:pt x="3" y="5"/>
                    <a:pt x="0" y="4"/>
                  </a:cubicBezTo>
                  <a:cubicBezTo>
                    <a:pt x="1" y="3"/>
                    <a:pt x="1" y="3"/>
                    <a:pt x="1" y="2"/>
                  </a:cubicBezTo>
                  <a:cubicBezTo>
                    <a:pt x="3" y="1"/>
                    <a:pt x="4" y="1"/>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Freeform 228"/>
            <p:cNvSpPr>
              <a:spLocks/>
            </p:cNvSpPr>
            <p:nvPr/>
          </p:nvSpPr>
          <p:spPr bwMode="auto">
            <a:xfrm>
              <a:off x="14723566" y="5174363"/>
              <a:ext cx="30163" cy="11113"/>
            </a:xfrm>
            <a:custGeom>
              <a:avLst/>
              <a:gdLst>
                <a:gd name="T0" fmla="*/ 1 w 12"/>
                <a:gd name="T1" fmla="*/ 0 h 4"/>
                <a:gd name="T2" fmla="*/ 12 w 12"/>
                <a:gd name="T3" fmla="*/ 1 h 4"/>
                <a:gd name="T4" fmla="*/ 12 w 12"/>
                <a:gd name="T5" fmla="*/ 2 h 4"/>
                <a:gd name="T6" fmla="*/ 11 w 12"/>
                <a:gd name="T7" fmla="*/ 4 h 4"/>
                <a:gd name="T8" fmla="*/ 0 w 12"/>
                <a:gd name="T9" fmla="*/ 4 h 4"/>
                <a:gd name="T10" fmla="*/ 1 w 12"/>
                <a:gd name="T11" fmla="*/ 0 h 4"/>
              </a:gdLst>
              <a:ahLst/>
              <a:cxnLst>
                <a:cxn ang="0">
                  <a:pos x="T0" y="T1"/>
                </a:cxn>
                <a:cxn ang="0">
                  <a:pos x="T2" y="T3"/>
                </a:cxn>
                <a:cxn ang="0">
                  <a:pos x="T4" y="T5"/>
                </a:cxn>
                <a:cxn ang="0">
                  <a:pos x="T6" y="T7"/>
                </a:cxn>
                <a:cxn ang="0">
                  <a:pos x="T8" y="T9"/>
                </a:cxn>
                <a:cxn ang="0">
                  <a:pos x="T10" y="T11"/>
                </a:cxn>
              </a:cxnLst>
              <a:rect l="0" t="0" r="r" b="b"/>
              <a:pathLst>
                <a:path w="12" h="4">
                  <a:moveTo>
                    <a:pt x="1" y="0"/>
                  </a:moveTo>
                  <a:cubicBezTo>
                    <a:pt x="4" y="0"/>
                    <a:pt x="8" y="1"/>
                    <a:pt x="12" y="1"/>
                  </a:cubicBezTo>
                  <a:cubicBezTo>
                    <a:pt x="12" y="1"/>
                    <a:pt x="12" y="2"/>
                    <a:pt x="12" y="2"/>
                  </a:cubicBezTo>
                  <a:cubicBezTo>
                    <a:pt x="11" y="2"/>
                    <a:pt x="11" y="3"/>
                    <a:pt x="11" y="4"/>
                  </a:cubicBezTo>
                  <a:cubicBezTo>
                    <a:pt x="7" y="4"/>
                    <a:pt x="4" y="4"/>
                    <a:pt x="0" y="4"/>
                  </a:cubicBezTo>
                  <a:cubicBezTo>
                    <a:pt x="0" y="2"/>
                    <a:pt x="1" y="1"/>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Freeform 229"/>
            <p:cNvSpPr>
              <a:spLocks/>
            </p:cNvSpPr>
            <p:nvPr/>
          </p:nvSpPr>
          <p:spPr bwMode="auto">
            <a:xfrm>
              <a:off x="13720266" y="5177538"/>
              <a:ext cx="1339850" cy="207963"/>
            </a:xfrm>
            <a:custGeom>
              <a:avLst/>
              <a:gdLst>
                <a:gd name="T0" fmla="*/ 508 w 512"/>
                <a:gd name="T1" fmla="*/ 0 h 79"/>
                <a:gd name="T2" fmla="*/ 458 w 512"/>
                <a:gd name="T3" fmla="*/ 4 h 79"/>
                <a:gd name="T4" fmla="*/ 398 w 512"/>
                <a:gd name="T5" fmla="*/ 14 h 79"/>
                <a:gd name="T6" fmla="*/ 381 w 512"/>
                <a:gd name="T7" fmla="*/ 12 h 79"/>
                <a:gd name="T8" fmla="*/ 331 w 512"/>
                <a:gd name="T9" fmla="*/ 19 h 79"/>
                <a:gd name="T10" fmla="*/ 331 w 512"/>
                <a:gd name="T11" fmla="*/ 18 h 79"/>
                <a:gd name="T12" fmla="*/ 337 w 512"/>
                <a:gd name="T13" fmla="*/ 14 h 79"/>
                <a:gd name="T14" fmla="*/ 336 w 512"/>
                <a:gd name="T15" fmla="*/ 12 h 79"/>
                <a:gd name="T16" fmla="*/ 328 w 512"/>
                <a:gd name="T17" fmla="*/ 11 h 79"/>
                <a:gd name="T18" fmla="*/ 322 w 512"/>
                <a:gd name="T19" fmla="*/ 20 h 79"/>
                <a:gd name="T20" fmla="*/ 329 w 512"/>
                <a:gd name="T21" fmla="*/ 24 h 79"/>
                <a:gd name="T22" fmla="*/ 329 w 512"/>
                <a:gd name="T23" fmla="*/ 25 h 79"/>
                <a:gd name="T24" fmla="*/ 324 w 512"/>
                <a:gd name="T25" fmla="*/ 27 h 79"/>
                <a:gd name="T26" fmla="*/ 326 w 512"/>
                <a:gd name="T27" fmla="*/ 37 h 79"/>
                <a:gd name="T28" fmla="*/ 297 w 512"/>
                <a:gd name="T29" fmla="*/ 41 h 79"/>
                <a:gd name="T30" fmla="*/ 299 w 512"/>
                <a:gd name="T31" fmla="*/ 38 h 79"/>
                <a:gd name="T32" fmla="*/ 312 w 512"/>
                <a:gd name="T33" fmla="*/ 33 h 79"/>
                <a:gd name="T34" fmla="*/ 203 w 512"/>
                <a:gd name="T35" fmla="*/ 45 h 79"/>
                <a:gd name="T36" fmla="*/ 187 w 512"/>
                <a:gd name="T37" fmla="*/ 43 h 79"/>
                <a:gd name="T38" fmla="*/ 118 w 512"/>
                <a:gd name="T39" fmla="*/ 52 h 79"/>
                <a:gd name="T40" fmla="*/ 104 w 512"/>
                <a:gd name="T41" fmla="*/ 50 h 79"/>
                <a:gd name="T42" fmla="*/ 92 w 512"/>
                <a:gd name="T43" fmla="*/ 56 h 79"/>
                <a:gd name="T44" fmla="*/ 0 w 512"/>
                <a:gd name="T45" fmla="*/ 75 h 79"/>
                <a:gd name="T46" fmla="*/ 0 w 512"/>
                <a:gd name="T47" fmla="*/ 76 h 79"/>
                <a:gd name="T48" fmla="*/ 2 w 512"/>
                <a:gd name="T49" fmla="*/ 76 h 79"/>
                <a:gd name="T50" fmla="*/ 35 w 512"/>
                <a:gd name="T51" fmla="*/ 67 h 79"/>
                <a:gd name="T52" fmla="*/ 31 w 512"/>
                <a:gd name="T53" fmla="*/ 64 h 79"/>
                <a:gd name="T54" fmla="*/ 32 w 512"/>
                <a:gd name="T55" fmla="*/ 62 h 79"/>
                <a:gd name="T56" fmla="*/ 126 w 512"/>
                <a:gd name="T57" fmla="*/ 57 h 79"/>
                <a:gd name="T58" fmla="*/ 163 w 512"/>
                <a:gd name="T59" fmla="*/ 61 h 79"/>
                <a:gd name="T60" fmla="*/ 293 w 512"/>
                <a:gd name="T61" fmla="*/ 47 h 79"/>
                <a:gd name="T62" fmla="*/ 332 w 512"/>
                <a:gd name="T63" fmla="*/ 46 h 79"/>
                <a:gd name="T64" fmla="*/ 475 w 512"/>
                <a:gd name="T65" fmla="*/ 33 h 79"/>
                <a:gd name="T66" fmla="*/ 510 w 512"/>
                <a:gd name="T67" fmla="*/ 17 h 79"/>
                <a:gd name="T68" fmla="*/ 512 w 512"/>
                <a:gd name="T69" fmla="*/ 1 h 79"/>
                <a:gd name="T70" fmla="*/ 508 w 512"/>
                <a:gd name="T71" fmla="*/ 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12" h="79">
                  <a:moveTo>
                    <a:pt x="508" y="0"/>
                  </a:moveTo>
                  <a:cubicBezTo>
                    <a:pt x="497" y="6"/>
                    <a:pt x="472" y="2"/>
                    <a:pt x="458" y="4"/>
                  </a:cubicBezTo>
                  <a:cubicBezTo>
                    <a:pt x="438" y="7"/>
                    <a:pt x="417" y="12"/>
                    <a:pt x="398" y="14"/>
                  </a:cubicBezTo>
                  <a:cubicBezTo>
                    <a:pt x="393" y="14"/>
                    <a:pt x="387" y="13"/>
                    <a:pt x="381" y="12"/>
                  </a:cubicBezTo>
                  <a:cubicBezTo>
                    <a:pt x="362" y="17"/>
                    <a:pt x="353" y="23"/>
                    <a:pt x="331" y="19"/>
                  </a:cubicBezTo>
                  <a:cubicBezTo>
                    <a:pt x="331" y="19"/>
                    <a:pt x="331" y="18"/>
                    <a:pt x="331" y="18"/>
                  </a:cubicBezTo>
                  <a:cubicBezTo>
                    <a:pt x="333" y="17"/>
                    <a:pt x="335" y="16"/>
                    <a:pt x="337" y="14"/>
                  </a:cubicBezTo>
                  <a:cubicBezTo>
                    <a:pt x="337" y="14"/>
                    <a:pt x="336" y="13"/>
                    <a:pt x="336" y="12"/>
                  </a:cubicBezTo>
                  <a:cubicBezTo>
                    <a:pt x="333" y="12"/>
                    <a:pt x="331" y="12"/>
                    <a:pt x="328" y="11"/>
                  </a:cubicBezTo>
                  <a:cubicBezTo>
                    <a:pt x="326" y="14"/>
                    <a:pt x="324" y="17"/>
                    <a:pt x="322" y="20"/>
                  </a:cubicBezTo>
                  <a:cubicBezTo>
                    <a:pt x="324" y="21"/>
                    <a:pt x="327" y="23"/>
                    <a:pt x="329" y="24"/>
                  </a:cubicBezTo>
                  <a:cubicBezTo>
                    <a:pt x="329" y="24"/>
                    <a:pt x="329" y="25"/>
                    <a:pt x="329" y="25"/>
                  </a:cubicBezTo>
                  <a:cubicBezTo>
                    <a:pt x="328" y="25"/>
                    <a:pt x="326" y="26"/>
                    <a:pt x="324" y="27"/>
                  </a:cubicBezTo>
                  <a:cubicBezTo>
                    <a:pt x="326" y="31"/>
                    <a:pt x="327" y="34"/>
                    <a:pt x="326" y="37"/>
                  </a:cubicBezTo>
                  <a:cubicBezTo>
                    <a:pt x="318" y="40"/>
                    <a:pt x="305" y="43"/>
                    <a:pt x="297" y="41"/>
                  </a:cubicBezTo>
                  <a:cubicBezTo>
                    <a:pt x="297" y="40"/>
                    <a:pt x="298" y="39"/>
                    <a:pt x="299" y="38"/>
                  </a:cubicBezTo>
                  <a:cubicBezTo>
                    <a:pt x="306" y="39"/>
                    <a:pt x="310" y="38"/>
                    <a:pt x="312" y="33"/>
                  </a:cubicBezTo>
                  <a:cubicBezTo>
                    <a:pt x="276" y="29"/>
                    <a:pt x="235" y="38"/>
                    <a:pt x="203" y="45"/>
                  </a:cubicBezTo>
                  <a:cubicBezTo>
                    <a:pt x="197" y="44"/>
                    <a:pt x="192" y="44"/>
                    <a:pt x="187" y="43"/>
                  </a:cubicBezTo>
                  <a:cubicBezTo>
                    <a:pt x="164" y="48"/>
                    <a:pt x="137" y="49"/>
                    <a:pt x="118" y="52"/>
                  </a:cubicBezTo>
                  <a:cubicBezTo>
                    <a:pt x="113" y="51"/>
                    <a:pt x="108" y="50"/>
                    <a:pt x="104" y="50"/>
                  </a:cubicBezTo>
                  <a:cubicBezTo>
                    <a:pt x="100" y="52"/>
                    <a:pt x="96" y="54"/>
                    <a:pt x="92" y="56"/>
                  </a:cubicBezTo>
                  <a:cubicBezTo>
                    <a:pt x="64" y="62"/>
                    <a:pt x="18" y="52"/>
                    <a:pt x="0" y="75"/>
                  </a:cubicBezTo>
                  <a:cubicBezTo>
                    <a:pt x="0" y="75"/>
                    <a:pt x="0" y="75"/>
                    <a:pt x="0" y="76"/>
                  </a:cubicBezTo>
                  <a:cubicBezTo>
                    <a:pt x="1" y="76"/>
                    <a:pt x="1" y="76"/>
                    <a:pt x="2" y="76"/>
                  </a:cubicBezTo>
                  <a:cubicBezTo>
                    <a:pt x="11" y="79"/>
                    <a:pt x="29" y="73"/>
                    <a:pt x="35" y="67"/>
                  </a:cubicBezTo>
                  <a:cubicBezTo>
                    <a:pt x="33" y="66"/>
                    <a:pt x="32" y="65"/>
                    <a:pt x="31" y="64"/>
                  </a:cubicBezTo>
                  <a:cubicBezTo>
                    <a:pt x="31" y="64"/>
                    <a:pt x="31" y="63"/>
                    <a:pt x="32" y="62"/>
                  </a:cubicBezTo>
                  <a:cubicBezTo>
                    <a:pt x="64" y="63"/>
                    <a:pt x="96" y="62"/>
                    <a:pt x="126" y="57"/>
                  </a:cubicBezTo>
                  <a:cubicBezTo>
                    <a:pt x="137" y="56"/>
                    <a:pt x="148" y="63"/>
                    <a:pt x="163" y="61"/>
                  </a:cubicBezTo>
                  <a:cubicBezTo>
                    <a:pt x="209" y="55"/>
                    <a:pt x="253" y="56"/>
                    <a:pt x="293" y="47"/>
                  </a:cubicBezTo>
                  <a:cubicBezTo>
                    <a:pt x="297" y="60"/>
                    <a:pt x="323" y="43"/>
                    <a:pt x="332" y="46"/>
                  </a:cubicBezTo>
                  <a:cubicBezTo>
                    <a:pt x="366" y="56"/>
                    <a:pt x="443" y="26"/>
                    <a:pt x="475" y="33"/>
                  </a:cubicBezTo>
                  <a:cubicBezTo>
                    <a:pt x="484" y="36"/>
                    <a:pt x="507" y="23"/>
                    <a:pt x="510" y="17"/>
                  </a:cubicBezTo>
                  <a:cubicBezTo>
                    <a:pt x="510" y="12"/>
                    <a:pt x="511" y="6"/>
                    <a:pt x="512" y="1"/>
                  </a:cubicBezTo>
                  <a:cubicBezTo>
                    <a:pt x="510" y="1"/>
                    <a:pt x="509" y="0"/>
                    <a:pt x="50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 name="Freeform 230"/>
            <p:cNvSpPr>
              <a:spLocks/>
            </p:cNvSpPr>
            <p:nvPr/>
          </p:nvSpPr>
          <p:spPr bwMode="auto">
            <a:xfrm>
              <a:off x="15014079" y="5209288"/>
              <a:ext cx="17463" cy="9525"/>
            </a:xfrm>
            <a:custGeom>
              <a:avLst/>
              <a:gdLst>
                <a:gd name="T0" fmla="*/ 2 w 7"/>
                <a:gd name="T1" fmla="*/ 0 h 4"/>
                <a:gd name="T2" fmla="*/ 7 w 7"/>
                <a:gd name="T3" fmla="*/ 3 h 4"/>
                <a:gd name="T4" fmla="*/ 5 w 7"/>
                <a:gd name="T5" fmla="*/ 3 h 4"/>
                <a:gd name="T6" fmla="*/ 0 w 7"/>
                <a:gd name="T7" fmla="*/ 4 h 4"/>
                <a:gd name="T8" fmla="*/ 0 w 7"/>
                <a:gd name="T9" fmla="*/ 3 h 4"/>
                <a:gd name="T10" fmla="*/ 2 w 7"/>
                <a:gd name="T11" fmla="*/ 0 h 4"/>
              </a:gdLst>
              <a:ahLst/>
              <a:cxnLst>
                <a:cxn ang="0">
                  <a:pos x="T0" y="T1"/>
                </a:cxn>
                <a:cxn ang="0">
                  <a:pos x="T2" y="T3"/>
                </a:cxn>
                <a:cxn ang="0">
                  <a:pos x="T4" y="T5"/>
                </a:cxn>
                <a:cxn ang="0">
                  <a:pos x="T6" y="T7"/>
                </a:cxn>
                <a:cxn ang="0">
                  <a:pos x="T8" y="T9"/>
                </a:cxn>
                <a:cxn ang="0">
                  <a:pos x="T10" y="T11"/>
                </a:cxn>
              </a:cxnLst>
              <a:rect l="0" t="0" r="r" b="b"/>
              <a:pathLst>
                <a:path w="7" h="4">
                  <a:moveTo>
                    <a:pt x="2" y="0"/>
                  </a:moveTo>
                  <a:cubicBezTo>
                    <a:pt x="7" y="1"/>
                    <a:pt x="5" y="0"/>
                    <a:pt x="7" y="3"/>
                  </a:cubicBezTo>
                  <a:cubicBezTo>
                    <a:pt x="6" y="3"/>
                    <a:pt x="6" y="3"/>
                    <a:pt x="5" y="3"/>
                  </a:cubicBezTo>
                  <a:cubicBezTo>
                    <a:pt x="4" y="4"/>
                    <a:pt x="2" y="4"/>
                    <a:pt x="0" y="4"/>
                  </a:cubicBezTo>
                  <a:cubicBezTo>
                    <a:pt x="0" y="4"/>
                    <a:pt x="0" y="4"/>
                    <a:pt x="0" y="3"/>
                  </a:cubicBezTo>
                  <a:cubicBezTo>
                    <a:pt x="1" y="2"/>
                    <a:pt x="2"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Freeform 231"/>
            <p:cNvSpPr>
              <a:spLocks/>
            </p:cNvSpPr>
            <p:nvPr/>
          </p:nvSpPr>
          <p:spPr bwMode="auto">
            <a:xfrm>
              <a:off x="14998204" y="5217225"/>
              <a:ext cx="4763" cy="1588"/>
            </a:xfrm>
            <a:custGeom>
              <a:avLst/>
              <a:gdLst>
                <a:gd name="T0" fmla="*/ 0 w 2"/>
                <a:gd name="T1" fmla="*/ 0 h 1"/>
                <a:gd name="T2" fmla="*/ 2 w 2"/>
                <a:gd name="T3" fmla="*/ 0 h 1"/>
                <a:gd name="T4" fmla="*/ 0 w 2"/>
                <a:gd name="T5" fmla="*/ 0 h 1"/>
              </a:gdLst>
              <a:ahLst/>
              <a:cxnLst>
                <a:cxn ang="0">
                  <a:pos x="T0" y="T1"/>
                </a:cxn>
                <a:cxn ang="0">
                  <a:pos x="T2" y="T3"/>
                </a:cxn>
                <a:cxn ang="0">
                  <a:pos x="T4" y="T5"/>
                </a:cxn>
              </a:cxnLst>
              <a:rect l="0" t="0" r="r" b="b"/>
              <a:pathLst>
                <a:path w="2" h="1">
                  <a:moveTo>
                    <a:pt x="0" y="0"/>
                  </a:moveTo>
                  <a:cubicBezTo>
                    <a:pt x="0" y="0"/>
                    <a:pt x="1" y="0"/>
                    <a:pt x="2" y="0"/>
                  </a:cubicBezTo>
                  <a:cubicBezTo>
                    <a:pt x="0" y="1"/>
                    <a:pt x="1" y="1"/>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Freeform 232"/>
            <p:cNvSpPr>
              <a:spLocks/>
            </p:cNvSpPr>
            <p:nvPr/>
          </p:nvSpPr>
          <p:spPr bwMode="auto">
            <a:xfrm>
              <a:off x="14780716" y="5221988"/>
              <a:ext cx="60325" cy="20638"/>
            </a:xfrm>
            <a:custGeom>
              <a:avLst/>
              <a:gdLst>
                <a:gd name="T0" fmla="*/ 14 w 23"/>
                <a:gd name="T1" fmla="*/ 0 h 8"/>
                <a:gd name="T2" fmla="*/ 23 w 23"/>
                <a:gd name="T3" fmla="*/ 2 h 8"/>
                <a:gd name="T4" fmla="*/ 21 w 23"/>
                <a:gd name="T5" fmla="*/ 5 h 8"/>
                <a:gd name="T6" fmla="*/ 0 w 23"/>
                <a:gd name="T7" fmla="*/ 8 h 8"/>
                <a:gd name="T8" fmla="*/ 2 w 23"/>
                <a:gd name="T9" fmla="*/ 5 h 8"/>
                <a:gd name="T10" fmla="*/ 14 w 23"/>
                <a:gd name="T11" fmla="*/ 0 h 8"/>
              </a:gdLst>
              <a:ahLst/>
              <a:cxnLst>
                <a:cxn ang="0">
                  <a:pos x="T0" y="T1"/>
                </a:cxn>
                <a:cxn ang="0">
                  <a:pos x="T2" y="T3"/>
                </a:cxn>
                <a:cxn ang="0">
                  <a:pos x="T4" y="T5"/>
                </a:cxn>
                <a:cxn ang="0">
                  <a:pos x="T6" y="T7"/>
                </a:cxn>
                <a:cxn ang="0">
                  <a:pos x="T8" y="T9"/>
                </a:cxn>
                <a:cxn ang="0">
                  <a:pos x="T10" y="T11"/>
                </a:cxn>
              </a:cxnLst>
              <a:rect l="0" t="0" r="r" b="b"/>
              <a:pathLst>
                <a:path w="23" h="8">
                  <a:moveTo>
                    <a:pt x="14" y="0"/>
                  </a:moveTo>
                  <a:cubicBezTo>
                    <a:pt x="17" y="1"/>
                    <a:pt x="20" y="1"/>
                    <a:pt x="23" y="2"/>
                  </a:cubicBezTo>
                  <a:cubicBezTo>
                    <a:pt x="22" y="3"/>
                    <a:pt x="22" y="4"/>
                    <a:pt x="21" y="5"/>
                  </a:cubicBezTo>
                  <a:cubicBezTo>
                    <a:pt x="14" y="6"/>
                    <a:pt x="7" y="7"/>
                    <a:pt x="0" y="8"/>
                  </a:cubicBezTo>
                  <a:cubicBezTo>
                    <a:pt x="1" y="7"/>
                    <a:pt x="1" y="6"/>
                    <a:pt x="2" y="5"/>
                  </a:cubicBezTo>
                  <a:cubicBezTo>
                    <a:pt x="6" y="3"/>
                    <a:pt x="10" y="2"/>
                    <a:pt x="1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2" name="Freeform 233"/>
            <p:cNvSpPr>
              <a:spLocks/>
            </p:cNvSpPr>
            <p:nvPr/>
          </p:nvSpPr>
          <p:spPr bwMode="auto">
            <a:xfrm>
              <a:off x="14850566" y="5226750"/>
              <a:ext cx="31750" cy="22225"/>
            </a:xfrm>
            <a:custGeom>
              <a:avLst/>
              <a:gdLst>
                <a:gd name="T0" fmla="*/ 6 w 12"/>
                <a:gd name="T1" fmla="*/ 0 h 8"/>
                <a:gd name="T2" fmla="*/ 12 w 12"/>
                <a:gd name="T3" fmla="*/ 4 h 8"/>
                <a:gd name="T4" fmla="*/ 11 w 12"/>
                <a:gd name="T5" fmla="*/ 6 h 8"/>
                <a:gd name="T6" fmla="*/ 0 w 12"/>
                <a:gd name="T7" fmla="*/ 8 h 8"/>
                <a:gd name="T8" fmla="*/ 1 w 12"/>
                <a:gd name="T9" fmla="*/ 4 h 8"/>
                <a:gd name="T10" fmla="*/ 6 w 12"/>
                <a:gd name="T11" fmla="*/ 0 h 8"/>
              </a:gdLst>
              <a:ahLst/>
              <a:cxnLst>
                <a:cxn ang="0">
                  <a:pos x="T0" y="T1"/>
                </a:cxn>
                <a:cxn ang="0">
                  <a:pos x="T2" y="T3"/>
                </a:cxn>
                <a:cxn ang="0">
                  <a:pos x="T4" y="T5"/>
                </a:cxn>
                <a:cxn ang="0">
                  <a:pos x="T6" y="T7"/>
                </a:cxn>
                <a:cxn ang="0">
                  <a:pos x="T8" y="T9"/>
                </a:cxn>
                <a:cxn ang="0">
                  <a:pos x="T10" y="T11"/>
                </a:cxn>
              </a:cxnLst>
              <a:rect l="0" t="0" r="r" b="b"/>
              <a:pathLst>
                <a:path w="12" h="8">
                  <a:moveTo>
                    <a:pt x="6" y="0"/>
                  </a:moveTo>
                  <a:cubicBezTo>
                    <a:pt x="8" y="1"/>
                    <a:pt x="10" y="3"/>
                    <a:pt x="12" y="4"/>
                  </a:cubicBezTo>
                  <a:cubicBezTo>
                    <a:pt x="12" y="5"/>
                    <a:pt x="12" y="5"/>
                    <a:pt x="11" y="6"/>
                  </a:cubicBezTo>
                  <a:cubicBezTo>
                    <a:pt x="8" y="6"/>
                    <a:pt x="4" y="7"/>
                    <a:pt x="0" y="8"/>
                  </a:cubicBezTo>
                  <a:cubicBezTo>
                    <a:pt x="0" y="6"/>
                    <a:pt x="1" y="5"/>
                    <a:pt x="1" y="4"/>
                  </a:cubicBezTo>
                  <a:cubicBezTo>
                    <a:pt x="3" y="3"/>
                    <a:pt x="4"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 name="Freeform 234"/>
            <p:cNvSpPr>
              <a:spLocks/>
            </p:cNvSpPr>
            <p:nvPr/>
          </p:nvSpPr>
          <p:spPr bwMode="auto">
            <a:xfrm>
              <a:off x="14599741" y="5242625"/>
              <a:ext cx="63500" cy="22225"/>
            </a:xfrm>
            <a:custGeom>
              <a:avLst/>
              <a:gdLst>
                <a:gd name="T0" fmla="*/ 17 w 24"/>
                <a:gd name="T1" fmla="*/ 0 h 8"/>
                <a:gd name="T2" fmla="*/ 24 w 24"/>
                <a:gd name="T3" fmla="*/ 1 h 8"/>
                <a:gd name="T4" fmla="*/ 24 w 24"/>
                <a:gd name="T5" fmla="*/ 3 h 8"/>
                <a:gd name="T6" fmla="*/ 0 w 24"/>
                <a:gd name="T7" fmla="*/ 8 h 8"/>
                <a:gd name="T8" fmla="*/ 1 w 24"/>
                <a:gd name="T9" fmla="*/ 6 h 8"/>
                <a:gd name="T10" fmla="*/ 17 w 24"/>
                <a:gd name="T11" fmla="*/ 0 h 8"/>
              </a:gdLst>
              <a:ahLst/>
              <a:cxnLst>
                <a:cxn ang="0">
                  <a:pos x="T0" y="T1"/>
                </a:cxn>
                <a:cxn ang="0">
                  <a:pos x="T2" y="T3"/>
                </a:cxn>
                <a:cxn ang="0">
                  <a:pos x="T4" y="T5"/>
                </a:cxn>
                <a:cxn ang="0">
                  <a:pos x="T6" y="T7"/>
                </a:cxn>
                <a:cxn ang="0">
                  <a:pos x="T8" y="T9"/>
                </a:cxn>
                <a:cxn ang="0">
                  <a:pos x="T10" y="T11"/>
                </a:cxn>
              </a:cxnLst>
              <a:rect l="0" t="0" r="r" b="b"/>
              <a:pathLst>
                <a:path w="24" h="8">
                  <a:moveTo>
                    <a:pt x="17" y="0"/>
                  </a:moveTo>
                  <a:cubicBezTo>
                    <a:pt x="19" y="0"/>
                    <a:pt x="22" y="0"/>
                    <a:pt x="24" y="1"/>
                  </a:cubicBezTo>
                  <a:cubicBezTo>
                    <a:pt x="24" y="1"/>
                    <a:pt x="24" y="2"/>
                    <a:pt x="24" y="3"/>
                  </a:cubicBezTo>
                  <a:cubicBezTo>
                    <a:pt x="14" y="4"/>
                    <a:pt x="11" y="7"/>
                    <a:pt x="0" y="8"/>
                  </a:cubicBezTo>
                  <a:cubicBezTo>
                    <a:pt x="0" y="8"/>
                    <a:pt x="1" y="7"/>
                    <a:pt x="1" y="6"/>
                  </a:cubicBezTo>
                  <a:cubicBezTo>
                    <a:pt x="6" y="4"/>
                    <a:pt x="12" y="2"/>
                    <a:pt x="1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 name="Freeform 235"/>
            <p:cNvSpPr>
              <a:spLocks/>
            </p:cNvSpPr>
            <p:nvPr/>
          </p:nvSpPr>
          <p:spPr bwMode="auto">
            <a:xfrm>
              <a:off x="12826504" y="5290250"/>
              <a:ext cx="44450" cy="19050"/>
            </a:xfrm>
            <a:custGeom>
              <a:avLst/>
              <a:gdLst>
                <a:gd name="T0" fmla="*/ 10 w 17"/>
                <a:gd name="T1" fmla="*/ 0 h 7"/>
                <a:gd name="T2" fmla="*/ 17 w 17"/>
                <a:gd name="T3" fmla="*/ 1 h 7"/>
                <a:gd name="T4" fmla="*/ 17 w 17"/>
                <a:gd name="T5" fmla="*/ 2 h 7"/>
                <a:gd name="T6" fmla="*/ 16 w 17"/>
                <a:gd name="T7" fmla="*/ 5 h 7"/>
                <a:gd name="T8" fmla="*/ 0 w 17"/>
                <a:gd name="T9" fmla="*/ 7 h 7"/>
                <a:gd name="T10" fmla="*/ 0 w 17"/>
                <a:gd name="T11" fmla="*/ 6 h 7"/>
                <a:gd name="T12" fmla="*/ 1 w 17"/>
                <a:gd name="T13" fmla="*/ 4 h 7"/>
                <a:gd name="T14" fmla="*/ 10 w 17"/>
                <a:gd name="T15" fmla="*/ 0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7">
                  <a:moveTo>
                    <a:pt x="10" y="0"/>
                  </a:moveTo>
                  <a:cubicBezTo>
                    <a:pt x="12" y="0"/>
                    <a:pt x="15" y="1"/>
                    <a:pt x="17" y="1"/>
                  </a:cubicBezTo>
                  <a:cubicBezTo>
                    <a:pt x="17" y="1"/>
                    <a:pt x="17" y="2"/>
                    <a:pt x="17" y="2"/>
                  </a:cubicBezTo>
                  <a:cubicBezTo>
                    <a:pt x="17" y="3"/>
                    <a:pt x="16" y="4"/>
                    <a:pt x="16" y="5"/>
                  </a:cubicBezTo>
                  <a:cubicBezTo>
                    <a:pt x="10" y="6"/>
                    <a:pt x="5" y="6"/>
                    <a:pt x="0" y="7"/>
                  </a:cubicBezTo>
                  <a:cubicBezTo>
                    <a:pt x="0" y="6"/>
                    <a:pt x="0" y="6"/>
                    <a:pt x="0" y="6"/>
                  </a:cubicBezTo>
                  <a:cubicBezTo>
                    <a:pt x="0" y="5"/>
                    <a:pt x="1" y="5"/>
                    <a:pt x="1" y="4"/>
                  </a:cubicBezTo>
                  <a:cubicBezTo>
                    <a:pt x="4" y="3"/>
                    <a:pt x="7" y="1"/>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236"/>
            <p:cNvSpPr>
              <a:spLocks/>
            </p:cNvSpPr>
            <p:nvPr/>
          </p:nvSpPr>
          <p:spPr bwMode="auto">
            <a:xfrm>
              <a:off x="13331329" y="5301363"/>
              <a:ext cx="44450" cy="23813"/>
            </a:xfrm>
            <a:custGeom>
              <a:avLst/>
              <a:gdLst>
                <a:gd name="T0" fmla="*/ 12 w 17"/>
                <a:gd name="T1" fmla="*/ 0 h 9"/>
                <a:gd name="T2" fmla="*/ 0 w 17"/>
                <a:gd name="T3" fmla="*/ 7 h 9"/>
                <a:gd name="T4" fmla="*/ 2 w 17"/>
                <a:gd name="T5" fmla="*/ 9 h 9"/>
                <a:gd name="T6" fmla="*/ 17 w 17"/>
                <a:gd name="T7" fmla="*/ 1 h 9"/>
                <a:gd name="T8" fmla="*/ 15 w 17"/>
                <a:gd name="T9" fmla="*/ 1 h 9"/>
                <a:gd name="T10" fmla="*/ 12 w 17"/>
                <a:gd name="T11" fmla="*/ 0 h 9"/>
              </a:gdLst>
              <a:ahLst/>
              <a:cxnLst>
                <a:cxn ang="0">
                  <a:pos x="T0" y="T1"/>
                </a:cxn>
                <a:cxn ang="0">
                  <a:pos x="T2" y="T3"/>
                </a:cxn>
                <a:cxn ang="0">
                  <a:pos x="T4" y="T5"/>
                </a:cxn>
                <a:cxn ang="0">
                  <a:pos x="T6" y="T7"/>
                </a:cxn>
                <a:cxn ang="0">
                  <a:pos x="T8" y="T9"/>
                </a:cxn>
                <a:cxn ang="0">
                  <a:pos x="T10" y="T11"/>
                </a:cxn>
              </a:cxnLst>
              <a:rect l="0" t="0" r="r" b="b"/>
              <a:pathLst>
                <a:path w="17" h="9">
                  <a:moveTo>
                    <a:pt x="12" y="0"/>
                  </a:moveTo>
                  <a:cubicBezTo>
                    <a:pt x="8" y="2"/>
                    <a:pt x="4" y="4"/>
                    <a:pt x="0" y="7"/>
                  </a:cubicBezTo>
                  <a:cubicBezTo>
                    <a:pt x="1" y="7"/>
                    <a:pt x="1" y="8"/>
                    <a:pt x="2" y="9"/>
                  </a:cubicBezTo>
                  <a:cubicBezTo>
                    <a:pt x="7" y="6"/>
                    <a:pt x="12" y="3"/>
                    <a:pt x="17" y="1"/>
                  </a:cubicBezTo>
                  <a:cubicBezTo>
                    <a:pt x="17" y="1"/>
                    <a:pt x="16" y="1"/>
                    <a:pt x="15" y="1"/>
                  </a:cubicBezTo>
                  <a:cubicBezTo>
                    <a:pt x="14" y="1"/>
                    <a:pt x="13" y="0"/>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Freeform 237"/>
            <p:cNvSpPr>
              <a:spLocks/>
            </p:cNvSpPr>
            <p:nvPr/>
          </p:nvSpPr>
          <p:spPr bwMode="auto">
            <a:xfrm>
              <a:off x="13567866" y="5301363"/>
              <a:ext cx="73025" cy="53975"/>
            </a:xfrm>
            <a:custGeom>
              <a:avLst/>
              <a:gdLst>
                <a:gd name="T0" fmla="*/ 24 w 28"/>
                <a:gd name="T1" fmla="*/ 0 h 21"/>
                <a:gd name="T2" fmla="*/ 16 w 28"/>
                <a:gd name="T3" fmla="*/ 4 h 21"/>
                <a:gd name="T4" fmla="*/ 17 w 28"/>
                <a:gd name="T5" fmla="*/ 6 h 21"/>
                <a:gd name="T6" fmla="*/ 21 w 28"/>
                <a:gd name="T7" fmla="*/ 8 h 21"/>
                <a:gd name="T8" fmla="*/ 21 w 28"/>
                <a:gd name="T9" fmla="*/ 9 h 21"/>
                <a:gd name="T10" fmla="*/ 0 w 28"/>
                <a:gd name="T11" fmla="*/ 18 h 21"/>
                <a:gd name="T12" fmla="*/ 2 w 28"/>
                <a:gd name="T13" fmla="*/ 21 h 21"/>
                <a:gd name="T14" fmla="*/ 22 w 28"/>
                <a:gd name="T15" fmla="*/ 20 h 21"/>
                <a:gd name="T16" fmla="*/ 20 w 28"/>
                <a:gd name="T17" fmla="*/ 16 h 21"/>
                <a:gd name="T18" fmla="*/ 13 w 28"/>
                <a:gd name="T19" fmla="*/ 13 h 21"/>
                <a:gd name="T20" fmla="*/ 28 w 28"/>
                <a:gd name="T21" fmla="*/ 3 h 21"/>
                <a:gd name="T22" fmla="*/ 28 w 28"/>
                <a:gd name="T23" fmla="*/ 1 h 21"/>
                <a:gd name="T24" fmla="*/ 24 w 28"/>
                <a:gd name="T25" fmla="*/ 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8" h="21">
                  <a:moveTo>
                    <a:pt x="24" y="0"/>
                  </a:moveTo>
                  <a:cubicBezTo>
                    <a:pt x="21" y="1"/>
                    <a:pt x="19" y="2"/>
                    <a:pt x="16" y="4"/>
                  </a:cubicBezTo>
                  <a:cubicBezTo>
                    <a:pt x="16" y="4"/>
                    <a:pt x="16" y="5"/>
                    <a:pt x="17" y="6"/>
                  </a:cubicBezTo>
                  <a:cubicBezTo>
                    <a:pt x="18" y="6"/>
                    <a:pt x="20" y="7"/>
                    <a:pt x="21" y="8"/>
                  </a:cubicBezTo>
                  <a:cubicBezTo>
                    <a:pt x="21" y="8"/>
                    <a:pt x="21" y="8"/>
                    <a:pt x="21" y="9"/>
                  </a:cubicBezTo>
                  <a:cubicBezTo>
                    <a:pt x="9" y="8"/>
                    <a:pt x="5" y="11"/>
                    <a:pt x="0" y="18"/>
                  </a:cubicBezTo>
                  <a:cubicBezTo>
                    <a:pt x="1" y="19"/>
                    <a:pt x="2" y="20"/>
                    <a:pt x="2" y="21"/>
                  </a:cubicBezTo>
                  <a:cubicBezTo>
                    <a:pt x="9" y="21"/>
                    <a:pt x="16" y="20"/>
                    <a:pt x="22" y="20"/>
                  </a:cubicBezTo>
                  <a:cubicBezTo>
                    <a:pt x="21" y="16"/>
                    <a:pt x="22" y="18"/>
                    <a:pt x="20" y="16"/>
                  </a:cubicBezTo>
                  <a:cubicBezTo>
                    <a:pt x="16" y="15"/>
                    <a:pt x="15" y="17"/>
                    <a:pt x="13" y="13"/>
                  </a:cubicBezTo>
                  <a:cubicBezTo>
                    <a:pt x="23" y="12"/>
                    <a:pt x="24" y="10"/>
                    <a:pt x="28" y="3"/>
                  </a:cubicBezTo>
                  <a:cubicBezTo>
                    <a:pt x="28" y="2"/>
                    <a:pt x="28" y="2"/>
                    <a:pt x="28" y="1"/>
                  </a:cubicBezTo>
                  <a:cubicBezTo>
                    <a:pt x="27" y="1"/>
                    <a:pt x="26" y="0"/>
                    <a:pt x="2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Freeform 238"/>
            <p:cNvSpPr>
              <a:spLocks/>
            </p:cNvSpPr>
            <p:nvPr/>
          </p:nvSpPr>
          <p:spPr bwMode="auto">
            <a:xfrm>
              <a:off x="15037891" y="5302950"/>
              <a:ext cx="9525" cy="11113"/>
            </a:xfrm>
            <a:custGeom>
              <a:avLst/>
              <a:gdLst>
                <a:gd name="T0" fmla="*/ 1 w 4"/>
                <a:gd name="T1" fmla="*/ 0 h 4"/>
                <a:gd name="T2" fmla="*/ 3 w 4"/>
                <a:gd name="T3" fmla="*/ 4 h 4"/>
                <a:gd name="T4" fmla="*/ 4 w 4"/>
                <a:gd name="T5" fmla="*/ 4 h 4"/>
                <a:gd name="T6" fmla="*/ 4 w 4"/>
                <a:gd name="T7" fmla="*/ 0 h 4"/>
                <a:gd name="T8" fmla="*/ 1 w 4"/>
                <a:gd name="T9" fmla="*/ 0 h 4"/>
              </a:gdLst>
              <a:ahLst/>
              <a:cxnLst>
                <a:cxn ang="0">
                  <a:pos x="T0" y="T1"/>
                </a:cxn>
                <a:cxn ang="0">
                  <a:pos x="T2" y="T3"/>
                </a:cxn>
                <a:cxn ang="0">
                  <a:pos x="T4" y="T5"/>
                </a:cxn>
                <a:cxn ang="0">
                  <a:pos x="T6" y="T7"/>
                </a:cxn>
                <a:cxn ang="0">
                  <a:pos x="T8" y="T9"/>
                </a:cxn>
              </a:cxnLst>
              <a:rect l="0" t="0" r="r" b="b"/>
              <a:pathLst>
                <a:path w="4" h="4">
                  <a:moveTo>
                    <a:pt x="1" y="0"/>
                  </a:moveTo>
                  <a:cubicBezTo>
                    <a:pt x="1" y="2"/>
                    <a:pt x="0" y="1"/>
                    <a:pt x="3" y="4"/>
                  </a:cubicBezTo>
                  <a:cubicBezTo>
                    <a:pt x="3" y="4"/>
                    <a:pt x="4" y="4"/>
                    <a:pt x="4" y="4"/>
                  </a:cubicBezTo>
                  <a:cubicBezTo>
                    <a:pt x="4" y="2"/>
                    <a:pt x="4" y="1"/>
                    <a:pt x="4" y="0"/>
                  </a:cubicBezTo>
                  <a:cubicBezTo>
                    <a:pt x="3" y="0"/>
                    <a:pt x="2"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Freeform 239"/>
            <p:cNvSpPr>
              <a:spLocks/>
            </p:cNvSpPr>
            <p:nvPr/>
          </p:nvSpPr>
          <p:spPr bwMode="auto">
            <a:xfrm>
              <a:off x="11745416" y="5301363"/>
              <a:ext cx="1060450" cy="88900"/>
            </a:xfrm>
            <a:custGeom>
              <a:avLst/>
              <a:gdLst>
                <a:gd name="T0" fmla="*/ 382 w 405"/>
                <a:gd name="T1" fmla="*/ 2 h 34"/>
                <a:gd name="T2" fmla="*/ 405 w 405"/>
                <a:gd name="T3" fmla="*/ 2 h 34"/>
                <a:gd name="T4" fmla="*/ 381 w 405"/>
                <a:gd name="T5" fmla="*/ 18 h 34"/>
                <a:gd name="T6" fmla="*/ 381 w 405"/>
                <a:gd name="T7" fmla="*/ 19 h 34"/>
                <a:gd name="T8" fmla="*/ 393 w 405"/>
                <a:gd name="T9" fmla="*/ 30 h 34"/>
                <a:gd name="T10" fmla="*/ 392 w 405"/>
                <a:gd name="T11" fmla="*/ 32 h 34"/>
                <a:gd name="T12" fmla="*/ 373 w 405"/>
                <a:gd name="T13" fmla="*/ 34 h 34"/>
                <a:gd name="T14" fmla="*/ 293 w 405"/>
                <a:gd name="T15" fmla="*/ 32 h 34"/>
                <a:gd name="T16" fmla="*/ 282 w 405"/>
                <a:gd name="T17" fmla="*/ 30 h 34"/>
                <a:gd name="T18" fmla="*/ 291 w 405"/>
                <a:gd name="T19" fmla="*/ 27 h 34"/>
                <a:gd name="T20" fmla="*/ 291 w 405"/>
                <a:gd name="T21" fmla="*/ 20 h 34"/>
                <a:gd name="T22" fmla="*/ 263 w 405"/>
                <a:gd name="T23" fmla="*/ 25 h 34"/>
                <a:gd name="T24" fmla="*/ 263 w 405"/>
                <a:gd name="T25" fmla="*/ 18 h 34"/>
                <a:gd name="T26" fmla="*/ 203 w 405"/>
                <a:gd name="T27" fmla="*/ 25 h 34"/>
                <a:gd name="T28" fmla="*/ 170 w 405"/>
                <a:gd name="T29" fmla="*/ 22 h 34"/>
                <a:gd name="T30" fmla="*/ 117 w 405"/>
                <a:gd name="T31" fmla="*/ 30 h 34"/>
                <a:gd name="T32" fmla="*/ 116 w 405"/>
                <a:gd name="T33" fmla="*/ 21 h 34"/>
                <a:gd name="T34" fmla="*/ 77 w 405"/>
                <a:gd name="T35" fmla="*/ 22 h 34"/>
                <a:gd name="T36" fmla="*/ 75 w 405"/>
                <a:gd name="T37" fmla="*/ 17 h 34"/>
                <a:gd name="T38" fmla="*/ 52 w 405"/>
                <a:gd name="T39" fmla="*/ 22 h 34"/>
                <a:gd name="T40" fmla="*/ 50 w 405"/>
                <a:gd name="T41" fmla="*/ 18 h 34"/>
                <a:gd name="T42" fmla="*/ 42 w 405"/>
                <a:gd name="T43" fmla="*/ 19 h 34"/>
                <a:gd name="T44" fmla="*/ 38 w 405"/>
                <a:gd name="T45" fmla="*/ 14 h 34"/>
                <a:gd name="T46" fmla="*/ 30 w 405"/>
                <a:gd name="T47" fmla="*/ 15 h 34"/>
                <a:gd name="T48" fmla="*/ 3 w 405"/>
                <a:gd name="T49" fmla="*/ 26 h 34"/>
                <a:gd name="T50" fmla="*/ 3 w 405"/>
                <a:gd name="T51" fmla="*/ 25 h 34"/>
                <a:gd name="T52" fmla="*/ 22 w 405"/>
                <a:gd name="T53" fmla="*/ 19 h 34"/>
                <a:gd name="T54" fmla="*/ 22 w 405"/>
                <a:gd name="T55" fmla="*/ 18 h 34"/>
                <a:gd name="T56" fmla="*/ 0 w 405"/>
                <a:gd name="T57" fmla="*/ 20 h 34"/>
                <a:gd name="T58" fmla="*/ 4 w 405"/>
                <a:gd name="T59" fmla="*/ 15 h 34"/>
                <a:gd name="T60" fmla="*/ 1 w 405"/>
                <a:gd name="T61" fmla="*/ 12 h 34"/>
                <a:gd name="T62" fmla="*/ 86 w 405"/>
                <a:gd name="T63" fmla="*/ 7 h 34"/>
                <a:gd name="T64" fmla="*/ 103 w 405"/>
                <a:gd name="T65" fmla="*/ 14 h 34"/>
                <a:gd name="T66" fmla="*/ 146 w 405"/>
                <a:gd name="T67" fmla="*/ 8 h 34"/>
                <a:gd name="T68" fmla="*/ 147 w 405"/>
                <a:gd name="T69" fmla="*/ 10 h 34"/>
                <a:gd name="T70" fmla="*/ 182 w 405"/>
                <a:gd name="T71" fmla="*/ 8 h 34"/>
                <a:gd name="T72" fmla="*/ 180 w 405"/>
                <a:gd name="T73" fmla="*/ 10 h 34"/>
                <a:gd name="T74" fmla="*/ 176 w 405"/>
                <a:gd name="T75" fmla="*/ 14 h 34"/>
                <a:gd name="T76" fmla="*/ 176 w 405"/>
                <a:gd name="T77" fmla="*/ 17 h 34"/>
                <a:gd name="T78" fmla="*/ 195 w 405"/>
                <a:gd name="T79" fmla="*/ 18 h 34"/>
                <a:gd name="T80" fmla="*/ 195 w 405"/>
                <a:gd name="T81" fmla="*/ 13 h 34"/>
                <a:gd name="T82" fmla="*/ 190 w 405"/>
                <a:gd name="T83" fmla="*/ 11 h 34"/>
                <a:gd name="T84" fmla="*/ 192 w 405"/>
                <a:gd name="T85" fmla="*/ 10 h 34"/>
                <a:gd name="T86" fmla="*/ 217 w 405"/>
                <a:gd name="T87" fmla="*/ 10 h 34"/>
                <a:gd name="T88" fmla="*/ 233 w 405"/>
                <a:gd name="T89" fmla="*/ 6 h 34"/>
                <a:gd name="T90" fmla="*/ 237 w 405"/>
                <a:gd name="T91" fmla="*/ 11 h 34"/>
                <a:gd name="T92" fmla="*/ 311 w 405"/>
                <a:gd name="T93" fmla="*/ 4 h 34"/>
                <a:gd name="T94" fmla="*/ 330 w 405"/>
                <a:gd name="T95" fmla="*/ 8 h 34"/>
                <a:gd name="T96" fmla="*/ 382 w 405"/>
                <a:gd name="T97" fmla="*/ 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05" h="34">
                  <a:moveTo>
                    <a:pt x="382" y="2"/>
                  </a:moveTo>
                  <a:cubicBezTo>
                    <a:pt x="391" y="3"/>
                    <a:pt x="395" y="3"/>
                    <a:pt x="405" y="2"/>
                  </a:cubicBezTo>
                  <a:cubicBezTo>
                    <a:pt x="402" y="14"/>
                    <a:pt x="388" y="10"/>
                    <a:pt x="381" y="18"/>
                  </a:cubicBezTo>
                  <a:cubicBezTo>
                    <a:pt x="381" y="18"/>
                    <a:pt x="381" y="19"/>
                    <a:pt x="381" y="19"/>
                  </a:cubicBezTo>
                  <a:cubicBezTo>
                    <a:pt x="388" y="20"/>
                    <a:pt x="391" y="23"/>
                    <a:pt x="393" y="30"/>
                  </a:cubicBezTo>
                  <a:cubicBezTo>
                    <a:pt x="393" y="30"/>
                    <a:pt x="392" y="31"/>
                    <a:pt x="392" y="32"/>
                  </a:cubicBezTo>
                  <a:cubicBezTo>
                    <a:pt x="386" y="33"/>
                    <a:pt x="379" y="34"/>
                    <a:pt x="373" y="34"/>
                  </a:cubicBezTo>
                  <a:cubicBezTo>
                    <a:pt x="348" y="14"/>
                    <a:pt x="319" y="12"/>
                    <a:pt x="293" y="32"/>
                  </a:cubicBezTo>
                  <a:cubicBezTo>
                    <a:pt x="289" y="31"/>
                    <a:pt x="285" y="30"/>
                    <a:pt x="282" y="30"/>
                  </a:cubicBezTo>
                  <a:cubicBezTo>
                    <a:pt x="285" y="29"/>
                    <a:pt x="288" y="28"/>
                    <a:pt x="291" y="27"/>
                  </a:cubicBezTo>
                  <a:cubicBezTo>
                    <a:pt x="291" y="25"/>
                    <a:pt x="291" y="22"/>
                    <a:pt x="291" y="20"/>
                  </a:cubicBezTo>
                  <a:cubicBezTo>
                    <a:pt x="282" y="22"/>
                    <a:pt x="273" y="23"/>
                    <a:pt x="263" y="25"/>
                  </a:cubicBezTo>
                  <a:cubicBezTo>
                    <a:pt x="263" y="23"/>
                    <a:pt x="263" y="20"/>
                    <a:pt x="263" y="18"/>
                  </a:cubicBezTo>
                  <a:cubicBezTo>
                    <a:pt x="238" y="19"/>
                    <a:pt x="225" y="20"/>
                    <a:pt x="203" y="25"/>
                  </a:cubicBezTo>
                  <a:cubicBezTo>
                    <a:pt x="190" y="28"/>
                    <a:pt x="180" y="20"/>
                    <a:pt x="170" y="22"/>
                  </a:cubicBezTo>
                  <a:cubicBezTo>
                    <a:pt x="154" y="25"/>
                    <a:pt x="134" y="28"/>
                    <a:pt x="117" y="30"/>
                  </a:cubicBezTo>
                  <a:cubicBezTo>
                    <a:pt x="118" y="23"/>
                    <a:pt x="117" y="27"/>
                    <a:pt x="116" y="21"/>
                  </a:cubicBezTo>
                  <a:cubicBezTo>
                    <a:pt x="104" y="22"/>
                    <a:pt x="89" y="21"/>
                    <a:pt x="77" y="22"/>
                  </a:cubicBezTo>
                  <a:cubicBezTo>
                    <a:pt x="77" y="17"/>
                    <a:pt x="79" y="20"/>
                    <a:pt x="75" y="17"/>
                  </a:cubicBezTo>
                  <a:cubicBezTo>
                    <a:pt x="68" y="16"/>
                    <a:pt x="60" y="21"/>
                    <a:pt x="52" y="22"/>
                  </a:cubicBezTo>
                  <a:cubicBezTo>
                    <a:pt x="52" y="18"/>
                    <a:pt x="54" y="21"/>
                    <a:pt x="50" y="18"/>
                  </a:cubicBezTo>
                  <a:cubicBezTo>
                    <a:pt x="47" y="17"/>
                    <a:pt x="45" y="18"/>
                    <a:pt x="42" y="19"/>
                  </a:cubicBezTo>
                  <a:cubicBezTo>
                    <a:pt x="40" y="18"/>
                    <a:pt x="39" y="16"/>
                    <a:pt x="38" y="14"/>
                  </a:cubicBezTo>
                  <a:cubicBezTo>
                    <a:pt x="35" y="15"/>
                    <a:pt x="33" y="15"/>
                    <a:pt x="30" y="15"/>
                  </a:cubicBezTo>
                  <a:cubicBezTo>
                    <a:pt x="20" y="21"/>
                    <a:pt x="20" y="28"/>
                    <a:pt x="3" y="26"/>
                  </a:cubicBezTo>
                  <a:cubicBezTo>
                    <a:pt x="3" y="26"/>
                    <a:pt x="3" y="25"/>
                    <a:pt x="3" y="25"/>
                  </a:cubicBezTo>
                  <a:cubicBezTo>
                    <a:pt x="9" y="20"/>
                    <a:pt x="18" y="23"/>
                    <a:pt x="22" y="19"/>
                  </a:cubicBezTo>
                  <a:cubicBezTo>
                    <a:pt x="22" y="19"/>
                    <a:pt x="22" y="18"/>
                    <a:pt x="22" y="18"/>
                  </a:cubicBezTo>
                  <a:cubicBezTo>
                    <a:pt x="12" y="17"/>
                    <a:pt x="10" y="19"/>
                    <a:pt x="0" y="20"/>
                  </a:cubicBezTo>
                  <a:cubicBezTo>
                    <a:pt x="2" y="18"/>
                    <a:pt x="3" y="17"/>
                    <a:pt x="4" y="15"/>
                  </a:cubicBezTo>
                  <a:cubicBezTo>
                    <a:pt x="3" y="14"/>
                    <a:pt x="2" y="13"/>
                    <a:pt x="1" y="12"/>
                  </a:cubicBezTo>
                  <a:cubicBezTo>
                    <a:pt x="19" y="9"/>
                    <a:pt x="64" y="2"/>
                    <a:pt x="86" y="7"/>
                  </a:cubicBezTo>
                  <a:cubicBezTo>
                    <a:pt x="92" y="9"/>
                    <a:pt x="97" y="12"/>
                    <a:pt x="103" y="14"/>
                  </a:cubicBezTo>
                  <a:cubicBezTo>
                    <a:pt x="117" y="16"/>
                    <a:pt x="135" y="0"/>
                    <a:pt x="146" y="8"/>
                  </a:cubicBezTo>
                  <a:cubicBezTo>
                    <a:pt x="147" y="11"/>
                    <a:pt x="145" y="8"/>
                    <a:pt x="147" y="10"/>
                  </a:cubicBezTo>
                  <a:cubicBezTo>
                    <a:pt x="157" y="14"/>
                    <a:pt x="169" y="4"/>
                    <a:pt x="182" y="8"/>
                  </a:cubicBezTo>
                  <a:cubicBezTo>
                    <a:pt x="181" y="9"/>
                    <a:pt x="181" y="10"/>
                    <a:pt x="180" y="10"/>
                  </a:cubicBezTo>
                  <a:cubicBezTo>
                    <a:pt x="177" y="12"/>
                    <a:pt x="178" y="12"/>
                    <a:pt x="176" y="14"/>
                  </a:cubicBezTo>
                  <a:cubicBezTo>
                    <a:pt x="176" y="15"/>
                    <a:pt x="176" y="16"/>
                    <a:pt x="176" y="17"/>
                  </a:cubicBezTo>
                  <a:cubicBezTo>
                    <a:pt x="183" y="19"/>
                    <a:pt x="189" y="21"/>
                    <a:pt x="195" y="18"/>
                  </a:cubicBezTo>
                  <a:cubicBezTo>
                    <a:pt x="195" y="17"/>
                    <a:pt x="195" y="15"/>
                    <a:pt x="195" y="13"/>
                  </a:cubicBezTo>
                  <a:cubicBezTo>
                    <a:pt x="192" y="13"/>
                    <a:pt x="192" y="13"/>
                    <a:pt x="190" y="11"/>
                  </a:cubicBezTo>
                  <a:cubicBezTo>
                    <a:pt x="191" y="11"/>
                    <a:pt x="192" y="10"/>
                    <a:pt x="192" y="10"/>
                  </a:cubicBezTo>
                  <a:cubicBezTo>
                    <a:pt x="208" y="4"/>
                    <a:pt x="202" y="8"/>
                    <a:pt x="217" y="10"/>
                  </a:cubicBezTo>
                  <a:cubicBezTo>
                    <a:pt x="221" y="8"/>
                    <a:pt x="227" y="7"/>
                    <a:pt x="233" y="6"/>
                  </a:cubicBezTo>
                  <a:cubicBezTo>
                    <a:pt x="234" y="8"/>
                    <a:pt x="235" y="10"/>
                    <a:pt x="237" y="11"/>
                  </a:cubicBezTo>
                  <a:cubicBezTo>
                    <a:pt x="264" y="8"/>
                    <a:pt x="283" y="8"/>
                    <a:pt x="311" y="4"/>
                  </a:cubicBezTo>
                  <a:cubicBezTo>
                    <a:pt x="317" y="5"/>
                    <a:pt x="324" y="6"/>
                    <a:pt x="330" y="8"/>
                  </a:cubicBezTo>
                  <a:cubicBezTo>
                    <a:pt x="336" y="9"/>
                    <a:pt x="380" y="3"/>
                    <a:pt x="382"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 name="Freeform 240"/>
            <p:cNvSpPr>
              <a:spLocks/>
            </p:cNvSpPr>
            <p:nvPr/>
          </p:nvSpPr>
          <p:spPr bwMode="auto">
            <a:xfrm>
              <a:off x="11699379" y="5310888"/>
              <a:ext cx="38100" cy="11113"/>
            </a:xfrm>
            <a:custGeom>
              <a:avLst/>
              <a:gdLst>
                <a:gd name="T0" fmla="*/ 2 w 14"/>
                <a:gd name="T1" fmla="*/ 0 h 4"/>
                <a:gd name="T2" fmla="*/ 14 w 14"/>
                <a:gd name="T3" fmla="*/ 2 h 4"/>
                <a:gd name="T4" fmla="*/ 14 w 14"/>
                <a:gd name="T5" fmla="*/ 4 h 4"/>
                <a:gd name="T6" fmla="*/ 12 w 14"/>
                <a:gd name="T7" fmla="*/ 4 h 4"/>
                <a:gd name="T8" fmla="*/ 0 w 14"/>
                <a:gd name="T9" fmla="*/ 3 h 4"/>
                <a:gd name="T10" fmla="*/ 2 w 14"/>
                <a:gd name="T11" fmla="*/ 0 h 4"/>
              </a:gdLst>
              <a:ahLst/>
              <a:cxnLst>
                <a:cxn ang="0">
                  <a:pos x="T0" y="T1"/>
                </a:cxn>
                <a:cxn ang="0">
                  <a:pos x="T2" y="T3"/>
                </a:cxn>
                <a:cxn ang="0">
                  <a:pos x="T4" y="T5"/>
                </a:cxn>
                <a:cxn ang="0">
                  <a:pos x="T6" y="T7"/>
                </a:cxn>
                <a:cxn ang="0">
                  <a:pos x="T8" y="T9"/>
                </a:cxn>
                <a:cxn ang="0">
                  <a:pos x="T10" y="T11"/>
                </a:cxn>
              </a:cxnLst>
              <a:rect l="0" t="0" r="r" b="b"/>
              <a:pathLst>
                <a:path w="14" h="4">
                  <a:moveTo>
                    <a:pt x="2" y="0"/>
                  </a:moveTo>
                  <a:cubicBezTo>
                    <a:pt x="6" y="0"/>
                    <a:pt x="10" y="1"/>
                    <a:pt x="14" y="2"/>
                  </a:cubicBezTo>
                  <a:cubicBezTo>
                    <a:pt x="14" y="2"/>
                    <a:pt x="14" y="3"/>
                    <a:pt x="14" y="4"/>
                  </a:cubicBezTo>
                  <a:cubicBezTo>
                    <a:pt x="13" y="4"/>
                    <a:pt x="12" y="4"/>
                    <a:pt x="12" y="4"/>
                  </a:cubicBezTo>
                  <a:cubicBezTo>
                    <a:pt x="8" y="3"/>
                    <a:pt x="4" y="3"/>
                    <a:pt x="0" y="3"/>
                  </a:cubicBezTo>
                  <a:cubicBezTo>
                    <a:pt x="1"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0" name="Freeform 241"/>
            <p:cNvSpPr>
              <a:spLocks/>
            </p:cNvSpPr>
            <p:nvPr/>
          </p:nvSpPr>
          <p:spPr bwMode="auto">
            <a:xfrm>
              <a:off x="11745416" y="5310888"/>
              <a:ext cx="12700" cy="7938"/>
            </a:xfrm>
            <a:custGeom>
              <a:avLst/>
              <a:gdLst>
                <a:gd name="T0" fmla="*/ 1 w 5"/>
                <a:gd name="T1" fmla="*/ 0 h 3"/>
                <a:gd name="T2" fmla="*/ 5 w 5"/>
                <a:gd name="T3" fmla="*/ 0 h 3"/>
                <a:gd name="T4" fmla="*/ 5 w 5"/>
                <a:gd name="T5" fmla="*/ 1 h 3"/>
                <a:gd name="T6" fmla="*/ 4 w 5"/>
                <a:gd name="T7" fmla="*/ 3 h 3"/>
                <a:gd name="T8" fmla="*/ 3 w 5"/>
                <a:gd name="T9" fmla="*/ 3 h 3"/>
                <a:gd name="T10" fmla="*/ 0 w 5"/>
                <a:gd name="T11" fmla="*/ 2 h 3"/>
                <a:gd name="T12" fmla="*/ 1 w 5"/>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5" h="3">
                  <a:moveTo>
                    <a:pt x="1" y="0"/>
                  </a:moveTo>
                  <a:cubicBezTo>
                    <a:pt x="3" y="0"/>
                    <a:pt x="4" y="0"/>
                    <a:pt x="5" y="0"/>
                  </a:cubicBezTo>
                  <a:cubicBezTo>
                    <a:pt x="5" y="0"/>
                    <a:pt x="5" y="0"/>
                    <a:pt x="5" y="1"/>
                  </a:cubicBezTo>
                  <a:cubicBezTo>
                    <a:pt x="5" y="1"/>
                    <a:pt x="5" y="2"/>
                    <a:pt x="4" y="3"/>
                  </a:cubicBezTo>
                  <a:cubicBezTo>
                    <a:pt x="4" y="3"/>
                    <a:pt x="4" y="3"/>
                    <a:pt x="3" y="3"/>
                  </a:cubicBezTo>
                  <a:cubicBezTo>
                    <a:pt x="2" y="2"/>
                    <a:pt x="1" y="2"/>
                    <a:pt x="0" y="2"/>
                  </a:cubicBezTo>
                  <a:cubicBezTo>
                    <a:pt x="1" y="1"/>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 name="Freeform 242"/>
            <p:cNvSpPr>
              <a:spLocks/>
            </p:cNvSpPr>
            <p:nvPr/>
          </p:nvSpPr>
          <p:spPr bwMode="auto">
            <a:xfrm>
              <a:off x="13286879" y="5310888"/>
              <a:ext cx="34925" cy="15875"/>
            </a:xfrm>
            <a:custGeom>
              <a:avLst/>
              <a:gdLst>
                <a:gd name="T0" fmla="*/ 3 w 13"/>
                <a:gd name="T1" fmla="*/ 0 h 6"/>
                <a:gd name="T2" fmla="*/ 0 w 13"/>
                <a:gd name="T3" fmla="*/ 3 h 6"/>
                <a:gd name="T4" fmla="*/ 0 w 13"/>
                <a:gd name="T5" fmla="*/ 4 h 6"/>
                <a:gd name="T6" fmla="*/ 2 w 13"/>
                <a:gd name="T7" fmla="*/ 4 h 6"/>
                <a:gd name="T8" fmla="*/ 13 w 13"/>
                <a:gd name="T9" fmla="*/ 1 h 6"/>
                <a:gd name="T10" fmla="*/ 13 w 13"/>
                <a:gd name="T11" fmla="*/ 0 h 6"/>
                <a:gd name="T12" fmla="*/ 3 w 13"/>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3" h="6">
                  <a:moveTo>
                    <a:pt x="3" y="0"/>
                  </a:moveTo>
                  <a:cubicBezTo>
                    <a:pt x="2" y="1"/>
                    <a:pt x="1" y="2"/>
                    <a:pt x="0" y="3"/>
                  </a:cubicBezTo>
                  <a:cubicBezTo>
                    <a:pt x="0" y="3"/>
                    <a:pt x="0" y="3"/>
                    <a:pt x="0" y="4"/>
                  </a:cubicBezTo>
                  <a:cubicBezTo>
                    <a:pt x="0" y="4"/>
                    <a:pt x="1" y="4"/>
                    <a:pt x="2" y="4"/>
                  </a:cubicBezTo>
                  <a:cubicBezTo>
                    <a:pt x="7" y="6"/>
                    <a:pt x="11" y="4"/>
                    <a:pt x="13" y="1"/>
                  </a:cubicBezTo>
                  <a:cubicBezTo>
                    <a:pt x="13" y="0"/>
                    <a:pt x="13" y="0"/>
                    <a:pt x="13" y="0"/>
                  </a:cubicBezTo>
                  <a:cubicBezTo>
                    <a:pt x="10" y="0"/>
                    <a:pt x="6"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 name="Freeform 243"/>
            <p:cNvSpPr>
              <a:spLocks/>
            </p:cNvSpPr>
            <p:nvPr/>
          </p:nvSpPr>
          <p:spPr bwMode="auto">
            <a:xfrm>
              <a:off x="10697666" y="5325175"/>
              <a:ext cx="44450" cy="12700"/>
            </a:xfrm>
            <a:custGeom>
              <a:avLst/>
              <a:gdLst>
                <a:gd name="T0" fmla="*/ 4 w 17"/>
                <a:gd name="T1" fmla="*/ 0 h 5"/>
                <a:gd name="T2" fmla="*/ 17 w 17"/>
                <a:gd name="T3" fmla="*/ 1 h 5"/>
                <a:gd name="T4" fmla="*/ 12 w 17"/>
                <a:gd name="T5" fmla="*/ 5 h 5"/>
                <a:gd name="T6" fmla="*/ 0 w 17"/>
                <a:gd name="T7" fmla="*/ 2 h 5"/>
                <a:gd name="T8" fmla="*/ 4 w 17"/>
                <a:gd name="T9" fmla="*/ 0 h 5"/>
              </a:gdLst>
              <a:ahLst/>
              <a:cxnLst>
                <a:cxn ang="0">
                  <a:pos x="T0" y="T1"/>
                </a:cxn>
                <a:cxn ang="0">
                  <a:pos x="T2" y="T3"/>
                </a:cxn>
                <a:cxn ang="0">
                  <a:pos x="T4" y="T5"/>
                </a:cxn>
                <a:cxn ang="0">
                  <a:pos x="T6" y="T7"/>
                </a:cxn>
                <a:cxn ang="0">
                  <a:pos x="T8" y="T9"/>
                </a:cxn>
              </a:cxnLst>
              <a:rect l="0" t="0" r="r" b="b"/>
              <a:pathLst>
                <a:path w="17" h="5">
                  <a:moveTo>
                    <a:pt x="4" y="0"/>
                  </a:moveTo>
                  <a:cubicBezTo>
                    <a:pt x="8" y="0"/>
                    <a:pt x="13" y="1"/>
                    <a:pt x="17" y="1"/>
                  </a:cubicBezTo>
                  <a:cubicBezTo>
                    <a:pt x="15" y="3"/>
                    <a:pt x="13" y="4"/>
                    <a:pt x="12" y="5"/>
                  </a:cubicBezTo>
                  <a:cubicBezTo>
                    <a:pt x="8" y="5"/>
                    <a:pt x="2" y="4"/>
                    <a:pt x="0" y="2"/>
                  </a:cubicBezTo>
                  <a:cubicBezTo>
                    <a:pt x="1" y="1"/>
                    <a:pt x="3" y="1"/>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 name="Freeform 244"/>
            <p:cNvSpPr>
              <a:spLocks/>
            </p:cNvSpPr>
            <p:nvPr/>
          </p:nvSpPr>
          <p:spPr bwMode="auto">
            <a:xfrm>
              <a:off x="10884991" y="5329938"/>
              <a:ext cx="71438" cy="20638"/>
            </a:xfrm>
            <a:custGeom>
              <a:avLst/>
              <a:gdLst>
                <a:gd name="T0" fmla="*/ 6 w 27"/>
                <a:gd name="T1" fmla="*/ 0 h 8"/>
                <a:gd name="T2" fmla="*/ 27 w 27"/>
                <a:gd name="T3" fmla="*/ 1 h 8"/>
                <a:gd name="T4" fmla="*/ 25 w 27"/>
                <a:gd name="T5" fmla="*/ 4 h 8"/>
                <a:gd name="T6" fmla="*/ 0 w 27"/>
                <a:gd name="T7" fmla="*/ 5 h 8"/>
                <a:gd name="T8" fmla="*/ 2 w 27"/>
                <a:gd name="T9" fmla="*/ 2 h 8"/>
                <a:gd name="T10" fmla="*/ 6 w 27"/>
                <a:gd name="T11" fmla="*/ 0 h 8"/>
              </a:gdLst>
              <a:ahLst/>
              <a:cxnLst>
                <a:cxn ang="0">
                  <a:pos x="T0" y="T1"/>
                </a:cxn>
                <a:cxn ang="0">
                  <a:pos x="T2" y="T3"/>
                </a:cxn>
                <a:cxn ang="0">
                  <a:pos x="T4" y="T5"/>
                </a:cxn>
                <a:cxn ang="0">
                  <a:pos x="T6" y="T7"/>
                </a:cxn>
                <a:cxn ang="0">
                  <a:pos x="T8" y="T9"/>
                </a:cxn>
                <a:cxn ang="0">
                  <a:pos x="T10" y="T11"/>
                </a:cxn>
              </a:cxnLst>
              <a:rect l="0" t="0" r="r" b="b"/>
              <a:pathLst>
                <a:path w="27" h="8">
                  <a:moveTo>
                    <a:pt x="6" y="0"/>
                  </a:moveTo>
                  <a:cubicBezTo>
                    <a:pt x="13" y="1"/>
                    <a:pt x="20" y="1"/>
                    <a:pt x="27" y="1"/>
                  </a:cubicBezTo>
                  <a:cubicBezTo>
                    <a:pt x="26" y="2"/>
                    <a:pt x="26" y="3"/>
                    <a:pt x="25" y="4"/>
                  </a:cubicBezTo>
                  <a:cubicBezTo>
                    <a:pt x="12" y="5"/>
                    <a:pt x="10" y="8"/>
                    <a:pt x="0" y="5"/>
                  </a:cubicBezTo>
                  <a:cubicBezTo>
                    <a:pt x="1" y="4"/>
                    <a:pt x="1" y="3"/>
                    <a:pt x="2" y="2"/>
                  </a:cubicBezTo>
                  <a:cubicBezTo>
                    <a:pt x="3" y="2"/>
                    <a:pt x="5"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4" name="Freeform 245"/>
            <p:cNvSpPr>
              <a:spLocks/>
            </p:cNvSpPr>
            <p:nvPr/>
          </p:nvSpPr>
          <p:spPr bwMode="auto">
            <a:xfrm>
              <a:off x="12077204" y="5334700"/>
              <a:ext cx="19050" cy="12700"/>
            </a:xfrm>
            <a:custGeom>
              <a:avLst/>
              <a:gdLst>
                <a:gd name="T0" fmla="*/ 2 w 7"/>
                <a:gd name="T1" fmla="*/ 0 h 5"/>
                <a:gd name="T2" fmla="*/ 0 w 7"/>
                <a:gd name="T3" fmla="*/ 3 h 5"/>
                <a:gd name="T4" fmla="*/ 2 w 7"/>
                <a:gd name="T5" fmla="*/ 5 h 5"/>
                <a:gd name="T6" fmla="*/ 7 w 7"/>
                <a:gd name="T7" fmla="*/ 1 h 5"/>
                <a:gd name="T8" fmla="*/ 7 w 7"/>
                <a:gd name="T9" fmla="*/ 0 h 5"/>
                <a:gd name="T10" fmla="*/ 2 w 7"/>
                <a:gd name="T11" fmla="*/ 0 h 5"/>
              </a:gdLst>
              <a:ahLst/>
              <a:cxnLst>
                <a:cxn ang="0">
                  <a:pos x="T0" y="T1"/>
                </a:cxn>
                <a:cxn ang="0">
                  <a:pos x="T2" y="T3"/>
                </a:cxn>
                <a:cxn ang="0">
                  <a:pos x="T4" y="T5"/>
                </a:cxn>
                <a:cxn ang="0">
                  <a:pos x="T6" y="T7"/>
                </a:cxn>
                <a:cxn ang="0">
                  <a:pos x="T8" y="T9"/>
                </a:cxn>
                <a:cxn ang="0">
                  <a:pos x="T10" y="T11"/>
                </a:cxn>
              </a:cxnLst>
              <a:rect l="0" t="0" r="r" b="b"/>
              <a:pathLst>
                <a:path w="7" h="5">
                  <a:moveTo>
                    <a:pt x="2" y="0"/>
                  </a:moveTo>
                  <a:cubicBezTo>
                    <a:pt x="1" y="1"/>
                    <a:pt x="1" y="2"/>
                    <a:pt x="0" y="3"/>
                  </a:cubicBezTo>
                  <a:cubicBezTo>
                    <a:pt x="1" y="4"/>
                    <a:pt x="1" y="5"/>
                    <a:pt x="2" y="5"/>
                  </a:cubicBezTo>
                  <a:cubicBezTo>
                    <a:pt x="4" y="4"/>
                    <a:pt x="5" y="3"/>
                    <a:pt x="7" y="1"/>
                  </a:cubicBezTo>
                  <a:cubicBezTo>
                    <a:pt x="7" y="1"/>
                    <a:pt x="7" y="1"/>
                    <a:pt x="7" y="0"/>
                  </a:cubicBezTo>
                  <a:cubicBezTo>
                    <a:pt x="5" y="0"/>
                    <a:pt x="4"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5" name="Freeform 246"/>
            <p:cNvSpPr>
              <a:spLocks/>
            </p:cNvSpPr>
            <p:nvPr/>
          </p:nvSpPr>
          <p:spPr bwMode="auto">
            <a:xfrm>
              <a:off x="13685341" y="5334700"/>
              <a:ext cx="31750" cy="11113"/>
            </a:xfrm>
            <a:custGeom>
              <a:avLst/>
              <a:gdLst>
                <a:gd name="T0" fmla="*/ 2 w 12"/>
                <a:gd name="T1" fmla="*/ 0 h 4"/>
                <a:gd name="T2" fmla="*/ 0 w 12"/>
                <a:gd name="T3" fmla="*/ 1 h 4"/>
                <a:gd name="T4" fmla="*/ 1 w 12"/>
                <a:gd name="T5" fmla="*/ 4 h 4"/>
                <a:gd name="T6" fmla="*/ 10 w 12"/>
                <a:gd name="T7" fmla="*/ 4 h 4"/>
                <a:gd name="T8" fmla="*/ 12 w 12"/>
                <a:gd name="T9" fmla="*/ 1 h 4"/>
                <a:gd name="T10" fmla="*/ 10 w 12"/>
                <a:gd name="T11" fmla="*/ 1 h 4"/>
                <a:gd name="T12" fmla="*/ 2 w 12"/>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12" h="4">
                  <a:moveTo>
                    <a:pt x="2" y="0"/>
                  </a:moveTo>
                  <a:cubicBezTo>
                    <a:pt x="2" y="1"/>
                    <a:pt x="1" y="1"/>
                    <a:pt x="0" y="1"/>
                  </a:cubicBezTo>
                  <a:cubicBezTo>
                    <a:pt x="1" y="2"/>
                    <a:pt x="1" y="3"/>
                    <a:pt x="1" y="4"/>
                  </a:cubicBezTo>
                  <a:cubicBezTo>
                    <a:pt x="4" y="4"/>
                    <a:pt x="7" y="4"/>
                    <a:pt x="10" y="4"/>
                  </a:cubicBezTo>
                  <a:cubicBezTo>
                    <a:pt x="11" y="3"/>
                    <a:pt x="11" y="2"/>
                    <a:pt x="12" y="1"/>
                  </a:cubicBezTo>
                  <a:cubicBezTo>
                    <a:pt x="11" y="1"/>
                    <a:pt x="11" y="1"/>
                    <a:pt x="10" y="1"/>
                  </a:cubicBezTo>
                  <a:cubicBezTo>
                    <a:pt x="8" y="1"/>
                    <a:pt x="5"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 name="Freeform 247"/>
            <p:cNvSpPr>
              <a:spLocks/>
            </p:cNvSpPr>
            <p:nvPr/>
          </p:nvSpPr>
          <p:spPr bwMode="auto">
            <a:xfrm>
              <a:off x="11029454" y="5337875"/>
              <a:ext cx="26988" cy="15875"/>
            </a:xfrm>
            <a:custGeom>
              <a:avLst/>
              <a:gdLst>
                <a:gd name="T0" fmla="*/ 6 w 10"/>
                <a:gd name="T1" fmla="*/ 0 h 6"/>
                <a:gd name="T2" fmla="*/ 10 w 10"/>
                <a:gd name="T3" fmla="*/ 1 h 6"/>
                <a:gd name="T4" fmla="*/ 9 w 10"/>
                <a:gd name="T5" fmla="*/ 3 h 6"/>
                <a:gd name="T6" fmla="*/ 0 w 10"/>
                <a:gd name="T7" fmla="*/ 3 h 6"/>
                <a:gd name="T8" fmla="*/ 0 w 10"/>
                <a:gd name="T9" fmla="*/ 2 h 6"/>
                <a:gd name="T10" fmla="*/ 6 w 10"/>
                <a:gd name="T11" fmla="*/ 0 h 6"/>
              </a:gdLst>
              <a:ahLst/>
              <a:cxnLst>
                <a:cxn ang="0">
                  <a:pos x="T0" y="T1"/>
                </a:cxn>
                <a:cxn ang="0">
                  <a:pos x="T2" y="T3"/>
                </a:cxn>
                <a:cxn ang="0">
                  <a:pos x="T4" y="T5"/>
                </a:cxn>
                <a:cxn ang="0">
                  <a:pos x="T6" y="T7"/>
                </a:cxn>
                <a:cxn ang="0">
                  <a:pos x="T8" y="T9"/>
                </a:cxn>
                <a:cxn ang="0">
                  <a:pos x="T10" y="T11"/>
                </a:cxn>
              </a:cxnLst>
              <a:rect l="0" t="0" r="r" b="b"/>
              <a:pathLst>
                <a:path w="10" h="6">
                  <a:moveTo>
                    <a:pt x="6" y="0"/>
                  </a:moveTo>
                  <a:cubicBezTo>
                    <a:pt x="7" y="1"/>
                    <a:pt x="9" y="1"/>
                    <a:pt x="10" y="1"/>
                  </a:cubicBezTo>
                  <a:cubicBezTo>
                    <a:pt x="10" y="2"/>
                    <a:pt x="10" y="3"/>
                    <a:pt x="9" y="3"/>
                  </a:cubicBezTo>
                  <a:cubicBezTo>
                    <a:pt x="5" y="4"/>
                    <a:pt x="3" y="6"/>
                    <a:pt x="0" y="3"/>
                  </a:cubicBezTo>
                  <a:cubicBezTo>
                    <a:pt x="0" y="3"/>
                    <a:pt x="0" y="3"/>
                    <a:pt x="0" y="2"/>
                  </a:cubicBezTo>
                  <a:cubicBezTo>
                    <a:pt x="2" y="2"/>
                    <a:pt x="4"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7" name="Freeform 248"/>
            <p:cNvSpPr>
              <a:spLocks/>
            </p:cNvSpPr>
            <p:nvPr/>
          </p:nvSpPr>
          <p:spPr bwMode="auto">
            <a:xfrm>
              <a:off x="13528179" y="5355338"/>
              <a:ext cx="15875" cy="11113"/>
            </a:xfrm>
            <a:custGeom>
              <a:avLst/>
              <a:gdLst>
                <a:gd name="T0" fmla="*/ 2 w 6"/>
                <a:gd name="T1" fmla="*/ 0 h 4"/>
                <a:gd name="T2" fmla="*/ 6 w 6"/>
                <a:gd name="T3" fmla="*/ 0 h 4"/>
                <a:gd name="T4" fmla="*/ 6 w 6"/>
                <a:gd name="T5" fmla="*/ 1 h 4"/>
                <a:gd name="T6" fmla="*/ 5 w 6"/>
                <a:gd name="T7" fmla="*/ 3 h 4"/>
                <a:gd name="T8" fmla="*/ 0 w 6"/>
                <a:gd name="T9" fmla="*/ 4 h 4"/>
                <a:gd name="T10" fmla="*/ 0 w 6"/>
                <a:gd name="T11" fmla="*/ 1 h 4"/>
                <a:gd name="T12" fmla="*/ 2 w 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6" h="4">
                  <a:moveTo>
                    <a:pt x="2" y="0"/>
                  </a:moveTo>
                  <a:cubicBezTo>
                    <a:pt x="3" y="0"/>
                    <a:pt x="4" y="0"/>
                    <a:pt x="6" y="0"/>
                  </a:cubicBezTo>
                  <a:cubicBezTo>
                    <a:pt x="6" y="0"/>
                    <a:pt x="6" y="1"/>
                    <a:pt x="6" y="1"/>
                  </a:cubicBezTo>
                  <a:cubicBezTo>
                    <a:pt x="5" y="2"/>
                    <a:pt x="5" y="2"/>
                    <a:pt x="5" y="3"/>
                  </a:cubicBezTo>
                  <a:cubicBezTo>
                    <a:pt x="3" y="3"/>
                    <a:pt x="2" y="4"/>
                    <a:pt x="0" y="4"/>
                  </a:cubicBezTo>
                  <a:cubicBezTo>
                    <a:pt x="0" y="3"/>
                    <a:pt x="0" y="2"/>
                    <a:pt x="0" y="1"/>
                  </a:cubicBezTo>
                  <a:cubicBezTo>
                    <a:pt x="1" y="1"/>
                    <a:pt x="1"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8" name="Freeform 249"/>
            <p:cNvSpPr>
              <a:spLocks/>
            </p:cNvSpPr>
            <p:nvPr/>
          </p:nvSpPr>
          <p:spPr bwMode="auto">
            <a:xfrm>
              <a:off x="11678741" y="5358513"/>
              <a:ext cx="26988" cy="15875"/>
            </a:xfrm>
            <a:custGeom>
              <a:avLst/>
              <a:gdLst>
                <a:gd name="T0" fmla="*/ 6 w 10"/>
                <a:gd name="T1" fmla="*/ 0 h 6"/>
                <a:gd name="T2" fmla="*/ 10 w 10"/>
                <a:gd name="T3" fmla="*/ 0 h 6"/>
                <a:gd name="T4" fmla="*/ 10 w 10"/>
                <a:gd name="T5" fmla="*/ 3 h 6"/>
                <a:gd name="T6" fmla="*/ 8 w 10"/>
                <a:gd name="T7" fmla="*/ 6 h 6"/>
                <a:gd name="T8" fmla="*/ 0 w 10"/>
                <a:gd name="T9" fmla="*/ 4 h 6"/>
                <a:gd name="T10" fmla="*/ 6 w 10"/>
                <a:gd name="T11" fmla="*/ 0 h 6"/>
              </a:gdLst>
              <a:ahLst/>
              <a:cxnLst>
                <a:cxn ang="0">
                  <a:pos x="T0" y="T1"/>
                </a:cxn>
                <a:cxn ang="0">
                  <a:pos x="T2" y="T3"/>
                </a:cxn>
                <a:cxn ang="0">
                  <a:pos x="T4" y="T5"/>
                </a:cxn>
                <a:cxn ang="0">
                  <a:pos x="T6" y="T7"/>
                </a:cxn>
                <a:cxn ang="0">
                  <a:pos x="T8" y="T9"/>
                </a:cxn>
                <a:cxn ang="0">
                  <a:pos x="T10" y="T11"/>
                </a:cxn>
              </a:cxnLst>
              <a:rect l="0" t="0" r="r" b="b"/>
              <a:pathLst>
                <a:path w="10" h="6">
                  <a:moveTo>
                    <a:pt x="6" y="0"/>
                  </a:moveTo>
                  <a:cubicBezTo>
                    <a:pt x="7" y="0"/>
                    <a:pt x="9" y="0"/>
                    <a:pt x="10" y="0"/>
                  </a:cubicBezTo>
                  <a:cubicBezTo>
                    <a:pt x="10" y="1"/>
                    <a:pt x="10" y="2"/>
                    <a:pt x="10" y="3"/>
                  </a:cubicBezTo>
                  <a:cubicBezTo>
                    <a:pt x="9" y="4"/>
                    <a:pt x="9" y="5"/>
                    <a:pt x="8" y="6"/>
                  </a:cubicBezTo>
                  <a:cubicBezTo>
                    <a:pt x="4" y="6"/>
                    <a:pt x="3" y="6"/>
                    <a:pt x="0" y="4"/>
                  </a:cubicBezTo>
                  <a:cubicBezTo>
                    <a:pt x="2" y="3"/>
                    <a:pt x="4"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 name="Freeform 250"/>
            <p:cNvSpPr>
              <a:spLocks/>
            </p:cNvSpPr>
            <p:nvPr/>
          </p:nvSpPr>
          <p:spPr bwMode="auto">
            <a:xfrm>
              <a:off x="13480554" y="5358513"/>
              <a:ext cx="39688" cy="15875"/>
            </a:xfrm>
            <a:custGeom>
              <a:avLst/>
              <a:gdLst>
                <a:gd name="T0" fmla="*/ 8 w 15"/>
                <a:gd name="T1" fmla="*/ 0 h 6"/>
                <a:gd name="T2" fmla="*/ 15 w 15"/>
                <a:gd name="T3" fmla="*/ 1 h 6"/>
                <a:gd name="T4" fmla="*/ 12 w 15"/>
                <a:gd name="T5" fmla="*/ 5 h 6"/>
                <a:gd name="T6" fmla="*/ 0 w 15"/>
                <a:gd name="T7" fmla="*/ 6 h 6"/>
                <a:gd name="T8" fmla="*/ 3 w 15"/>
                <a:gd name="T9" fmla="*/ 2 h 6"/>
                <a:gd name="T10" fmla="*/ 8 w 15"/>
                <a:gd name="T11" fmla="*/ 0 h 6"/>
              </a:gdLst>
              <a:ahLst/>
              <a:cxnLst>
                <a:cxn ang="0">
                  <a:pos x="T0" y="T1"/>
                </a:cxn>
                <a:cxn ang="0">
                  <a:pos x="T2" y="T3"/>
                </a:cxn>
                <a:cxn ang="0">
                  <a:pos x="T4" y="T5"/>
                </a:cxn>
                <a:cxn ang="0">
                  <a:pos x="T6" y="T7"/>
                </a:cxn>
                <a:cxn ang="0">
                  <a:pos x="T8" y="T9"/>
                </a:cxn>
                <a:cxn ang="0">
                  <a:pos x="T10" y="T11"/>
                </a:cxn>
              </a:cxnLst>
              <a:rect l="0" t="0" r="r" b="b"/>
              <a:pathLst>
                <a:path w="15" h="6">
                  <a:moveTo>
                    <a:pt x="8" y="0"/>
                  </a:moveTo>
                  <a:cubicBezTo>
                    <a:pt x="11" y="0"/>
                    <a:pt x="13" y="1"/>
                    <a:pt x="15" y="1"/>
                  </a:cubicBezTo>
                  <a:cubicBezTo>
                    <a:pt x="14" y="2"/>
                    <a:pt x="13" y="4"/>
                    <a:pt x="12" y="5"/>
                  </a:cubicBezTo>
                  <a:cubicBezTo>
                    <a:pt x="8" y="5"/>
                    <a:pt x="4" y="5"/>
                    <a:pt x="0" y="6"/>
                  </a:cubicBezTo>
                  <a:cubicBezTo>
                    <a:pt x="1" y="4"/>
                    <a:pt x="2" y="3"/>
                    <a:pt x="3" y="2"/>
                  </a:cubicBezTo>
                  <a:cubicBezTo>
                    <a:pt x="5" y="1"/>
                    <a:pt x="6" y="1"/>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 name="Freeform 251"/>
            <p:cNvSpPr>
              <a:spLocks/>
            </p:cNvSpPr>
            <p:nvPr/>
          </p:nvSpPr>
          <p:spPr bwMode="auto">
            <a:xfrm>
              <a:off x="13653591" y="5361688"/>
              <a:ext cx="50800" cy="20638"/>
            </a:xfrm>
            <a:custGeom>
              <a:avLst/>
              <a:gdLst>
                <a:gd name="T0" fmla="*/ 12 w 19"/>
                <a:gd name="T1" fmla="*/ 0 h 8"/>
                <a:gd name="T2" fmla="*/ 0 w 19"/>
                <a:gd name="T3" fmla="*/ 6 h 8"/>
                <a:gd name="T4" fmla="*/ 1 w 19"/>
                <a:gd name="T5" fmla="*/ 8 h 8"/>
                <a:gd name="T6" fmla="*/ 2 w 19"/>
                <a:gd name="T7" fmla="*/ 8 h 8"/>
                <a:gd name="T8" fmla="*/ 19 w 19"/>
                <a:gd name="T9" fmla="*/ 3 h 8"/>
                <a:gd name="T10" fmla="*/ 19 w 19"/>
                <a:gd name="T11" fmla="*/ 2 h 8"/>
                <a:gd name="T12" fmla="*/ 12 w 19"/>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9" h="8">
                  <a:moveTo>
                    <a:pt x="12" y="0"/>
                  </a:moveTo>
                  <a:cubicBezTo>
                    <a:pt x="8" y="2"/>
                    <a:pt x="4" y="4"/>
                    <a:pt x="0" y="6"/>
                  </a:cubicBezTo>
                  <a:cubicBezTo>
                    <a:pt x="0" y="6"/>
                    <a:pt x="1" y="7"/>
                    <a:pt x="1" y="8"/>
                  </a:cubicBezTo>
                  <a:cubicBezTo>
                    <a:pt x="1" y="8"/>
                    <a:pt x="2" y="8"/>
                    <a:pt x="2" y="8"/>
                  </a:cubicBezTo>
                  <a:cubicBezTo>
                    <a:pt x="9" y="7"/>
                    <a:pt x="15" y="6"/>
                    <a:pt x="19" y="3"/>
                  </a:cubicBezTo>
                  <a:cubicBezTo>
                    <a:pt x="19" y="3"/>
                    <a:pt x="19" y="2"/>
                    <a:pt x="19" y="2"/>
                  </a:cubicBezTo>
                  <a:cubicBezTo>
                    <a:pt x="17" y="1"/>
                    <a:pt x="14" y="1"/>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 name="Freeform 252"/>
            <p:cNvSpPr>
              <a:spLocks/>
            </p:cNvSpPr>
            <p:nvPr/>
          </p:nvSpPr>
          <p:spPr bwMode="auto">
            <a:xfrm>
              <a:off x="12797929" y="5371213"/>
              <a:ext cx="47625" cy="19050"/>
            </a:xfrm>
            <a:custGeom>
              <a:avLst/>
              <a:gdLst>
                <a:gd name="T0" fmla="*/ 9 w 18"/>
                <a:gd name="T1" fmla="*/ 0 h 7"/>
                <a:gd name="T2" fmla="*/ 18 w 18"/>
                <a:gd name="T3" fmla="*/ 2 h 7"/>
                <a:gd name="T4" fmla="*/ 18 w 18"/>
                <a:gd name="T5" fmla="*/ 3 h 7"/>
                <a:gd name="T6" fmla="*/ 0 w 18"/>
                <a:gd name="T7" fmla="*/ 3 h 7"/>
                <a:gd name="T8" fmla="*/ 9 w 18"/>
                <a:gd name="T9" fmla="*/ 0 h 7"/>
              </a:gdLst>
              <a:ahLst/>
              <a:cxnLst>
                <a:cxn ang="0">
                  <a:pos x="T0" y="T1"/>
                </a:cxn>
                <a:cxn ang="0">
                  <a:pos x="T2" y="T3"/>
                </a:cxn>
                <a:cxn ang="0">
                  <a:pos x="T4" y="T5"/>
                </a:cxn>
                <a:cxn ang="0">
                  <a:pos x="T6" y="T7"/>
                </a:cxn>
                <a:cxn ang="0">
                  <a:pos x="T8" y="T9"/>
                </a:cxn>
              </a:cxnLst>
              <a:rect l="0" t="0" r="r" b="b"/>
              <a:pathLst>
                <a:path w="18" h="7">
                  <a:moveTo>
                    <a:pt x="9" y="0"/>
                  </a:moveTo>
                  <a:cubicBezTo>
                    <a:pt x="14" y="0"/>
                    <a:pt x="16" y="0"/>
                    <a:pt x="18" y="2"/>
                  </a:cubicBezTo>
                  <a:cubicBezTo>
                    <a:pt x="18" y="2"/>
                    <a:pt x="18" y="2"/>
                    <a:pt x="18" y="3"/>
                  </a:cubicBezTo>
                  <a:cubicBezTo>
                    <a:pt x="12" y="5"/>
                    <a:pt x="5" y="7"/>
                    <a:pt x="0" y="3"/>
                  </a:cubicBezTo>
                  <a:cubicBezTo>
                    <a:pt x="3" y="2"/>
                    <a:pt x="6" y="1"/>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 name="Freeform 253"/>
            <p:cNvSpPr>
              <a:spLocks/>
            </p:cNvSpPr>
            <p:nvPr/>
          </p:nvSpPr>
          <p:spPr bwMode="auto">
            <a:xfrm>
              <a:off x="13559929" y="5371213"/>
              <a:ext cx="65088" cy="15875"/>
            </a:xfrm>
            <a:custGeom>
              <a:avLst/>
              <a:gdLst>
                <a:gd name="T0" fmla="*/ 10 w 25"/>
                <a:gd name="T1" fmla="*/ 0 h 6"/>
                <a:gd name="T2" fmla="*/ 0 w 25"/>
                <a:gd name="T3" fmla="*/ 4 h 6"/>
                <a:gd name="T4" fmla="*/ 0 w 25"/>
                <a:gd name="T5" fmla="*/ 6 h 6"/>
                <a:gd name="T6" fmla="*/ 25 w 25"/>
                <a:gd name="T7" fmla="*/ 1 h 6"/>
                <a:gd name="T8" fmla="*/ 25 w 25"/>
                <a:gd name="T9" fmla="*/ 0 h 6"/>
                <a:gd name="T10" fmla="*/ 10 w 25"/>
                <a:gd name="T11" fmla="*/ 0 h 6"/>
              </a:gdLst>
              <a:ahLst/>
              <a:cxnLst>
                <a:cxn ang="0">
                  <a:pos x="T0" y="T1"/>
                </a:cxn>
                <a:cxn ang="0">
                  <a:pos x="T2" y="T3"/>
                </a:cxn>
                <a:cxn ang="0">
                  <a:pos x="T4" y="T5"/>
                </a:cxn>
                <a:cxn ang="0">
                  <a:pos x="T6" y="T7"/>
                </a:cxn>
                <a:cxn ang="0">
                  <a:pos x="T8" y="T9"/>
                </a:cxn>
                <a:cxn ang="0">
                  <a:pos x="T10" y="T11"/>
                </a:cxn>
              </a:cxnLst>
              <a:rect l="0" t="0" r="r" b="b"/>
              <a:pathLst>
                <a:path w="25" h="6">
                  <a:moveTo>
                    <a:pt x="10" y="0"/>
                  </a:moveTo>
                  <a:cubicBezTo>
                    <a:pt x="6" y="1"/>
                    <a:pt x="2" y="1"/>
                    <a:pt x="0" y="4"/>
                  </a:cubicBezTo>
                  <a:cubicBezTo>
                    <a:pt x="0" y="4"/>
                    <a:pt x="0" y="5"/>
                    <a:pt x="0" y="6"/>
                  </a:cubicBezTo>
                  <a:cubicBezTo>
                    <a:pt x="9" y="6"/>
                    <a:pt x="21" y="5"/>
                    <a:pt x="25" y="1"/>
                  </a:cubicBezTo>
                  <a:cubicBezTo>
                    <a:pt x="25" y="0"/>
                    <a:pt x="25" y="0"/>
                    <a:pt x="25" y="0"/>
                  </a:cubicBezTo>
                  <a:cubicBezTo>
                    <a:pt x="20" y="0"/>
                    <a:pt x="15" y="0"/>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 name="Freeform 254"/>
            <p:cNvSpPr>
              <a:spLocks/>
            </p:cNvSpPr>
            <p:nvPr/>
          </p:nvSpPr>
          <p:spPr bwMode="auto">
            <a:xfrm>
              <a:off x="12447091" y="5374388"/>
              <a:ext cx="28575" cy="11113"/>
            </a:xfrm>
            <a:custGeom>
              <a:avLst/>
              <a:gdLst>
                <a:gd name="T0" fmla="*/ 2 w 11"/>
                <a:gd name="T1" fmla="*/ 0 h 4"/>
                <a:gd name="T2" fmla="*/ 11 w 11"/>
                <a:gd name="T3" fmla="*/ 1 h 4"/>
                <a:gd name="T4" fmla="*/ 11 w 11"/>
                <a:gd name="T5" fmla="*/ 2 h 4"/>
                <a:gd name="T6" fmla="*/ 10 w 11"/>
                <a:gd name="T7" fmla="*/ 4 h 4"/>
                <a:gd name="T8" fmla="*/ 0 w 11"/>
                <a:gd name="T9" fmla="*/ 3 h 4"/>
                <a:gd name="T10" fmla="*/ 2 w 11"/>
                <a:gd name="T11" fmla="*/ 0 h 4"/>
              </a:gdLst>
              <a:ahLst/>
              <a:cxnLst>
                <a:cxn ang="0">
                  <a:pos x="T0" y="T1"/>
                </a:cxn>
                <a:cxn ang="0">
                  <a:pos x="T2" y="T3"/>
                </a:cxn>
                <a:cxn ang="0">
                  <a:pos x="T4" y="T5"/>
                </a:cxn>
                <a:cxn ang="0">
                  <a:pos x="T6" y="T7"/>
                </a:cxn>
                <a:cxn ang="0">
                  <a:pos x="T8" y="T9"/>
                </a:cxn>
                <a:cxn ang="0">
                  <a:pos x="T10" y="T11"/>
                </a:cxn>
              </a:cxnLst>
              <a:rect l="0" t="0" r="r" b="b"/>
              <a:pathLst>
                <a:path w="11" h="4">
                  <a:moveTo>
                    <a:pt x="2" y="0"/>
                  </a:moveTo>
                  <a:cubicBezTo>
                    <a:pt x="5" y="0"/>
                    <a:pt x="8" y="0"/>
                    <a:pt x="11" y="1"/>
                  </a:cubicBezTo>
                  <a:cubicBezTo>
                    <a:pt x="11" y="1"/>
                    <a:pt x="11" y="1"/>
                    <a:pt x="11" y="2"/>
                  </a:cubicBezTo>
                  <a:cubicBezTo>
                    <a:pt x="10" y="2"/>
                    <a:pt x="10" y="3"/>
                    <a:pt x="10" y="4"/>
                  </a:cubicBezTo>
                  <a:cubicBezTo>
                    <a:pt x="7" y="3"/>
                    <a:pt x="3" y="3"/>
                    <a:pt x="0" y="3"/>
                  </a:cubicBezTo>
                  <a:cubicBezTo>
                    <a:pt x="1"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 name="Freeform 255"/>
            <p:cNvSpPr>
              <a:spLocks/>
            </p:cNvSpPr>
            <p:nvPr/>
          </p:nvSpPr>
          <p:spPr bwMode="auto">
            <a:xfrm>
              <a:off x="10489704" y="5415663"/>
              <a:ext cx="42863" cy="15875"/>
            </a:xfrm>
            <a:custGeom>
              <a:avLst/>
              <a:gdLst>
                <a:gd name="T0" fmla="*/ 13 w 16"/>
                <a:gd name="T1" fmla="*/ 0 h 6"/>
                <a:gd name="T2" fmla="*/ 16 w 16"/>
                <a:gd name="T3" fmla="*/ 1 h 6"/>
                <a:gd name="T4" fmla="*/ 13 w 16"/>
                <a:gd name="T5" fmla="*/ 5 h 6"/>
                <a:gd name="T6" fmla="*/ 0 w 16"/>
                <a:gd name="T7" fmla="*/ 6 h 6"/>
                <a:gd name="T8" fmla="*/ 1 w 16"/>
                <a:gd name="T9" fmla="*/ 3 h 6"/>
                <a:gd name="T10" fmla="*/ 13 w 16"/>
                <a:gd name="T11" fmla="*/ 0 h 6"/>
              </a:gdLst>
              <a:ahLst/>
              <a:cxnLst>
                <a:cxn ang="0">
                  <a:pos x="T0" y="T1"/>
                </a:cxn>
                <a:cxn ang="0">
                  <a:pos x="T2" y="T3"/>
                </a:cxn>
                <a:cxn ang="0">
                  <a:pos x="T4" y="T5"/>
                </a:cxn>
                <a:cxn ang="0">
                  <a:pos x="T6" y="T7"/>
                </a:cxn>
                <a:cxn ang="0">
                  <a:pos x="T8" y="T9"/>
                </a:cxn>
                <a:cxn ang="0">
                  <a:pos x="T10" y="T11"/>
                </a:cxn>
              </a:cxnLst>
              <a:rect l="0" t="0" r="r" b="b"/>
              <a:pathLst>
                <a:path w="16" h="6">
                  <a:moveTo>
                    <a:pt x="13" y="0"/>
                  </a:moveTo>
                  <a:cubicBezTo>
                    <a:pt x="14" y="0"/>
                    <a:pt x="15" y="1"/>
                    <a:pt x="16" y="1"/>
                  </a:cubicBezTo>
                  <a:cubicBezTo>
                    <a:pt x="15" y="2"/>
                    <a:pt x="14" y="4"/>
                    <a:pt x="13" y="5"/>
                  </a:cubicBezTo>
                  <a:cubicBezTo>
                    <a:pt x="9" y="5"/>
                    <a:pt x="4" y="6"/>
                    <a:pt x="0" y="6"/>
                  </a:cubicBezTo>
                  <a:cubicBezTo>
                    <a:pt x="1" y="5"/>
                    <a:pt x="1" y="4"/>
                    <a:pt x="1" y="3"/>
                  </a:cubicBezTo>
                  <a:cubicBezTo>
                    <a:pt x="5" y="2"/>
                    <a:pt x="9" y="1"/>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5" name="Freeform 256"/>
            <p:cNvSpPr>
              <a:spLocks/>
            </p:cNvSpPr>
            <p:nvPr/>
          </p:nvSpPr>
          <p:spPr bwMode="auto">
            <a:xfrm>
              <a:off x="10223004" y="5418838"/>
              <a:ext cx="36513" cy="12700"/>
            </a:xfrm>
            <a:custGeom>
              <a:avLst/>
              <a:gdLst>
                <a:gd name="T0" fmla="*/ 3 w 14"/>
                <a:gd name="T1" fmla="*/ 0 h 5"/>
                <a:gd name="T2" fmla="*/ 14 w 14"/>
                <a:gd name="T3" fmla="*/ 0 h 5"/>
                <a:gd name="T4" fmla="*/ 12 w 14"/>
                <a:gd name="T5" fmla="*/ 3 h 5"/>
                <a:gd name="T6" fmla="*/ 1 w 14"/>
                <a:gd name="T7" fmla="*/ 5 h 5"/>
                <a:gd name="T8" fmla="*/ 0 w 14"/>
                <a:gd name="T9" fmla="*/ 3 h 5"/>
                <a:gd name="T10" fmla="*/ 0 w 14"/>
                <a:gd name="T11" fmla="*/ 2 h 5"/>
                <a:gd name="T12" fmla="*/ 3 w 14"/>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14" h="5">
                  <a:moveTo>
                    <a:pt x="3" y="0"/>
                  </a:moveTo>
                  <a:cubicBezTo>
                    <a:pt x="7" y="0"/>
                    <a:pt x="10" y="0"/>
                    <a:pt x="14" y="0"/>
                  </a:cubicBezTo>
                  <a:cubicBezTo>
                    <a:pt x="13" y="1"/>
                    <a:pt x="13" y="2"/>
                    <a:pt x="12" y="3"/>
                  </a:cubicBezTo>
                  <a:cubicBezTo>
                    <a:pt x="8" y="4"/>
                    <a:pt x="4" y="4"/>
                    <a:pt x="1" y="5"/>
                  </a:cubicBezTo>
                  <a:cubicBezTo>
                    <a:pt x="0" y="4"/>
                    <a:pt x="0" y="4"/>
                    <a:pt x="0" y="3"/>
                  </a:cubicBezTo>
                  <a:cubicBezTo>
                    <a:pt x="0" y="3"/>
                    <a:pt x="0" y="2"/>
                    <a:pt x="0" y="2"/>
                  </a:cubicBezTo>
                  <a:cubicBezTo>
                    <a:pt x="1" y="1"/>
                    <a:pt x="2" y="1"/>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6" name="Freeform 257"/>
            <p:cNvSpPr>
              <a:spLocks/>
            </p:cNvSpPr>
            <p:nvPr/>
          </p:nvSpPr>
          <p:spPr bwMode="auto">
            <a:xfrm>
              <a:off x="10356354" y="5437888"/>
              <a:ext cx="101600" cy="22225"/>
            </a:xfrm>
            <a:custGeom>
              <a:avLst/>
              <a:gdLst>
                <a:gd name="T0" fmla="*/ 8 w 39"/>
                <a:gd name="T1" fmla="*/ 0 h 9"/>
                <a:gd name="T2" fmla="*/ 39 w 39"/>
                <a:gd name="T3" fmla="*/ 1 h 9"/>
                <a:gd name="T4" fmla="*/ 38 w 39"/>
                <a:gd name="T5" fmla="*/ 5 h 9"/>
                <a:gd name="T6" fmla="*/ 0 w 39"/>
                <a:gd name="T7" fmla="*/ 5 h 9"/>
                <a:gd name="T8" fmla="*/ 1 w 39"/>
                <a:gd name="T9" fmla="*/ 3 h 9"/>
                <a:gd name="T10" fmla="*/ 8 w 39"/>
                <a:gd name="T11" fmla="*/ 0 h 9"/>
              </a:gdLst>
              <a:ahLst/>
              <a:cxnLst>
                <a:cxn ang="0">
                  <a:pos x="T0" y="T1"/>
                </a:cxn>
                <a:cxn ang="0">
                  <a:pos x="T2" y="T3"/>
                </a:cxn>
                <a:cxn ang="0">
                  <a:pos x="T4" y="T5"/>
                </a:cxn>
                <a:cxn ang="0">
                  <a:pos x="T6" y="T7"/>
                </a:cxn>
                <a:cxn ang="0">
                  <a:pos x="T8" y="T9"/>
                </a:cxn>
                <a:cxn ang="0">
                  <a:pos x="T10" y="T11"/>
                </a:cxn>
              </a:cxnLst>
              <a:rect l="0" t="0" r="r" b="b"/>
              <a:pathLst>
                <a:path w="39" h="9">
                  <a:moveTo>
                    <a:pt x="8" y="0"/>
                  </a:moveTo>
                  <a:cubicBezTo>
                    <a:pt x="18" y="0"/>
                    <a:pt x="29" y="0"/>
                    <a:pt x="39" y="1"/>
                  </a:cubicBezTo>
                  <a:cubicBezTo>
                    <a:pt x="39" y="2"/>
                    <a:pt x="38" y="3"/>
                    <a:pt x="38" y="5"/>
                  </a:cubicBezTo>
                  <a:cubicBezTo>
                    <a:pt x="27" y="5"/>
                    <a:pt x="12" y="9"/>
                    <a:pt x="0" y="5"/>
                  </a:cubicBezTo>
                  <a:cubicBezTo>
                    <a:pt x="1" y="4"/>
                    <a:pt x="1" y="3"/>
                    <a:pt x="1" y="3"/>
                  </a:cubicBezTo>
                  <a:cubicBezTo>
                    <a:pt x="4" y="2"/>
                    <a:pt x="6" y="1"/>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7" name="Freeform 258"/>
            <p:cNvSpPr>
              <a:spLocks/>
            </p:cNvSpPr>
            <p:nvPr/>
          </p:nvSpPr>
          <p:spPr bwMode="auto">
            <a:xfrm>
              <a:off x="11500941" y="5439475"/>
              <a:ext cx="73025" cy="23813"/>
            </a:xfrm>
            <a:custGeom>
              <a:avLst/>
              <a:gdLst>
                <a:gd name="T0" fmla="*/ 20 w 28"/>
                <a:gd name="T1" fmla="*/ 0 h 9"/>
                <a:gd name="T2" fmla="*/ 28 w 28"/>
                <a:gd name="T3" fmla="*/ 5 h 9"/>
                <a:gd name="T4" fmla="*/ 27 w 28"/>
                <a:gd name="T5" fmla="*/ 6 h 9"/>
                <a:gd name="T6" fmla="*/ 0 w 28"/>
                <a:gd name="T7" fmla="*/ 9 h 9"/>
                <a:gd name="T8" fmla="*/ 1 w 28"/>
                <a:gd name="T9" fmla="*/ 6 h 9"/>
                <a:gd name="T10" fmla="*/ 20 w 28"/>
                <a:gd name="T11" fmla="*/ 0 h 9"/>
              </a:gdLst>
              <a:ahLst/>
              <a:cxnLst>
                <a:cxn ang="0">
                  <a:pos x="T0" y="T1"/>
                </a:cxn>
                <a:cxn ang="0">
                  <a:pos x="T2" y="T3"/>
                </a:cxn>
                <a:cxn ang="0">
                  <a:pos x="T4" y="T5"/>
                </a:cxn>
                <a:cxn ang="0">
                  <a:pos x="T6" y="T7"/>
                </a:cxn>
                <a:cxn ang="0">
                  <a:pos x="T8" y="T9"/>
                </a:cxn>
                <a:cxn ang="0">
                  <a:pos x="T10" y="T11"/>
                </a:cxn>
              </a:cxnLst>
              <a:rect l="0" t="0" r="r" b="b"/>
              <a:pathLst>
                <a:path w="28" h="9">
                  <a:moveTo>
                    <a:pt x="20" y="0"/>
                  </a:moveTo>
                  <a:cubicBezTo>
                    <a:pt x="23" y="1"/>
                    <a:pt x="26" y="3"/>
                    <a:pt x="28" y="5"/>
                  </a:cubicBezTo>
                  <a:cubicBezTo>
                    <a:pt x="28" y="5"/>
                    <a:pt x="27" y="6"/>
                    <a:pt x="27" y="6"/>
                  </a:cubicBezTo>
                  <a:cubicBezTo>
                    <a:pt x="18" y="9"/>
                    <a:pt x="11" y="9"/>
                    <a:pt x="0" y="9"/>
                  </a:cubicBezTo>
                  <a:cubicBezTo>
                    <a:pt x="1" y="8"/>
                    <a:pt x="1" y="7"/>
                    <a:pt x="1" y="6"/>
                  </a:cubicBezTo>
                  <a:cubicBezTo>
                    <a:pt x="8" y="4"/>
                    <a:pt x="14" y="2"/>
                    <a:pt x="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8" name="Freeform 259"/>
            <p:cNvSpPr>
              <a:spLocks/>
            </p:cNvSpPr>
            <p:nvPr/>
          </p:nvSpPr>
          <p:spPr bwMode="auto">
            <a:xfrm>
              <a:off x="10481766" y="5442650"/>
              <a:ext cx="55563" cy="15875"/>
            </a:xfrm>
            <a:custGeom>
              <a:avLst/>
              <a:gdLst>
                <a:gd name="T0" fmla="*/ 5 w 21"/>
                <a:gd name="T1" fmla="*/ 0 h 6"/>
                <a:gd name="T2" fmla="*/ 21 w 21"/>
                <a:gd name="T3" fmla="*/ 1 h 6"/>
                <a:gd name="T4" fmla="*/ 20 w 21"/>
                <a:gd name="T5" fmla="*/ 3 h 6"/>
                <a:gd name="T6" fmla="*/ 0 w 21"/>
                <a:gd name="T7" fmla="*/ 4 h 6"/>
                <a:gd name="T8" fmla="*/ 1 w 21"/>
                <a:gd name="T9" fmla="*/ 2 h 6"/>
                <a:gd name="T10" fmla="*/ 5 w 21"/>
                <a:gd name="T11" fmla="*/ 0 h 6"/>
              </a:gdLst>
              <a:ahLst/>
              <a:cxnLst>
                <a:cxn ang="0">
                  <a:pos x="T0" y="T1"/>
                </a:cxn>
                <a:cxn ang="0">
                  <a:pos x="T2" y="T3"/>
                </a:cxn>
                <a:cxn ang="0">
                  <a:pos x="T4" y="T5"/>
                </a:cxn>
                <a:cxn ang="0">
                  <a:pos x="T6" y="T7"/>
                </a:cxn>
                <a:cxn ang="0">
                  <a:pos x="T8" y="T9"/>
                </a:cxn>
                <a:cxn ang="0">
                  <a:pos x="T10" y="T11"/>
                </a:cxn>
              </a:cxnLst>
              <a:rect l="0" t="0" r="r" b="b"/>
              <a:pathLst>
                <a:path w="21" h="6">
                  <a:moveTo>
                    <a:pt x="5" y="0"/>
                  </a:moveTo>
                  <a:cubicBezTo>
                    <a:pt x="10" y="0"/>
                    <a:pt x="15" y="0"/>
                    <a:pt x="21" y="1"/>
                  </a:cubicBezTo>
                  <a:cubicBezTo>
                    <a:pt x="20" y="1"/>
                    <a:pt x="20" y="2"/>
                    <a:pt x="20" y="3"/>
                  </a:cubicBezTo>
                  <a:cubicBezTo>
                    <a:pt x="14" y="4"/>
                    <a:pt x="6" y="6"/>
                    <a:pt x="0" y="4"/>
                  </a:cubicBezTo>
                  <a:cubicBezTo>
                    <a:pt x="1" y="4"/>
                    <a:pt x="1" y="3"/>
                    <a:pt x="1" y="2"/>
                  </a:cubicBezTo>
                  <a:cubicBezTo>
                    <a:pt x="3" y="1"/>
                    <a:pt x="4" y="0"/>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9" name="Freeform 260"/>
            <p:cNvSpPr>
              <a:spLocks/>
            </p:cNvSpPr>
            <p:nvPr/>
          </p:nvSpPr>
          <p:spPr bwMode="auto">
            <a:xfrm>
              <a:off x="10723066" y="5455350"/>
              <a:ext cx="47625" cy="15875"/>
            </a:xfrm>
            <a:custGeom>
              <a:avLst/>
              <a:gdLst>
                <a:gd name="T0" fmla="*/ 6 w 18"/>
                <a:gd name="T1" fmla="*/ 0 h 6"/>
                <a:gd name="T2" fmla="*/ 0 w 18"/>
                <a:gd name="T3" fmla="*/ 4 h 6"/>
                <a:gd name="T4" fmla="*/ 1 w 18"/>
                <a:gd name="T5" fmla="*/ 6 h 6"/>
                <a:gd name="T6" fmla="*/ 2 w 18"/>
                <a:gd name="T7" fmla="*/ 6 h 6"/>
                <a:gd name="T8" fmla="*/ 18 w 18"/>
                <a:gd name="T9" fmla="*/ 5 h 6"/>
                <a:gd name="T10" fmla="*/ 18 w 18"/>
                <a:gd name="T11" fmla="*/ 2 h 6"/>
                <a:gd name="T12" fmla="*/ 6 w 18"/>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8" h="6">
                  <a:moveTo>
                    <a:pt x="6" y="0"/>
                  </a:moveTo>
                  <a:cubicBezTo>
                    <a:pt x="4" y="2"/>
                    <a:pt x="2" y="3"/>
                    <a:pt x="0" y="4"/>
                  </a:cubicBezTo>
                  <a:cubicBezTo>
                    <a:pt x="0" y="5"/>
                    <a:pt x="0" y="6"/>
                    <a:pt x="1" y="6"/>
                  </a:cubicBezTo>
                  <a:cubicBezTo>
                    <a:pt x="1" y="6"/>
                    <a:pt x="1" y="6"/>
                    <a:pt x="2" y="6"/>
                  </a:cubicBezTo>
                  <a:cubicBezTo>
                    <a:pt x="7" y="6"/>
                    <a:pt x="12" y="6"/>
                    <a:pt x="18" y="5"/>
                  </a:cubicBezTo>
                  <a:cubicBezTo>
                    <a:pt x="18" y="4"/>
                    <a:pt x="18" y="3"/>
                    <a:pt x="18" y="2"/>
                  </a:cubicBezTo>
                  <a:cubicBezTo>
                    <a:pt x="14" y="2"/>
                    <a:pt x="10"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0" name="Freeform 261"/>
            <p:cNvSpPr>
              <a:spLocks/>
            </p:cNvSpPr>
            <p:nvPr/>
          </p:nvSpPr>
          <p:spPr bwMode="auto">
            <a:xfrm>
              <a:off x="10832604" y="5458525"/>
              <a:ext cx="58738" cy="23813"/>
            </a:xfrm>
            <a:custGeom>
              <a:avLst/>
              <a:gdLst>
                <a:gd name="T0" fmla="*/ 18 w 22"/>
                <a:gd name="T1" fmla="*/ 0 h 9"/>
                <a:gd name="T2" fmla="*/ 0 w 22"/>
                <a:gd name="T3" fmla="*/ 6 h 9"/>
                <a:gd name="T4" fmla="*/ 2 w 22"/>
                <a:gd name="T5" fmla="*/ 8 h 9"/>
                <a:gd name="T6" fmla="*/ 21 w 22"/>
                <a:gd name="T7" fmla="*/ 6 h 9"/>
                <a:gd name="T8" fmla="*/ 22 w 22"/>
                <a:gd name="T9" fmla="*/ 4 h 9"/>
                <a:gd name="T10" fmla="*/ 22 w 22"/>
                <a:gd name="T11" fmla="*/ 3 h 9"/>
                <a:gd name="T12" fmla="*/ 18 w 22"/>
                <a:gd name="T13" fmla="*/ 0 h 9"/>
              </a:gdLst>
              <a:ahLst/>
              <a:cxnLst>
                <a:cxn ang="0">
                  <a:pos x="T0" y="T1"/>
                </a:cxn>
                <a:cxn ang="0">
                  <a:pos x="T2" y="T3"/>
                </a:cxn>
                <a:cxn ang="0">
                  <a:pos x="T4" y="T5"/>
                </a:cxn>
                <a:cxn ang="0">
                  <a:pos x="T6" y="T7"/>
                </a:cxn>
                <a:cxn ang="0">
                  <a:pos x="T8" y="T9"/>
                </a:cxn>
                <a:cxn ang="0">
                  <a:pos x="T10" y="T11"/>
                </a:cxn>
                <a:cxn ang="0">
                  <a:pos x="T12" y="T13"/>
                </a:cxn>
              </a:cxnLst>
              <a:rect l="0" t="0" r="r" b="b"/>
              <a:pathLst>
                <a:path w="22" h="9">
                  <a:moveTo>
                    <a:pt x="18" y="0"/>
                  </a:moveTo>
                  <a:cubicBezTo>
                    <a:pt x="13" y="3"/>
                    <a:pt x="4" y="2"/>
                    <a:pt x="0" y="6"/>
                  </a:cubicBezTo>
                  <a:cubicBezTo>
                    <a:pt x="1" y="7"/>
                    <a:pt x="1" y="7"/>
                    <a:pt x="2" y="8"/>
                  </a:cubicBezTo>
                  <a:cubicBezTo>
                    <a:pt x="8" y="9"/>
                    <a:pt x="15" y="8"/>
                    <a:pt x="21" y="6"/>
                  </a:cubicBezTo>
                  <a:cubicBezTo>
                    <a:pt x="21" y="6"/>
                    <a:pt x="22" y="5"/>
                    <a:pt x="22" y="4"/>
                  </a:cubicBezTo>
                  <a:cubicBezTo>
                    <a:pt x="22" y="4"/>
                    <a:pt x="22" y="4"/>
                    <a:pt x="22" y="3"/>
                  </a:cubicBezTo>
                  <a:cubicBezTo>
                    <a:pt x="21" y="2"/>
                    <a:pt x="19" y="1"/>
                    <a:pt x="1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1" name="Freeform 262"/>
            <p:cNvSpPr>
              <a:spLocks/>
            </p:cNvSpPr>
            <p:nvPr/>
          </p:nvSpPr>
          <p:spPr bwMode="auto">
            <a:xfrm>
              <a:off x="10226179" y="5479163"/>
              <a:ext cx="133350" cy="28575"/>
            </a:xfrm>
            <a:custGeom>
              <a:avLst/>
              <a:gdLst>
                <a:gd name="T0" fmla="*/ 23 w 51"/>
                <a:gd name="T1" fmla="*/ 0 h 11"/>
                <a:gd name="T2" fmla="*/ 0 w 51"/>
                <a:gd name="T3" fmla="*/ 7 h 11"/>
                <a:gd name="T4" fmla="*/ 0 w 51"/>
                <a:gd name="T5" fmla="*/ 8 h 11"/>
                <a:gd name="T6" fmla="*/ 51 w 51"/>
                <a:gd name="T7" fmla="*/ 4 h 11"/>
                <a:gd name="T8" fmla="*/ 51 w 51"/>
                <a:gd name="T9" fmla="*/ 3 h 11"/>
                <a:gd name="T10" fmla="*/ 23 w 51"/>
                <a:gd name="T11" fmla="*/ 0 h 11"/>
              </a:gdLst>
              <a:ahLst/>
              <a:cxnLst>
                <a:cxn ang="0">
                  <a:pos x="T0" y="T1"/>
                </a:cxn>
                <a:cxn ang="0">
                  <a:pos x="T2" y="T3"/>
                </a:cxn>
                <a:cxn ang="0">
                  <a:pos x="T4" y="T5"/>
                </a:cxn>
                <a:cxn ang="0">
                  <a:pos x="T6" y="T7"/>
                </a:cxn>
                <a:cxn ang="0">
                  <a:pos x="T8" y="T9"/>
                </a:cxn>
                <a:cxn ang="0">
                  <a:pos x="T10" y="T11"/>
                </a:cxn>
              </a:cxnLst>
              <a:rect l="0" t="0" r="r" b="b"/>
              <a:pathLst>
                <a:path w="51" h="11">
                  <a:moveTo>
                    <a:pt x="23" y="0"/>
                  </a:moveTo>
                  <a:cubicBezTo>
                    <a:pt x="15" y="3"/>
                    <a:pt x="5" y="1"/>
                    <a:pt x="0" y="7"/>
                  </a:cubicBezTo>
                  <a:cubicBezTo>
                    <a:pt x="0" y="7"/>
                    <a:pt x="0" y="7"/>
                    <a:pt x="0" y="8"/>
                  </a:cubicBezTo>
                  <a:cubicBezTo>
                    <a:pt x="16" y="8"/>
                    <a:pt x="41" y="11"/>
                    <a:pt x="51" y="4"/>
                  </a:cubicBezTo>
                  <a:cubicBezTo>
                    <a:pt x="51" y="4"/>
                    <a:pt x="51" y="3"/>
                    <a:pt x="51" y="3"/>
                  </a:cubicBezTo>
                  <a:cubicBezTo>
                    <a:pt x="42" y="2"/>
                    <a:pt x="32" y="1"/>
                    <a:pt x="2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2" name="Freeform 263"/>
            <p:cNvSpPr>
              <a:spLocks/>
            </p:cNvSpPr>
            <p:nvPr/>
          </p:nvSpPr>
          <p:spPr bwMode="auto">
            <a:xfrm>
              <a:off x="10650041" y="5483925"/>
              <a:ext cx="101600" cy="31750"/>
            </a:xfrm>
            <a:custGeom>
              <a:avLst/>
              <a:gdLst>
                <a:gd name="T0" fmla="*/ 33 w 39"/>
                <a:gd name="T1" fmla="*/ 0 h 12"/>
                <a:gd name="T2" fmla="*/ 0 w 39"/>
                <a:gd name="T3" fmla="*/ 10 h 12"/>
                <a:gd name="T4" fmla="*/ 1 w 39"/>
                <a:gd name="T5" fmla="*/ 12 h 12"/>
                <a:gd name="T6" fmla="*/ 2 w 39"/>
                <a:gd name="T7" fmla="*/ 12 h 12"/>
                <a:gd name="T8" fmla="*/ 39 w 39"/>
                <a:gd name="T9" fmla="*/ 3 h 12"/>
                <a:gd name="T10" fmla="*/ 37 w 39"/>
                <a:gd name="T11" fmla="*/ 0 h 12"/>
                <a:gd name="T12" fmla="*/ 33 w 39"/>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39" h="12">
                  <a:moveTo>
                    <a:pt x="33" y="0"/>
                  </a:moveTo>
                  <a:cubicBezTo>
                    <a:pt x="24" y="5"/>
                    <a:pt x="9" y="4"/>
                    <a:pt x="0" y="10"/>
                  </a:cubicBezTo>
                  <a:cubicBezTo>
                    <a:pt x="0" y="10"/>
                    <a:pt x="0" y="11"/>
                    <a:pt x="1" y="12"/>
                  </a:cubicBezTo>
                  <a:cubicBezTo>
                    <a:pt x="1" y="12"/>
                    <a:pt x="1" y="12"/>
                    <a:pt x="2" y="12"/>
                  </a:cubicBezTo>
                  <a:cubicBezTo>
                    <a:pt x="17" y="9"/>
                    <a:pt x="24" y="6"/>
                    <a:pt x="39" y="3"/>
                  </a:cubicBezTo>
                  <a:cubicBezTo>
                    <a:pt x="39" y="2"/>
                    <a:pt x="38" y="1"/>
                    <a:pt x="37" y="0"/>
                  </a:cubicBezTo>
                  <a:cubicBezTo>
                    <a:pt x="36" y="0"/>
                    <a:pt x="35" y="0"/>
                    <a:pt x="3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3" name="Freeform 264"/>
            <p:cNvSpPr>
              <a:spLocks/>
            </p:cNvSpPr>
            <p:nvPr/>
          </p:nvSpPr>
          <p:spPr bwMode="auto">
            <a:xfrm>
              <a:off x="9054604" y="5515675"/>
              <a:ext cx="36513" cy="19050"/>
            </a:xfrm>
            <a:custGeom>
              <a:avLst/>
              <a:gdLst>
                <a:gd name="T0" fmla="*/ 12 w 14"/>
                <a:gd name="T1" fmla="*/ 0 h 7"/>
                <a:gd name="T2" fmla="*/ 0 w 14"/>
                <a:gd name="T3" fmla="*/ 5 h 7"/>
                <a:gd name="T4" fmla="*/ 1 w 14"/>
                <a:gd name="T5" fmla="*/ 7 h 7"/>
                <a:gd name="T6" fmla="*/ 14 w 14"/>
                <a:gd name="T7" fmla="*/ 2 h 7"/>
                <a:gd name="T8" fmla="*/ 12 w 14"/>
                <a:gd name="T9" fmla="*/ 0 h 7"/>
              </a:gdLst>
              <a:ahLst/>
              <a:cxnLst>
                <a:cxn ang="0">
                  <a:pos x="T0" y="T1"/>
                </a:cxn>
                <a:cxn ang="0">
                  <a:pos x="T2" y="T3"/>
                </a:cxn>
                <a:cxn ang="0">
                  <a:pos x="T4" y="T5"/>
                </a:cxn>
                <a:cxn ang="0">
                  <a:pos x="T6" y="T7"/>
                </a:cxn>
                <a:cxn ang="0">
                  <a:pos x="T8" y="T9"/>
                </a:cxn>
              </a:cxnLst>
              <a:rect l="0" t="0" r="r" b="b"/>
              <a:pathLst>
                <a:path w="14" h="7">
                  <a:moveTo>
                    <a:pt x="12" y="0"/>
                  </a:moveTo>
                  <a:cubicBezTo>
                    <a:pt x="7" y="3"/>
                    <a:pt x="4" y="1"/>
                    <a:pt x="0" y="5"/>
                  </a:cubicBezTo>
                  <a:cubicBezTo>
                    <a:pt x="0" y="6"/>
                    <a:pt x="1" y="7"/>
                    <a:pt x="1" y="7"/>
                  </a:cubicBezTo>
                  <a:cubicBezTo>
                    <a:pt x="8" y="7"/>
                    <a:pt x="11" y="6"/>
                    <a:pt x="14" y="2"/>
                  </a:cubicBezTo>
                  <a:cubicBezTo>
                    <a:pt x="13" y="2"/>
                    <a:pt x="12" y="1"/>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4" name="Freeform 265"/>
            <p:cNvSpPr>
              <a:spLocks/>
            </p:cNvSpPr>
            <p:nvPr/>
          </p:nvSpPr>
          <p:spPr bwMode="auto">
            <a:xfrm>
              <a:off x="8527554" y="5547425"/>
              <a:ext cx="50800" cy="20638"/>
            </a:xfrm>
            <a:custGeom>
              <a:avLst/>
              <a:gdLst>
                <a:gd name="T0" fmla="*/ 15 w 19"/>
                <a:gd name="T1" fmla="*/ 0 h 8"/>
                <a:gd name="T2" fmla="*/ 19 w 19"/>
                <a:gd name="T3" fmla="*/ 0 h 8"/>
                <a:gd name="T4" fmla="*/ 19 w 19"/>
                <a:gd name="T5" fmla="*/ 4 h 8"/>
                <a:gd name="T6" fmla="*/ 16 w 19"/>
                <a:gd name="T7" fmla="*/ 6 h 8"/>
                <a:gd name="T8" fmla="*/ 0 w 19"/>
                <a:gd name="T9" fmla="*/ 8 h 8"/>
                <a:gd name="T10" fmla="*/ 1 w 19"/>
                <a:gd name="T11" fmla="*/ 5 h 8"/>
                <a:gd name="T12" fmla="*/ 15 w 19"/>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9" h="8">
                  <a:moveTo>
                    <a:pt x="15" y="0"/>
                  </a:moveTo>
                  <a:cubicBezTo>
                    <a:pt x="16" y="0"/>
                    <a:pt x="17" y="0"/>
                    <a:pt x="19" y="0"/>
                  </a:cubicBezTo>
                  <a:cubicBezTo>
                    <a:pt x="19" y="1"/>
                    <a:pt x="19" y="3"/>
                    <a:pt x="19" y="4"/>
                  </a:cubicBezTo>
                  <a:cubicBezTo>
                    <a:pt x="18" y="4"/>
                    <a:pt x="17" y="5"/>
                    <a:pt x="16" y="6"/>
                  </a:cubicBezTo>
                  <a:cubicBezTo>
                    <a:pt x="10" y="6"/>
                    <a:pt x="5" y="7"/>
                    <a:pt x="0" y="8"/>
                  </a:cubicBezTo>
                  <a:cubicBezTo>
                    <a:pt x="0" y="7"/>
                    <a:pt x="0" y="6"/>
                    <a:pt x="1" y="5"/>
                  </a:cubicBezTo>
                  <a:cubicBezTo>
                    <a:pt x="5" y="3"/>
                    <a:pt x="10" y="2"/>
                    <a:pt x="1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5" name="Freeform 266"/>
            <p:cNvSpPr>
              <a:spLocks/>
            </p:cNvSpPr>
            <p:nvPr/>
          </p:nvSpPr>
          <p:spPr bwMode="auto">
            <a:xfrm>
              <a:off x="8506916" y="5563300"/>
              <a:ext cx="15875" cy="7938"/>
            </a:xfrm>
            <a:custGeom>
              <a:avLst/>
              <a:gdLst>
                <a:gd name="T0" fmla="*/ 1 w 6"/>
                <a:gd name="T1" fmla="*/ 0 h 3"/>
                <a:gd name="T2" fmla="*/ 6 w 6"/>
                <a:gd name="T3" fmla="*/ 0 h 3"/>
                <a:gd name="T4" fmla="*/ 4 w 6"/>
                <a:gd name="T5" fmla="*/ 3 h 3"/>
                <a:gd name="T6" fmla="*/ 3 w 6"/>
                <a:gd name="T7" fmla="*/ 3 h 3"/>
                <a:gd name="T8" fmla="*/ 0 w 6"/>
                <a:gd name="T9" fmla="*/ 2 h 3"/>
                <a:gd name="T10" fmla="*/ 1 w 6"/>
                <a:gd name="T11" fmla="*/ 0 h 3"/>
              </a:gdLst>
              <a:ahLst/>
              <a:cxnLst>
                <a:cxn ang="0">
                  <a:pos x="T0" y="T1"/>
                </a:cxn>
                <a:cxn ang="0">
                  <a:pos x="T2" y="T3"/>
                </a:cxn>
                <a:cxn ang="0">
                  <a:pos x="T4" y="T5"/>
                </a:cxn>
                <a:cxn ang="0">
                  <a:pos x="T6" y="T7"/>
                </a:cxn>
                <a:cxn ang="0">
                  <a:pos x="T8" y="T9"/>
                </a:cxn>
                <a:cxn ang="0">
                  <a:pos x="T10" y="T11"/>
                </a:cxn>
              </a:cxnLst>
              <a:rect l="0" t="0" r="r" b="b"/>
              <a:pathLst>
                <a:path w="6" h="3">
                  <a:moveTo>
                    <a:pt x="1" y="0"/>
                  </a:moveTo>
                  <a:cubicBezTo>
                    <a:pt x="2" y="0"/>
                    <a:pt x="4" y="0"/>
                    <a:pt x="6" y="0"/>
                  </a:cubicBezTo>
                  <a:cubicBezTo>
                    <a:pt x="5" y="1"/>
                    <a:pt x="4" y="2"/>
                    <a:pt x="4" y="3"/>
                  </a:cubicBezTo>
                  <a:cubicBezTo>
                    <a:pt x="3" y="3"/>
                    <a:pt x="3" y="3"/>
                    <a:pt x="3" y="3"/>
                  </a:cubicBezTo>
                  <a:cubicBezTo>
                    <a:pt x="2" y="2"/>
                    <a:pt x="1" y="2"/>
                    <a:pt x="0" y="2"/>
                  </a:cubicBezTo>
                  <a:cubicBezTo>
                    <a:pt x="0" y="1"/>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6" name="Freeform 267"/>
            <p:cNvSpPr>
              <a:spLocks/>
            </p:cNvSpPr>
            <p:nvPr/>
          </p:nvSpPr>
          <p:spPr bwMode="auto">
            <a:xfrm>
              <a:off x="8421191" y="5580763"/>
              <a:ext cx="30163" cy="19050"/>
            </a:xfrm>
            <a:custGeom>
              <a:avLst/>
              <a:gdLst>
                <a:gd name="T0" fmla="*/ 6 w 12"/>
                <a:gd name="T1" fmla="*/ 0 h 7"/>
                <a:gd name="T2" fmla="*/ 12 w 12"/>
                <a:gd name="T3" fmla="*/ 1 h 7"/>
                <a:gd name="T4" fmla="*/ 12 w 12"/>
                <a:gd name="T5" fmla="*/ 2 h 7"/>
                <a:gd name="T6" fmla="*/ 11 w 12"/>
                <a:gd name="T7" fmla="*/ 4 h 7"/>
                <a:gd name="T8" fmla="*/ 0 w 12"/>
                <a:gd name="T9" fmla="*/ 4 h 7"/>
                <a:gd name="T10" fmla="*/ 2 w 12"/>
                <a:gd name="T11" fmla="*/ 1 h 7"/>
                <a:gd name="T12" fmla="*/ 6 w 12"/>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12" h="7">
                  <a:moveTo>
                    <a:pt x="6" y="0"/>
                  </a:moveTo>
                  <a:cubicBezTo>
                    <a:pt x="8" y="1"/>
                    <a:pt x="10" y="1"/>
                    <a:pt x="12" y="1"/>
                  </a:cubicBezTo>
                  <a:cubicBezTo>
                    <a:pt x="12" y="2"/>
                    <a:pt x="12" y="2"/>
                    <a:pt x="12" y="2"/>
                  </a:cubicBezTo>
                  <a:cubicBezTo>
                    <a:pt x="11" y="3"/>
                    <a:pt x="11" y="4"/>
                    <a:pt x="11" y="4"/>
                  </a:cubicBezTo>
                  <a:cubicBezTo>
                    <a:pt x="6" y="5"/>
                    <a:pt x="4" y="7"/>
                    <a:pt x="0" y="4"/>
                  </a:cubicBezTo>
                  <a:cubicBezTo>
                    <a:pt x="1" y="3"/>
                    <a:pt x="2" y="2"/>
                    <a:pt x="2" y="1"/>
                  </a:cubicBezTo>
                  <a:cubicBezTo>
                    <a:pt x="3" y="1"/>
                    <a:pt x="5"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7" name="Freeform 268"/>
            <p:cNvSpPr>
              <a:spLocks/>
            </p:cNvSpPr>
            <p:nvPr/>
          </p:nvSpPr>
          <p:spPr bwMode="auto">
            <a:xfrm>
              <a:off x="8759329" y="5591875"/>
              <a:ext cx="104775" cy="28575"/>
            </a:xfrm>
            <a:custGeom>
              <a:avLst/>
              <a:gdLst>
                <a:gd name="T0" fmla="*/ 31 w 40"/>
                <a:gd name="T1" fmla="*/ 0 h 11"/>
                <a:gd name="T2" fmla="*/ 6 w 40"/>
                <a:gd name="T3" fmla="*/ 1 h 11"/>
                <a:gd name="T4" fmla="*/ 0 w 40"/>
                <a:gd name="T5" fmla="*/ 8 h 11"/>
                <a:gd name="T6" fmla="*/ 40 w 40"/>
                <a:gd name="T7" fmla="*/ 1 h 11"/>
                <a:gd name="T8" fmla="*/ 40 w 40"/>
                <a:gd name="T9" fmla="*/ 0 h 11"/>
                <a:gd name="T10" fmla="*/ 31 w 40"/>
                <a:gd name="T11" fmla="*/ 0 h 11"/>
              </a:gdLst>
              <a:ahLst/>
              <a:cxnLst>
                <a:cxn ang="0">
                  <a:pos x="T0" y="T1"/>
                </a:cxn>
                <a:cxn ang="0">
                  <a:pos x="T2" y="T3"/>
                </a:cxn>
                <a:cxn ang="0">
                  <a:pos x="T4" y="T5"/>
                </a:cxn>
                <a:cxn ang="0">
                  <a:pos x="T6" y="T7"/>
                </a:cxn>
                <a:cxn ang="0">
                  <a:pos x="T8" y="T9"/>
                </a:cxn>
                <a:cxn ang="0">
                  <a:pos x="T10" y="T11"/>
                </a:cxn>
              </a:cxnLst>
              <a:rect l="0" t="0" r="r" b="b"/>
              <a:pathLst>
                <a:path w="40" h="11">
                  <a:moveTo>
                    <a:pt x="31" y="0"/>
                  </a:moveTo>
                  <a:cubicBezTo>
                    <a:pt x="23" y="5"/>
                    <a:pt x="11" y="5"/>
                    <a:pt x="6" y="1"/>
                  </a:cubicBezTo>
                  <a:cubicBezTo>
                    <a:pt x="2" y="4"/>
                    <a:pt x="1" y="3"/>
                    <a:pt x="0" y="8"/>
                  </a:cubicBezTo>
                  <a:cubicBezTo>
                    <a:pt x="14" y="8"/>
                    <a:pt x="31" y="11"/>
                    <a:pt x="40" y="1"/>
                  </a:cubicBezTo>
                  <a:cubicBezTo>
                    <a:pt x="40" y="1"/>
                    <a:pt x="40" y="1"/>
                    <a:pt x="40" y="0"/>
                  </a:cubicBezTo>
                  <a:cubicBezTo>
                    <a:pt x="37" y="0"/>
                    <a:pt x="34" y="0"/>
                    <a:pt x="3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8" name="Freeform 269"/>
            <p:cNvSpPr>
              <a:spLocks/>
            </p:cNvSpPr>
            <p:nvPr/>
          </p:nvSpPr>
          <p:spPr bwMode="auto">
            <a:xfrm>
              <a:off x="14633079" y="5925250"/>
              <a:ext cx="19050" cy="9525"/>
            </a:xfrm>
            <a:custGeom>
              <a:avLst/>
              <a:gdLst>
                <a:gd name="T0" fmla="*/ 1 w 7"/>
                <a:gd name="T1" fmla="*/ 0 h 4"/>
                <a:gd name="T2" fmla="*/ 0 w 7"/>
                <a:gd name="T3" fmla="*/ 4 h 4"/>
                <a:gd name="T4" fmla="*/ 7 w 7"/>
                <a:gd name="T5" fmla="*/ 1 h 4"/>
                <a:gd name="T6" fmla="*/ 7 w 7"/>
                <a:gd name="T7" fmla="*/ 0 h 4"/>
                <a:gd name="T8" fmla="*/ 1 w 7"/>
                <a:gd name="T9" fmla="*/ 0 h 4"/>
              </a:gdLst>
              <a:ahLst/>
              <a:cxnLst>
                <a:cxn ang="0">
                  <a:pos x="T0" y="T1"/>
                </a:cxn>
                <a:cxn ang="0">
                  <a:pos x="T2" y="T3"/>
                </a:cxn>
                <a:cxn ang="0">
                  <a:pos x="T4" y="T5"/>
                </a:cxn>
                <a:cxn ang="0">
                  <a:pos x="T6" y="T7"/>
                </a:cxn>
                <a:cxn ang="0">
                  <a:pos x="T8" y="T9"/>
                </a:cxn>
              </a:cxnLst>
              <a:rect l="0" t="0" r="r" b="b"/>
              <a:pathLst>
                <a:path w="7" h="4">
                  <a:moveTo>
                    <a:pt x="1" y="0"/>
                  </a:moveTo>
                  <a:cubicBezTo>
                    <a:pt x="0" y="3"/>
                    <a:pt x="1" y="0"/>
                    <a:pt x="0" y="4"/>
                  </a:cubicBezTo>
                  <a:cubicBezTo>
                    <a:pt x="5" y="3"/>
                    <a:pt x="5" y="3"/>
                    <a:pt x="7" y="1"/>
                  </a:cubicBezTo>
                  <a:cubicBezTo>
                    <a:pt x="7" y="1"/>
                    <a:pt x="7" y="0"/>
                    <a:pt x="7" y="0"/>
                  </a:cubicBezTo>
                  <a:cubicBezTo>
                    <a:pt x="5" y="0"/>
                    <a:pt x="3"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9" name="Freeform 270"/>
            <p:cNvSpPr>
              <a:spLocks/>
            </p:cNvSpPr>
            <p:nvPr/>
          </p:nvSpPr>
          <p:spPr bwMode="auto">
            <a:xfrm>
              <a:off x="12153404" y="6376100"/>
              <a:ext cx="7938" cy="4763"/>
            </a:xfrm>
            <a:custGeom>
              <a:avLst/>
              <a:gdLst>
                <a:gd name="T0" fmla="*/ 1 w 3"/>
                <a:gd name="T1" fmla="*/ 0 h 2"/>
                <a:gd name="T2" fmla="*/ 0 w 3"/>
                <a:gd name="T3" fmla="*/ 2 h 2"/>
                <a:gd name="T4" fmla="*/ 3 w 3"/>
                <a:gd name="T5" fmla="*/ 0 h 2"/>
                <a:gd name="T6" fmla="*/ 1 w 3"/>
                <a:gd name="T7" fmla="*/ 0 h 2"/>
              </a:gdLst>
              <a:ahLst/>
              <a:cxnLst>
                <a:cxn ang="0">
                  <a:pos x="T0" y="T1"/>
                </a:cxn>
                <a:cxn ang="0">
                  <a:pos x="T2" y="T3"/>
                </a:cxn>
                <a:cxn ang="0">
                  <a:pos x="T4" y="T5"/>
                </a:cxn>
                <a:cxn ang="0">
                  <a:pos x="T6" y="T7"/>
                </a:cxn>
              </a:cxnLst>
              <a:rect l="0" t="0" r="r" b="b"/>
              <a:pathLst>
                <a:path w="3" h="2">
                  <a:moveTo>
                    <a:pt x="1" y="0"/>
                  </a:moveTo>
                  <a:cubicBezTo>
                    <a:pt x="1" y="0"/>
                    <a:pt x="0" y="1"/>
                    <a:pt x="0" y="2"/>
                  </a:cubicBezTo>
                  <a:cubicBezTo>
                    <a:pt x="1" y="1"/>
                    <a:pt x="2" y="0"/>
                    <a:pt x="3" y="0"/>
                  </a:cubicBezTo>
                  <a:cubicBezTo>
                    <a:pt x="2" y="0"/>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0" name="Freeform 271"/>
            <p:cNvSpPr>
              <a:spLocks/>
            </p:cNvSpPr>
            <p:nvPr/>
          </p:nvSpPr>
          <p:spPr bwMode="auto">
            <a:xfrm>
              <a:off x="16388854" y="7695313"/>
              <a:ext cx="100013" cy="84138"/>
            </a:xfrm>
            <a:custGeom>
              <a:avLst/>
              <a:gdLst>
                <a:gd name="T0" fmla="*/ 0 w 38"/>
                <a:gd name="T1" fmla="*/ 15 h 32"/>
                <a:gd name="T2" fmla="*/ 0 w 38"/>
                <a:gd name="T3" fmla="*/ 9 h 32"/>
                <a:gd name="T4" fmla="*/ 30 w 38"/>
                <a:gd name="T5" fmla="*/ 0 h 32"/>
                <a:gd name="T6" fmla="*/ 32 w 38"/>
                <a:gd name="T7" fmla="*/ 1 h 32"/>
                <a:gd name="T8" fmla="*/ 38 w 38"/>
                <a:gd name="T9" fmla="*/ 8 h 32"/>
                <a:gd name="T10" fmla="*/ 36 w 38"/>
                <a:gd name="T11" fmla="*/ 8 h 32"/>
                <a:gd name="T12" fmla="*/ 24 w 38"/>
                <a:gd name="T13" fmla="*/ 17 h 32"/>
                <a:gd name="T14" fmla="*/ 25 w 38"/>
                <a:gd name="T15" fmla="*/ 19 h 32"/>
                <a:gd name="T16" fmla="*/ 30 w 38"/>
                <a:gd name="T17" fmla="*/ 20 h 32"/>
                <a:gd name="T18" fmla="*/ 29 w 38"/>
                <a:gd name="T19" fmla="*/ 22 h 32"/>
                <a:gd name="T20" fmla="*/ 3 w 38"/>
                <a:gd name="T21" fmla="*/ 32 h 32"/>
                <a:gd name="T22" fmla="*/ 23 w 38"/>
                <a:gd name="T23" fmla="*/ 18 h 32"/>
                <a:gd name="T24" fmla="*/ 21 w 38"/>
                <a:gd name="T25" fmla="*/ 15 h 32"/>
                <a:gd name="T26" fmla="*/ 0 w 38"/>
                <a:gd name="T27" fmla="*/ 15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32">
                  <a:moveTo>
                    <a:pt x="0" y="15"/>
                  </a:moveTo>
                  <a:cubicBezTo>
                    <a:pt x="0" y="13"/>
                    <a:pt x="0" y="11"/>
                    <a:pt x="0" y="9"/>
                  </a:cubicBezTo>
                  <a:cubicBezTo>
                    <a:pt x="15" y="9"/>
                    <a:pt x="23" y="7"/>
                    <a:pt x="30" y="0"/>
                  </a:cubicBezTo>
                  <a:cubicBezTo>
                    <a:pt x="31" y="0"/>
                    <a:pt x="32" y="1"/>
                    <a:pt x="32" y="1"/>
                  </a:cubicBezTo>
                  <a:cubicBezTo>
                    <a:pt x="32" y="6"/>
                    <a:pt x="34" y="4"/>
                    <a:pt x="38" y="8"/>
                  </a:cubicBezTo>
                  <a:cubicBezTo>
                    <a:pt x="37" y="8"/>
                    <a:pt x="37" y="8"/>
                    <a:pt x="36" y="8"/>
                  </a:cubicBezTo>
                  <a:cubicBezTo>
                    <a:pt x="32" y="11"/>
                    <a:pt x="28" y="14"/>
                    <a:pt x="24" y="17"/>
                  </a:cubicBezTo>
                  <a:cubicBezTo>
                    <a:pt x="25" y="18"/>
                    <a:pt x="25" y="18"/>
                    <a:pt x="25" y="19"/>
                  </a:cubicBezTo>
                  <a:cubicBezTo>
                    <a:pt x="27" y="19"/>
                    <a:pt x="29" y="20"/>
                    <a:pt x="30" y="20"/>
                  </a:cubicBezTo>
                  <a:cubicBezTo>
                    <a:pt x="30" y="21"/>
                    <a:pt x="30" y="21"/>
                    <a:pt x="29" y="22"/>
                  </a:cubicBezTo>
                  <a:cubicBezTo>
                    <a:pt x="20" y="24"/>
                    <a:pt x="14" y="29"/>
                    <a:pt x="3" y="32"/>
                  </a:cubicBezTo>
                  <a:cubicBezTo>
                    <a:pt x="6" y="24"/>
                    <a:pt x="16" y="21"/>
                    <a:pt x="23" y="18"/>
                  </a:cubicBezTo>
                  <a:cubicBezTo>
                    <a:pt x="22" y="17"/>
                    <a:pt x="21" y="16"/>
                    <a:pt x="21" y="15"/>
                  </a:cubicBezTo>
                  <a:cubicBezTo>
                    <a:pt x="11" y="15"/>
                    <a:pt x="8" y="15"/>
                    <a:pt x="0" y="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1" name="Freeform 272"/>
            <p:cNvSpPr>
              <a:spLocks/>
            </p:cNvSpPr>
            <p:nvPr/>
          </p:nvSpPr>
          <p:spPr bwMode="auto">
            <a:xfrm>
              <a:off x="17268329" y="7828663"/>
              <a:ext cx="322263" cy="103188"/>
            </a:xfrm>
            <a:custGeom>
              <a:avLst/>
              <a:gdLst>
                <a:gd name="T0" fmla="*/ 121 w 123"/>
                <a:gd name="T1" fmla="*/ 0 h 39"/>
                <a:gd name="T2" fmla="*/ 123 w 123"/>
                <a:gd name="T3" fmla="*/ 5 h 39"/>
                <a:gd name="T4" fmla="*/ 97 w 123"/>
                <a:gd name="T5" fmla="*/ 17 h 39"/>
                <a:gd name="T6" fmla="*/ 24 w 123"/>
                <a:gd name="T7" fmla="*/ 39 h 39"/>
                <a:gd name="T8" fmla="*/ 28 w 123"/>
                <a:gd name="T9" fmla="*/ 32 h 39"/>
                <a:gd name="T10" fmla="*/ 26 w 123"/>
                <a:gd name="T11" fmla="*/ 32 h 39"/>
                <a:gd name="T12" fmla="*/ 4 w 123"/>
                <a:gd name="T13" fmla="*/ 38 h 39"/>
                <a:gd name="T14" fmla="*/ 0 w 123"/>
                <a:gd name="T15" fmla="*/ 35 h 39"/>
                <a:gd name="T16" fmla="*/ 51 w 123"/>
                <a:gd name="T17" fmla="*/ 16 h 39"/>
                <a:gd name="T18" fmla="*/ 55 w 123"/>
                <a:gd name="T19" fmla="*/ 20 h 39"/>
                <a:gd name="T20" fmla="*/ 81 w 123"/>
                <a:gd name="T21" fmla="*/ 16 h 39"/>
                <a:gd name="T22" fmla="*/ 95 w 123"/>
                <a:gd name="T23" fmla="*/ 4 h 39"/>
                <a:gd name="T24" fmla="*/ 121 w 123"/>
                <a:gd name="T25" fmla="*/ 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3" h="39">
                  <a:moveTo>
                    <a:pt x="121" y="0"/>
                  </a:moveTo>
                  <a:cubicBezTo>
                    <a:pt x="123" y="2"/>
                    <a:pt x="123" y="1"/>
                    <a:pt x="123" y="5"/>
                  </a:cubicBezTo>
                  <a:cubicBezTo>
                    <a:pt x="112" y="7"/>
                    <a:pt x="106" y="14"/>
                    <a:pt x="97" y="17"/>
                  </a:cubicBezTo>
                  <a:cubicBezTo>
                    <a:pt x="74" y="26"/>
                    <a:pt x="50" y="35"/>
                    <a:pt x="24" y="39"/>
                  </a:cubicBezTo>
                  <a:cubicBezTo>
                    <a:pt x="26" y="37"/>
                    <a:pt x="27" y="35"/>
                    <a:pt x="28" y="32"/>
                  </a:cubicBezTo>
                  <a:cubicBezTo>
                    <a:pt x="28" y="32"/>
                    <a:pt x="27" y="32"/>
                    <a:pt x="26" y="32"/>
                  </a:cubicBezTo>
                  <a:cubicBezTo>
                    <a:pt x="22" y="31"/>
                    <a:pt x="10" y="36"/>
                    <a:pt x="4" y="38"/>
                  </a:cubicBezTo>
                  <a:cubicBezTo>
                    <a:pt x="3" y="37"/>
                    <a:pt x="2" y="36"/>
                    <a:pt x="0" y="35"/>
                  </a:cubicBezTo>
                  <a:cubicBezTo>
                    <a:pt x="17" y="31"/>
                    <a:pt x="35" y="23"/>
                    <a:pt x="51" y="16"/>
                  </a:cubicBezTo>
                  <a:cubicBezTo>
                    <a:pt x="53" y="19"/>
                    <a:pt x="52" y="18"/>
                    <a:pt x="55" y="20"/>
                  </a:cubicBezTo>
                  <a:cubicBezTo>
                    <a:pt x="64" y="19"/>
                    <a:pt x="72" y="17"/>
                    <a:pt x="81" y="16"/>
                  </a:cubicBezTo>
                  <a:cubicBezTo>
                    <a:pt x="89" y="13"/>
                    <a:pt x="87" y="5"/>
                    <a:pt x="95" y="4"/>
                  </a:cubicBezTo>
                  <a:cubicBezTo>
                    <a:pt x="104" y="1"/>
                    <a:pt x="112" y="4"/>
                    <a:pt x="1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2" name="Freeform 273"/>
            <p:cNvSpPr>
              <a:spLocks/>
            </p:cNvSpPr>
            <p:nvPr/>
          </p:nvSpPr>
          <p:spPr bwMode="auto">
            <a:xfrm>
              <a:off x="16734929" y="7852475"/>
              <a:ext cx="15875" cy="12700"/>
            </a:xfrm>
            <a:custGeom>
              <a:avLst/>
              <a:gdLst>
                <a:gd name="T0" fmla="*/ 3 w 6"/>
                <a:gd name="T1" fmla="*/ 0 h 5"/>
                <a:gd name="T2" fmla="*/ 0 w 6"/>
                <a:gd name="T3" fmla="*/ 5 h 5"/>
                <a:gd name="T4" fmla="*/ 5 w 6"/>
                <a:gd name="T5" fmla="*/ 4 h 5"/>
                <a:gd name="T6" fmla="*/ 6 w 6"/>
                <a:gd name="T7" fmla="*/ 0 h 5"/>
                <a:gd name="T8" fmla="*/ 3 w 6"/>
                <a:gd name="T9" fmla="*/ 0 h 5"/>
              </a:gdLst>
              <a:ahLst/>
              <a:cxnLst>
                <a:cxn ang="0">
                  <a:pos x="T0" y="T1"/>
                </a:cxn>
                <a:cxn ang="0">
                  <a:pos x="T2" y="T3"/>
                </a:cxn>
                <a:cxn ang="0">
                  <a:pos x="T4" y="T5"/>
                </a:cxn>
                <a:cxn ang="0">
                  <a:pos x="T6" y="T7"/>
                </a:cxn>
                <a:cxn ang="0">
                  <a:pos x="T8" y="T9"/>
                </a:cxn>
              </a:cxnLst>
              <a:rect l="0" t="0" r="r" b="b"/>
              <a:pathLst>
                <a:path w="6" h="5">
                  <a:moveTo>
                    <a:pt x="3" y="0"/>
                  </a:moveTo>
                  <a:cubicBezTo>
                    <a:pt x="1" y="3"/>
                    <a:pt x="1" y="2"/>
                    <a:pt x="0" y="5"/>
                  </a:cubicBezTo>
                  <a:cubicBezTo>
                    <a:pt x="2" y="5"/>
                    <a:pt x="3" y="5"/>
                    <a:pt x="5" y="4"/>
                  </a:cubicBezTo>
                  <a:cubicBezTo>
                    <a:pt x="5" y="3"/>
                    <a:pt x="5" y="2"/>
                    <a:pt x="6" y="0"/>
                  </a:cubicBezTo>
                  <a:cubicBezTo>
                    <a:pt x="5" y="0"/>
                    <a:pt x="4"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3" name="Freeform 274"/>
            <p:cNvSpPr>
              <a:spLocks/>
            </p:cNvSpPr>
            <p:nvPr/>
          </p:nvSpPr>
          <p:spPr bwMode="auto">
            <a:xfrm>
              <a:off x="16231691" y="7876288"/>
              <a:ext cx="20638" cy="11113"/>
            </a:xfrm>
            <a:custGeom>
              <a:avLst/>
              <a:gdLst>
                <a:gd name="T0" fmla="*/ 3 w 8"/>
                <a:gd name="T1" fmla="*/ 0 h 4"/>
                <a:gd name="T2" fmla="*/ 8 w 8"/>
                <a:gd name="T3" fmla="*/ 1 h 4"/>
                <a:gd name="T4" fmla="*/ 5 w 8"/>
                <a:gd name="T5" fmla="*/ 3 h 4"/>
                <a:gd name="T6" fmla="*/ 0 w 8"/>
                <a:gd name="T7" fmla="*/ 4 h 4"/>
                <a:gd name="T8" fmla="*/ 1 w 8"/>
                <a:gd name="T9" fmla="*/ 1 h 4"/>
                <a:gd name="T10" fmla="*/ 3 w 8"/>
                <a:gd name="T11" fmla="*/ 0 h 4"/>
              </a:gdLst>
              <a:ahLst/>
              <a:cxnLst>
                <a:cxn ang="0">
                  <a:pos x="T0" y="T1"/>
                </a:cxn>
                <a:cxn ang="0">
                  <a:pos x="T2" y="T3"/>
                </a:cxn>
                <a:cxn ang="0">
                  <a:pos x="T4" y="T5"/>
                </a:cxn>
                <a:cxn ang="0">
                  <a:pos x="T6" y="T7"/>
                </a:cxn>
                <a:cxn ang="0">
                  <a:pos x="T8" y="T9"/>
                </a:cxn>
                <a:cxn ang="0">
                  <a:pos x="T10" y="T11"/>
                </a:cxn>
              </a:cxnLst>
              <a:rect l="0" t="0" r="r" b="b"/>
              <a:pathLst>
                <a:path w="8" h="4">
                  <a:moveTo>
                    <a:pt x="3" y="0"/>
                  </a:moveTo>
                  <a:cubicBezTo>
                    <a:pt x="4" y="0"/>
                    <a:pt x="6" y="1"/>
                    <a:pt x="8" y="1"/>
                  </a:cubicBezTo>
                  <a:cubicBezTo>
                    <a:pt x="7" y="2"/>
                    <a:pt x="6" y="2"/>
                    <a:pt x="5" y="3"/>
                  </a:cubicBezTo>
                  <a:cubicBezTo>
                    <a:pt x="3" y="3"/>
                    <a:pt x="2" y="4"/>
                    <a:pt x="0" y="4"/>
                  </a:cubicBezTo>
                  <a:cubicBezTo>
                    <a:pt x="0" y="3"/>
                    <a:pt x="1" y="2"/>
                    <a:pt x="1" y="1"/>
                  </a:cubicBezTo>
                  <a:cubicBezTo>
                    <a:pt x="2" y="1"/>
                    <a:pt x="2"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4" name="Freeform 275"/>
            <p:cNvSpPr>
              <a:spLocks/>
            </p:cNvSpPr>
            <p:nvPr/>
          </p:nvSpPr>
          <p:spPr bwMode="auto">
            <a:xfrm>
              <a:off x="17355641" y="7895338"/>
              <a:ext cx="39688" cy="12700"/>
            </a:xfrm>
            <a:custGeom>
              <a:avLst/>
              <a:gdLst>
                <a:gd name="T0" fmla="*/ 7 w 15"/>
                <a:gd name="T1" fmla="*/ 0 h 5"/>
                <a:gd name="T2" fmla="*/ 0 w 15"/>
                <a:gd name="T3" fmla="*/ 5 h 5"/>
                <a:gd name="T4" fmla="*/ 0 w 15"/>
                <a:gd name="T5" fmla="*/ 5 h 5"/>
                <a:gd name="T6" fmla="*/ 4 w 15"/>
                <a:gd name="T7" fmla="*/ 5 h 5"/>
                <a:gd name="T8" fmla="*/ 12 w 15"/>
                <a:gd name="T9" fmla="*/ 5 h 5"/>
                <a:gd name="T10" fmla="*/ 15 w 15"/>
                <a:gd name="T11" fmla="*/ 2 h 5"/>
                <a:gd name="T12" fmla="*/ 15 w 15"/>
                <a:gd name="T13" fmla="*/ 0 h 5"/>
                <a:gd name="T14" fmla="*/ 7 w 15"/>
                <a:gd name="T15" fmla="*/ 0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5">
                  <a:moveTo>
                    <a:pt x="7" y="0"/>
                  </a:moveTo>
                  <a:cubicBezTo>
                    <a:pt x="5" y="1"/>
                    <a:pt x="2" y="3"/>
                    <a:pt x="0" y="5"/>
                  </a:cubicBezTo>
                  <a:cubicBezTo>
                    <a:pt x="0" y="5"/>
                    <a:pt x="0" y="5"/>
                    <a:pt x="0" y="5"/>
                  </a:cubicBezTo>
                  <a:cubicBezTo>
                    <a:pt x="1" y="5"/>
                    <a:pt x="3" y="5"/>
                    <a:pt x="4" y="5"/>
                  </a:cubicBezTo>
                  <a:cubicBezTo>
                    <a:pt x="7" y="4"/>
                    <a:pt x="8" y="4"/>
                    <a:pt x="12" y="5"/>
                  </a:cubicBezTo>
                  <a:cubicBezTo>
                    <a:pt x="13" y="4"/>
                    <a:pt x="14" y="3"/>
                    <a:pt x="15" y="2"/>
                  </a:cubicBezTo>
                  <a:cubicBezTo>
                    <a:pt x="15" y="1"/>
                    <a:pt x="15" y="0"/>
                    <a:pt x="15" y="0"/>
                  </a:cubicBezTo>
                  <a:cubicBezTo>
                    <a:pt x="12" y="0"/>
                    <a:pt x="9" y="0"/>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5" name="Freeform 276"/>
            <p:cNvSpPr>
              <a:spLocks/>
            </p:cNvSpPr>
            <p:nvPr/>
          </p:nvSpPr>
          <p:spPr bwMode="auto">
            <a:xfrm>
              <a:off x="15888791" y="7941375"/>
              <a:ext cx="52388" cy="23813"/>
            </a:xfrm>
            <a:custGeom>
              <a:avLst/>
              <a:gdLst>
                <a:gd name="T0" fmla="*/ 11 w 20"/>
                <a:gd name="T1" fmla="*/ 0 h 9"/>
                <a:gd name="T2" fmla="*/ 20 w 20"/>
                <a:gd name="T3" fmla="*/ 1 h 9"/>
                <a:gd name="T4" fmla="*/ 18 w 20"/>
                <a:gd name="T5" fmla="*/ 4 h 9"/>
                <a:gd name="T6" fmla="*/ 0 w 20"/>
                <a:gd name="T7" fmla="*/ 7 h 9"/>
                <a:gd name="T8" fmla="*/ 11 w 20"/>
                <a:gd name="T9" fmla="*/ 0 h 9"/>
              </a:gdLst>
              <a:ahLst/>
              <a:cxnLst>
                <a:cxn ang="0">
                  <a:pos x="T0" y="T1"/>
                </a:cxn>
                <a:cxn ang="0">
                  <a:pos x="T2" y="T3"/>
                </a:cxn>
                <a:cxn ang="0">
                  <a:pos x="T4" y="T5"/>
                </a:cxn>
                <a:cxn ang="0">
                  <a:pos x="T6" y="T7"/>
                </a:cxn>
                <a:cxn ang="0">
                  <a:pos x="T8" y="T9"/>
                </a:cxn>
              </a:cxnLst>
              <a:rect l="0" t="0" r="r" b="b"/>
              <a:pathLst>
                <a:path w="20" h="9">
                  <a:moveTo>
                    <a:pt x="11" y="0"/>
                  </a:moveTo>
                  <a:cubicBezTo>
                    <a:pt x="14" y="0"/>
                    <a:pt x="17" y="1"/>
                    <a:pt x="20" y="1"/>
                  </a:cubicBezTo>
                  <a:cubicBezTo>
                    <a:pt x="19" y="2"/>
                    <a:pt x="18" y="3"/>
                    <a:pt x="18" y="4"/>
                  </a:cubicBezTo>
                  <a:cubicBezTo>
                    <a:pt x="12" y="5"/>
                    <a:pt x="3" y="9"/>
                    <a:pt x="0" y="7"/>
                  </a:cubicBezTo>
                  <a:cubicBezTo>
                    <a:pt x="4" y="4"/>
                    <a:pt x="7" y="2"/>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6" name="Freeform 277"/>
            <p:cNvSpPr>
              <a:spLocks/>
            </p:cNvSpPr>
            <p:nvPr/>
          </p:nvSpPr>
          <p:spPr bwMode="auto">
            <a:xfrm>
              <a:off x="16288841" y="7992175"/>
              <a:ext cx="47625" cy="23813"/>
            </a:xfrm>
            <a:custGeom>
              <a:avLst/>
              <a:gdLst>
                <a:gd name="T0" fmla="*/ 8 w 18"/>
                <a:gd name="T1" fmla="*/ 0 h 9"/>
                <a:gd name="T2" fmla="*/ 18 w 18"/>
                <a:gd name="T3" fmla="*/ 2 h 9"/>
                <a:gd name="T4" fmla="*/ 18 w 18"/>
                <a:gd name="T5" fmla="*/ 3 h 9"/>
                <a:gd name="T6" fmla="*/ 0 w 18"/>
                <a:gd name="T7" fmla="*/ 9 h 9"/>
                <a:gd name="T8" fmla="*/ 2 w 18"/>
                <a:gd name="T9" fmla="*/ 6 h 9"/>
                <a:gd name="T10" fmla="*/ 8 w 18"/>
                <a:gd name="T11" fmla="*/ 0 h 9"/>
              </a:gdLst>
              <a:ahLst/>
              <a:cxnLst>
                <a:cxn ang="0">
                  <a:pos x="T0" y="T1"/>
                </a:cxn>
                <a:cxn ang="0">
                  <a:pos x="T2" y="T3"/>
                </a:cxn>
                <a:cxn ang="0">
                  <a:pos x="T4" y="T5"/>
                </a:cxn>
                <a:cxn ang="0">
                  <a:pos x="T6" y="T7"/>
                </a:cxn>
                <a:cxn ang="0">
                  <a:pos x="T8" y="T9"/>
                </a:cxn>
                <a:cxn ang="0">
                  <a:pos x="T10" y="T11"/>
                </a:cxn>
              </a:cxnLst>
              <a:rect l="0" t="0" r="r" b="b"/>
              <a:pathLst>
                <a:path w="18" h="9">
                  <a:moveTo>
                    <a:pt x="8" y="0"/>
                  </a:moveTo>
                  <a:cubicBezTo>
                    <a:pt x="13" y="0"/>
                    <a:pt x="16" y="0"/>
                    <a:pt x="18" y="2"/>
                  </a:cubicBezTo>
                  <a:cubicBezTo>
                    <a:pt x="18" y="2"/>
                    <a:pt x="18" y="3"/>
                    <a:pt x="18" y="3"/>
                  </a:cubicBezTo>
                  <a:cubicBezTo>
                    <a:pt x="12" y="5"/>
                    <a:pt x="6" y="7"/>
                    <a:pt x="0" y="9"/>
                  </a:cubicBezTo>
                  <a:cubicBezTo>
                    <a:pt x="1" y="8"/>
                    <a:pt x="1" y="7"/>
                    <a:pt x="2" y="6"/>
                  </a:cubicBezTo>
                  <a:cubicBezTo>
                    <a:pt x="5" y="4"/>
                    <a:pt x="6" y="3"/>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7" name="Freeform 278"/>
            <p:cNvSpPr>
              <a:spLocks/>
            </p:cNvSpPr>
            <p:nvPr/>
          </p:nvSpPr>
          <p:spPr bwMode="auto">
            <a:xfrm>
              <a:off x="15396666" y="7996938"/>
              <a:ext cx="277813" cy="68263"/>
            </a:xfrm>
            <a:custGeom>
              <a:avLst/>
              <a:gdLst>
                <a:gd name="T0" fmla="*/ 80 w 106"/>
                <a:gd name="T1" fmla="*/ 0 h 26"/>
                <a:gd name="T2" fmla="*/ 106 w 106"/>
                <a:gd name="T3" fmla="*/ 2 h 26"/>
                <a:gd name="T4" fmla="*/ 106 w 106"/>
                <a:gd name="T5" fmla="*/ 3 h 26"/>
                <a:gd name="T6" fmla="*/ 102 w 106"/>
                <a:gd name="T7" fmla="*/ 8 h 26"/>
                <a:gd name="T8" fmla="*/ 60 w 106"/>
                <a:gd name="T9" fmla="*/ 16 h 26"/>
                <a:gd name="T10" fmla="*/ 44 w 106"/>
                <a:gd name="T11" fmla="*/ 14 h 26"/>
                <a:gd name="T12" fmla="*/ 30 w 106"/>
                <a:gd name="T13" fmla="*/ 23 h 26"/>
                <a:gd name="T14" fmla="*/ 2 w 106"/>
                <a:gd name="T15" fmla="*/ 22 h 26"/>
                <a:gd name="T16" fmla="*/ 0 w 106"/>
                <a:gd name="T17" fmla="*/ 19 h 26"/>
                <a:gd name="T18" fmla="*/ 28 w 106"/>
                <a:gd name="T19" fmla="*/ 10 h 26"/>
                <a:gd name="T20" fmla="*/ 80 w 106"/>
                <a:gd name="T21"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6" h="26">
                  <a:moveTo>
                    <a:pt x="80" y="0"/>
                  </a:moveTo>
                  <a:cubicBezTo>
                    <a:pt x="89" y="1"/>
                    <a:pt x="97" y="1"/>
                    <a:pt x="106" y="2"/>
                  </a:cubicBezTo>
                  <a:cubicBezTo>
                    <a:pt x="106" y="2"/>
                    <a:pt x="106" y="3"/>
                    <a:pt x="106" y="3"/>
                  </a:cubicBezTo>
                  <a:cubicBezTo>
                    <a:pt x="105" y="5"/>
                    <a:pt x="103" y="6"/>
                    <a:pt x="102" y="8"/>
                  </a:cubicBezTo>
                  <a:cubicBezTo>
                    <a:pt x="91" y="11"/>
                    <a:pt x="72" y="15"/>
                    <a:pt x="60" y="16"/>
                  </a:cubicBezTo>
                  <a:cubicBezTo>
                    <a:pt x="55" y="16"/>
                    <a:pt x="50" y="15"/>
                    <a:pt x="44" y="14"/>
                  </a:cubicBezTo>
                  <a:cubicBezTo>
                    <a:pt x="40" y="17"/>
                    <a:pt x="35" y="20"/>
                    <a:pt x="30" y="23"/>
                  </a:cubicBezTo>
                  <a:cubicBezTo>
                    <a:pt x="22" y="25"/>
                    <a:pt x="4" y="26"/>
                    <a:pt x="2" y="22"/>
                  </a:cubicBezTo>
                  <a:cubicBezTo>
                    <a:pt x="0" y="20"/>
                    <a:pt x="2" y="22"/>
                    <a:pt x="0" y="19"/>
                  </a:cubicBezTo>
                  <a:cubicBezTo>
                    <a:pt x="10" y="17"/>
                    <a:pt x="20" y="12"/>
                    <a:pt x="28" y="10"/>
                  </a:cubicBezTo>
                  <a:cubicBezTo>
                    <a:pt x="43" y="5"/>
                    <a:pt x="70" y="12"/>
                    <a:pt x="8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8" name="Freeform 279"/>
            <p:cNvSpPr>
              <a:spLocks/>
            </p:cNvSpPr>
            <p:nvPr/>
          </p:nvSpPr>
          <p:spPr bwMode="auto">
            <a:xfrm>
              <a:off x="16823829" y="8004875"/>
              <a:ext cx="138113" cy="57150"/>
            </a:xfrm>
            <a:custGeom>
              <a:avLst/>
              <a:gdLst>
                <a:gd name="T0" fmla="*/ 39 w 53"/>
                <a:gd name="T1" fmla="*/ 0 h 22"/>
                <a:gd name="T2" fmla="*/ 53 w 53"/>
                <a:gd name="T3" fmla="*/ 1 h 22"/>
                <a:gd name="T4" fmla="*/ 51 w 53"/>
                <a:gd name="T5" fmla="*/ 2 h 22"/>
                <a:gd name="T6" fmla="*/ 0 w 53"/>
                <a:gd name="T7" fmla="*/ 17 h 22"/>
                <a:gd name="T8" fmla="*/ 2 w 53"/>
                <a:gd name="T9" fmla="*/ 12 h 22"/>
                <a:gd name="T10" fmla="*/ 39 w 53"/>
                <a:gd name="T11" fmla="*/ 0 h 22"/>
              </a:gdLst>
              <a:ahLst/>
              <a:cxnLst>
                <a:cxn ang="0">
                  <a:pos x="T0" y="T1"/>
                </a:cxn>
                <a:cxn ang="0">
                  <a:pos x="T2" y="T3"/>
                </a:cxn>
                <a:cxn ang="0">
                  <a:pos x="T4" y="T5"/>
                </a:cxn>
                <a:cxn ang="0">
                  <a:pos x="T6" y="T7"/>
                </a:cxn>
                <a:cxn ang="0">
                  <a:pos x="T8" y="T9"/>
                </a:cxn>
                <a:cxn ang="0">
                  <a:pos x="T10" y="T11"/>
                </a:cxn>
              </a:cxnLst>
              <a:rect l="0" t="0" r="r" b="b"/>
              <a:pathLst>
                <a:path w="53" h="22">
                  <a:moveTo>
                    <a:pt x="39" y="0"/>
                  </a:moveTo>
                  <a:cubicBezTo>
                    <a:pt x="44" y="0"/>
                    <a:pt x="49" y="1"/>
                    <a:pt x="53" y="1"/>
                  </a:cubicBezTo>
                  <a:cubicBezTo>
                    <a:pt x="53" y="1"/>
                    <a:pt x="52" y="2"/>
                    <a:pt x="51" y="2"/>
                  </a:cubicBezTo>
                  <a:cubicBezTo>
                    <a:pt x="46" y="8"/>
                    <a:pt x="3" y="22"/>
                    <a:pt x="0" y="17"/>
                  </a:cubicBezTo>
                  <a:cubicBezTo>
                    <a:pt x="1" y="16"/>
                    <a:pt x="2" y="14"/>
                    <a:pt x="2" y="12"/>
                  </a:cubicBezTo>
                  <a:cubicBezTo>
                    <a:pt x="13" y="9"/>
                    <a:pt x="30" y="6"/>
                    <a:pt x="3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9" name="Freeform 280"/>
            <p:cNvSpPr>
              <a:spLocks/>
            </p:cNvSpPr>
            <p:nvPr/>
          </p:nvSpPr>
          <p:spPr bwMode="auto">
            <a:xfrm>
              <a:off x="16166604" y="8009638"/>
              <a:ext cx="117475" cy="47625"/>
            </a:xfrm>
            <a:custGeom>
              <a:avLst/>
              <a:gdLst>
                <a:gd name="T0" fmla="*/ 40 w 45"/>
                <a:gd name="T1" fmla="*/ 0 h 18"/>
                <a:gd name="T2" fmla="*/ 45 w 45"/>
                <a:gd name="T3" fmla="*/ 2 h 18"/>
                <a:gd name="T4" fmla="*/ 45 w 45"/>
                <a:gd name="T5" fmla="*/ 3 h 18"/>
                <a:gd name="T6" fmla="*/ 0 w 45"/>
                <a:gd name="T7" fmla="*/ 9 h 18"/>
                <a:gd name="T8" fmla="*/ 1 w 45"/>
                <a:gd name="T9" fmla="*/ 7 h 18"/>
                <a:gd name="T10" fmla="*/ 40 w 45"/>
                <a:gd name="T11" fmla="*/ 0 h 18"/>
              </a:gdLst>
              <a:ahLst/>
              <a:cxnLst>
                <a:cxn ang="0">
                  <a:pos x="T0" y="T1"/>
                </a:cxn>
                <a:cxn ang="0">
                  <a:pos x="T2" y="T3"/>
                </a:cxn>
                <a:cxn ang="0">
                  <a:pos x="T4" y="T5"/>
                </a:cxn>
                <a:cxn ang="0">
                  <a:pos x="T6" y="T7"/>
                </a:cxn>
                <a:cxn ang="0">
                  <a:pos x="T8" y="T9"/>
                </a:cxn>
                <a:cxn ang="0">
                  <a:pos x="T10" y="T11"/>
                </a:cxn>
              </a:cxnLst>
              <a:rect l="0" t="0" r="r" b="b"/>
              <a:pathLst>
                <a:path w="45" h="18">
                  <a:moveTo>
                    <a:pt x="40" y="0"/>
                  </a:moveTo>
                  <a:cubicBezTo>
                    <a:pt x="42" y="1"/>
                    <a:pt x="44" y="1"/>
                    <a:pt x="45" y="2"/>
                  </a:cubicBezTo>
                  <a:cubicBezTo>
                    <a:pt x="45" y="2"/>
                    <a:pt x="45" y="2"/>
                    <a:pt x="45" y="3"/>
                  </a:cubicBezTo>
                  <a:cubicBezTo>
                    <a:pt x="36" y="6"/>
                    <a:pt x="8" y="18"/>
                    <a:pt x="0" y="9"/>
                  </a:cubicBezTo>
                  <a:cubicBezTo>
                    <a:pt x="0" y="8"/>
                    <a:pt x="1" y="7"/>
                    <a:pt x="1" y="7"/>
                  </a:cubicBezTo>
                  <a:cubicBezTo>
                    <a:pt x="12" y="6"/>
                    <a:pt x="32" y="5"/>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0" name="Freeform 281"/>
            <p:cNvSpPr>
              <a:spLocks/>
            </p:cNvSpPr>
            <p:nvPr/>
          </p:nvSpPr>
          <p:spPr bwMode="auto">
            <a:xfrm>
              <a:off x="16731754" y="8012813"/>
              <a:ext cx="44450" cy="17463"/>
            </a:xfrm>
            <a:custGeom>
              <a:avLst/>
              <a:gdLst>
                <a:gd name="T0" fmla="*/ 12 w 17"/>
                <a:gd name="T1" fmla="*/ 0 h 7"/>
                <a:gd name="T2" fmla="*/ 17 w 17"/>
                <a:gd name="T3" fmla="*/ 0 h 7"/>
                <a:gd name="T4" fmla="*/ 17 w 17"/>
                <a:gd name="T5" fmla="*/ 1 h 7"/>
                <a:gd name="T6" fmla="*/ 14 w 17"/>
                <a:gd name="T7" fmla="*/ 4 h 7"/>
                <a:gd name="T8" fmla="*/ 13 w 17"/>
                <a:gd name="T9" fmla="*/ 7 h 7"/>
                <a:gd name="T10" fmla="*/ 0 w 17"/>
                <a:gd name="T11" fmla="*/ 6 h 7"/>
                <a:gd name="T12" fmla="*/ 1 w 17"/>
                <a:gd name="T13" fmla="*/ 3 h 7"/>
                <a:gd name="T14" fmla="*/ 12 w 17"/>
                <a:gd name="T15" fmla="*/ 0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7">
                  <a:moveTo>
                    <a:pt x="12" y="0"/>
                  </a:moveTo>
                  <a:cubicBezTo>
                    <a:pt x="13" y="0"/>
                    <a:pt x="15" y="0"/>
                    <a:pt x="17" y="0"/>
                  </a:cubicBezTo>
                  <a:cubicBezTo>
                    <a:pt x="17" y="0"/>
                    <a:pt x="17" y="0"/>
                    <a:pt x="17" y="1"/>
                  </a:cubicBezTo>
                  <a:cubicBezTo>
                    <a:pt x="16" y="2"/>
                    <a:pt x="15" y="3"/>
                    <a:pt x="14" y="4"/>
                  </a:cubicBezTo>
                  <a:cubicBezTo>
                    <a:pt x="14" y="5"/>
                    <a:pt x="13" y="6"/>
                    <a:pt x="13" y="7"/>
                  </a:cubicBezTo>
                  <a:cubicBezTo>
                    <a:pt x="8" y="6"/>
                    <a:pt x="4" y="6"/>
                    <a:pt x="0" y="6"/>
                  </a:cubicBezTo>
                  <a:cubicBezTo>
                    <a:pt x="0" y="5"/>
                    <a:pt x="1" y="4"/>
                    <a:pt x="1" y="3"/>
                  </a:cubicBezTo>
                  <a:cubicBezTo>
                    <a:pt x="5" y="2"/>
                    <a:pt x="8" y="1"/>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1" name="Freeform 282"/>
            <p:cNvSpPr>
              <a:spLocks/>
            </p:cNvSpPr>
            <p:nvPr/>
          </p:nvSpPr>
          <p:spPr bwMode="auto">
            <a:xfrm>
              <a:off x="16404729" y="8022338"/>
              <a:ext cx="31750" cy="11113"/>
            </a:xfrm>
            <a:custGeom>
              <a:avLst/>
              <a:gdLst>
                <a:gd name="T0" fmla="*/ 3 w 12"/>
                <a:gd name="T1" fmla="*/ 0 h 4"/>
                <a:gd name="T2" fmla="*/ 12 w 12"/>
                <a:gd name="T3" fmla="*/ 1 h 4"/>
                <a:gd name="T4" fmla="*/ 10 w 12"/>
                <a:gd name="T5" fmla="*/ 4 h 4"/>
                <a:gd name="T6" fmla="*/ 8 w 12"/>
                <a:gd name="T7" fmla="*/ 4 h 4"/>
                <a:gd name="T8" fmla="*/ 0 w 12"/>
                <a:gd name="T9" fmla="*/ 3 h 4"/>
                <a:gd name="T10" fmla="*/ 1 w 12"/>
                <a:gd name="T11" fmla="*/ 1 h 4"/>
                <a:gd name="T12" fmla="*/ 3 w 12"/>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12" h="4">
                  <a:moveTo>
                    <a:pt x="3" y="0"/>
                  </a:moveTo>
                  <a:cubicBezTo>
                    <a:pt x="6" y="0"/>
                    <a:pt x="9" y="0"/>
                    <a:pt x="12" y="1"/>
                  </a:cubicBezTo>
                  <a:cubicBezTo>
                    <a:pt x="11" y="2"/>
                    <a:pt x="10" y="3"/>
                    <a:pt x="10" y="4"/>
                  </a:cubicBezTo>
                  <a:cubicBezTo>
                    <a:pt x="9" y="4"/>
                    <a:pt x="9" y="4"/>
                    <a:pt x="8" y="4"/>
                  </a:cubicBezTo>
                  <a:cubicBezTo>
                    <a:pt x="5" y="4"/>
                    <a:pt x="3" y="3"/>
                    <a:pt x="0" y="3"/>
                  </a:cubicBezTo>
                  <a:cubicBezTo>
                    <a:pt x="1" y="2"/>
                    <a:pt x="1" y="1"/>
                    <a:pt x="1" y="1"/>
                  </a:cubicBezTo>
                  <a:cubicBezTo>
                    <a:pt x="2" y="0"/>
                    <a:pt x="2"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2" name="Freeform 283"/>
            <p:cNvSpPr>
              <a:spLocks/>
            </p:cNvSpPr>
            <p:nvPr/>
          </p:nvSpPr>
          <p:spPr bwMode="auto">
            <a:xfrm>
              <a:off x="16839704" y="8044563"/>
              <a:ext cx="193675" cy="65088"/>
            </a:xfrm>
            <a:custGeom>
              <a:avLst/>
              <a:gdLst>
                <a:gd name="T0" fmla="*/ 68 w 74"/>
                <a:gd name="T1" fmla="*/ 0 h 25"/>
                <a:gd name="T2" fmla="*/ 74 w 74"/>
                <a:gd name="T3" fmla="*/ 1 h 25"/>
                <a:gd name="T4" fmla="*/ 74 w 74"/>
                <a:gd name="T5" fmla="*/ 2 h 25"/>
                <a:gd name="T6" fmla="*/ 0 w 74"/>
                <a:gd name="T7" fmla="*/ 25 h 25"/>
                <a:gd name="T8" fmla="*/ 2 w 74"/>
                <a:gd name="T9" fmla="*/ 21 h 25"/>
                <a:gd name="T10" fmla="*/ 17 w 74"/>
                <a:gd name="T11" fmla="*/ 14 h 25"/>
                <a:gd name="T12" fmla="*/ 32 w 74"/>
                <a:gd name="T13" fmla="*/ 13 h 25"/>
                <a:gd name="T14" fmla="*/ 68 w 74"/>
                <a:gd name="T15" fmla="*/ 0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4" h="25">
                  <a:moveTo>
                    <a:pt x="68" y="0"/>
                  </a:moveTo>
                  <a:cubicBezTo>
                    <a:pt x="70" y="1"/>
                    <a:pt x="72" y="1"/>
                    <a:pt x="74" y="1"/>
                  </a:cubicBezTo>
                  <a:cubicBezTo>
                    <a:pt x="74" y="2"/>
                    <a:pt x="74" y="2"/>
                    <a:pt x="74" y="2"/>
                  </a:cubicBezTo>
                  <a:cubicBezTo>
                    <a:pt x="62" y="12"/>
                    <a:pt x="19" y="24"/>
                    <a:pt x="0" y="25"/>
                  </a:cubicBezTo>
                  <a:cubicBezTo>
                    <a:pt x="1" y="24"/>
                    <a:pt x="2" y="23"/>
                    <a:pt x="2" y="21"/>
                  </a:cubicBezTo>
                  <a:cubicBezTo>
                    <a:pt x="10" y="19"/>
                    <a:pt x="12" y="16"/>
                    <a:pt x="17" y="14"/>
                  </a:cubicBezTo>
                  <a:cubicBezTo>
                    <a:pt x="22" y="13"/>
                    <a:pt x="27" y="13"/>
                    <a:pt x="32" y="13"/>
                  </a:cubicBezTo>
                  <a:cubicBezTo>
                    <a:pt x="44" y="9"/>
                    <a:pt x="56" y="4"/>
                    <a:pt x="6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3" name="Freeform 284"/>
            <p:cNvSpPr>
              <a:spLocks/>
            </p:cNvSpPr>
            <p:nvPr/>
          </p:nvSpPr>
          <p:spPr bwMode="auto">
            <a:xfrm>
              <a:off x="16585704" y="8049325"/>
              <a:ext cx="85725" cy="33338"/>
            </a:xfrm>
            <a:custGeom>
              <a:avLst/>
              <a:gdLst>
                <a:gd name="T0" fmla="*/ 30 w 33"/>
                <a:gd name="T1" fmla="*/ 0 h 13"/>
                <a:gd name="T2" fmla="*/ 33 w 33"/>
                <a:gd name="T3" fmla="*/ 0 h 13"/>
                <a:gd name="T4" fmla="*/ 33 w 33"/>
                <a:gd name="T5" fmla="*/ 3 h 13"/>
                <a:gd name="T6" fmla="*/ 1 w 33"/>
                <a:gd name="T7" fmla="*/ 13 h 13"/>
                <a:gd name="T8" fmla="*/ 0 w 33"/>
                <a:gd name="T9" fmla="*/ 11 h 13"/>
                <a:gd name="T10" fmla="*/ 2 w 33"/>
                <a:gd name="T11" fmla="*/ 9 h 13"/>
                <a:gd name="T12" fmla="*/ 30 w 33"/>
                <a:gd name="T13" fmla="*/ 0 h 13"/>
              </a:gdLst>
              <a:ahLst/>
              <a:cxnLst>
                <a:cxn ang="0">
                  <a:pos x="T0" y="T1"/>
                </a:cxn>
                <a:cxn ang="0">
                  <a:pos x="T2" y="T3"/>
                </a:cxn>
                <a:cxn ang="0">
                  <a:pos x="T4" y="T5"/>
                </a:cxn>
                <a:cxn ang="0">
                  <a:pos x="T6" y="T7"/>
                </a:cxn>
                <a:cxn ang="0">
                  <a:pos x="T8" y="T9"/>
                </a:cxn>
                <a:cxn ang="0">
                  <a:pos x="T10" y="T11"/>
                </a:cxn>
                <a:cxn ang="0">
                  <a:pos x="T12" y="T13"/>
                </a:cxn>
              </a:cxnLst>
              <a:rect l="0" t="0" r="r" b="b"/>
              <a:pathLst>
                <a:path w="33" h="13">
                  <a:moveTo>
                    <a:pt x="30" y="0"/>
                  </a:moveTo>
                  <a:cubicBezTo>
                    <a:pt x="31" y="0"/>
                    <a:pt x="32" y="0"/>
                    <a:pt x="33" y="0"/>
                  </a:cubicBezTo>
                  <a:cubicBezTo>
                    <a:pt x="33" y="1"/>
                    <a:pt x="33" y="2"/>
                    <a:pt x="33" y="3"/>
                  </a:cubicBezTo>
                  <a:cubicBezTo>
                    <a:pt x="23" y="7"/>
                    <a:pt x="15" y="12"/>
                    <a:pt x="1" y="13"/>
                  </a:cubicBezTo>
                  <a:cubicBezTo>
                    <a:pt x="1" y="12"/>
                    <a:pt x="1" y="11"/>
                    <a:pt x="0" y="11"/>
                  </a:cubicBezTo>
                  <a:cubicBezTo>
                    <a:pt x="1" y="10"/>
                    <a:pt x="2" y="10"/>
                    <a:pt x="2" y="9"/>
                  </a:cubicBezTo>
                  <a:cubicBezTo>
                    <a:pt x="13" y="7"/>
                    <a:pt x="24" y="5"/>
                    <a:pt x="3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4" name="Freeform 285"/>
            <p:cNvSpPr>
              <a:spLocks/>
            </p:cNvSpPr>
            <p:nvPr/>
          </p:nvSpPr>
          <p:spPr bwMode="auto">
            <a:xfrm>
              <a:off x="16752391" y="8057263"/>
              <a:ext cx="58738" cy="23813"/>
            </a:xfrm>
            <a:custGeom>
              <a:avLst/>
              <a:gdLst>
                <a:gd name="T0" fmla="*/ 10 w 22"/>
                <a:gd name="T1" fmla="*/ 0 h 9"/>
                <a:gd name="T2" fmla="*/ 22 w 22"/>
                <a:gd name="T3" fmla="*/ 3 h 9"/>
                <a:gd name="T4" fmla="*/ 21 w 22"/>
                <a:gd name="T5" fmla="*/ 5 h 9"/>
                <a:gd name="T6" fmla="*/ 0 w 22"/>
                <a:gd name="T7" fmla="*/ 9 h 9"/>
                <a:gd name="T8" fmla="*/ 0 w 22"/>
                <a:gd name="T9" fmla="*/ 6 h 9"/>
                <a:gd name="T10" fmla="*/ 10 w 22"/>
                <a:gd name="T11" fmla="*/ 0 h 9"/>
              </a:gdLst>
              <a:ahLst/>
              <a:cxnLst>
                <a:cxn ang="0">
                  <a:pos x="T0" y="T1"/>
                </a:cxn>
                <a:cxn ang="0">
                  <a:pos x="T2" y="T3"/>
                </a:cxn>
                <a:cxn ang="0">
                  <a:pos x="T4" y="T5"/>
                </a:cxn>
                <a:cxn ang="0">
                  <a:pos x="T6" y="T7"/>
                </a:cxn>
                <a:cxn ang="0">
                  <a:pos x="T8" y="T9"/>
                </a:cxn>
                <a:cxn ang="0">
                  <a:pos x="T10" y="T11"/>
                </a:cxn>
              </a:cxnLst>
              <a:rect l="0" t="0" r="r" b="b"/>
              <a:pathLst>
                <a:path w="22" h="9">
                  <a:moveTo>
                    <a:pt x="10" y="0"/>
                  </a:moveTo>
                  <a:cubicBezTo>
                    <a:pt x="14" y="1"/>
                    <a:pt x="18" y="2"/>
                    <a:pt x="22" y="3"/>
                  </a:cubicBezTo>
                  <a:cubicBezTo>
                    <a:pt x="21" y="4"/>
                    <a:pt x="21" y="4"/>
                    <a:pt x="21" y="5"/>
                  </a:cubicBezTo>
                  <a:cubicBezTo>
                    <a:pt x="14" y="6"/>
                    <a:pt x="7" y="7"/>
                    <a:pt x="0" y="9"/>
                  </a:cubicBezTo>
                  <a:cubicBezTo>
                    <a:pt x="0" y="8"/>
                    <a:pt x="0" y="7"/>
                    <a:pt x="0" y="6"/>
                  </a:cubicBezTo>
                  <a:cubicBezTo>
                    <a:pt x="3" y="4"/>
                    <a:pt x="7" y="2"/>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5" name="Freeform 286"/>
            <p:cNvSpPr>
              <a:spLocks/>
            </p:cNvSpPr>
            <p:nvPr/>
          </p:nvSpPr>
          <p:spPr bwMode="auto">
            <a:xfrm>
              <a:off x="14880729" y="8062025"/>
              <a:ext cx="908050" cy="406400"/>
            </a:xfrm>
            <a:custGeom>
              <a:avLst/>
              <a:gdLst>
                <a:gd name="T0" fmla="*/ 290 w 347"/>
                <a:gd name="T1" fmla="*/ 0 h 155"/>
                <a:gd name="T2" fmla="*/ 296 w 347"/>
                <a:gd name="T3" fmla="*/ 5 h 155"/>
                <a:gd name="T4" fmla="*/ 292 w 347"/>
                <a:gd name="T5" fmla="*/ 11 h 155"/>
                <a:gd name="T6" fmla="*/ 296 w 347"/>
                <a:gd name="T7" fmla="*/ 12 h 155"/>
                <a:gd name="T8" fmla="*/ 292 w 347"/>
                <a:gd name="T9" fmla="*/ 16 h 155"/>
                <a:gd name="T10" fmla="*/ 170 w 347"/>
                <a:gd name="T11" fmla="*/ 72 h 155"/>
                <a:gd name="T12" fmla="*/ 171 w 347"/>
                <a:gd name="T13" fmla="*/ 73 h 155"/>
                <a:gd name="T14" fmla="*/ 262 w 347"/>
                <a:gd name="T15" fmla="*/ 66 h 155"/>
                <a:gd name="T16" fmla="*/ 255 w 347"/>
                <a:gd name="T17" fmla="*/ 71 h 155"/>
                <a:gd name="T18" fmla="*/ 256 w 347"/>
                <a:gd name="T19" fmla="*/ 73 h 155"/>
                <a:gd name="T20" fmla="*/ 257 w 347"/>
                <a:gd name="T21" fmla="*/ 73 h 155"/>
                <a:gd name="T22" fmla="*/ 281 w 347"/>
                <a:gd name="T23" fmla="*/ 60 h 155"/>
                <a:gd name="T24" fmla="*/ 308 w 347"/>
                <a:gd name="T25" fmla="*/ 59 h 155"/>
                <a:gd name="T26" fmla="*/ 347 w 347"/>
                <a:gd name="T27" fmla="*/ 48 h 155"/>
                <a:gd name="T28" fmla="*/ 347 w 347"/>
                <a:gd name="T29" fmla="*/ 49 h 155"/>
                <a:gd name="T30" fmla="*/ 345 w 347"/>
                <a:gd name="T31" fmla="*/ 52 h 155"/>
                <a:gd name="T32" fmla="*/ 240 w 347"/>
                <a:gd name="T33" fmla="*/ 83 h 155"/>
                <a:gd name="T34" fmla="*/ 196 w 347"/>
                <a:gd name="T35" fmla="*/ 88 h 155"/>
                <a:gd name="T36" fmla="*/ 201 w 347"/>
                <a:gd name="T37" fmla="*/ 91 h 155"/>
                <a:gd name="T38" fmla="*/ 199 w 347"/>
                <a:gd name="T39" fmla="*/ 91 h 155"/>
                <a:gd name="T40" fmla="*/ 55 w 347"/>
                <a:gd name="T41" fmla="*/ 130 h 155"/>
                <a:gd name="T42" fmla="*/ 56 w 347"/>
                <a:gd name="T43" fmla="*/ 138 h 155"/>
                <a:gd name="T44" fmla="*/ 0 w 347"/>
                <a:gd name="T45" fmla="*/ 151 h 155"/>
                <a:gd name="T46" fmla="*/ 0 w 347"/>
                <a:gd name="T47" fmla="*/ 150 h 155"/>
                <a:gd name="T48" fmla="*/ 2 w 347"/>
                <a:gd name="T49" fmla="*/ 147 h 155"/>
                <a:gd name="T50" fmla="*/ 24 w 347"/>
                <a:gd name="T51" fmla="*/ 142 h 155"/>
                <a:gd name="T52" fmla="*/ 20 w 347"/>
                <a:gd name="T53" fmla="*/ 137 h 155"/>
                <a:gd name="T54" fmla="*/ 44 w 347"/>
                <a:gd name="T55" fmla="*/ 128 h 155"/>
                <a:gd name="T56" fmla="*/ 37 w 347"/>
                <a:gd name="T57" fmla="*/ 128 h 155"/>
                <a:gd name="T58" fmla="*/ 29 w 347"/>
                <a:gd name="T59" fmla="*/ 124 h 155"/>
                <a:gd name="T60" fmla="*/ 32 w 347"/>
                <a:gd name="T61" fmla="*/ 120 h 155"/>
                <a:gd name="T62" fmla="*/ 54 w 347"/>
                <a:gd name="T63" fmla="*/ 115 h 155"/>
                <a:gd name="T64" fmla="*/ 58 w 347"/>
                <a:gd name="T65" fmla="*/ 112 h 155"/>
                <a:gd name="T66" fmla="*/ 53 w 347"/>
                <a:gd name="T67" fmla="*/ 109 h 155"/>
                <a:gd name="T68" fmla="*/ 58 w 347"/>
                <a:gd name="T69" fmla="*/ 103 h 155"/>
                <a:gd name="T70" fmla="*/ 81 w 347"/>
                <a:gd name="T71" fmla="*/ 101 h 155"/>
                <a:gd name="T72" fmla="*/ 100 w 347"/>
                <a:gd name="T73" fmla="*/ 85 h 155"/>
                <a:gd name="T74" fmla="*/ 99 w 347"/>
                <a:gd name="T75" fmla="*/ 83 h 155"/>
                <a:gd name="T76" fmla="*/ 91 w 347"/>
                <a:gd name="T77" fmla="*/ 84 h 155"/>
                <a:gd name="T78" fmla="*/ 92 w 347"/>
                <a:gd name="T79" fmla="*/ 80 h 155"/>
                <a:gd name="T80" fmla="*/ 107 w 347"/>
                <a:gd name="T81" fmla="*/ 72 h 155"/>
                <a:gd name="T82" fmla="*/ 122 w 347"/>
                <a:gd name="T83" fmla="*/ 71 h 155"/>
                <a:gd name="T84" fmla="*/ 123 w 347"/>
                <a:gd name="T85" fmla="*/ 72 h 155"/>
                <a:gd name="T86" fmla="*/ 121 w 347"/>
                <a:gd name="T87" fmla="*/ 75 h 155"/>
                <a:gd name="T88" fmla="*/ 118 w 347"/>
                <a:gd name="T89" fmla="*/ 77 h 155"/>
                <a:gd name="T90" fmla="*/ 119 w 347"/>
                <a:gd name="T91" fmla="*/ 79 h 155"/>
                <a:gd name="T92" fmla="*/ 125 w 347"/>
                <a:gd name="T93" fmla="*/ 79 h 155"/>
                <a:gd name="T94" fmla="*/ 132 w 347"/>
                <a:gd name="T95" fmla="*/ 73 h 155"/>
                <a:gd name="T96" fmla="*/ 126 w 347"/>
                <a:gd name="T97" fmla="*/ 67 h 155"/>
                <a:gd name="T98" fmla="*/ 106 w 347"/>
                <a:gd name="T99" fmla="*/ 67 h 155"/>
                <a:gd name="T100" fmla="*/ 108 w 347"/>
                <a:gd name="T101" fmla="*/ 64 h 155"/>
                <a:gd name="T102" fmla="*/ 157 w 347"/>
                <a:gd name="T103" fmla="*/ 50 h 155"/>
                <a:gd name="T104" fmla="*/ 157 w 347"/>
                <a:gd name="T105" fmla="*/ 43 h 155"/>
                <a:gd name="T106" fmla="*/ 184 w 347"/>
                <a:gd name="T107" fmla="*/ 30 h 155"/>
                <a:gd name="T108" fmla="*/ 183 w 347"/>
                <a:gd name="T109" fmla="*/ 28 h 155"/>
                <a:gd name="T110" fmla="*/ 162 w 347"/>
                <a:gd name="T111" fmla="*/ 34 h 155"/>
                <a:gd name="T112" fmla="*/ 158 w 347"/>
                <a:gd name="T113" fmla="*/ 31 h 155"/>
                <a:gd name="T114" fmla="*/ 226 w 347"/>
                <a:gd name="T115" fmla="*/ 7 h 155"/>
                <a:gd name="T116" fmla="*/ 221 w 347"/>
                <a:gd name="T117" fmla="*/ 12 h 155"/>
                <a:gd name="T118" fmla="*/ 222 w 347"/>
                <a:gd name="T119" fmla="*/ 13 h 155"/>
                <a:gd name="T120" fmla="*/ 268 w 347"/>
                <a:gd name="T121" fmla="*/ 2 h 155"/>
                <a:gd name="T122" fmla="*/ 290 w 347"/>
                <a:gd name="T123" fmla="*/ 0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47" h="155">
                  <a:moveTo>
                    <a:pt x="290" y="0"/>
                  </a:moveTo>
                  <a:cubicBezTo>
                    <a:pt x="292" y="2"/>
                    <a:pt x="294" y="3"/>
                    <a:pt x="296" y="5"/>
                  </a:cubicBezTo>
                  <a:cubicBezTo>
                    <a:pt x="295" y="7"/>
                    <a:pt x="294" y="9"/>
                    <a:pt x="292" y="11"/>
                  </a:cubicBezTo>
                  <a:cubicBezTo>
                    <a:pt x="294" y="11"/>
                    <a:pt x="295" y="11"/>
                    <a:pt x="296" y="12"/>
                  </a:cubicBezTo>
                  <a:cubicBezTo>
                    <a:pt x="295" y="13"/>
                    <a:pt x="294" y="15"/>
                    <a:pt x="292" y="16"/>
                  </a:cubicBezTo>
                  <a:cubicBezTo>
                    <a:pt x="266" y="26"/>
                    <a:pt x="177" y="50"/>
                    <a:pt x="170" y="72"/>
                  </a:cubicBezTo>
                  <a:cubicBezTo>
                    <a:pt x="171" y="72"/>
                    <a:pt x="171" y="73"/>
                    <a:pt x="171" y="73"/>
                  </a:cubicBezTo>
                  <a:cubicBezTo>
                    <a:pt x="195" y="73"/>
                    <a:pt x="244" y="59"/>
                    <a:pt x="262" y="66"/>
                  </a:cubicBezTo>
                  <a:cubicBezTo>
                    <a:pt x="259" y="68"/>
                    <a:pt x="257" y="69"/>
                    <a:pt x="255" y="71"/>
                  </a:cubicBezTo>
                  <a:cubicBezTo>
                    <a:pt x="255" y="72"/>
                    <a:pt x="256" y="72"/>
                    <a:pt x="256" y="73"/>
                  </a:cubicBezTo>
                  <a:cubicBezTo>
                    <a:pt x="256" y="73"/>
                    <a:pt x="256" y="73"/>
                    <a:pt x="257" y="73"/>
                  </a:cubicBezTo>
                  <a:cubicBezTo>
                    <a:pt x="267" y="70"/>
                    <a:pt x="271" y="62"/>
                    <a:pt x="281" y="60"/>
                  </a:cubicBezTo>
                  <a:cubicBezTo>
                    <a:pt x="288" y="58"/>
                    <a:pt x="297" y="61"/>
                    <a:pt x="308" y="59"/>
                  </a:cubicBezTo>
                  <a:cubicBezTo>
                    <a:pt x="321" y="55"/>
                    <a:pt x="331" y="50"/>
                    <a:pt x="347" y="48"/>
                  </a:cubicBezTo>
                  <a:cubicBezTo>
                    <a:pt x="347" y="48"/>
                    <a:pt x="347" y="49"/>
                    <a:pt x="347" y="49"/>
                  </a:cubicBezTo>
                  <a:cubicBezTo>
                    <a:pt x="346" y="50"/>
                    <a:pt x="346" y="51"/>
                    <a:pt x="345" y="52"/>
                  </a:cubicBezTo>
                  <a:cubicBezTo>
                    <a:pt x="311" y="61"/>
                    <a:pt x="275" y="73"/>
                    <a:pt x="240" y="83"/>
                  </a:cubicBezTo>
                  <a:cubicBezTo>
                    <a:pt x="232" y="85"/>
                    <a:pt x="200" y="85"/>
                    <a:pt x="196" y="88"/>
                  </a:cubicBezTo>
                  <a:cubicBezTo>
                    <a:pt x="201" y="89"/>
                    <a:pt x="199" y="88"/>
                    <a:pt x="201" y="91"/>
                  </a:cubicBezTo>
                  <a:cubicBezTo>
                    <a:pt x="200" y="91"/>
                    <a:pt x="200" y="91"/>
                    <a:pt x="199" y="91"/>
                  </a:cubicBezTo>
                  <a:cubicBezTo>
                    <a:pt x="173" y="102"/>
                    <a:pt x="68" y="113"/>
                    <a:pt x="55" y="130"/>
                  </a:cubicBezTo>
                  <a:cubicBezTo>
                    <a:pt x="56" y="136"/>
                    <a:pt x="58" y="134"/>
                    <a:pt x="56" y="138"/>
                  </a:cubicBezTo>
                  <a:cubicBezTo>
                    <a:pt x="42" y="144"/>
                    <a:pt x="22" y="155"/>
                    <a:pt x="0" y="151"/>
                  </a:cubicBezTo>
                  <a:cubicBezTo>
                    <a:pt x="0" y="150"/>
                    <a:pt x="0" y="150"/>
                    <a:pt x="0" y="150"/>
                  </a:cubicBezTo>
                  <a:cubicBezTo>
                    <a:pt x="1" y="149"/>
                    <a:pt x="2" y="148"/>
                    <a:pt x="2" y="147"/>
                  </a:cubicBezTo>
                  <a:cubicBezTo>
                    <a:pt x="12" y="147"/>
                    <a:pt x="19" y="145"/>
                    <a:pt x="24" y="142"/>
                  </a:cubicBezTo>
                  <a:cubicBezTo>
                    <a:pt x="21" y="140"/>
                    <a:pt x="19" y="141"/>
                    <a:pt x="20" y="137"/>
                  </a:cubicBezTo>
                  <a:cubicBezTo>
                    <a:pt x="29" y="135"/>
                    <a:pt x="38" y="134"/>
                    <a:pt x="44" y="128"/>
                  </a:cubicBezTo>
                  <a:cubicBezTo>
                    <a:pt x="41" y="126"/>
                    <a:pt x="40" y="126"/>
                    <a:pt x="37" y="128"/>
                  </a:cubicBezTo>
                  <a:cubicBezTo>
                    <a:pt x="34" y="126"/>
                    <a:pt x="32" y="125"/>
                    <a:pt x="29" y="124"/>
                  </a:cubicBezTo>
                  <a:cubicBezTo>
                    <a:pt x="30" y="123"/>
                    <a:pt x="31" y="121"/>
                    <a:pt x="32" y="120"/>
                  </a:cubicBezTo>
                  <a:cubicBezTo>
                    <a:pt x="40" y="117"/>
                    <a:pt x="44" y="112"/>
                    <a:pt x="54" y="115"/>
                  </a:cubicBezTo>
                  <a:cubicBezTo>
                    <a:pt x="56" y="114"/>
                    <a:pt x="57" y="113"/>
                    <a:pt x="58" y="112"/>
                  </a:cubicBezTo>
                  <a:cubicBezTo>
                    <a:pt x="56" y="111"/>
                    <a:pt x="55" y="110"/>
                    <a:pt x="53" y="109"/>
                  </a:cubicBezTo>
                  <a:cubicBezTo>
                    <a:pt x="55" y="107"/>
                    <a:pt x="56" y="105"/>
                    <a:pt x="58" y="103"/>
                  </a:cubicBezTo>
                  <a:cubicBezTo>
                    <a:pt x="67" y="101"/>
                    <a:pt x="73" y="102"/>
                    <a:pt x="81" y="101"/>
                  </a:cubicBezTo>
                  <a:cubicBezTo>
                    <a:pt x="82" y="86"/>
                    <a:pt x="93" y="92"/>
                    <a:pt x="100" y="85"/>
                  </a:cubicBezTo>
                  <a:cubicBezTo>
                    <a:pt x="100" y="84"/>
                    <a:pt x="100" y="83"/>
                    <a:pt x="99" y="83"/>
                  </a:cubicBezTo>
                  <a:cubicBezTo>
                    <a:pt x="96" y="83"/>
                    <a:pt x="94" y="83"/>
                    <a:pt x="91" y="84"/>
                  </a:cubicBezTo>
                  <a:cubicBezTo>
                    <a:pt x="91" y="82"/>
                    <a:pt x="91" y="81"/>
                    <a:pt x="92" y="80"/>
                  </a:cubicBezTo>
                  <a:cubicBezTo>
                    <a:pt x="103" y="79"/>
                    <a:pt x="101" y="74"/>
                    <a:pt x="107" y="72"/>
                  </a:cubicBezTo>
                  <a:cubicBezTo>
                    <a:pt x="112" y="71"/>
                    <a:pt x="118" y="72"/>
                    <a:pt x="122" y="71"/>
                  </a:cubicBezTo>
                  <a:cubicBezTo>
                    <a:pt x="123" y="71"/>
                    <a:pt x="123" y="72"/>
                    <a:pt x="123" y="72"/>
                  </a:cubicBezTo>
                  <a:cubicBezTo>
                    <a:pt x="123" y="73"/>
                    <a:pt x="122" y="74"/>
                    <a:pt x="121" y="75"/>
                  </a:cubicBezTo>
                  <a:cubicBezTo>
                    <a:pt x="120" y="76"/>
                    <a:pt x="119" y="76"/>
                    <a:pt x="118" y="77"/>
                  </a:cubicBezTo>
                  <a:cubicBezTo>
                    <a:pt x="118" y="77"/>
                    <a:pt x="118" y="78"/>
                    <a:pt x="119" y="79"/>
                  </a:cubicBezTo>
                  <a:cubicBezTo>
                    <a:pt x="121" y="79"/>
                    <a:pt x="123" y="79"/>
                    <a:pt x="125" y="79"/>
                  </a:cubicBezTo>
                  <a:cubicBezTo>
                    <a:pt x="129" y="77"/>
                    <a:pt x="130" y="77"/>
                    <a:pt x="132" y="73"/>
                  </a:cubicBezTo>
                  <a:cubicBezTo>
                    <a:pt x="126" y="72"/>
                    <a:pt x="129" y="71"/>
                    <a:pt x="126" y="67"/>
                  </a:cubicBezTo>
                  <a:cubicBezTo>
                    <a:pt x="120" y="67"/>
                    <a:pt x="113" y="67"/>
                    <a:pt x="106" y="67"/>
                  </a:cubicBezTo>
                  <a:cubicBezTo>
                    <a:pt x="107" y="66"/>
                    <a:pt x="107" y="65"/>
                    <a:pt x="108" y="64"/>
                  </a:cubicBezTo>
                  <a:cubicBezTo>
                    <a:pt x="124" y="60"/>
                    <a:pt x="141" y="55"/>
                    <a:pt x="157" y="50"/>
                  </a:cubicBezTo>
                  <a:cubicBezTo>
                    <a:pt x="155" y="45"/>
                    <a:pt x="154" y="48"/>
                    <a:pt x="157" y="43"/>
                  </a:cubicBezTo>
                  <a:cubicBezTo>
                    <a:pt x="166" y="39"/>
                    <a:pt x="175" y="34"/>
                    <a:pt x="184" y="30"/>
                  </a:cubicBezTo>
                  <a:cubicBezTo>
                    <a:pt x="184" y="29"/>
                    <a:pt x="183" y="29"/>
                    <a:pt x="183" y="28"/>
                  </a:cubicBezTo>
                  <a:cubicBezTo>
                    <a:pt x="176" y="30"/>
                    <a:pt x="169" y="32"/>
                    <a:pt x="162" y="34"/>
                  </a:cubicBezTo>
                  <a:cubicBezTo>
                    <a:pt x="160" y="33"/>
                    <a:pt x="159" y="32"/>
                    <a:pt x="158" y="31"/>
                  </a:cubicBezTo>
                  <a:cubicBezTo>
                    <a:pt x="163" y="24"/>
                    <a:pt x="212" y="8"/>
                    <a:pt x="226" y="7"/>
                  </a:cubicBezTo>
                  <a:cubicBezTo>
                    <a:pt x="224" y="9"/>
                    <a:pt x="224" y="10"/>
                    <a:pt x="221" y="12"/>
                  </a:cubicBezTo>
                  <a:cubicBezTo>
                    <a:pt x="222" y="12"/>
                    <a:pt x="222" y="13"/>
                    <a:pt x="222" y="13"/>
                  </a:cubicBezTo>
                  <a:cubicBezTo>
                    <a:pt x="241" y="14"/>
                    <a:pt x="255" y="6"/>
                    <a:pt x="268" y="2"/>
                  </a:cubicBezTo>
                  <a:cubicBezTo>
                    <a:pt x="276" y="0"/>
                    <a:pt x="283" y="3"/>
                    <a:pt x="29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6" name="Freeform 287"/>
            <p:cNvSpPr>
              <a:spLocks/>
            </p:cNvSpPr>
            <p:nvPr/>
          </p:nvSpPr>
          <p:spPr bwMode="auto">
            <a:xfrm>
              <a:off x="14377491" y="8069963"/>
              <a:ext cx="9525" cy="19050"/>
            </a:xfrm>
            <a:custGeom>
              <a:avLst/>
              <a:gdLst>
                <a:gd name="T0" fmla="*/ 2 w 4"/>
                <a:gd name="T1" fmla="*/ 0 h 7"/>
                <a:gd name="T2" fmla="*/ 4 w 4"/>
                <a:gd name="T3" fmla="*/ 0 h 7"/>
                <a:gd name="T4" fmla="*/ 2 w 4"/>
                <a:gd name="T5" fmla="*/ 7 h 7"/>
                <a:gd name="T6" fmla="*/ 0 w 4"/>
                <a:gd name="T7" fmla="*/ 6 h 7"/>
                <a:gd name="T8" fmla="*/ 0 w 4"/>
                <a:gd name="T9" fmla="*/ 5 h 7"/>
                <a:gd name="T10" fmla="*/ 2 w 4"/>
                <a:gd name="T11" fmla="*/ 0 h 7"/>
              </a:gdLst>
              <a:ahLst/>
              <a:cxnLst>
                <a:cxn ang="0">
                  <a:pos x="T0" y="T1"/>
                </a:cxn>
                <a:cxn ang="0">
                  <a:pos x="T2" y="T3"/>
                </a:cxn>
                <a:cxn ang="0">
                  <a:pos x="T4" y="T5"/>
                </a:cxn>
                <a:cxn ang="0">
                  <a:pos x="T6" y="T7"/>
                </a:cxn>
                <a:cxn ang="0">
                  <a:pos x="T8" y="T9"/>
                </a:cxn>
                <a:cxn ang="0">
                  <a:pos x="T10" y="T11"/>
                </a:cxn>
              </a:cxnLst>
              <a:rect l="0" t="0" r="r" b="b"/>
              <a:pathLst>
                <a:path w="4" h="7">
                  <a:moveTo>
                    <a:pt x="2" y="0"/>
                  </a:moveTo>
                  <a:cubicBezTo>
                    <a:pt x="3" y="0"/>
                    <a:pt x="4" y="0"/>
                    <a:pt x="4" y="0"/>
                  </a:cubicBezTo>
                  <a:cubicBezTo>
                    <a:pt x="4" y="2"/>
                    <a:pt x="3" y="4"/>
                    <a:pt x="2" y="7"/>
                  </a:cubicBezTo>
                  <a:cubicBezTo>
                    <a:pt x="2" y="6"/>
                    <a:pt x="1" y="6"/>
                    <a:pt x="0" y="6"/>
                  </a:cubicBezTo>
                  <a:cubicBezTo>
                    <a:pt x="0" y="5"/>
                    <a:pt x="0" y="5"/>
                    <a:pt x="0" y="5"/>
                  </a:cubicBezTo>
                  <a:cubicBezTo>
                    <a:pt x="1" y="3"/>
                    <a:pt x="2" y="2"/>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7" name="Freeform 288"/>
            <p:cNvSpPr>
              <a:spLocks/>
            </p:cNvSpPr>
            <p:nvPr/>
          </p:nvSpPr>
          <p:spPr bwMode="auto">
            <a:xfrm>
              <a:off x="15598279" y="8077900"/>
              <a:ext cx="36513" cy="12700"/>
            </a:xfrm>
            <a:custGeom>
              <a:avLst/>
              <a:gdLst>
                <a:gd name="T0" fmla="*/ 4 w 14"/>
                <a:gd name="T1" fmla="*/ 0 h 5"/>
                <a:gd name="T2" fmla="*/ 0 w 14"/>
                <a:gd name="T3" fmla="*/ 4 h 5"/>
                <a:gd name="T4" fmla="*/ 0 w 14"/>
                <a:gd name="T5" fmla="*/ 5 h 5"/>
                <a:gd name="T6" fmla="*/ 14 w 14"/>
                <a:gd name="T7" fmla="*/ 1 h 5"/>
                <a:gd name="T8" fmla="*/ 4 w 14"/>
                <a:gd name="T9" fmla="*/ 0 h 5"/>
              </a:gdLst>
              <a:ahLst/>
              <a:cxnLst>
                <a:cxn ang="0">
                  <a:pos x="T0" y="T1"/>
                </a:cxn>
                <a:cxn ang="0">
                  <a:pos x="T2" y="T3"/>
                </a:cxn>
                <a:cxn ang="0">
                  <a:pos x="T4" y="T5"/>
                </a:cxn>
                <a:cxn ang="0">
                  <a:pos x="T6" y="T7"/>
                </a:cxn>
                <a:cxn ang="0">
                  <a:pos x="T8" y="T9"/>
                </a:cxn>
              </a:cxnLst>
              <a:rect l="0" t="0" r="r" b="b"/>
              <a:pathLst>
                <a:path w="14" h="5">
                  <a:moveTo>
                    <a:pt x="4" y="0"/>
                  </a:moveTo>
                  <a:cubicBezTo>
                    <a:pt x="3" y="1"/>
                    <a:pt x="1" y="2"/>
                    <a:pt x="0" y="4"/>
                  </a:cubicBezTo>
                  <a:cubicBezTo>
                    <a:pt x="0" y="4"/>
                    <a:pt x="0" y="4"/>
                    <a:pt x="0" y="5"/>
                  </a:cubicBezTo>
                  <a:cubicBezTo>
                    <a:pt x="5" y="3"/>
                    <a:pt x="9" y="2"/>
                    <a:pt x="14" y="1"/>
                  </a:cubicBezTo>
                  <a:cubicBezTo>
                    <a:pt x="10" y="0"/>
                    <a:pt x="7"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8" name="Freeform 289"/>
            <p:cNvSpPr>
              <a:spLocks/>
            </p:cNvSpPr>
            <p:nvPr/>
          </p:nvSpPr>
          <p:spPr bwMode="auto">
            <a:xfrm>
              <a:off x="16328529" y="8089013"/>
              <a:ext cx="47625" cy="23813"/>
            </a:xfrm>
            <a:custGeom>
              <a:avLst/>
              <a:gdLst>
                <a:gd name="T0" fmla="*/ 12 w 18"/>
                <a:gd name="T1" fmla="*/ 0 h 9"/>
                <a:gd name="T2" fmla="*/ 18 w 18"/>
                <a:gd name="T3" fmla="*/ 6 h 9"/>
                <a:gd name="T4" fmla="*/ 0 w 18"/>
                <a:gd name="T5" fmla="*/ 8 h 9"/>
                <a:gd name="T6" fmla="*/ 0 w 18"/>
                <a:gd name="T7" fmla="*/ 7 h 9"/>
                <a:gd name="T8" fmla="*/ 2 w 18"/>
                <a:gd name="T9" fmla="*/ 4 h 9"/>
                <a:gd name="T10" fmla="*/ 12 w 18"/>
                <a:gd name="T11" fmla="*/ 0 h 9"/>
              </a:gdLst>
              <a:ahLst/>
              <a:cxnLst>
                <a:cxn ang="0">
                  <a:pos x="T0" y="T1"/>
                </a:cxn>
                <a:cxn ang="0">
                  <a:pos x="T2" y="T3"/>
                </a:cxn>
                <a:cxn ang="0">
                  <a:pos x="T4" y="T5"/>
                </a:cxn>
                <a:cxn ang="0">
                  <a:pos x="T6" y="T7"/>
                </a:cxn>
                <a:cxn ang="0">
                  <a:pos x="T8" y="T9"/>
                </a:cxn>
                <a:cxn ang="0">
                  <a:pos x="T10" y="T11"/>
                </a:cxn>
              </a:cxnLst>
              <a:rect l="0" t="0" r="r" b="b"/>
              <a:pathLst>
                <a:path w="18" h="9">
                  <a:moveTo>
                    <a:pt x="12" y="0"/>
                  </a:moveTo>
                  <a:cubicBezTo>
                    <a:pt x="14" y="2"/>
                    <a:pt x="16" y="4"/>
                    <a:pt x="18" y="6"/>
                  </a:cubicBezTo>
                  <a:cubicBezTo>
                    <a:pt x="10" y="7"/>
                    <a:pt x="8" y="9"/>
                    <a:pt x="0" y="8"/>
                  </a:cubicBezTo>
                  <a:cubicBezTo>
                    <a:pt x="0" y="8"/>
                    <a:pt x="0" y="8"/>
                    <a:pt x="0" y="7"/>
                  </a:cubicBezTo>
                  <a:cubicBezTo>
                    <a:pt x="1" y="6"/>
                    <a:pt x="2" y="5"/>
                    <a:pt x="2" y="4"/>
                  </a:cubicBezTo>
                  <a:cubicBezTo>
                    <a:pt x="6" y="3"/>
                    <a:pt x="9" y="1"/>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9" name="Freeform 290"/>
            <p:cNvSpPr>
              <a:spLocks/>
            </p:cNvSpPr>
            <p:nvPr/>
          </p:nvSpPr>
          <p:spPr bwMode="auto">
            <a:xfrm>
              <a:off x="16496804" y="8090600"/>
              <a:ext cx="44450" cy="22225"/>
            </a:xfrm>
            <a:custGeom>
              <a:avLst/>
              <a:gdLst>
                <a:gd name="T0" fmla="*/ 12 w 17"/>
                <a:gd name="T1" fmla="*/ 0 h 8"/>
                <a:gd name="T2" fmla="*/ 17 w 17"/>
                <a:gd name="T3" fmla="*/ 0 h 8"/>
                <a:gd name="T4" fmla="*/ 14 w 17"/>
                <a:gd name="T5" fmla="*/ 3 h 8"/>
                <a:gd name="T6" fmla="*/ 0 w 17"/>
                <a:gd name="T7" fmla="*/ 5 h 8"/>
                <a:gd name="T8" fmla="*/ 12 w 17"/>
                <a:gd name="T9" fmla="*/ 0 h 8"/>
              </a:gdLst>
              <a:ahLst/>
              <a:cxnLst>
                <a:cxn ang="0">
                  <a:pos x="T0" y="T1"/>
                </a:cxn>
                <a:cxn ang="0">
                  <a:pos x="T2" y="T3"/>
                </a:cxn>
                <a:cxn ang="0">
                  <a:pos x="T4" y="T5"/>
                </a:cxn>
                <a:cxn ang="0">
                  <a:pos x="T6" y="T7"/>
                </a:cxn>
                <a:cxn ang="0">
                  <a:pos x="T8" y="T9"/>
                </a:cxn>
              </a:cxnLst>
              <a:rect l="0" t="0" r="r" b="b"/>
              <a:pathLst>
                <a:path w="17" h="8">
                  <a:moveTo>
                    <a:pt x="12" y="0"/>
                  </a:moveTo>
                  <a:cubicBezTo>
                    <a:pt x="14" y="0"/>
                    <a:pt x="15" y="0"/>
                    <a:pt x="17" y="0"/>
                  </a:cubicBezTo>
                  <a:cubicBezTo>
                    <a:pt x="16" y="1"/>
                    <a:pt x="15" y="2"/>
                    <a:pt x="14" y="3"/>
                  </a:cubicBezTo>
                  <a:cubicBezTo>
                    <a:pt x="10" y="5"/>
                    <a:pt x="5" y="8"/>
                    <a:pt x="0" y="5"/>
                  </a:cubicBezTo>
                  <a:cubicBezTo>
                    <a:pt x="4" y="3"/>
                    <a:pt x="8" y="2"/>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0" name="Freeform 291"/>
            <p:cNvSpPr>
              <a:spLocks/>
            </p:cNvSpPr>
            <p:nvPr/>
          </p:nvSpPr>
          <p:spPr bwMode="auto">
            <a:xfrm>
              <a:off x="16111041" y="8098538"/>
              <a:ext cx="12700" cy="7938"/>
            </a:xfrm>
            <a:custGeom>
              <a:avLst/>
              <a:gdLst>
                <a:gd name="T0" fmla="*/ 1 w 5"/>
                <a:gd name="T1" fmla="*/ 0 h 3"/>
                <a:gd name="T2" fmla="*/ 5 w 5"/>
                <a:gd name="T3" fmla="*/ 0 h 3"/>
                <a:gd name="T4" fmla="*/ 0 w 5"/>
                <a:gd name="T5" fmla="*/ 3 h 3"/>
                <a:gd name="T6" fmla="*/ 0 w 5"/>
                <a:gd name="T7" fmla="*/ 2 h 3"/>
                <a:gd name="T8" fmla="*/ 1 w 5"/>
                <a:gd name="T9" fmla="*/ 0 h 3"/>
              </a:gdLst>
              <a:ahLst/>
              <a:cxnLst>
                <a:cxn ang="0">
                  <a:pos x="T0" y="T1"/>
                </a:cxn>
                <a:cxn ang="0">
                  <a:pos x="T2" y="T3"/>
                </a:cxn>
                <a:cxn ang="0">
                  <a:pos x="T4" y="T5"/>
                </a:cxn>
                <a:cxn ang="0">
                  <a:pos x="T6" y="T7"/>
                </a:cxn>
                <a:cxn ang="0">
                  <a:pos x="T8" y="T9"/>
                </a:cxn>
              </a:cxnLst>
              <a:rect l="0" t="0" r="r" b="b"/>
              <a:pathLst>
                <a:path w="5" h="3">
                  <a:moveTo>
                    <a:pt x="1" y="0"/>
                  </a:moveTo>
                  <a:cubicBezTo>
                    <a:pt x="2" y="0"/>
                    <a:pt x="3" y="0"/>
                    <a:pt x="5" y="0"/>
                  </a:cubicBezTo>
                  <a:cubicBezTo>
                    <a:pt x="3" y="3"/>
                    <a:pt x="3" y="2"/>
                    <a:pt x="0" y="3"/>
                  </a:cubicBezTo>
                  <a:cubicBezTo>
                    <a:pt x="0" y="3"/>
                    <a:pt x="0" y="3"/>
                    <a:pt x="0" y="2"/>
                  </a:cubicBezTo>
                  <a:cubicBezTo>
                    <a:pt x="0" y="2"/>
                    <a:pt x="1" y="1"/>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1" name="Freeform 292"/>
            <p:cNvSpPr>
              <a:spLocks/>
            </p:cNvSpPr>
            <p:nvPr/>
          </p:nvSpPr>
          <p:spPr bwMode="auto">
            <a:xfrm>
              <a:off x="16074529" y="8101713"/>
              <a:ext cx="25400" cy="11113"/>
            </a:xfrm>
            <a:custGeom>
              <a:avLst/>
              <a:gdLst>
                <a:gd name="T0" fmla="*/ 1 w 10"/>
                <a:gd name="T1" fmla="*/ 0 h 4"/>
                <a:gd name="T2" fmla="*/ 10 w 10"/>
                <a:gd name="T3" fmla="*/ 1 h 4"/>
                <a:gd name="T4" fmla="*/ 8 w 10"/>
                <a:gd name="T5" fmla="*/ 4 h 4"/>
                <a:gd name="T6" fmla="*/ 7 w 10"/>
                <a:gd name="T7" fmla="*/ 4 h 4"/>
                <a:gd name="T8" fmla="*/ 0 w 10"/>
                <a:gd name="T9" fmla="*/ 3 h 4"/>
                <a:gd name="T10" fmla="*/ 1 w 10"/>
                <a:gd name="T11" fmla="*/ 0 h 4"/>
              </a:gdLst>
              <a:ahLst/>
              <a:cxnLst>
                <a:cxn ang="0">
                  <a:pos x="T0" y="T1"/>
                </a:cxn>
                <a:cxn ang="0">
                  <a:pos x="T2" y="T3"/>
                </a:cxn>
                <a:cxn ang="0">
                  <a:pos x="T4" y="T5"/>
                </a:cxn>
                <a:cxn ang="0">
                  <a:pos x="T6" y="T7"/>
                </a:cxn>
                <a:cxn ang="0">
                  <a:pos x="T8" y="T9"/>
                </a:cxn>
                <a:cxn ang="0">
                  <a:pos x="T10" y="T11"/>
                </a:cxn>
              </a:cxnLst>
              <a:rect l="0" t="0" r="r" b="b"/>
              <a:pathLst>
                <a:path w="10" h="4">
                  <a:moveTo>
                    <a:pt x="1" y="0"/>
                  </a:moveTo>
                  <a:cubicBezTo>
                    <a:pt x="4" y="1"/>
                    <a:pt x="7" y="1"/>
                    <a:pt x="10" y="1"/>
                  </a:cubicBezTo>
                  <a:cubicBezTo>
                    <a:pt x="9" y="2"/>
                    <a:pt x="9" y="3"/>
                    <a:pt x="8" y="4"/>
                  </a:cubicBezTo>
                  <a:cubicBezTo>
                    <a:pt x="8" y="4"/>
                    <a:pt x="8" y="4"/>
                    <a:pt x="7" y="4"/>
                  </a:cubicBezTo>
                  <a:cubicBezTo>
                    <a:pt x="5" y="4"/>
                    <a:pt x="3" y="4"/>
                    <a:pt x="0" y="3"/>
                  </a:cubicBezTo>
                  <a:cubicBezTo>
                    <a:pt x="1" y="2"/>
                    <a:pt x="1" y="1"/>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 name="Freeform 293"/>
            <p:cNvSpPr>
              <a:spLocks/>
            </p:cNvSpPr>
            <p:nvPr/>
          </p:nvSpPr>
          <p:spPr bwMode="auto">
            <a:xfrm>
              <a:off x="16288841" y="8122350"/>
              <a:ext cx="144463" cy="52388"/>
            </a:xfrm>
            <a:custGeom>
              <a:avLst/>
              <a:gdLst>
                <a:gd name="T0" fmla="*/ 51 w 55"/>
                <a:gd name="T1" fmla="*/ 0 h 20"/>
                <a:gd name="T2" fmla="*/ 55 w 55"/>
                <a:gd name="T3" fmla="*/ 0 h 20"/>
                <a:gd name="T4" fmla="*/ 54 w 55"/>
                <a:gd name="T5" fmla="*/ 3 h 20"/>
                <a:gd name="T6" fmla="*/ 37 w 55"/>
                <a:gd name="T7" fmla="*/ 10 h 20"/>
                <a:gd name="T8" fmla="*/ 38 w 55"/>
                <a:gd name="T9" fmla="*/ 14 h 20"/>
                <a:gd name="T10" fmla="*/ 0 w 55"/>
                <a:gd name="T11" fmla="*/ 17 h 20"/>
                <a:gd name="T12" fmla="*/ 0 w 55"/>
                <a:gd name="T13" fmla="*/ 16 h 20"/>
                <a:gd name="T14" fmla="*/ 4 w 55"/>
                <a:gd name="T15" fmla="*/ 14 h 20"/>
                <a:gd name="T16" fmla="*/ 51 w 55"/>
                <a:gd name="T17"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5" h="20">
                  <a:moveTo>
                    <a:pt x="51" y="0"/>
                  </a:moveTo>
                  <a:cubicBezTo>
                    <a:pt x="52" y="0"/>
                    <a:pt x="54" y="0"/>
                    <a:pt x="55" y="0"/>
                  </a:cubicBezTo>
                  <a:cubicBezTo>
                    <a:pt x="54" y="1"/>
                    <a:pt x="54" y="2"/>
                    <a:pt x="54" y="3"/>
                  </a:cubicBezTo>
                  <a:cubicBezTo>
                    <a:pt x="48" y="5"/>
                    <a:pt x="42" y="7"/>
                    <a:pt x="37" y="10"/>
                  </a:cubicBezTo>
                  <a:cubicBezTo>
                    <a:pt x="38" y="12"/>
                    <a:pt x="38" y="11"/>
                    <a:pt x="38" y="14"/>
                  </a:cubicBezTo>
                  <a:cubicBezTo>
                    <a:pt x="23" y="14"/>
                    <a:pt x="15" y="20"/>
                    <a:pt x="0" y="17"/>
                  </a:cubicBezTo>
                  <a:cubicBezTo>
                    <a:pt x="0" y="17"/>
                    <a:pt x="0" y="17"/>
                    <a:pt x="0" y="16"/>
                  </a:cubicBezTo>
                  <a:cubicBezTo>
                    <a:pt x="1" y="15"/>
                    <a:pt x="3" y="14"/>
                    <a:pt x="4" y="14"/>
                  </a:cubicBezTo>
                  <a:cubicBezTo>
                    <a:pt x="16" y="16"/>
                    <a:pt x="43" y="7"/>
                    <a:pt x="5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 name="Freeform 294"/>
            <p:cNvSpPr>
              <a:spLocks/>
            </p:cNvSpPr>
            <p:nvPr/>
          </p:nvSpPr>
          <p:spPr bwMode="auto">
            <a:xfrm>
              <a:off x="16780966" y="8125525"/>
              <a:ext cx="11113" cy="7938"/>
            </a:xfrm>
            <a:custGeom>
              <a:avLst/>
              <a:gdLst>
                <a:gd name="T0" fmla="*/ 2 w 4"/>
                <a:gd name="T1" fmla="*/ 0 h 3"/>
                <a:gd name="T2" fmla="*/ 0 w 4"/>
                <a:gd name="T3" fmla="*/ 3 h 3"/>
                <a:gd name="T4" fmla="*/ 0 w 4"/>
                <a:gd name="T5" fmla="*/ 1 h 3"/>
                <a:gd name="T6" fmla="*/ 2 w 4"/>
                <a:gd name="T7" fmla="*/ 0 h 3"/>
              </a:gdLst>
              <a:ahLst/>
              <a:cxnLst>
                <a:cxn ang="0">
                  <a:pos x="T0" y="T1"/>
                </a:cxn>
                <a:cxn ang="0">
                  <a:pos x="T2" y="T3"/>
                </a:cxn>
                <a:cxn ang="0">
                  <a:pos x="T4" y="T5"/>
                </a:cxn>
                <a:cxn ang="0">
                  <a:pos x="T6" y="T7"/>
                </a:cxn>
              </a:cxnLst>
              <a:rect l="0" t="0" r="r" b="b"/>
              <a:pathLst>
                <a:path w="4" h="3">
                  <a:moveTo>
                    <a:pt x="2" y="0"/>
                  </a:moveTo>
                  <a:cubicBezTo>
                    <a:pt x="4" y="3"/>
                    <a:pt x="3" y="2"/>
                    <a:pt x="0" y="3"/>
                  </a:cubicBezTo>
                  <a:cubicBezTo>
                    <a:pt x="0" y="2"/>
                    <a:pt x="0" y="2"/>
                    <a:pt x="0" y="1"/>
                  </a:cubicBezTo>
                  <a:cubicBezTo>
                    <a:pt x="1" y="1"/>
                    <a:pt x="2"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4" name="Freeform 295"/>
            <p:cNvSpPr>
              <a:spLocks/>
            </p:cNvSpPr>
            <p:nvPr/>
          </p:nvSpPr>
          <p:spPr bwMode="auto">
            <a:xfrm>
              <a:off x="16731754" y="8130288"/>
              <a:ext cx="36513" cy="19050"/>
            </a:xfrm>
            <a:custGeom>
              <a:avLst/>
              <a:gdLst>
                <a:gd name="T0" fmla="*/ 11 w 14"/>
                <a:gd name="T1" fmla="*/ 0 h 7"/>
                <a:gd name="T2" fmla="*/ 14 w 14"/>
                <a:gd name="T3" fmla="*/ 0 h 7"/>
                <a:gd name="T4" fmla="*/ 13 w 14"/>
                <a:gd name="T5" fmla="*/ 4 h 7"/>
                <a:gd name="T6" fmla="*/ 0 w 14"/>
                <a:gd name="T7" fmla="*/ 4 h 7"/>
                <a:gd name="T8" fmla="*/ 11 w 14"/>
                <a:gd name="T9" fmla="*/ 0 h 7"/>
              </a:gdLst>
              <a:ahLst/>
              <a:cxnLst>
                <a:cxn ang="0">
                  <a:pos x="T0" y="T1"/>
                </a:cxn>
                <a:cxn ang="0">
                  <a:pos x="T2" y="T3"/>
                </a:cxn>
                <a:cxn ang="0">
                  <a:pos x="T4" y="T5"/>
                </a:cxn>
                <a:cxn ang="0">
                  <a:pos x="T6" y="T7"/>
                </a:cxn>
                <a:cxn ang="0">
                  <a:pos x="T8" y="T9"/>
                </a:cxn>
              </a:cxnLst>
              <a:rect l="0" t="0" r="r" b="b"/>
              <a:pathLst>
                <a:path w="14" h="7">
                  <a:moveTo>
                    <a:pt x="11" y="0"/>
                  </a:moveTo>
                  <a:cubicBezTo>
                    <a:pt x="12" y="0"/>
                    <a:pt x="13" y="0"/>
                    <a:pt x="14" y="0"/>
                  </a:cubicBezTo>
                  <a:cubicBezTo>
                    <a:pt x="14" y="1"/>
                    <a:pt x="13" y="3"/>
                    <a:pt x="13" y="4"/>
                  </a:cubicBezTo>
                  <a:cubicBezTo>
                    <a:pt x="8" y="5"/>
                    <a:pt x="4" y="7"/>
                    <a:pt x="0" y="4"/>
                  </a:cubicBezTo>
                  <a:cubicBezTo>
                    <a:pt x="4" y="3"/>
                    <a:pt x="7" y="1"/>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5" name="Freeform 296"/>
            <p:cNvSpPr>
              <a:spLocks/>
            </p:cNvSpPr>
            <p:nvPr/>
          </p:nvSpPr>
          <p:spPr bwMode="auto">
            <a:xfrm>
              <a:off x="16428541" y="8150925"/>
              <a:ext cx="85725" cy="26988"/>
            </a:xfrm>
            <a:custGeom>
              <a:avLst/>
              <a:gdLst>
                <a:gd name="T0" fmla="*/ 11 w 33"/>
                <a:gd name="T1" fmla="*/ 1 h 10"/>
                <a:gd name="T2" fmla="*/ 33 w 33"/>
                <a:gd name="T3" fmla="*/ 4 h 10"/>
                <a:gd name="T4" fmla="*/ 31 w 33"/>
                <a:gd name="T5" fmla="*/ 4 h 10"/>
                <a:gd name="T6" fmla="*/ 5 w 33"/>
                <a:gd name="T7" fmla="*/ 7 h 10"/>
                <a:gd name="T8" fmla="*/ 0 w 33"/>
                <a:gd name="T9" fmla="*/ 6 h 10"/>
                <a:gd name="T10" fmla="*/ 7 w 33"/>
                <a:gd name="T11" fmla="*/ 4 h 10"/>
                <a:gd name="T12" fmla="*/ 11 w 33"/>
                <a:gd name="T13" fmla="*/ 1 h 10"/>
              </a:gdLst>
              <a:ahLst/>
              <a:cxnLst>
                <a:cxn ang="0">
                  <a:pos x="T0" y="T1"/>
                </a:cxn>
                <a:cxn ang="0">
                  <a:pos x="T2" y="T3"/>
                </a:cxn>
                <a:cxn ang="0">
                  <a:pos x="T4" y="T5"/>
                </a:cxn>
                <a:cxn ang="0">
                  <a:pos x="T6" y="T7"/>
                </a:cxn>
                <a:cxn ang="0">
                  <a:pos x="T8" y="T9"/>
                </a:cxn>
                <a:cxn ang="0">
                  <a:pos x="T10" y="T11"/>
                </a:cxn>
                <a:cxn ang="0">
                  <a:pos x="T12" y="T13"/>
                </a:cxn>
              </a:cxnLst>
              <a:rect l="0" t="0" r="r" b="b"/>
              <a:pathLst>
                <a:path w="33" h="10">
                  <a:moveTo>
                    <a:pt x="11" y="1"/>
                  </a:moveTo>
                  <a:cubicBezTo>
                    <a:pt x="19" y="0"/>
                    <a:pt x="30" y="0"/>
                    <a:pt x="33" y="4"/>
                  </a:cubicBezTo>
                  <a:cubicBezTo>
                    <a:pt x="32" y="4"/>
                    <a:pt x="31" y="4"/>
                    <a:pt x="31" y="4"/>
                  </a:cubicBezTo>
                  <a:cubicBezTo>
                    <a:pt x="24" y="8"/>
                    <a:pt x="11" y="10"/>
                    <a:pt x="5" y="7"/>
                  </a:cubicBezTo>
                  <a:cubicBezTo>
                    <a:pt x="1" y="8"/>
                    <a:pt x="2" y="8"/>
                    <a:pt x="0" y="6"/>
                  </a:cubicBezTo>
                  <a:cubicBezTo>
                    <a:pt x="2" y="4"/>
                    <a:pt x="3" y="4"/>
                    <a:pt x="7" y="4"/>
                  </a:cubicBezTo>
                  <a:cubicBezTo>
                    <a:pt x="8" y="3"/>
                    <a:pt x="10" y="2"/>
                    <a:pt x="1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6" name="Freeform 297"/>
            <p:cNvSpPr>
              <a:spLocks/>
            </p:cNvSpPr>
            <p:nvPr/>
          </p:nvSpPr>
          <p:spPr bwMode="auto">
            <a:xfrm>
              <a:off x="16647616" y="8157275"/>
              <a:ext cx="44450" cy="12700"/>
            </a:xfrm>
            <a:custGeom>
              <a:avLst/>
              <a:gdLst>
                <a:gd name="T0" fmla="*/ 8 w 17"/>
                <a:gd name="T1" fmla="*/ 0 h 5"/>
                <a:gd name="T2" fmla="*/ 17 w 17"/>
                <a:gd name="T3" fmla="*/ 1 h 5"/>
                <a:gd name="T4" fmla="*/ 16 w 17"/>
                <a:gd name="T5" fmla="*/ 2 h 5"/>
                <a:gd name="T6" fmla="*/ 0 w 17"/>
                <a:gd name="T7" fmla="*/ 5 h 5"/>
                <a:gd name="T8" fmla="*/ 3 w 17"/>
                <a:gd name="T9" fmla="*/ 1 h 5"/>
                <a:gd name="T10" fmla="*/ 8 w 17"/>
                <a:gd name="T11" fmla="*/ 0 h 5"/>
              </a:gdLst>
              <a:ahLst/>
              <a:cxnLst>
                <a:cxn ang="0">
                  <a:pos x="T0" y="T1"/>
                </a:cxn>
                <a:cxn ang="0">
                  <a:pos x="T2" y="T3"/>
                </a:cxn>
                <a:cxn ang="0">
                  <a:pos x="T4" y="T5"/>
                </a:cxn>
                <a:cxn ang="0">
                  <a:pos x="T6" y="T7"/>
                </a:cxn>
                <a:cxn ang="0">
                  <a:pos x="T8" y="T9"/>
                </a:cxn>
                <a:cxn ang="0">
                  <a:pos x="T10" y="T11"/>
                </a:cxn>
              </a:cxnLst>
              <a:rect l="0" t="0" r="r" b="b"/>
              <a:pathLst>
                <a:path w="17" h="5">
                  <a:moveTo>
                    <a:pt x="8" y="0"/>
                  </a:moveTo>
                  <a:cubicBezTo>
                    <a:pt x="11" y="0"/>
                    <a:pt x="14" y="0"/>
                    <a:pt x="17" y="1"/>
                  </a:cubicBezTo>
                  <a:cubicBezTo>
                    <a:pt x="16" y="1"/>
                    <a:pt x="16" y="2"/>
                    <a:pt x="16" y="2"/>
                  </a:cubicBezTo>
                  <a:cubicBezTo>
                    <a:pt x="11" y="3"/>
                    <a:pt x="5" y="4"/>
                    <a:pt x="0" y="5"/>
                  </a:cubicBezTo>
                  <a:cubicBezTo>
                    <a:pt x="1" y="4"/>
                    <a:pt x="2" y="3"/>
                    <a:pt x="3" y="1"/>
                  </a:cubicBezTo>
                  <a:cubicBezTo>
                    <a:pt x="5" y="1"/>
                    <a:pt x="6" y="0"/>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7" name="Freeform 298"/>
            <p:cNvSpPr>
              <a:spLocks/>
            </p:cNvSpPr>
            <p:nvPr/>
          </p:nvSpPr>
          <p:spPr bwMode="auto">
            <a:xfrm>
              <a:off x="16182479" y="8166800"/>
              <a:ext cx="93663" cy="34925"/>
            </a:xfrm>
            <a:custGeom>
              <a:avLst/>
              <a:gdLst>
                <a:gd name="T0" fmla="*/ 26 w 36"/>
                <a:gd name="T1" fmla="*/ 0 h 13"/>
                <a:gd name="T2" fmla="*/ 36 w 36"/>
                <a:gd name="T3" fmla="*/ 5 h 13"/>
                <a:gd name="T4" fmla="*/ 0 w 36"/>
                <a:gd name="T5" fmla="*/ 13 h 13"/>
                <a:gd name="T6" fmla="*/ 3 w 36"/>
                <a:gd name="T7" fmla="*/ 9 h 13"/>
                <a:gd name="T8" fmla="*/ 26 w 36"/>
                <a:gd name="T9" fmla="*/ 0 h 13"/>
              </a:gdLst>
              <a:ahLst/>
              <a:cxnLst>
                <a:cxn ang="0">
                  <a:pos x="T0" y="T1"/>
                </a:cxn>
                <a:cxn ang="0">
                  <a:pos x="T2" y="T3"/>
                </a:cxn>
                <a:cxn ang="0">
                  <a:pos x="T4" y="T5"/>
                </a:cxn>
                <a:cxn ang="0">
                  <a:pos x="T6" y="T7"/>
                </a:cxn>
                <a:cxn ang="0">
                  <a:pos x="T8" y="T9"/>
                </a:cxn>
              </a:cxnLst>
              <a:rect l="0" t="0" r="r" b="b"/>
              <a:pathLst>
                <a:path w="36" h="13">
                  <a:moveTo>
                    <a:pt x="26" y="0"/>
                  </a:moveTo>
                  <a:cubicBezTo>
                    <a:pt x="31" y="1"/>
                    <a:pt x="34" y="1"/>
                    <a:pt x="36" y="5"/>
                  </a:cubicBezTo>
                  <a:cubicBezTo>
                    <a:pt x="24" y="9"/>
                    <a:pt x="12" y="12"/>
                    <a:pt x="0" y="13"/>
                  </a:cubicBezTo>
                  <a:cubicBezTo>
                    <a:pt x="1" y="12"/>
                    <a:pt x="2" y="10"/>
                    <a:pt x="3" y="9"/>
                  </a:cubicBezTo>
                  <a:cubicBezTo>
                    <a:pt x="10" y="6"/>
                    <a:pt x="18" y="3"/>
                    <a:pt x="2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8" name="Freeform 299"/>
            <p:cNvSpPr>
              <a:spLocks/>
            </p:cNvSpPr>
            <p:nvPr/>
          </p:nvSpPr>
          <p:spPr bwMode="auto">
            <a:xfrm>
              <a:off x="16328529" y="8196963"/>
              <a:ext cx="19050" cy="9525"/>
            </a:xfrm>
            <a:custGeom>
              <a:avLst/>
              <a:gdLst>
                <a:gd name="T0" fmla="*/ 4 w 7"/>
                <a:gd name="T1" fmla="*/ 0 h 4"/>
                <a:gd name="T2" fmla="*/ 7 w 7"/>
                <a:gd name="T3" fmla="*/ 2 h 4"/>
                <a:gd name="T4" fmla="*/ 4 w 7"/>
                <a:gd name="T5" fmla="*/ 4 h 4"/>
                <a:gd name="T6" fmla="*/ 0 w 7"/>
                <a:gd name="T7" fmla="*/ 4 h 4"/>
                <a:gd name="T8" fmla="*/ 2 w 7"/>
                <a:gd name="T9" fmla="*/ 1 h 4"/>
                <a:gd name="T10" fmla="*/ 4 w 7"/>
                <a:gd name="T11" fmla="*/ 0 h 4"/>
              </a:gdLst>
              <a:ahLst/>
              <a:cxnLst>
                <a:cxn ang="0">
                  <a:pos x="T0" y="T1"/>
                </a:cxn>
                <a:cxn ang="0">
                  <a:pos x="T2" y="T3"/>
                </a:cxn>
                <a:cxn ang="0">
                  <a:pos x="T4" y="T5"/>
                </a:cxn>
                <a:cxn ang="0">
                  <a:pos x="T6" y="T7"/>
                </a:cxn>
                <a:cxn ang="0">
                  <a:pos x="T8" y="T9"/>
                </a:cxn>
                <a:cxn ang="0">
                  <a:pos x="T10" y="T11"/>
                </a:cxn>
              </a:cxnLst>
              <a:rect l="0" t="0" r="r" b="b"/>
              <a:pathLst>
                <a:path w="7" h="4">
                  <a:moveTo>
                    <a:pt x="4" y="0"/>
                  </a:moveTo>
                  <a:cubicBezTo>
                    <a:pt x="5" y="1"/>
                    <a:pt x="6" y="1"/>
                    <a:pt x="7" y="2"/>
                  </a:cubicBezTo>
                  <a:cubicBezTo>
                    <a:pt x="6" y="2"/>
                    <a:pt x="5" y="3"/>
                    <a:pt x="4" y="4"/>
                  </a:cubicBezTo>
                  <a:cubicBezTo>
                    <a:pt x="3" y="4"/>
                    <a:pt x="2" y="4"/>
                    <a:pt x="0" y="4"/>
                  </a:cubicBezTo>
                  <a:cubicBezTo>
                    <a:pt x="1" y="3"/>
                    <a:pt x="2" y="2"/>
                    <a:pt x="2" y="1"/>
                  </a:cubicBezTo>
                  <a:cubicBezTo>
                    <a:pt x="3" y="1"/>
                    <a:pt x="4"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9" name="Freeform 300"/>
            <p:cNvSpPr>
              <a:spLocks/>
            </p:cNvSpPr>
            <p:nvPr/>
          </p:nvSpPr>
          <p:spPr bwMode="auto">
            <a:xfrm>
              <a:off x="16211054" y="8209663"/>
              <a:ext cx="88900" cy="31750"/>
            </a:xfrm>
            <a:custGeom>
              <a:avLst/>
              <a:gdLst>
                <a:gd name="T0" fmla="*/ 13 w 34"/>
                <a:gd name="T1" fmla="*/ 1 h 12"/>
                <a:gd name="T2" fmla="*/ 34 w 34"/>
                <a:gd name="T3" fmla="*/ 4 h 12"/>
                <a:gd name="T4" fmla="*/ 32 w 34"/>
                <a:gd name="T5" fmla="*/ 5 h 12"/>
                <a:gd name="T6" fmla="*/ 18 w 34"/>
                <a:gd name="T7" fmla="*/ 4 h 12"/>
                <a:gd name="T8" fmla="*/ 8 w 34"/>
                <a:gd name="T9" fmla="*/ 12 h 12"/>
                <a:gd name="T10" fmla="*/ 0 w 34"/>
                <a:gd name="T11" fmla="*/ 10 h 12"/>
                <a:gd name="T12" fmla="*/ 2 w 34"/>
                <a:gd name="T13" fmla="*/ 7 h 12"/>
                <a:gd name="T14" fmla="*/ 8 w 34"/>
                <a:gd name="T15" fmla="*/ 2 h 12"/>
                <a:gd name="T16" fmla="*/ 13 w 34"/>
                <a:gd name="T17" fmla="*/ 1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2">
                  <a:moveTo>
                    <a:pt x="13" y="1"/>
                  </a:moveTo>
                  <a:cubicBezTo>
                    <a:pt x="20" y="1"/>
                    <a:pt x="28" y="0"/>
                    <a:pt x="34" y="4"/>
                  </a:cubicBezTo>
                  <a:cubicBezTo>
                    <a:pt x="33" y="4"/>
                    <a:pt x="33" y="4"/>
                    <a:pt x="32" y="5"/>
                  </a:cubicBezTo>
                  <a:cubicBezTo>
                    <a:pt x="26" y="9"/>
                    <a:pt x="22" y="7"/>
                    <a:pt x="18" y="4"/>
                  </a:cubicBezTo>
                  <a:cubicBezTo>
                    <a:pt x="14" y="6"/>
                    <a:pt x="11" y="9"/>
                    <a:pt x="8" y="12"/>
                  </a:cubicBezTo>
                  <a:cubicBezTo>
                    <a:pt x="5" y="12"/>
                    <a:pt x="3" y="11"/>
                    <a:pt x="0" y="10"/>
                  </a:cubicBezTo>
                  <a:cubicBezTo>
                    <a:pt x="1" y="9"/>
                    <a:pt x="2" y="8"/>
                    <a:pt x="2" y="7"/>
                  </a:cubicBezTo>
                  <a:cubicBezTo>
                    <a:pt x="6" y="6"/>
                    <a:pt x="6" y="5"/>
                    <a:pt x="8" y="2"/>
                  </a:cubicBezTo>
                  <a:cubicBezTo>
                    <a:pt x="10" y="1"/>
                    <a:pt x="11" y="1"/>
                    <a:pt x="13"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0" name="Freeform 301"/>
            <p:cNvSpPr>
              <a:spLocks/>
            </p:cNvSpPr>
            <p:nvPr/>
          </p:nvSpPr>
          <p:spPr bwMode="auto">
            <a:xfrm>
              <a:off x="16190416" y="8230300"/>
              <a:ext cx="12700" cy="12700"/>
            </a:xfrm>
            <a:custGeom>
              <a:avLst/>
              <a:gdLst>
                <a:gd name="T0" fmla="*/ 4 w 5"/>
                <a:gd name="T1" fmla="*/ 0 h 5"/>
                <a:gd name="T2" fmla="*/ 5 w 5"/>
                <a:gd name="T3" fmla="*/ 2 h 5"/>
                <a:gd name="T4" fmla="*/ 0 w 5"/>
                <a:gd name="T5" fmla="*/ 4 h 5"/>
                <a:gd name="T6" fmla="*/ 2 w 5"/>
                <a:gd name="T7" fmla="*/ 1 h 5"/>
                <a:gd name="T8" fmla="*/ 4 w 5"/>
                <a:gd name="T9" fmla="*/ 0 h 5"/>
              </a:gdLst>
              <a:ahLst/>
              <a:cxnLst>
                <a:cxn ang="0">
                  <a:pos x="T0" y="T1"/>
                </a:cxn>
                <a:cxn ang="0">
                  <a:pos x="T2" y="T3"/>
                </a:cxn>
                <a:cxn ang="0">
                  <a:pos x="T4" y="T5"/>
                </a:cxn>
                <a:cxn ang="0">
                  <a:pos x="T6" y="T7"/>
                </a:cxn>
                <a:cxn ang="0">
                  <a:pos x="T8" y="T9"/>
                </a:cxn>
              </a:cxnLst>
              <a:rect l="0" t="0" r="r" b="b"/>
              <a:pathLst>
                <a:path w="5" h="5">
                  <a:moveTo>
                    <a:pt x="4" y="0"/>
                  </a:moveTo>
                  <a:cubicBezTo>
                    <a:pt x="4" y="1"/>
                    <a:pt x="5" y="2"/>
                    <a:pt x="5" y="2"/>
                  </a:cubicBezTo>
                  <a:cubicBezTo>
                    <a:pt x="3" y="5"/>
                    <a:pt x="3" y="5"/>
                    <a:pt x="0" y="4"/>
                  </a:cubicBezTo>
                  <a:cubicBezTo>
                    <a:pt x="0" y="3"/>
                    <a:pt x="1" y="2"/>
                    <a:pt x="2" y="1"/>
                  </a:cubicBezTo>
                  <a:cubicBezTo>
                    <a:pt x="2" y="1"/>
                    <a:pt x="3" y="1"/>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1" name="Freeform 302"/>
            <p:cNvSpPr>
              <a:spLocks/>
            </p:cNvSpPr>
            <p:nvPr/>
          </p:nvSpPr>
          <p:spPr bwMode="auto">
            <a:xfrm>
              <a:off x="16045954" y="8258875"/>
              <a:ext cx="61913" cy="23813"/>
            </a:xfrm>
            <a:custGeom>
              <a:avLst/>
              <a:gdLst>
                <a:gd name="T0" fmla="*/ 19 w 24"/>
                <a:gd name="T1" fmla="*/ 0 h 9"/>
                <a:gd name="T2" fmla="*/ 24 w 24"/>
                <a:gd name="T3" fmla="*/ 0 h 9"/>
                <a:gd name="T4" fmla="*/ 21 w 24"/>
                <a:gd name="T5" fmla="*/ 4 h 9"/>
                <a:gd name="T6" fmla="*/ 0 w 24"/>
                <a:gd name="T7" fmla="*/ 7 h 9"/>
                <a:gd name="T8" fmla="*/ 2 w 24"/>
                <a:gd name="T9" fmla="*/ 4 h 9"/>
                <a:gd name="T10" fmla="*/ 19 w 24"/>
                <a:gd name="T11" fmla="*/ 0 h 9"/>
              </a:gdLst>
              <a:ahLst/>
              <a:cxnLst>
                <a:cxn ang="0">
                  <a:pos x="T0" y="T1"/>
                </a:cxn>
                <a:cxn ang="0">
                  <a:pos x="T2" y="T3"/>
                </a:cxn>
                <a:cxn ang="0">
                  <a:pos x="T4" y="T5"/>
                </a:cxn>
                <a:cxn ang="0">
                  <a:pos x="T6" y="T7"/>
                </a:cxn>
                <a:cxn ang="0">
                  <a:pos x="T8" y="T9"/>
                </a:cxn>
                <a:cxn ang="0">
                  <a:pos x="T10" y="T11"/>
                </a:cxn>
              </a:cxnLst>
              <a:rect l="0" t="0" r="r" b="b"/>
              <a:pathLst>
                <a:path w="24" h="9">
                  <a:moveTo>
                    <a:pt x="19" y="0"/>
                  </a:moveTo>
                  <a:cubicBezTo>
                    <a:pt x="21" y="0"/>
                    <a:pt x="22" y="0"/>
                    <a:pt x="24" y="0"/>
                  </a:cubicBezTo>
                  <a:cubicBezTo>
                    <a:pt x="23" y="4"/>
                    <a:pt x="24" y="2"/>
                    <a:pt x="21" y="4"/>
                  </a:cubicBezTo>
                  <a:cubicBezTo>
                    <a:pt x="16" y="7"/>
                    <a:pt x="7" y="9"/>
                    <a:pt x="0" y="7"/>
                  </a:cubicBezTo>
                  <a:cubicBezTo>
                    <a:pt x="1" y="6"/>
                    <a:pt x="1" y="5"/>
                    <a:pt x="2" y="4"/>
                  </a:cubicBezTo>
                  <a:cubicBezTo>
                    <a:pt x="8" y="2"/>
                    <a:pt x="13" y="1"/>
                    <a:pt x="1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2" name="Freeform 303"/>
            <p:cNvSpPr>
              <a:spLocks/>
            </p:cNvSpPr>
            <p:nvPr/>
          </p:nvSpPr>
          <p:spPr bwMode="auto">
            <a:xfrm>
              <a:off x="16255504" y="8266813"/>
              <a:ext cx="49213" cy="20638"/>
            </a:xfrm>
            <a:custGeom>
              <a:avLst/>
              <a:gdLst>
                <a:gd name="T0" fmla="*/ 9 w 19"/>
                <a:gd name="T1" fmla="*/ 0 h 8"/>
                <a:gd name="T2" fmla="*/ 19 w 19"/>
                <a:gd name="T3" fmla="*/ 1 h 8"/>
                <a:gd name="T4" fmla="*/ 18 w 19"/>
                <a:gd name="T5" fmla="*/ 3 h 8"/>
                <a:gd name="T6" fmla="*/ 4 w 19"/>
                <a:gd name="T7" fmla="*/ 8 h 8"/>
                <a:gd name="T8" fmla="*/ 0 w 19"/>
                <a:gd name="T9" fmla="*/ 4 h 8"/>
                <a:gd name="T10" fmla="*/ 2 w 19"/>
                <a:gd name="T11" fmla="*/ 1 h 8"/>
                <a:gd name="T12" fmla="*/ 9 w 19"/>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9" h="8">
                  <a:moveTo>
                    <a:pt x="9" y="0"/>
                  </a:moveTo>
                  <a:cubicBezTo>
                    <a:pt x="12" y="0"/>
                    <a:pt x="16" y="0"/>
                    <a:pt x="19" y="1"/>
                  </a:cubicBezTo>
                  <a:cubicBezTo>
                    <a:pt x="19" y="1"/>
                    <a:pt x="18" y="2"/>
                    <a:pt x="18" y="3"/>
                  </a:cubicBezTo>
                  <a:cubicBezTo>
                    <a:pt x="13" y="5"/>
                    <a:pt x="9" y="7"/>
                    <a:pt x="4" y="8"/>
                  </a:cubicBezTo>
                  <a:cubicBezTo>
                    <a:pt x="3" y="4"/>
                    <a:pt x="4" y="5"/>
                    <a:pt x="0" y="4"/>
                  </a:cubicBezTo>
                  <a:cubicBezTo>
                    <a:pt x="0" y="3"/>
                    <a:pt x="1" y="2"/>
                    <a:pt x="2" y="1"/>
                  </a:cubicBezTo>
                  <a:cubicBezTo>
                    <a:pt x="4" y="0"/>
                    <a:pt x="7" y="0"/>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3" name="Freeform 304"/>
            <p:cNvSpPr>
              <a:spLocks/>
            </p:cNvSpPr>
            <p:nvPr/>
          </p:nvSpPr>
          <p:spPr bwMode="auto">
            <a:xfrm>
              <a:off x="16171366" y="8285863"/>
              <a:ext cx="63500" cy="25400"/>
            </a:xfrm>
            <a:custGeom>
              <a:avLst/>
              <a:gdLst>
                <a:gd name="T0" fmla="*/ 21 w 24"/>
                <a:gd name="T1" fmla="*/ 0 h 10"/>
                <a:gd name="T2" fmla="*/ 24 w 24"/>
                <a:gd name="T3" fmla="*/ 2 h 10"/>
                <a:gd name="T4" fmla="*/ 24 w 24"/>
                <a:gd name="T5" fmla="*/ 3 h 10"/>
                <a:gd name="T6" fmla="*/ 0 w 24"/>
                <a:gd name="T7" fmla="*/ 7 h 10"/>
                <a:gd name="T8" fmla="*/ 2 w 24"/>
                <a:gd name="T9" fmla="*/ 4 h 10"/>
                <a:gd name="T10" fmla="*/ 21 w 24"/>
                <a:gd name="T11" fmla="*/ 0 h 10"/>
              </a:gdLst>
              <a:ahLst/>
              <a:cxnLst>
                <a:cxn ang="0">
                  <a:pos x="T0" y="T1"/>
                </a:cxn>
                <a:cxn ang="0">
                  <a:pos x="T2" y="T3"/>
                </a:cxn>
                <a:cxn ang="0">
                  <a:pos x="T4" y="T5"/>
                </a:cxn>
                <a:cxn ang="0">
                  <a:pos x="T6" y="T7"/>
                </a:cxn>
                <a:cxn ang="0">
                  <a:pos x="T8" y="T9"/>
                </a:cxn>
                <a:cxn ang="0">
                  <a:pos x="T10" y="T11"/>
                </a:cxn>
              </a:cxnLst>
              <a:rect l="0" t="0" r="r" b="b"/>
              <a:pathLst>
                <a:path w="24" h="10">
                  <a:moveTo>
                    <a:pt x="21" y="0"/>
                  </a:moveTo>
                  <a:cubicBezTo>
                    <a:pt x="22" y="1"/>
                    <a:pt x="23" y="2"/>
                    <a:pt x="24" y="2"/>
                  </a:cubicBezTo>
                  <a:cubicBezTo>
                    <a:pt x="24" y="3"/>
                    <a:pt x="24" y="3"/>
                    <a:pt x="24" y="3"/>
                  </a:cubicBezTo>
                  <a:cubicBezTo>
                    <a:pt x="15" y="6"/>
                    <a:pt x="11" y="10"/>
                    <a:pt x="0" y="7"/>
                  </a:cubicBezTo>
                  <a:cubicBezTo>
                    <a:pt x="1" y="6"/>
                    <a:pt x="1" y="5"/>
                    <a:pt x="2" y="4"/>
                  </a:cubicBezTo>
                  <a:cubicBezTo>
                    <a:pt x="8" y="3"/>
                    <a:pt x="15" y="2"/>
                    <a:pt x="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4" name="Freeform 305"/>
            <p:cNvSpPr>
              <a:spLocks/>
            </p:cNvSpPr>
            <p:nvPr/>
          </p:nvSpPr>
          <p:spPr bwMode="auto">
            <a:xfrm>
              <a:off x="13256716" y="8287450"/>
              <a:ext cx="109538" cy="26988"/>
            </a:xfrm>
            <a:custGeom>
              <a:avLst/>
              <a:gdLst>
                <a:gd name="T0" fmla="*/ 20 w 42"/>
                <a:gd name="T1" fmla="*/ 0 h 10"/>
                <a:gd name="T2" fmla="*/ 0 w 42"/>
                <a:gd name="T3" fmla="*/ 9 h 10"/>
                <a:gd name="T4" fmla="*/ 0 w 42"/>
                <a:gd name="T5" fmla="*/ 10 h 10"/>
                <a:gd name="T6" fmla="*/ 37 w 42"/>
                <a:gd name="T7" fmla="*/ 8 h 10"/>
                <a:gd name="T8" fmla="*/ 42 w 42"/>
                <a:gd name="T9" fmla="*/ 4 h 10"/>
                <a:gd name="T10" fmla="*/ 40 w 42"/>
                <a:gd name="T11" fmla="*/ 1 h 10"/>
                <a:gd name="T12" fmla="*/ 20 w 42"/>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42" h="10">
                  <a:moveTo>
                    <a:pt x="20" y="0"/>
                  </a:moveTo>
                  <a:cubicBezTo>
                    <a:pt x="13" y="3"/>
                    <a:pt x="6" y="2"/>
                    <a:pt x="0" y="9"/>
                  </a:cubicBezTo>
                  <a:cubicBezTo>
                    <a:pt x="0" y="9"/>
                    <a:pt x="0" y="10"/>
                    <a:pt x="0" y="10"/>
                  </a:cubicBezTo>
                  <a:cubicBezTo>
                    <a:pt x="15" y="10"/>
                    <a:pt x="24" y="6"/>
                    <a:pt x="37" y="8"/>
                  </a:cubicBezTo>
                  <a:cubicBezTo>
                    <a:pt x="38" y="7"/>
                    <a:pt x="40" y="6"/>
                    <a:pt x="42" y="4"/>
                  </a:cubicBezTo>
                  <a:cubicBezTo>
                    <a:pt x="41" y="3"/>
                    <a:pt x="40" y="2"/>
                    <a:pt x="40" y="1"/>
                  </a:cubicBezTo>
                  <a:cubicBezTo>
                    <a:pt x="33" y="2"/>
                    <a:pt x="27" y="1"/>
                    <a:pt x="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5" name="Freeform 306"/>
            <p:cNvSpPr>
              <a:spLocks/>
            </p:cNvSpPr>
            <p:nvPr/>
          </p:nvSpPr>
          <p:spPr bwMode="auto">
            <a:xfrm>
              <a:off x="13669466" y="8309675"/>
              <a:ext cx="28575" cy="9525"/>
            </a:xfrm>
            <a:custGeom>
              <a:avLst/>
              <a:gdLst>
                <a:gd name="T0" fmla="*/ 6 w 11"/>
                <a:gd name="T1" fmla="*/ 0 h 4"/>
                <a:gd name="T2" fmla="*/ 11 w 11"/>
                <a:gd name="T3" fmla="*/ 0 h 4"/>
                <a:gd name="T4" fmla="*/ 9 w 11"/>
                <a:gd name="T5" fmla="*/ 4 h 4"/>
                <a:gd name="T6" fmla="*/ 0 w 11"/>
                <a:gd name="T7" fmla="*/ 4 h 4"/>
                <a:gd name="T8" fmla="*/ 1 w 11"/>
                <a:gd name="T9" fmla="*/ 2 h 4"/>
                <a:gd name="T10" fmla="*/ 6 w 11"/>
                <a:gd name="T11" fmla="*/ 0 h 4"/>
              </a:gdLst>
              <a:ahLst/>
              <a:cxnLst>
                <a:cxn ang="0">
                  <a:pos x="T0" y="T1"/>
                </a:cxn>
                <a:cxn ang="0">
                  <a:pos x="T2" y="T3"/>
                </a:cxn>
                <a:cxn ang="0">
                  <a:pos x="T4" y="T5"/>
                </a:cxn>
                <a:cxn ang="0">
                  <a:pos x="T6" y="T7"/>
                </a:cxn>
                <a:cxn ang="0">
                  <a:pos x="T8" y="T9"/>
                </a:cxn>
                <a:cxn ang="0">
                  <a:pos x="T10" y="T11"/>
                </a:cxn>
              </a:cxnLst>
              <a:rect l="0" t="0" r="r" b="b"/>
              <a:pathLst>
                <a:path w="11" h="4">
                  <a:moveTo>
                    <a:pt x="6" y="0"/>
                  </a:moveTo>
                  <a:cubicBezTo>
                    <a:pt x="7" y="0"/>
                    <a:pt x="9" y="0"/>
                    <a:pt x="11" y="0"/>
                  </a:cubicBezTo>
                  <a:cubicBezTo>
                    <a:pt x="11" y="1"/>
                    <a:pt x="10" y="3"/>
                    <a:pt x="9" y="4"/>
                  </a:cubicBezTo>
                  <a:cubicBezTo>
                    <a:pt x="6" y="4"/>
                    <a:pt x="3" y="4"/>
                    <a:pt x="0" y="4"/>
                  </a:cubicBezTo>
                  <a:cubicBezTo>
                    <a:pt x="0" y="3"/>
                    <a:pt x="0" y="3"/>
                    <a:pt x="1" y="2"/>
                  </a:cubicBezTo>
                  <a:cubicBezTo>
                    <a:pt x="2" y="1"/>
                    <a:pt x="4"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6" name="Freeform 307"/>
            <p:cNvSpPr>
              <a:spLocks/>
            </p:cNvSpPr>
            <p:nvPr/>
          </p:nvSpPr>
          <p:spPr bwMode="auto">
            <a:xfrm>
              <a:off x="13599616" y="8335075"/>
              <a:ext cx="15875" cy="11113"/>
            </a:xfrm>
            <a:custGeom>
              <a:avLst/>
              <a:gdLst>
                <a:gd name="T0" fmla="*/ 3 w 6"/>
                <a:gd name="T1" fmla="*/ 0 h 4"/>
                <a:gd name="T2" fmla="*/ 6 w 6"/>
                <a:gd name="T3" fmla="*/ 0 h 4"/>
                <a:gd name="T4" fmla="*/ 6 w 6"/>
                <a:gd name="T5" fmla="*/ 3 h 4"/>
                <a:gd name="T6" fmla="*/ 4 w 6"/>
                <a:gd name="T7" fmla="*/ 3 h 4"/>
                <a:gd name="T8" fmla="*/ 0 w 6"/>
                <a:gd name="T9" fmla="*/ 2 h 4"/>
                <a:gd name="T10" fmla="*/ 2 w 6"/>
                <a:gd name="T11" fmla="*/ 2 h 4"/>
                <a:gd name="T12" fmla="*/ 3 w 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6" h="4">
                  <a:moveTo>
                    <a:pt x="3" y="0"/>
                  </a:moveTo>
                  <a:cubicBezTo>
                    <a:pt x="4" y="0"/>
                    <a:pt x="5" y="0"/>
                    <a:pt x="6" y="0"/>
                  </a:cubicBezTo>
                  <a:cubicBezTo>
                    <a:pt x="6" y="1"/>
                    <a:pt x="6" y="2"/>
                    <a:pt x="6" y="3"/>
                  </a:cubicBezTo>
                  <a:cubicBezTo>
                    <a:pt x="5" y="3"/>
                    <a:pt x="4" y="3"/>
                    <a:pt x="4" y="3"/>
                  </a:cubicBezTo>
                  <a:cubicBezTo>
                    <a:pt x="1" y="4"/>
                    <a:pt x="2" y="3"/>
                    <a:pt x="0" y="2"/>
                  </a:cubicBezTo>
                  <a:cubicBezTo>
                    <a:pt x="1" y="2"/>
                    <a:pt x="1" y="2"/>
                    <a:pt x="2" y="2"/>
                  </a:cubicBezTo>
                  <a:cubicBezTo>
                    <a:pt x="2" y="1"/>
                    <a:pt x="2"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7" name="Freeform 308"/>
            <p:cNvSpPr>
              <a:spLocks/>
            </p:cNvSpPr>
            <p:nvPr/>
          </p:nvSpPr>
          <p:spPr bwMode="auto">
            <a:xfrm>
              <a:off x="13544054" y="8339838"/>
              <a:ext cx="49213" cy="19050"/>
            </a:xfrm>
            <a:custGeom>
              <a:avLst/>
              <a:gdLst>
                <a:gd name="T0" fmla="*/ 7 w 19"/>
                <a:gd name="T1" fmla="*/ 0 h 7"/>
                <a:gd name="T2" fmla="*/ 19 w 19"/>
                <a:gd name="T3" fmla="*/ 1 h 7"/>
                <a:gd name="T4" fmla="*/ 17 w 19"/>
                <a:gd name="T5" fmla="*/ 2 h 7"/>
                <a:gd name="T6" fmla="*/ 0 w 19"/>
                <a:gd name="T7" fmla="*/ 7 h 7"/>
                <a:gd name="T8" fmla="*/ 0 w 19"/>
                <a:gd name="T9" fmla="*/ 3 h 7"/>
                <a:gd name="T10" fmla="*/ 2 w 19"/>
                <a:gd name="T11" fmla="*/ 1 h 7"/>
                <a:gd name="T12" fmla="*/ 7 w 19"/>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19" h="7">
                  <a:moveTo>
                    <a:pt x="7" y="0"/>
                  </a:moveTo>
                  <a:cubicBezTo>
                    <a:pt x="11" y="0"/>
                    <a:pt x="15" y="0"/>
                    <a:pt x="19" y="1"/>
                  </a:cubicBezTo>
                  <a:cubicBezTo>
                    <a:pt x="18" y="1"/>
                    <a:pt x="18" y="1"/>
                    <a:pt x="17" y="2"/>
                  </a:cubicBezTo>
                  <a:cubicBezTo>
                    <a:pt x="11" y="3"/>
                    <a:pt x="6" y="5"/>
                    <a:pt x="0" y="7"/>
                  </a:cubicBezTo>
                  <a:cubicBezTo>
                    <a:pt x="0" y="6"/>
                    <a:pt x="0" y="5"/>
                    <a:pt x="0" y="3"/>
                  </a:cubicBezTo>
                  <a:cubicBezTo>
                    <a:pt x="0" y="3"/>
                    <a:pt x="1" y="2"/>
                    <a:pt x="2" y="1"/>
                  </a:cubicBezTo>
                  <a:cubicBezTo>
                    <a:pt x="4" y="0"/>
                    <a:pt x="6" y="0"/>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8" name="Freeform 309"/>
            <p:cNvSpPr>
              <a:spLocks/>
            </p:cNvSpPr>
            <p:nvPr/>
          </p:nvSpPr>
          <p:spPr bwMode="auto">
            <a:xfrm>
              <a:off x="14985504" y="8339838"/>
              <a:ext cx="25400" cy="14288"/>
            </a:xfrm>
            <a:custGeom>
              <a:avLst/>
              <a:gdLst>
                <a:gd name="T0" fmla="*/ 6 w 10"/>
                <a:gd name="T1" fmla="*/ 0 h 5"/>
                <a:gd name="T2" fmla="*/ 10 w 10"/>
                <a:gd name="T3" fmla="*/ 2 h 5"/>
                <a:gd name="T4" fmla="*/ 10 w 10"/>
                <a:gd name="T5" fmla="*/ 3 h 5"/>
                <a:gd name="T6" fmla="*/ 0 w 10"/>
                <a:gd name="T7" fmla="*/ 5 h 5"/>
                <a:gd name="T8" fmla="*/ 1 w 10"/>
                <a:gd name="T9" fmla="*/ 3 h 5"/>
                <a:gd name="T10" fmla="*/ 6 w 10"/>
                <a:gd name="T11" fmla="*/ 0 h 5"/>
              </a:gdLst>
              <a:ahLst/>
              <a:cxnLst>
                <a:cxn ang="0">
                  <a:pos x="T0" y="T1"/>
                </a:cxn>
                <a:cxn ang="0">
                  <a:pos x="T2" y="T3"/>
                </a:cxn>
                <a:cxn ang="0">
                  <a:pos x="T4" y="T5"/>
                </a:cxn>
                <a:cxn ang="0">
                  <a:pos x="T6" y="T7"/>
                </a:cxn>
                <a:cxn ang="0">
                  <a:pos x="T8" y="T9"/>
                </a:cxn>
                <a:cxn ang="0">
                  <a:pos x="T10" y="T11"/>
                </a:cxn>
              </a:cxnLst>
              <a:rect l="0" t="0" r="r" b="b"/>
              <a:pathLst>
                <a:path w="10" h="5">
                  <a:moveTo>
                    <a:pt x="6" y="0"/>
                  </a:moveTo>
                  <a:cubicBezTo>
                    <a:pt x="9" y="0"/>
                    <a:pt x="8" y="0"/>
                    <a:pt x="10" y="2"/>
                  </a:cubicBezTo>
                  <a:cubicBezTo>
                    <a:pt x="10" y="2"/>
                    <a:pt x="10" y="2"/>
                    <a:pt x="10" y="3"/>
                  </a:cubicBezTo>
                  <a:cubicBezTo>
                    <a:pt x="7" y="3"/>
                    <a:pt x="3" y="4"/>
                    <a:pt x="0" y="5"/>
                  </a:cubicBezTo>
                  <a:cubicBezTo>
                    <a:pt x="0" y="4"/>
                    <a:pt x="0" y="3"/>
                    <a:pt x="1" y="3"/>
                  </a:cubicBezTo>
                  <a:cubicBezTo>
                    <a:pt x="2" y="2"/>
                    <a:pt x="4"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9" name="Freeform 310"/>
            <p:cNvSpPr>
              <a:spLocks/>
            </p:cNvSpPr>
            <p:nvPr/>
          </p:nvSpPr>
          <p:spPr bwMode="auto">
            <a:xfrm>
              <a:off x="13031291" y="8370000"/>
              <a:ext cx="36513" cy="17463"/>
            </a:xfrm>
            <a:custGeom>
              <a:avLst/>
              <a:gdLst>
                <a:gd name="T0" fmla="*/ 9 w 14"/>
                <a:gd name="T1" fmla="*/ 0 h 7"/>
                <a:gd name="T2" fmla="*/ 0 w 14"/>
                <a:gd name="T3" fmla="*/ 6 h 7"/>
                <a:gd name="T4" fmla="*/ 0 w 14"/>
                <a:gd name="T5" fmla="*/ 7 h 7"/>
                <a:gd name="T6" fmla="*/ 12 w 14"/>
                <a:gd name="T7" fmla="*/ 5 h 7"/>
                <a:gd name="T8" fmla="*/ 10 w 14"/>
                <a:gd name="T9" fmla="*/ 1 h 7"/>
                <a:gd name="T10" fmla="*/ 9 w 14"/>
                <a:gd name="T11" fmla="*/ 0 h 7"/>
              </a:gdLst>
              <a:ahLst/>
              <a:cxnLst>
                <a:cxn ang="0">
                  <a:pos x="T0" y="T1"/>
                </a:cxn>
                <a:cxn ang="0">
                  <a:pos x="T2" y="T3"/>
                </a:cxn>
                <a:cxn ang="0">
                  <a:pos x="T4" y="T5"/>
                </a:cxn>
                <a:cxn ang="0">
                  <a:pos x="T6" y="T7"/>
                </a:cxn>
                <a:cxn ang="0">
                  <a:pos x="T8" y="T9"/>
                </a:cxn>
                <a:cxn ang="0">
                  <a:pos x="T10" y="T11"/>
                </a:cxn>
              </a:cxnLst>
              <a:rect l="0" t="0" r="r" b="b"/>
              <a:pathLst>
                <a:path w="14" h="7">
                  <a:moveTo>
                    <a:pt x="9" y="0"/>
                  </a:moveTo>
                  <a:cubicBezTo>
                    <a:pt x="6" y="2"/>
                    <a:pt x="3" y="4"/>
                    <a:pt x="0" y="6"/>
                  </a:cubicBezTo>
                  <a:cubicBezTo>
                    <a:pt x="0" y="6"/>
                    <a:pt x="0" y="7"/>
                    <a:pt x="0" y="7"/>
                  </a:cubicBezTo>
                  <a:cubicBezTo>
                    <a:pt x="4" y="6"/>
                    <a:pt x="8" y="6"/>
                    <a:pt x="12" y="5"/>
                  </a:cubicBezTo>
                  <a:cubicBezTo>
                    <a:pt x="12" y="2"/>
                    <a:pt x="14" y="4"/>
                    <a:pt x="10" y="1"/>
                  </a:cubicBezTo>
                  <a:cubicBezTo>
                    <a:pt x="10" y="1"/>
                    <a:pt x="9" y="0"/>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0" name="Freeform 311"/>
            <p:cNvSpPr>
              <a:spLocks/>
            </p:cNvSpPr>
            <p:nvPr/>
          </p:nvSpPr>
          <p:spPr bwMode="auto">
            <a:xfrm>
              <a:off x="11370766" y="8395400"/>
              <a:ext cx="98425" cy="23813"/>
            </a:xfrm>
            <a:custGeom>
              <a:avLst/>
              <a:gdLst>
                <a:gd name="T0" fmla="*/ 21 w 38"/>
                <a:gd name="T1" fmla="*/ 0 h 9"/>
                <a:gd name="T2" fmla="*/ 0 w 38"/>
                <a:gd name="T3" fmla="*/ 6 h 9"/>
                <a:gd name="T4" fmla="*/ 0 w 38"/>
                <a:gd name="T5" fmla="*/ 8 h 9"/>
                <a:gd name="T6" fmla="*/ 38 w 38"/>
                <a:gd name="T7" fmla="*/ 0 h 9"/>
                <a:gd name="T8" fmla="*/ 21 w 38"/>
                <a:gd name="T9" fmla="*/ 0 h 9"/>
              </a:gdLst>
              <a:ahLst/>
              <a:cxnLst>
                <a:cxn ang="0">
                  <a:pos x="T0" y="T1"/>
                </a:cxn>
                <a:cxn ang="0">
                  <a:pos x="T2" y="T3"/>
                </a:cxn>
                <a:cxn ang="0">
                  <a:pos x="T4" y="T5"/>
                </a:cxn>
                <a:cxn ang="0">
                  <a:pos x="T6" y="T7"/>
                </a:cxn>
                <a:cxn ang="0">
                  <a:pos x="T8" y="T9"/>
                </a:cxn>
              </a:cxnLst>
              <a:rect l="0" t="0" r="r" b="b"/>
              <a:pathLst>
                <a:path w="38" h="9">
                  <a:moveTo>
                    <a:pt x="21" y="0"/>
                  </a:moveTo>
                  <a:cubicBezTo>
                    <a:pt x="15" y="5"/>
                    <a:pt x="10" y="6"/>
                    <a:pt x="0" y="6"/>
                  </a:cubicBezTo>
                  <a:cubicBezTo>
                    <a:pt x="0" y="7"/>
                    <a:pt x="0" y="8"/>
                    <a:pt x="0" y="8"/>
                  </a:cubicBezTo>
                  <a:cubicBezTo>
                    <a:pt x="16" y="9"/>
                    <a:pt x="29" y="8"/>
                    <a:pt x="38" y="0"/>
                  </a:cubicBezTo>
                  <a:cubicBezTo>
                    <a:pt x="32" y="0"/>
                    <a:pt x="27" y="0"/>
                    <a:pt x="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1" name="Freeform 312"/>
            <p:cNvSpPr>
              <a:spLocks/>
            </p:cNvSpPr>
            <p:nvPr/>
          </p:nvSpPr>
          <p:spPr bwMode="auto">
            <a:xfrm>
              <a:off x="11610479" y="8398575"/>
              <a:ext cx="34925" cy="7938"/>
            </a:xfrm>
            <a:custGeom>
              <a:avLst/>
              <a:gdLst>
                <a:gd name="T0" fmla="*/ 0 w 13"/>
                <a:gd name="T1" fmla="*/ 0 h 3"/>
                <a:gd name="T2" fmla="*/ 13 w 13"/>
                <a:gd name="T3" fmla="*/ 2 h 3"/>
                <a:gd name="T4" fmla="*/ 0 w 13"/>
                <a:gd name="T5" fmla="*/ 0 h 3"/>
              </a:gdLst>
              <a:ahLst/>
              <a:cxnLst>
                <a:cxn ang="0">
                  <a:pos x="T0" y="T1"/>
                </a:cxn>
                <a:cxn ang="0">
                  <a:pos x="T2" y="T3"/>
                </a:cxn>
                <a:cxn ang="0">
                  <a:pos x="T4" y="T5"/>
                </a:cxn>
              </a:cxnLst>
              <a:rect l="0" t="0" r="r" b="b"/>
              <a:pathLst>
                <a:path w="13" h="3">
                  <a:moveTo>
                    <a:pt x="0" y="0"/>
                  </a:moveTo>
                  <a:cubicBezTo>
                    <a:pt x="3" y="3"/>
                    <a:pt x="9" y="3"/>
                    <a:pt x="13" y="2"/>
                  </a:cubicBezTo>
                  <a:cubicBezTo>
                    <a:pt x="9" y="1"/>
                    <a:pt x="5"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2" name="Freeform 313"/>
            <p:cNvSpPr>
              <a:spLocks/>
            </p:cNvSpPr>
            <p:nvPr/>
          </p:nvSpPr>
          <p:spPr bwMode="auto">
            <a:xfrm>
              <a:off x="11561266" y="8400163"/>
              <a:ext cx="23813" cy="11113"/>
            </a:xfrm>
            <a:custGeom>
              <a:avLst/>
              <a:gdLst>
                <a:gd name="T0" fmla="*/ 4 w 9"/>
                <a:gd name="T1" fmla="*/ 0 h 4"/>
                <a:gd name="T2" fmla="*/ 0 w 9"/>
                <a:gd name="T3" fmla="*/ 4 h 4"/>
                <a:gd name="T4" fmla="*/ 9 w 9"/>
                <a:gd name="T5" fmla="*/ 0 h 4"/>
                <a:gd name="T6" fmla="*/ 4 w 9"/>
                <a:gd name="T7" fmla="*/ 0 h 4"/>
              </a:gdLst>
              <a:ahLst/>
              <a:cxnLst>
                <a:cxn ang="0">
                  <a:pos x="T0" y="T1"/>
                </a:cxn>
                <a:cxn ang="0">
                  <a:pos x="T2" y="T3"/>
                </a:cxn>
                <a:cxn ang="0">
                  <a:pos x="T4" y="T5"/>
                </a:cxn>
                <a:cxn ang="0">
                  <a:pos x="T6" y="T7"/>
                </a:cxn>
              </a:cxnLst>
              <a:rect l="0" t="0" r="r" b="b"/>
              <a:pathLst>
                <a:path w="9" h="4">
                  <a:moveTo>
                    <a:pt x="4" y="0"/>
                  </a:moveTo>
                  <a:cubicBezTo>
                    <a:pt x="3" y="1"/>
                    <a:pt x="2" y="2"/>
                    <a:pt x="0" y="4"/>
                  </a:cubicBezTo>
                  <a:cubicBezTo>
                    <a:pt x="6" y="4"/>
                    <a:pt x="7" y="4"/>
                    <a:pt x="9" y="0"/>
                  </a:cubicBezTo>
                  <a:cubicBezTo>
                    <a:pt x="7" y="0"/>
                    <a:pt x="6"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3" name="Freeform 314"/>
            <p:cNvSpPr>
              <a:spLocks/>
            </p:cNvSpPr>
            <p:nvPr/>
          </p:nvSpPr>
          <p:spPr bwMode="auto">
            <a:xfrm>
              <a:off x="11759704" y="8408100"/>
              <a:ext cx="31750" cy="14288"/>
            </a:xfrm>
            <a:custGeom>
              <a:avLst/>
              <a:gdLst>
                <a:gd name="T0" fmla="*/ 9 w 12"/>
                <a:gd name="T1" fmla="*/ 0 h 5"/>
                <a:gd name="T2" fmla="*/ 0 w 12"/>
                <a:gd name="T3" fmla="*/ 3 h 5"/>
                <a:gd name="T4" fmla="*/ 0 w 12"/>
                <a:gd name="T5" fmla="*/ 4 h 5"/>
                <a:gd name="T6" fmla="*/ 7 w 12"/>
                <a:gd name="T7" fmla="*/ 5 h 5"/>
                <a:gd name="T8" fmla="*/ 12 w 12"/>
                <a:gd name="T9" fmla="*/ 1 h 5"/>
                <a:gd name="T10" fmla="*/ 12 w 12"/>
                <a:gd name="T11" fmla="*/ 0 h 5"/>
                <a:gd name="T12" fmla="*/ 9 w 12"/>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12" h="5">
                  <a:moveTo>
                    <a:pt x="9" y="0"/>
                  </a:moveTo>
                  <a:cubicBezTo>
                    <a:pt x="6" y="1"/>
                    <a:pt x="3" y="2"/>
                    <a:pt x="0" y="3"/>
                  </a:cubicBezTo>
                  <a:cubicBezTo>
                    <a:pt x="0" y="4"/>
                    <a:pt x="0" y="4"/>
                    <a:pt x="0" y="4"/>
                  </a:cubicBezTo>
                  <a:cubicBezTo>
                    <a:pt x="2" y="5"/>
                    <a:pt x="5" y="5"/>
                    <a:pt x="7" y="5"/>
                  </a:cubicBezTo>
                  <a:cubicBezTo>
                    <a:pt x="9" y="2"/>
                    <a:pt x="9" y="2"/>
                    <a:pt x="12" y="1"/>
                  </a:cubicBezTo>
                  <a:cubicBezTo>
                    <a:pt x="12" y="0"/>
                    <a:pt x="12" y="0"/>
                    <a:pt x="12" y="0"/>
                  </a:cubicBezTo>
                  <a:cubicBezTo>
                    <a:pt x="11" y="0"/>
                    <a:pt x="10" y="0"/>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4" name="Freeform 315"/>
            <p:cNvSpPr>
              <a:spLocks/>
            </p:cNvSpPr>
            <p:nvPr/>
          </p:nvSpPr>
          <p:spPr bwMode="auto">
            <a:xfrm>
              <a:off x="11799391" y="8408100"/>
              <a:ext cx="95250" cy="22225"/>
            </a:xfrm>
            <a:custGeom>
              <a:avLst/>
              <a:gdLst>
                <a:gd name="T0" fmla="*/ 14 w 36"/>
                <a:gd name="T1" fmla="*/ 0 h 8"/>
                <a:gd name="T2" fmla="*/ 0 w 36"/>
                <a:gd name="T3" fmla="*/ 3 h 8"/>
                <a:gd name="T4" fmla="*/ 0 w 36"/>
                <a:gd name="T5" fmla="*/ 4 h 8"/>
                <a:gd name="T6" fmla="*/ 36 w 36"/>
                <a:gd name="T7" fmla="*/ 1 h 8"/>
                <a:gd name="T8" fmla="*/ 36 w 36"/>
                <a:gd name="T9" fmla="*/ 0 h 8"/>
                <a:gd name="T10" fmla="*/ 14 w 36"/>
                <a:gd name="T11" fmla="*/ 0 h 8"/>
              </a:gdLst>
              <a:ahLst/>
              <a:cxnLst>
                <a:cxn ang="0">
                  <a:pos x="T0" y="T1"/>
                </a:cxn>
                <a:cxn ang="0">
                  <a:pos x="T2" y="T3"/>
                </a:cxn>
                <a:cxn ang="0">
                  <a:pos x="T4" y="T5"/>
                </a:cxn>
                <a:cxn ang="0">
                  <a:pos x="T6" y="T7"/>
                </a:cxn>
                <a:cxn ang="0">
                  <a:pos x="T8" y="T9"/>
                </a:cxn>
                <a:cxn ang="0">
                  <a:pos x="T10" y="T11"/>
                </a:cxn>
              </a:cxnLst>
              <a:rect l="0" t="0" r="r" b="b"/>
              <a:pathLst>
                <a:path w="36" h="8">
                  <a:moveTo>
                    <a:pt x="14" y="0"/>
                  </a:moveTo>
                  <a:cubicBezTo>
                    <a:pt x="9" y="1"/>
                    <a:pt x="4" y="2"/>
                    <a:pt x="0" y="3"/>
                  </a:cubicBezTo>
                  <a:cubicBezTo>
                    <a:pt x="0" y="4"/>
                    <a:pt x="0" y="4"/>
                    <a:pt x="0" y="4"/>
                  </a:cubicBezTo>
                  <a:cubicBezTo>
                    <a:pt x="12" y="6"/>
                    <a:pt x="28" y="8"/>
                    <a:pt x="36" y="1"/>
                  </a:cubicBezTo>
                  <a:cubicBezTo>
                    <a:pt x="36" y="0"/>
                    <a:pt x="36" y="0"/>
                    <a:pt x="36" y="0"/>
                  </a:cubicBezTo>
                  <a:cubicBezTo>
                    <a:pt x="29" y="0"/>
                    <a:pt x="21" y="0"/>
                    <a:pt x="1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5" name="Freeform 316"/>
            <p:cNvSpPr>
              <a:spLocks/>
            </p:cNvSpPr>
            <p:nvPr/>
          </p:nvSpPr>
          <p:spPr bwMode="auto">
            <a:xfrm>
              <a:off x="15820529" y="8408100"/>
              <a:ext cx="20638" cy="11113"/>
            </a:xfrm>
            <a:custGeom>
              <a:avLst/>
              <a:gdLst>
                <a:gd name="T0" fmla="*/ 5 w 8"/>
                <a:gd name="T1" fmla="*/ 0 h 4"/>
                <a:gd name="T2" fmla="*/ 8 w 8"/>
                <a:gd name="T3" fmla="*/ 1 h 4"/>
                <a:gd name="T4" fmla="*/ 5 w 8"/>
                <a:gd name="T5" fmla="*/ 3 h 4"/>
                <a:gd name="T6" fmla="*/ 0 w 8"/>
                <a:gd name="T7" fmla="*/ 2 h 4"/>
                <a:gd name="T8" fmla="*/ 0 w 8"/>
                <a:gd name="T9" fmla="*/ 1 h 4"/>
                <a:gd name="T10" fmla="*/ 5 w 8"/>
                <a:gd name="T11" fmla="*/ 0 h 4"/>
              </a:gdLst>
              <a:ahLst/>
              <a:cxnLst>
                <a:cxn ang="0">
                  <a:pos x="T0" y="T1"/>
                </a:cxn>
                <a:cxn ang="0">
                  <a:pos x="T2" y="T3"/>
                </a:cxn>
                <a:cxn ang="0">
                  <a:pos x="T4" y="T5"/>
                </a:cxn>
                <a:cxn ang="0">
                  <a:pos x="T6" y="T7"/>
                </a:cxn>
                <a:cxn ang="0">
                  <a:pos x="T8" y="T9"/>
                </a:cxn>
                <a:cxn ang="0">
                  <a:pos x="T10" y="T11"/>
                </a:cxn>
              </a:cxnLst>
              <a:rect l="0" t="0" r="r" b="b"/>
              <a:pathLst>
                <a:path w="8" h="4">
                  <a:moveTo>
                    <a:pt x="5" y="0"/>
                  </a:moveTo>
                  <a:cubicBezTo>
                    <a:pt x="6" y="0"/>
                    <a:pt x="7" y="1"/>
                    <a:pt x="8" y="1"/>
                  </a:cubicBezTo>
                  <a:cubicBezTo>
                    <a:pt x="7" y="2"/>
                    <a:pt x="6" y="3"/>
                    <a:pt x="5" y="3"/>
                  </a:cubicBezTo>
                  <a:cubicBezTo>
                    <a:pt x="2" y="4"/>
                    <a:pt x="2" y="4"/>
                    <a:pt x="0" y="2"/>
                  </a:cubicBezTo>
                  <a:cubicBezTo>
                    <a:pt x="0" y="2"/>
                    <a:pt x="0" y="2"/>
                    <a:pt x="0" y="1"/>
                  </a:cubicBezTo>
                  <a:cubicBezTo>
                    <a:pt x="1" y="1"/>
                    <a:pt x="3" y="0"/>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6" name="Freeform 317"/>
            <p:cNvSpPr>
              <a:spLocks/>
            </p:cNvSpPr>
            <p:nvPr/>
          </p:nvSpPr>
          <p:spPr bwMode="auto">
            <a:xfrm>
              <a:off x="15755441" y="8419213"/>
              <a:ext cx="36513" cy="11113"/>
            </a:xfrm>
            <a:custGeom>
              <a:avLst/>
              <a:gdLst>
                <a:gd name="T0" fmla="*/ 4 w 14"/>
                <a:gd name="T1" fmla="*/ 0 h 4"/>
                <a:gd name="T2" fmla="*/ 14 w 14"/>
                <a:gd name="T3" fmla="*/ 1 h 4"/>
                <a:gd name="T4" fmla="*/ 12 w 14"/>
                <a:gd name="T5" fmla="*/ 4 h 4"/>
                <a:gd name="T6" fmla="*/ 0 w 14"/>
                <a:gd name="T7" fmla="*/ 4 h 4"/>
                <a:gd name="T8" fmla="*/ 2 w 14"/>
                <a:gd name="T9" fmla="*/ 3 h 4"/>
                <a:gd name="T10" fmla="*/ 4 w 14"/>
                <a:gd name="T11" fmla="*/ 0 h 4"/>
              </a:gdLst>
              <a:ahLst/>
              <a:cxnLst>
                <a:cxn ang="0">
                  <a:pos x="T0" y="T1"/>
                </a:cxn>
                <a:cxn ang="0">
                  <a:pos x="T2" y="T3"/>
                </a:cxn>
                <a:cxn ang="0">
                  <a:pos x="T4" y="T5"/>
                </a:cxn>
                <a:cxn ang="0">
                  <a:pos x="T6" y="T7"/>
                </a:cxn>
                <a:cxn ang="0">
                  <a:pos x="T8" y="T9"/>
                </a:cxn>
                <a:cxn ang="0">
                  <a:pos x="T10" y="T11"/>
                </a:cxn>
              </a:cxnLst>
              <a:rect l="0" t="0" r="r" b="b"/>
              <a:pathLst>
                <a:path w="14" h="4">
                  <a:moveTo>
                    <a:pt x="4" y="0"/>
                  </a:moveTo>
                  <a:cubicBezTo>
                    <a:pt x="8" y="1"/>
                    <a:pt x="11" y="1"/>
                    <a:pt x="14" y="1"/>
                  </a:cubicBezTo>
                  <a:cubicBezTo>
                    <a:pt x="13" y="2"/>
                    <a:pt x="13" y="3"/>
                    <a:pt x="12" y="4"/>
                  </a:cubicBezTo>
                  <a:cubicBezTo>
                    <a:pt x="8" y="4"/>
                    <a:pt x="4" y="4"/>
                    <a:pt x="0" y="4"/>
                  </a:cubicBezTo>
                  <a:cubicBezTo>
                    <a:pt x="0" y="4"/>
                    <a:pt x="1" y="4"/>
                    <a:pt x="2" y="3"/>
                  </a:cubicBezTo>
                  <a:cubicBezTo>
                    <a:pt x="2" y="2"/>
                    <a:pt x="3" y="1"/>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7" name="Freeform 318"/>
            <p:cNvSpPr>
              <a:spLocks/>
            </p:cNvSpPr>
            <p:nvPr/>
          </p:nvSpPr>
          <p:spPr bwMode="auto">
            <a:xfrm>
              <a:off x="11234241" y="8422388"/>
              <a:ext cx="53975" cy="22225"/>
            </a:xfrm>
            <a:custGeom>
              <a:avLst/>
              <a:gdLst>
                <a:gd name="T0" fmla="*/ 13 w 21"/>
                <a:gd name="T1" fmla="*/ 0 h 9"/>
                <a:gd name="T2" fmla="*/ 0 w 21"/>
                <a:gd name="T3" fmla="*/ 3 h 9"/>
                <a:gd name="T4" fmla="*/ 0 w 21"/>
                <a:gd name="T5" fmla="*/ 7 h 9"/>
                <a:gd name="T6" fmla="*/ 0 w 21"/>
                <a:gd name="T7" fmla="*/ 9 h 9"/>
                <a:gd name="T8" fmla="*/ 1 w 21"/>
                <a:gd name="T9" fmla="*/ 9 h 9"/>
                <a:gd name="T10" fmla="*/ 20 w 21"/>
                <a:gd name="T11" fmla="*/ 6 h 9"/>
                <a:gd name="T12" fmla="*/ 18 w 21"/>
                <a:gd name="T13" fmla="*/ 2 h 9"/>
                <a:gd name="T14" fmla="*/ 13 w 21"/>
                <a:gd name="T15" fmla="*/ 0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9">
                  <a:moveTo>
                    <a:pt x="13" y="0"/>
                  </a:moveTo>
                  <a:cubicBezTo>
                    <a:pt x="9" y="1"/>
                    <a:pt x="5" y="2"/>
                    <a:pt x="0" y="3"/>
                  </a:cubicBezTo>
                  <a:cubicBezTo>
                    <a:pt x="0" y="4"/>
                    <a:pt x="0" y="6"/>
                    <a:pt x="0" y="7"/>
                  </a:cubicBezTo>
                  <a:cubicBezTo>
                    <a:pt x="0" y="8"/>
                    <a:pt x="0" y="8"/>
                    <a:pt x="0" y="9"/>
                  </a:cubicBezTo>
                  <a:cubicBezTo>
                    <a:pt x="1" y="9"/>
                    <a:pt x="1" y="9"/>
                    <a:pt x="1" y="9"/>
                  </a:cubicBezTo>
                  <a:cubicBezTo>
                    <a:pt x="8" y="8"/>
                    <a:pt x="14" y="7"/>
                    <a:pt x="20" y="6"/>
                  </a:cubicBezTo>
                  <a:cubicBezTo>
                    <a:pt x="19" y="3"/>
                    <a:pt x="21" y="5"/>
                    <a:pt x="18" y="2"/>
                  </a:cubicBezTo>
                  <a:cubicBezTo>
                    <a:pt x="16" y="2"/>
                    <a:pt x="15" y="1"/>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8" name="Freeform 319"/>
            <p:cNvSpPr>
              <a:spLocks/>
            </p:cNvSpPr>
            <p:nvPr/>
          </p:nvSpPr>
          <p:spPr bwMode="auto">
            <a:xfrm>
              <a:off x="11362829" y="8436675"/>
              <a:ext cx="36513" cy="11113"/>
            </a:xfrm>
            <a:custGeom>
              <a:avLst/>
              <a:gdLst>
                <a:gd name="T0" fmla="*/ 4 w 14"/>
                <a:gd name="T1" fmla="*/ 0 h 4"/>
                <a:gd name="T2" fmla="*/ 0 w 14"/>
                <a:gd name="T3" fmla="*/ 2 h 4"/>
                <a:gd name="T4" fmla="*/ 0 w 14"/>
                <a:gd name="T5" fmla="*/ 3 h 4"/>
                <a:gd name="T6" fmla="*/ 14 w 14"/>
                <a:gd name="T7" fmla="*/ 0 h 4"/>
                <a:gd name="T8" fmla="*/ 4 w 14"/>
                <a:gd name="T9" fmla="*/ 0 h 4"/>
              </a:gdLst>
              <a:ahLst/>
              <a:cxnLst>
                <a:cxn ang="0">
                  <a:pos x="T0" y="T1"/>
                </a:cxn>
                <a:cxn ang="0">
                  <a:pos x="T2" y="T3"/>
                </a:cxn>
                <a:cxn ang="0">
                  <a:pos x="T4" y="T5"/>
                </a:cxn>
                <a:cxn ang="0">
                  <a:pos x="T6" y="T7"/>
                </a:cxn>
                <a:cxn ang="0">
                  <a:pos x="T8" y="T9"/>
                </a:cxn>
              </a:cxnLst>
              <a:rect l="0" t="0" r="r" b="b"/>
              <a:pathLst>
                <a:path w="14" h="4">
                  <a:moveTo>
                    <a:pt x="4" y="0"/>
                  </a:moveTo>
                  <a:cubicBezTo>
                    <a:pt x="3" y="1"/>
                    <a:pt x="2" y="1"/>
                    <a:pt x="0" y="2"/>
                  </a:cubicBezTo>
                  <a:cubicBezTo>
                    <a:pt x="0" y="2"/>
                    <a:pt x="0" y="3"/>
                    <a:pt x="0" y="3"/>
                  </a:cubicBezTo>
                  <a:cubicBezTo>
                    <a:pt x="7" y="4"/>
                    <a:pt x="10" y="4"/>
                    <a:pt x="14" y="0"/>
                  </a:cubicBezTo>
                  <a:cubicBezTo>
                    <a:pt x="11" y="0"/>
                    <a:pt x="7"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9" name="Freeform 320"/>
            <p:cNvSpPr>
              <a:spLocks/>
            </p:cNvSpPr>
            <p:nvPr/>
          </p:nvSpPr>
          <p:spPr bwMode="auto">
            <a:xfrm>
              <a:off x="10545266" y="8439850"/>
              <a:ext cx="73025" cy="26988"/>
            </a:xfrm>
            <a:custGeom>
              <a:avLst/>
              <a:gdLst>
                <a:gd name="T0" fmla="*/ 22 w 28"/>
                <a:gd name="T1" fmla="*/ 0 h 10"/>
                <a:gd name="T2" fmla="*/ 28 w 28"/>
                <a:gd name="T3" fmla="*/ 0 h 10"/>
                <a:gd name="T4" fmla="*/ 28 w 28"/>
                <a:gd name="T5" fmla="*/ 3 h 10"/>
                <a:gd name="T6" fmla="*/ 6 w 28"/>
                <a:gd name="T7" fmla="*/ 10 h 10"/>
                <a:gd name="T8" fmla="*/ 0 w 28"/>
                <a:gd name="T9" fmla="*/ 4 h 10"/>
                <a:gd name="T10" fmla="*/ 22 w 28"/>
                <a:gd name="T11" fmla="*/ 0 h 10"/>
              </a:gdLst>
              <a:ahLst/>
              <a:cxnLst>
                <a:cxn ang="0">
                  <a:pos x="T0" y="T1"/>
                </a:cxn>
                <a:cxn ang="0">
                  <a:pos x="T2" y="T3"/>
                </a:cxn>
                <a:cxn ang="0">
                  <a:pos x="T4" y="T5"/>
                </a:cxn>
                <a:cxn ang="0">
                  <a:pos x="T6" y="T7"/>
                </a:cxn>
                <a:cxn ang="0">
                  <a:pos x="T8" y="T9"/>
                </a:cxn>
                <a:cxn ang="0">
                  <a:pos x="T10" y="T11"/>
                </a:cxn>
              </a:cxnLst>
              <a:rect l="0" t="0" r="r" b="b"/>
              <a:pathLst>
                <a:path w="28" h="10">
                  <a:moveTo>
                    <a:pt x="22" y="0"/>
                  </a:moveTo>
                  <a:cubicBezTo>
                    <a:pt x="24" y="0"/>
                    <a:pt x="26" y="0"/>
                    <a:pt x="28" y="0"/>
                  </a:cubicBezTo>
                  <a:cubicBezTo>
                    <a:pt x="28" y="1"/>
                    <a:pt x="28" y="2"/>
                    <a:pt x="28" y="3"/>
                  </a:cubicBezTo>
                  <a:cubicBezTo>
                    <a:pt x="21" y="5"/>
                    <a:pt x="14" y="7"/>
                    <a:pt x="6" y="10"/>
                  </a:cubicBezTo>
                  <a:cubicBezTo>
                    <a:pt x="4" y="7"/>
                    <a:pt x="2" y="7"/>
                    <a:pt x="0" y="4"/>
                  </a:cubicBezTo>
                  <a:cubicBezTo>
                    <a:pt x="7" y="3"/>
                    <a:pt x="15" y="1"/>
                    <a:pt x="2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0" name="Freeform 321"/>
            <p:cNvSpPr>
              <a:spLocks/>
            </p:cNvSpPr>
            <p:nvPr/>
          </p:nvSpPr>
          <p:spPr bwMode="auto">
            <a:xfrm>
              <a:off x="11585079" y="8447788"/>
              <a:ext cx="52388" cy="19050"/>
            </a:xfrm>
            <a:custGeom>
              <a:avLst/>
              <a:gdLst>
                <a:gd name="T0" fmla="*/ 14 w 20"/>
                <a:gd name="T1" fmla="*/ 0 h 7"/>
                <a:gd name="T2" fmla="*/ 20 w 20"/>
                <a:gd name="T3" fmla="*/ 2 h 7"/>
                <a:gd name="T4" fmla="*/ 13 w 20"/>
                <a:gd name="T5" fmla="*/ 7 h 7"/>
                <a:gd name="T6" fmla="*/ 0 w 20"/>
                <a:gd name="T7" fmla="*/ 6 h 7"/>
                <a:gd name="T8" fmla="*/ 2 w 20"/>
                <a:gd name="T9" fmla="*/ 3 h 7"/>
                <a:gd name="T10" fmla="*/ 14 w 20"/>
                <a:gd name="T11" fmla="*/ 0 h 7"/>
              </a:gdLst>
              <a:ahLst/>
              <a:cxnLst>
                <a:cxn ang="0">
                  <a:pos x="T0" y="T1"/>
                </a:cxn>
                <a:cxn ang="0">
                  <a:pos x="T2" y="T3"/>
                </a:cxn>
                <a:cxn ang="0">
                  <a:pos x="T4" y="T5"/>
                </a:cxn>
                <a:cxn ang="0">
                  <a:pos x="T6" y="T7"/>
                </a:cxn>
                <a:cxn ang="0">
                  <a:pos x="T8" y="T9"/>
                </a:cxn>
                <a:cxn ang="0">
                  <a:pos x="T10" y="T11"/>
                </a:cxn>
              </a:cxnLst>
              <a:rect l="0" t="0" r="r" b="b"/>
              <a:pathLst>
                <a:path w="20" h="7">
                  <a:moveTo>
                    <a:pt x="14" y="0"/>
                  </a:moveTo>
                  <a:cubicBezTo>
                    <a:pt x="16" y="1"/>
                    <a:pt x="18" y="1"/>
                    <a:pt x="20" y="2"/>
                  </a:cubicBezTo>
                  <a:cubicBezTo>
                    <a:pt x="18" y="3"/>
                    <a:pt x="16" y="5"/>
                    <a:pt x="13" y="7"/>
                  </a:cubicBezTo>
                  <a:cubicBezTo>
                    <a:pt x="8" y="5"/>
                    <a:pt x="4" y="6"/>
                    <a:pt x="0" y="6"/>
                  </a:cubicBezTo>
                  <a:cubicBezTo>
                    <a:pt x="1" y="5"/>
                    <a:pt x="1" y="4"/>
                    <a:pt x="2" y="3"/>
                  </a:cubicBezTo>
                  <a:cubicBezTo>
                    <a:pt x="6" y="2"/>
                    <a:pt x="10" y="1"/>
                    <a:pt x="1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1" name="Freeform 322"/>
            <p:cNvSpPr>
              <a:spLocks/>
            </p:cNvSpPr>
            <p:nvPr/>
          </p:nvSpPr>
          <p:spPr bwMode="auto">
            <a:xfrm>
              <a:off x="11662866" y="8450963"/>
              <a:ext cx="100013" cy="17463"/>
            </a:xfrm>
            <a:custGeom>
              <a:avLst/>
              <a:gdLst>
                <a:gd name="T0" fmla="*/ 10 w 38"/>
                <a:gd name="T1" fmla="*/ 1 h 7"/>
                <a:gd name="T2" fmla="*/ 38 w 38"/>
                <a:gd name="T3" fmla="*/ 3 h 7"/>
                <a:gd name="T4" fmla="*/ 37 w 38"/>
                <a:gd name="T5" fmla="*/ 5 h 7"/>
                <a:gd name="T6" fmla="*/ 0 w 38"/>
                <a:gd name="T7" fmla="*/ 6 h 7"/>
                <a:gd name="T8" fmla="*/ 1 w 38"/>
                <a:gd name="T9" fmla="*/ 3 h 7"/>
                <a:gd name="T10" fmla="*/ 10 w 38"/>
                <a:gd name="T11" fmla="*/ 1 h 7"/>
              </a:gdLst>
              <a:ahLst/>
              <a:cxnLst>
                <a:cxn ang="0">
                  <a:pos x="T0" y="T1"/>
                </a:cxn>
                <a:cxn ang="0">
                  <a:pos x="T2" y="T3"/>
                </a:cxn>
                <a:cxn ang="0">
                  <a:pos x="T4" y="T5"/>
                </a:cxn>
                <a:cxn ang="0">
                  <a:pos x="T6" y="T7"/>
                </a:cxn>
                <a:cxn ang="0">
                  <a:pos x="T8" y="T9"/>
                </a:cxn>
                <a:cxn ang="0">
                  <a:pos x="T10" y="T11"/>
                </a:cxn>
              </a:cxnLst>
              <a:rect l="0" t="0" r="r" b="b"/>
              <a:pathLst>
                <a:path w="38" h="7">
                  <a:moveTo>
                    <a:pt x="10" y="1"/>
                  </a:moveTo>
                  <a:cubicBezTo>
                    <a:pt x="19" y="1"/>
                    <a:pt x="32" y="0"/>
                    <a:pt x="38" y="3"/>
                  </a:cubicBezTo>
                  <a:cubicBezTo>
                    <a:pt x="38" y="3"/>
                    <a:pt x="37" y="4"/>
                    <a:pt x="37" y="5"/>
                  </a:cubicBezTo>
                  <a:cubicBezTo>
                    <a:pt x="26" y="7"/>
                    <a:pt x="13" y="5"/>
                    <a:pt x="0" y="6"/>
                  </a:cubicBezTo>
                  <a:cubicBezTo>
                    <a:pt x="0" y="5"/>
                    <a:pt x="0" y="4"/>
                    <a:pt x="1" y="3"/>
                  </a:cubicBezTo>
                  <a:cubicBezTo>
                    <a:pt x="4" y="2"/>
                    <a:pt x="7" y="1"/>
                    <a:pt x="1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2" name="Freeform 323"/>
            <p:cNvSpPr>
              <a:spLocks/>
            </p:cNvSpPr>
            <p:nvPr/>
          </p:nvSpPr>
          <p:spPr bwMode="auto">
            <a:xfrm>
              <a:off x="10754816" y="8455725"/>
              <a:ext cx="61913" cy="19050"/>
            </a:xfrm>
            <a:custGeom>
              <a:avLst/>
              <a:gdLst>
                <a:gd name="T0" fmla="*/ 2 w 24"/>
                <a:gd name="T1" fmla="*/ 0 h 7"/>
                <a:gd name="T2" fmla="*/ 0 w 24"/>
                <a:gd name="T3" fmla="*/ 5 h 7"/>
                <a:gd name="T4" fmla="*/ 5 w 24"/>
                <a:gd name="T5" fmla="*/ 7 h 7"/>
                <a:gd name="T6" fmla="*/ 24 w 24"/>
                <a:gd name="T7" fmla="*/ 1 h 7"/>
                <a:gd name="T8" fmla="*/ 23 w 24"/>
                <a:gd name="T9" fmla="*/ 0 h 7"/>
                <a:gd name="T10" fmla="*/ 2 w 24"/>
                <a:gd name="T11" fmla="*/ 0 h 7"/>
              </a:gdLst>
              <a:ahLst/>
              <a:cxnLst>
                <a:cxn ang="0">
                  <a:pos x="T0" y="T1"/>
                </a:cxn>
                <a:cxn ang="0">
                  <a:pos x="T2" y="T3"/>
                </a:cxn>
                <a:cxn ang="0">
                  <a:pos x="T4" y="T5"/>
                </a:cxn>
                <a:cxn ang="0">
                  <a:pos x="T6" y="T7"/>
                </a:cxn>
                <a:cxn ang="0">
                  <a:pos x="T8" y="T9"/>
                </a:cxn>
                <a:cxn ang="0">
                  <a:pos x="T10" y="T11"/>
                </a:cxn>
              </a:cxnLst>
              <a:rect l="0" t="0" r="r" b="b"/>
              <a:pathLst>
                <a:path w="24" h="7">
                  <a:moveTo>
                    <a:pt x="2" y="0"/>
                  </a:moveTo>
                  <a:cubicBezTo>
                    <a:pt x="1" y="1"/>
                    <a:pt x="1" y="3"/>
                    <a:pt x="0" y="5"/>
                  </a:cubicBezTo>
                  <a:cubicBezTo>
                    <a:pt x="2" y="5"/>
                    <a:pt x="3" y="6"/>
                    <a:pt x="5" y="7"/>
                  </a:cubicBezTo>
                  <a:cubicBezTo>
                    <a:pt x="11" y="4"/>
                    <a:pt x="19" y="5"/>
                    <a:pt x="24" y="1"/>
                  </a:cubicBezTo>
                  <a:cubicBezTo>
                    <a:pt x="24" y="0"/>
                    <a:pt x="23" y="0"/>
                    <a:pt x="23" y="0"/>
                  </a:cubicBezTo>
                  <a:cubicBezTo>
                    <a:pt x="16" y="0"/>
                    <a:pt x="9"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3" name="Freeform 324"/>
            <p:cNvSpPr>
              <a:spLocks/>
            </p:cNvSpPr>
            <p:nvPr/>
          </p:nvSpPr>
          <p:spPr bwMode="auto">
            <a:xfrm>
              <a:off x="14252079" y="8455725"/>
              <a:ext cx="130175" cy="44450"/>
            </a:xfrm>
            <a:custGeom>
              <a:avLst/>
              <a:gdLst>
                <a:gd name="T0" fmla="*/ 43 w 50"/>
                <a:gd name="T1" fmla="*/ 0 h 17"/>
                <a:gd name="T2" fmla="*/ 50 w 50"/>
                <a:gd name="T3" fmla="*/ 1 h 17"/>
                <a:gd name="T4" fmla="*/ 49 w 50"/>
                <a:gd name="T5" fmla="*/ 3 h 17"/>
                <a:gd name="T6" fmla="*/ 0 w 50"/>
                <a:gd name="T7" fmla="*/ 8 h 17"/>
                <a:gd name="T8" fmla="*/ 0 w 50"/>
                <a:gd name="T9" fmla="*/ 7 h 17"/>
                <a:gd name="T10" fmla="*/ 2 w 50"/>
                <a:gd name="T11" fmla="*/ 7 h 17"/>
                <a:gd name="T12" fmla="*/ 43 w 50"/>
                <a:gd name="T13" fmla="*/ 0 h 17"/>
              </a:gdLst>
              <a:ahLst/>
              <a:cxnLst>
                <a:cxn ang="0">
                  <a:pos x="T0" y="T1"/>
                </a:cxn>
                <a:cxn ang="0">
                  <a:pos x="T2" y="T3"/>
                </a:cxn>
                <a:cxn ang="0">
                  <a:pos x="T4" y="T5"/>
                </a:cxn>
                <a:cxn ang="0">
                  <a:pos x="T6" y="T7"/>
                </a:cxn>
                <a:cxn ang="0">
                  <a:pos x="T8" y="T9"/>
                </a:cxn>
                <a:cxn ang="0">
                  <a:pos x="T10" y="T11"/>
                </a:cxn>
                <a:cxn ang="0">
                  <a:pos x="T12" y="T13"/>
                </a:cxn>
              </a:cxnLst>
              <a:rect l="0" t="0" r="r" b="b"/>
              <a:pathLst>
                <a:path w="50" h="17">
                  <a:moveTo>
                    <a:pt x="43" y="0"/>
                  </a:moveTo>
                  <a:cubicBezTo>
                    <a:pt x="45" y="0"/>
                    <a:pt x="48" y="0"/>
                    <a:pt x="50" y="1"/>
                  </a:cubicBezTo>
                  <a:cubicBezTo>
                    <a:pt x="50" y="1"/>
                    <a:pt x="50" y="2"/>
                    <a:pt x="49" y="3"/>
                  </a:cubicBezTo>
                  <a:cubicBezTo>
                    <a:pt x="37" y="5"/>
                    <a:pt x="12" y="17"/>
                    <a:pt x="0" y="8"/>
                  </a:cubicBezTo>
                  <a:cubicBezTo>
                    <a:pt x="0" y="8"/>
                    <a:pt x="0" y="8"/>
                    <a:pt x="0" y="7"/>
                  </a:cubicBezTo>
                  <a:cubicBezTo>
                    <a:pt x="1" y="7"/>
                    <a:pt x="2" y="7"/>
                    <a:pt x="2" y="7"/>
                  </a:cubicBezTo>
                  <a:cubicBezTo>
                    <a:pt x="15" y="3"/>
                    <a:pt x="31" y="6"/>
                    <a:pt x="4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4" name="Freeform 325"/>
            <p:cNvSpPr>
              <a:spLocks/>
            </p:cNvSpPr>
            <p:nvPr/>
          </p:nvSpPr>
          <p:spPr bwMode="auto">
            <a:xfrm>
              <a:off x="11589841" y="8474775"/>
              <a:ext cx="39688" cy="12700"/>
            </a:xfrm>
            <a:custGeom>
              <a:avLst/>
              <a:gdLst>
                <a:gd name="T0" fmla="*/ 11 w 15"/>
                <a:gd name="T1" fmla="*/ 0 h 5"/>
                <a:gd name="T2" fmla="*/ 15 w 15"/>
                <a:gd name="T3" fmla="*/ 1 h 5"/>
                <a:gd name="T4" fmla="*/ 15 w 15"/>
                <a:gd name="T5" fmla="*/ 2 h 5"/>
                <a:gd name="T6" fmla="*/ 13 w 15"/>
                <a:gd name="T7" fmla="*/ 3 h 5"/>
                <a:gd name="T8" fmla="*/ 0 w 15"/>
                <a:gd name="T9" fmla="*/ 5 h 5"/>
                <a:gd name="T10" fmla="*/ 1 w 15"/>
                <a:gd name="T11" fmla="*/ 2 h 5"/>
                <a:gd name="T12" fmla="*/ 11 w 15"/>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15" h="5">
                  <a:moveTo>
                    <a:pt x="11" y="0"/>
                  </a:moveTo>
                  <a:cubicBezTo>
                    <a:pt x="13" y="0"/>
                    <a:pt x="14" y="1"/>
                    <a:pt x="15" y="1"/>
                  </a:cubicBezTo>
                  <a:cubicBezTo>
                    <a:pt x="15" y="2"/>
                    <a:pt x="15" y="2"/>
                    <a:pt x="15" y="2"/>
                  </a:cubicBezTo>
                  <a:cubicBezTo>
                    <a:pt x="15" y="3"/>
                    <a:pt x="14" y="3"/>
                    <a:pt x="13" y="3"/>
                  </a:cubicBezTo>
                  <a:cubicBezTo>
                    <a:pt x="9" y="4"/>
                    <a:pt x="4" y="5"/>
                    <a:pt x="0" y="5"/>
                  </a:cubicBezTo>
                  <a:cubicBezTo>
                    <a:pt x="0" y="4"/>
                    <a:pt x="0" y="3"/>
                    <a:pt x="1" y="2"/>
                  </a:cubicBezTo>
                  <a:cubicBezTo>
                    <a:pt x="4" y="1"/>
                    <a:pt x="8" y="0"/>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5" name="Freeform 326"/>
            <p:cNvSpPr>
              <a:spLocks/>
            </p:cNvSpPr>
            <p:nvPr/>
          </p:nvSpPr>
          <p:spPr bwMode="auto">
            <a:xfrm>
              <a:off x="11862891" y="8474775"/>
              <a:ext cx="36513" cy="12700"/>
            </a:xfrm>
            <a:custGeom>
              <a:avLst/>
              <a:gdLst>
                <a:gd name="T0" fmla="*/ 5 w 14"/>
                <a:gd name="T1" fmla="*/ 0 h 5"/>
                <a:gd name="T2" fmla="*/ 14 w 14"/>
                <a:gd name="T3" fmla="*/ 1 h 5"/>
                <a:gd name="T4" fmla="*/ 12 w 14"/>
                <a:gd name="T5" fmla="*/ 4 h 5"/>
                <a:gd name="T6" fmla="*/ 0 w 14"/>
                <a:gd name="T7" fmla="*/ 5 h 5"/>
                <a:gd name="T8" fmla="*/ 5 w 14"/>
                <a:gd name="T9" fmla="*/ 0 h 5"/>
              </a:gdLst>
              <a:ahLst/>
              <a:cxnLst>
                <a:cxn ang="0">
                  <a:pos x="T0" y="T1"/>
                </a:cxn>
                <a:cxn ang="0">
                  <a:pos x="T2" y="T3"/>
                </a:cxn>
                <a:cxn ang="0">
                  <a:pos x="T4" y="T5"/>
                </a:cxn>
                <a:cxn ang="0">
                  <a:pos x="T6" y="T7"/>
                </a:cxn>
                <a:cxn ang="0">
                  <a:pos x="T8" y="T9"/>
                </a:cxn>
              </a:cxnLst>
              <a:rect l="0" t="0" r="r" b="b"/>
              <a:pathLst>
                <a:path w="14" h="5">
                  <a:moveTo>
                    <a:pt x="5" y="0"/>
                  </a:moveTo>
                  <a:cubicBezTo>
                    <a:pt x="8" y="1"/>
                    <a:pt x="11" y="1"/>
                    <a:pt x="14" y="1"/>
                  </a:cubicBezTo>
                  <a:cubicBezTo>
                    <a:pt x="13" y="2"/>
                    <a:pt x="13" y="3"/>
                    <a:pt x="12" y="4"/>
                  </a:cubicBezTo>
                  <a:cubicBezTo>
                    <a:pt x="8" y="5"/>
                    <a:pt x="4" y="5"/>
                    <a:pt x="0" y="5"/>
                  </a:cubicBezTo>
                  <a:cubicBezTo>
                    <a:pt x="1" y="4"/>
                    <a:pt x="3" y="2"/>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6" name="Freeform 327"/>
            <p:cNvSpPr>
              <a:spLocks/>
            </p:cNvSpPr>
            <p:nvPr/>
          </p:nvSpPr>
          <p:spPr bwMode="auto">
            <a:xfrm>
              <a:off x="11318379" y="8479538"/>
              <a:ext cx="17463" cy="11113"/>
            </a:xfrm>
            <a:custGeom>
              <a:avLst/>
              <a:gdLst>
                <a:gd name="T0" fmla="*/ 4 w 7"/>
                <a:gd name="T1" fmla="*/ 0 h 4"/>
                <a:gd name="T2" fmla="*/ 7 w 7"/>
                <a:gd name="T3" fmla="*/ 1 h 4"/>
                <a:gd name="T4" fmla="*/ 5 w 7"/>
                <a:gd name="T5" fmla="*/ 4 h 4"/>
                <a:gd name="T6" fmla="*/ 4 w 7"/>
                <a:gd name="T7" fmla="*/ 4 h 4"/>
                <a:gd name="T8" fmla="*/ 0 w 7"/>
                <a:gd name="T9" fmla="*/ 4 h 4"/>
                <a:gd name="T10" fmla="*/ 2 w 7"/>
                <a:gd name="T11" fmla="*/ 1 h 4"/>
                <a:gd name="T12" fmla="*/ 4 w 7"/>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7" h="4">
                  <a:moveTo>
                    <a:pt x="4" y="0"/>
                  </a:moveTo>
                  <a:cubicBezTo>
                    <a:pt x="5" y="1"/>
                    <a:pt x="6" y="1"/>
                    <a:pt x="7" y="1"/>
                  </a:cubicBezTo>
                  <a:cubicBezTo>
                    <a:pt x="6" y="2"/>
                    <a:pt x="6" y="3"/>
                    <a:pt x="5" y="4"/>
                  </a:cubicBezTo>
                  <a:cubicBezTo>
                    <a:pt x="5" y="4"/>
                    <a:pt x="4" y="4"/>
                    <a:pt x="4" y="4"/>
                  </a:cubicBezTo>
                  <a:cubicBezTo>
                    <a:pt x="3" y="4"/>
                    <a:pt x="1" y="4"/>
                    <a:pt x="0" y="4"/>
                  </a:cubicBezTo>
                  <a:cubicBezTo>
                    <a:pt x="1" y="3"/>
                    <a:pt x="1" y="2"/>
                    <a:pt x="2" y="1"/>
                  </a:cubicBezTo>
                  <a:cubicBezTo>
                    <a:pt x="3" y="1"/>
                    <a:pt x="3" y="1"/>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7" name="Freeform 328"/>
            <p:cNvSpPr>
              <a:spLocks/>
            </p:cNvSpPr>
            <p:nvPr/>
          </p:nvSpPr>
          <p:spPr bwMode="auto">
            <a:xfrm>
              <a:off x="14369554" y="8487475"/>
              <a:ext cx="568325" cy="112713"/>
            </a:xfrm>
            <a:custGeom>
              <a:avLst/>
              <a:gdLst>
                <a:gd name="T0" fmla="*/ 214 w 217"/>
                <a:gd name="T1" fmla="*/ 0 h 43"/>
                <a:gd name="T2" fmla="*/ 217 w 217"/>
                <a:gd name="T3" fmla="*/ 0 h 43"/>
                <a:gd name="T4" fmla="*/ 211 w 217"/>
                <a:gd name="T5" fmla="*/ 8 h 43"/>
                <a:gd name="T6" fmla="*/ 147 w 217"/>
                <a:gd name="T7" fmla="*/ 25 h 43"/>
                <a:gd name="T8" fmla="*/ 126 w 217"/>
                <a:gd name="T9" fmla="*/ 22 h 43"/>
                <a:gd name="T10" fmla="*/ 0 w 217"/>
                <a:gd name="T11" fmla="*/ 43 h 43"/>
                <a:gd name="T12" fmla="*/ 3 w 217"/>
                <a:gd name="T13" fmla="*/ 38 h 43"/>
                <a:gd name="T14" fmla="*/ 38 w 217"/>
                <a:gd name="T15" fmla="*/ 27 h 43"/>
                <a:gd name="T16" fmla="*/ 64 w 217"/>
                <a:gd name="T17" fmla="*/ 28 h 43"/>
                <a:gd name="T18" fmla="*/ 75 w 217"/>
                <a:gd name="T19" fmla="*/ 21 h 43"/>
                <a:gd name="T20" fmla="*/ 98 w 217"/>
                <a:gd name="T21" fmla="*/ 27 h 43"/>
                <a:gd name="T22" fmla="*/ 181 w 217"/>
                <a:gd name="T23" fmla="*/ 5 h 43"/>
                <a:gd name="T24" fmla="*/ 214 w 217"/>
                <a:gd name="T25"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7" h="43">
                  <a:moveTo>
                    <a:pt x="214" y="0"/>
                  </a:moveTo>
                  <a:cubicBezTo>
                    <a:pt x="215" y="0"/>
                    <a:pt x="216" y="0"/>
                    <a:pt x="217" y="0"/>
                  </a:cubicBezTo>
                  <a:cubicBezTo>
                    <a:pt x="215" y="3"/>
                    <a:pt x="213" y="5"/>
                    <a:pt x="211" y="8"/>
                  </a:cubicBezTo>
                  <a:cubicBezTo>
                    <a:pt x="189" y="11"/>
                    <a:pt x="164" y="21"/>
                    <a:pt x="147" y="25"/>
                  </a:cubicBezTo>
                  <a:cubicBezTo>
                    <a:pt x="140" y="24"/>
                    <a:pt x="133" y="23"/>
                    <a:pt x="126" y="22"/>
                  </a:cubicBezTo>
                  <a:cubicBezTo>
                    <a:pt x="87" y="32"/>
                    <a:pt x="39" y="40"/>
                    <a:pt x="0" y="43"/>
                  </a:cubicBezTo>
                  <a:cubicBezTo>
                    <a:pt x="1" y="42"/>
                    <a:pt x="2" y="40"/>
                    <a:pt x="3" y="38"/>
                  </a:cubicBezTo>
                  <a:cubicBezTo>
                    <a:pt x="21" y="38"/>
                    <a:pt x="26" y="31"/>
                    <a:pt x="38" y="27"/>
                  </a:cubicBezTo>
                  <a:cubicBezTo>
                    <a:pt x="47" y="27"/>
                    <a:pt x="55" y="28"/>
                    <a:pt x="64" y="28"/>
                  </a:cubicBezTo>
                  <a:cubicBezTo>
                    <a:pt x="69" y="27"/>
                    <a:pt x="71" y="23"/>
                    <a:pt x="75" y="21"/>
                  </a:cubicBezTo>
                  <a:cubicBezTo>
                    <a:pt x="82" y="18"/>
                    <a:pt x="91" y="25"/>
                    <a:pt x="98" y="27"/>
                  </a:cubicBezTo>
                  <a:cubicBezTo>
                    <a:pt x="121" y="20"/>
                    <a:pt x="156" y="11"/>
                    <a:pt x="181" y="5"/>
                  </a:cubicBezTo>
                  <a:cubicBezTo>
                    <a:pt x="193" y="2"/>
                    <a:pt x="199" y="8"/>
                    <a:pt x="21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8" name="Freeform 329"/>
            <p:cNvSpPr>
              <a:spLocks/>
            </p:cNvSpPr>
            <p:nvPr/>
          </p:nvSpPr>
          <p:spPr bwMode="auto">
            <a:xfrm>
              <a:off x="11175504" y="8508113"/>
              <a:ext cx="63500" cy="26988"/>
            </a:xfrm>
            <a:custGeom>
              <a:avLst/>
              <a:gdLst>
                <a:gd name="T0" fmla="*/ 19 w 24"/>
                <a:gd name="T1" fmla="*/ 0 h 10"/>
                <a:gd name="T2" fmla="*/ 24 w 24"/>
                <a:gd name="T3" fmla="*/ 1 h 10"/>
                <a:gd name="T4" fmla="*/ 22 w 24"/>
                <a:gd name="T5" fmla="*/ 4 h 10"/>
                <a:gd name="T6" fmla="*/ 0 w 24"/>
                <a:gd name="T7" fmla="*/ 6 h 10"/>
                <a:gd name="T8" fmla="*/ 0 w 24"/>
                <a:gd name="T9" fmla="*/ 5 h 10"/>
                <a:gd name="T10" fmla="*/ 19 w 24"/>
                <a:gd name="T11" fmla="*/ 0 h 10"/>
              </a:gdLst>
              <a:ahLst/>
              <a:cxnLst>
                <a:cxn ang="0">
                  <a:pos x="T0" y="T1"/>
                </a:cxn>
                <a:cxn ang="0">
                  <a:pos x="T2" y="T3"/>
                </a:cxn>
                <a:cxn ang="0">
                  <a:pos x="T4" y="T5"/>
                </a:cxn>
                <a:cxn ang="0">
                  <a:pos x="T6" y="T7"/>
                </a:cxn>
                <a:cxn ang="0">
                  <a:pos x="T8" y="T9"/>
                </a:cxn>
                <a:cxn ang="0">
                  <a:pos x="T10" y="T11"/>
                </a:cxn>
              </a:cxnLst>
              <a:rect l="0" t="0" r="r" b="b"/>
              <a:pathLst>
                <a:path w="24" h="10">
                  <a:moveTo>
                    <a:pt x="19" y="0"/>
                  </a:moveTo>
                  <a:cubicBezTo>
                    <a:pt x="21" y="0"/>
                    <a:pt x="22" y="1"/>
                    <a:pt x="24" y="1"/>
                  </a:cubicBezTo>
                  <a:cubicBezTo>
                    <a:pt x="24" y="2"/>
                    <a:pt x="23" y="3"/>
                    <a:pt x="22" y="4"/>
                  </a:cubicBezTo>
                  <a:cubicBezTo>
                    <a:pt x="16" y="5"/>
                    <a:pt x="6" y="10"/>
                    <a:pt x="0" y="6"/>
                  </a:cubicBezTo>
                  <a:cubicBezTo>
                    <a:pt x="0" y="5"/>
                    <a:pt x="0" y="5"/>
                    <a:pt x="0" y="5"/>
                  </a:cubicBezTo>
                  <a:cubicBezTo>
                    <a:pt x="6" y="3"/>
                    <a:pt x="13" y="2"/>
                    <a:pt x="1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9" name="Freeform 330"/>
            <p:cNvSpPr>
              <a:spLocks/>
            </p:cNvSpPr>
            <p:nvPr/>
          </p:nvSpPr>
          <p:spPr bwMode="auto">
            <a:xfrm>
              <a:off x="15304591" y="8511288"/>
              <a:ext cx="84138" cy="23813"/>
            </a:xfrm>
            <a:custGeom>
              <a:avLst/>
              <a:gdLst>
                <a:gd name="T0" fmla="*/ 29 w 32"/>
                <a:gd name="T1" fmla="*/ 0 h 9"/>
                <a:gd name="T2" fmla="*/ 32 w 32"/>
                <a:gd name="T3" fmla="*/ 1 h 9"/>
                <a:gd name="T4" fmla="*/ 30 w 32"/>
                <a:gd name="T5" fmla="*/ 4 h 9"/>
                <a:gd name="T6" fmla="*/ 0 w 32"/>
                <a:gd name="T7" fmla="*/ 9 h 9"/>
                <a:gd name="T8" fmla="*/ 2 w 32"/>
                <a:gd name="T9" fmla="*/ 5 h 9"/>
                <a:gd name="T10" fmla="*/ 29 w 32"/>
                <a:gd name="T11" fmla="*/ 0 h 9"/>
              </a:gdLst>
              <a:ahLst/>
              <a:cxnLst>
                <a:cxn ang="0">
                  <a:pos x="T0" y="T1"/>
                </a:cxn>
                <a:cxn ang="0">
                  <a:pos x="T2" y="T3"/>
                </a:cxn>
                <a:cxn ang="0">
                  <a:pos x="T4" y="T5"/>
                </a:cxn>
                <a:cxn ang="0">
                  <a:pos x="T6" y="T7"/>
                </a:cxn>
                <a:cxn ang="0">
                  <a:pos x="T8" y="T9"/>
                </a:cxn>
                <a:cxn ang="0">
                  <a:pos x="T10" y="T11"/>
                </a:cxn>
              </a:cxnLst>
              <a:rect l="0" t="0" r="r" b="b"/>
              <a:pathLst>
                <a:path w="32" h="9">
                  <a:moveTo>
                    <a:pt x="29" y="0"/>
                  </a:moveTo>
                  <a:cubicBezTo>
                    <a:pt x="30" y="0"/>
                    <a:pt x="31" y="1"/>
                    <a:pt x="32" y="1"/>
                  </a:cubicBezTo>
                  <a:cubicBezTo>
                    <a:pt x="32" y="2"/>
                    <a:pt x="31" y="3"/>
                    <a:pt x="30" y="4"/>
                  </a:cubicBezTo>
                  <a:cubicBezTo>
                    <a:pt x="20" y="5"/>
                    <a:pt x="10" y="7"/>
                    <a:pt x="0" y="9"/>
                  </a:cubicBezTo>
                  <a:cubicBezTo>
                    <a:pt x="0" y="7"/>
                    <a:pt x="1" y="6"/>
                    <a:pt x="2" y="5"/>
                  </a:cubicBezTo>
                  <a:cubicBezTo>
                    <a:pt x="11" y="3"/>
                    <a:pt x="20" y="2"/>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0" name="Freeform 331"/>
            <p:cNvSpPr>
              <a:spLocks/>
            </p:cNvSpPr>
            <p:nvPr/>
          </p:nvSpPr>
          <p:spPr bwMode="auto">
            <a:xfrm>
              <a:off x="9316541" y="8516050"/>
              <a:ext cx="1058863" cy="101600"/>
            </a:xfrm>
            <a:custGeom>
              <a:avLst/>
              <a:gdLst>
                <a:gd name="T0" fmla="*/ 29 w 404"/>
                <a:gd name="T1" fmla="*/ 0 h 39"/>
                <a:gd name="T2" fmla="*/ 84 w 404"/>
                <a:gd name="T3" fmla="*/ 14 h 39"/>
                <a:gd name="T4" fmla="*/ 102 w 404"/>
                <a:gd name="T5" fmla="*/ 13 h 39"/>
                <a:gd name="T6" fmla="*/ 113 w 404"/>
                <a:gd name="T7" fmla="*/ 2 h 39"/>
                <a:gd name="T8" fmla="*/ 123 w 404"/>
                <a:gd name="T9" fmla="*/ 5 h 39"/>
                <a:gd name="T10" fmla="*/ 121 w 404"/>
                <a:gd name="T11" fmla="*/ 6 h 39"/>
                <a:gd name="T12" fmla="*/ 113 w 404"/>
                <a:gd name="T13" fmla="*/ 8 h 39"/>
                <a:gd name="T14" fmla="*/ 112 w 404"/>
                <a:gd name="T15" fmla="*/ 12 h 39"/>
                <a:gd name="T16" fmla="*/ 114 w 404"/>
                <a:gd name="T17" fmla="*/ 14 h 39"/>
                <a:gd name="T18" fmla="*/ 141 w 404"/>
                <a:gd name="T19" fmla="*/ 15 h 39"/>
                <a:gd name="T20" fmla="*/ 143 w 404"/>
                <a:gd name="T21" fmla="*/ 15 h 39"/>
                <a:gd name="T22" fmla="*/ 204 w 404"/>
                <a:gd name="T23" fmla="*/ 8 h 39"/>
                <a:gd name="T24" fmla="*/ 228 w 404"/>
                <a:gd name="T25" fmla="*/ 11 h 39"/>
                <a:gd name="T26" fmla="*/ 285 w 404"/>
                <a:gd name="T27" fmla="*/ 4 h 39"/>
                <a:gd name="T28" fmla="*/ 290 w 404"/>
                <a:gd name="T29" fmla="*/ 13 h 39"/>
                <a:gd name="T30" fmla="*/ 328 w 404"/>
                <a:gd name="T31" fmla="*/ 12 h 39"/>
                <a:gd name="T32" fmla="*/ 326 w 404"/>
                <a:gd name="T33" fmla="*/ 17 h 39"/>
                <a:gd name="T34" fmla="*/ 352 w 404"/>
                <a:gd name="T35" fmla="*/ 12 h 39"/>
                <a:gd name="T36" fmla="*/ 377 w 404"/>
                <a:gd name="T37" fmla="*/ 18 h 39"/>
                <a:gd name="T38" fmla="*/ 401 w 404"/>
                <a:gd name="T39" fmla="*/ 9 h 39"/>
                <a:gd name="T40" fmla="*/ 401 w 404"/>
                <a:gd name="T41" fmla="*/ 10 h 39"/>
                <a:gd name="T42" fmla="*/ 399 w 404"/>
                <a:gd name="T43" fmla="*/ 10 h 39"/>
                <a:gd name="T44" fmla="*/ 383 w 404"/>
                <a:gd name="T45" fmla="*/ 13 h 39"/>
                <a:gd name="T46" fmla="*/ 382 w 404"/>
                <a:gd name="T47" fmla="*/ 14 h 39"/>
                <a:gd name="T48" fmla="*/ 383 w 404"/>
                <a:gd name="T49" fmla="*/ 16 h 39"/>
                <a:gd name="T50" fmla="*/ 404 w 404"/>
                <a:gd name="T51" fmla="*/ 13 h 39"/>
                <a:gd name="T52" fmla="*/ 404 w 404"/>
                <a:gd name="T53" fmla="*/ 14 h 39"/>
                <a:gd name="T54" fmla="*/ 400 w 404"/>
                <a:gd name="T55" fmla="*/ 18 h 39"/>
                <a:gd name="T56" fmla="*/ 403 w 404"/>
                <a:gd name="T57" fmla="*/ 22 h 39"/>
                <a:gd name="T58" fmla="*/ 305 w 404"/>
                <a:gd name="T59" fmla="*/ 20 h 39"/>
                <a:gd name="T60" fmla="*/ 258 w 404"/>
                <a:gd name="T61" fmla="*/ 23 h 39"/>
                <a:gd name="T62" fmla="*/ 223 w 404"/>
                <a:gd name="T63" fmla="*/ 27 h 39"/>
                <a:gd name="T64" fmla="*/ 228 w 404"/>
                <a:gd name="T65" fmla="*/ 21 h 39"/>
                <a:gd name="T66" fmla="*/ 228 w 404"/>
                <a:gd name="T67" fmla="*/ 20 h 39"/>
                <a:gd name="T68" fmla="*/ 228 w 404"/>
                <a:gd name="T69" fmla="*/ 16 h 39"/>
                <a:gd name="T70" fmla="*/ 212 w 404"/>
                <a:gd name="T71" fmla="*/ 13 h 39"/>
                <a:gd name="T72" fmla="*/ 209 w 404"/>
                <a:gd name="T73" fmla="*/ 16 h 39"/>
                <a:gd name="T74" fmla="*/ 209 w 404"/>
                <a:gd name="T75" fmla="*/ 20 h 39"/>
                <a:gd name="T76" fmla="*/ 212 w 404"/>
                <a:gd name="T77" fmla="*/ 25 h 39"/>
                <a:gd name="T78" fmla="*/ 202 w 404"/>
                <a:gd name="T79" fmla="*/ 30 h 39"/>
                <a:gd name="T80" fmla="*/ 195 w 404"/>
                <a:gd name="T81" fmla="*/ 24 h 39"/>
                <a:gd name="T82" fmla="*/ 170 w 404"/>
                <a:gd name="T83" fmla="*/ 27 h 39"/>
                <a:gd name="T84" fmla="*/ 168 w 404"/>
                <a:gd name="T85" fmla="*/ 22 h 39"/>
                <a:gd name="T86" fmla="*/ 1 w 404"/>
                <a:gd name="T87" fmla="*/ 32 h 39"/>
                <a:gd name="T88" fmla="*/ 0 w 404"/>
                <a:gd name="T89" fmla="*/ 31 h 39"/>
                <a:gd name="T90" fmla="*/ 3 w 404"/>
                <a:gd name="T91" fmla="*/ 25 h 39"/>
                <a:gd name="T92" fmla="*/ 25 w 404"/>
                <a:gd name="T93" fmla="*/ 16 h 39"/>
                <a:gd name="T94" fmla="*/ 25 w 404"/>
                <a:gd name="T95" fmla="*/ 15 h 39"/>
                <a:gd name="T96" fmla="*/ 12 w 404"/>
                <a:gd name="T97" fmla="*/ 6 h 39"/>
                <a:gd name="T98" fmla="*/ 14 w 404"/>
                <a:gd name="T99" fmla="*/ 2 h 39"/>
                <a:gd name="T100" fmla="*/ 29 w 404"/>
                <a:gd name="T101" fmla="*/ 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404" h="39">
                  <a:moveTo>
                    <a:pt x="29" y="0"/>
                  </a:moveTo>
                  <a:cubicBezTo>
                    <a:pt x="52" y="5"/>
                    <a:pt x="54" y="19"/>
                    <a:pt x="84" y="14"/>
                  </a:cubicBezTo>
                  <a:cubicBezTo>
                    <a:pt x="90" y="13"/>
                    <a:pt x="96" y="17"/>
                    <a:pt x="102" y="13"/>
                  </a:cubicBezTo>
                  <a:cubicBezTo>
                    <a:pt x="106" y="11"/>
                    <a:pt x="108" y="5"/>
                    <a:pt x="113" y="2"/>
                  </a:cubicBezTo>
                  <a:cubicBezTo>
                    <a:pt x="116" y="3"/>
                    <a:pt x="120" y="4"/>
                    <a:pt x="123" y="5"/>
                  </a:cubicBezTo>
                  <a:cubicBezTo>
                    <a:pt x="122" y="5"/>
                    <a:pt x="122" y="5"/>
                    <a:pt x="121" y="6"/>
                  </a:cubicBezTo>
                  <a:cubicBezTo>
                    <a:pt x="118" y="6"/>
                    <a:pt x="116" y="7"/>
                    <a:pt x="113" y="8"/>
                  </a:cubicBezTo>
                  <a:cubicBezTo>
                    <a:pt x="113" y="9"/>
                    <a:pt x="113" y="11"/>
                    <a:pt x="112" y="12"/>
                  </a:cubicBezTo>
                  <a:cubicBezTo>
                    <a:pt x="113" y="13"/>
                    <a:pt x="114" y="14"/>
                    <a:pt x="114" y="14"/>
                  </a:cubicBezTo>
                  <a:cubicBezTo>
                    <a:pt x="124" y="11"/>
                    <a:pt x="142" y="5"/>
                    <a:pt x="141" y="15"/>
                  </a:cubicBezTo>
                  <a:cubicBezTo>
                    <a:pt x="142" y="15"/>
                    <a:pt x="142" y="15"/>
                    <a:pt x="143" y="15"/>
                  </a:cubicBezTo>
                  <a:cubicBezTo>
                    <a:pt x="163" y="22"/>
                    <a:pt x="187" y="12"/>
                    <a:pt x="204" y="8"/>
                  </a:cubicBezTo>
                  <a:cubicBezTo>
                    <a:pt x="212" y="7"/>
                    <a:pt x="223" y="10"/>
                    <a:pt x="228" y="11"/>
                  </a:cubicBezTo>
                  <a:cubicBezTo>
                    <a:pt x="237" y="13"/>
                    <a:pt x="280" y="6"/>
                    <a:pt x="285" y="4"/>
                  </a:cubicBezTo>
                  <a:cubicBezTo>
                    <a:pt x="287" y="6"/>
                    <a:pt x="289" y="10"/>
                    <a:pt x="290" y="13"/>
                  </a:cubicBezTo>
                  <a:cubicBezTo>
                    <a:pt x="303" y="11"/>
                    <a:pt x="311" y="12"/>
                    <a:pt x="328" y="12"/>
                  </a:cubicBezTo>
                  <a:cubicBezTo>
                    <a:pt x="328" y="14"/>
                    <a:pt x="327" y="16"/>
                    <a:pt x="326" y="17"/>
                  </a:cubicBezTo>
                  <a:cubicBezTo>
                    <a:pt x="338" y="17"/>
                    <a:pt x="344" y="14"/>
                    <a:pt x="352" y="12"/>
                  </a:cubicBezTo>
                  <a:cubicBezTo>
                    <a:pt x="354" y="18"/>
                    <a:pt x="371" y="20"/>
                    <a:pt x="377" y="18"/>
                  </a:cubicBezTo>
                  <a:cubicBezTo>
                    <a:pt x="380" y="11"/>
                    <a:pt x="392" y="2"/>
                    <a:pt x="401" y="9"/>
                  </a:cubicBezTo>
                  <a:cubicBezTo>
                    <a:pt x="401" y="10"/>
                    <a:pt x="401" y="10"/>
                    <a:pt x="401" y="10"/>
                  </a:cubicBezTo>
                  <a:cubicBezTo>
                    <a:pt x="401" y="10"/>
                    <a:pt x="400" y="10"/>
                    <a:pt x="399" y="10"/>
                  </a:cubicBezTo>
                  <a:cubicBezTo>
                    <a:pt x="394" y="11"/>
                    <a:pt x="388" y="12"/>
                    <a:pt x="383" y="13"/>
                  </a:cubicBezTo>
                  <a:cubicBezTo>
                    <a:pt x="383" y="14"/>
                    <a:pt x="382" y="14"/>
                    <a:pt x="382" y="14"/>
                  </a:cubicBezTo>
                  <a:cubicBezTo>
                    <a:pt x="382" y="15"/>
                    <a:pt x="383" y="16"/>
                    <a:pt x="383" y="16"/>
                  </a:cubicBezTo>
                  <a:cubicBezTo>
                    <a:pt x="393" y="17"/>
                    <a:pt x="396" y="15"/>
                    <a:pt x="404" y="13"/>
                  </a:cubicBezTo>
                  <a:cubicBezTo>
                    <a:pt x="404" y="14"/>
                    <a:pt x="404" y="14"/>
                    <a:pt x="404" y="14"/>
                  </a:cubicBezTo>
                  <a:cubicBezTo>
                    <a:pt x="403" y="16"/>
                    <a:pt x="402" y="17"/>
                    <a:pt x="400" y="18"/>
                  </a:cubicBezTo>
                  <a:cubicBezTo>
                    <a:pt x="401" y="19"/>
                    <a:pt x="402" y="21"/>
                    <a:pt x="403" y="22"/>
                  </a:cubicBezTo>
                  <a:cubicBezTo>
                    <a:pt x="363" y="25"/>
                    <a:pt x="337" y="34"/>
                    <a:pt x="305" y="20"/>
                  </a:cubicBezTo>
                  <a:cubicBezTo>
                    <a:pt x="288" y="13"/>
                    <a:pt x="264" y="39"/>
                    <a:pt x="258" y="23"/>
                  </a:cubicBezTo>
                  <a:cubicBezTo>
                    <a:pt x="246" y="22"/>
                    <a:pt x="239" y="27"/>
                    <a:pt x="223" y="27"/>
                  </a:cubicBezTo>
                  <a:cubicBezTo>
                    <a:pt x="225" y="25"/>
                    <a:pt x="227" y="23"/>
                    <a:pt x="228" y="21"/>
                  </a:cubicBezTo>
                  <a:cubicBezTo>
                    <a:pt x="228" y="21"/>
                    <a:pt x="228" y="20"/>
                    <a:pt x="228" y="20"/>
                  </a:cubicBezTo>
                  <a:cubicBezTo>
                    <a:pt x="228" y="19"/>
                    <a:pt x="228" y="17"/>
                    <a:pt x="228" y="16"/>
                  </a:cubicBezTo>
                  <a:cubicBezTo>
                    <a:pt x="222" y="15"/>
                    <a:pt x="217" y="14"/>
                    <a:pt x="212" y="13"/>
                  </a:cubicBezTo>
                  <a:cubicBezTo>
                    <a:pt x="211" y="14"/>
                    <a:pt x="210" y="15"/>
                    <a:pt x="209" y="16"/>
                  </a:cubicBezTo>
                  <a:cubicBezTo>
                    <a:pt x="209" y="17"/>
                    <a:pt x="209" y="19"/>
                    <a:pt x="209" y="20"/>
                  </a:cubicBezTo>
                  <a:cubicBezTo>
                    <a:pt x="214" y="22"/>
                    <a:pt x="213" y="20"/>
                    <a:pt x="212" y="25"/>
                  </a:cubicBezTo>
                  <a:cubicBezTo>
                    <a:pt x="209" y="26"/>
                    <a:pt x="205" y="28"/>
                    <a:pt x="202" y="30"/>
                  </a:cubicBezTo>
                  <a:cubicBezTo>
                    <a:pt x="198" y="28"/>
                    <a:pt x="197" y="25"/>
                    <a:pt x="195" y="24"/>
                  </a:cubicBezTo>
                  <a:cubicBezTo>
                    <a:pt x="188" y="21"/>
                    <a:pt x="179" y="29"/>
                    <a:pt x="170" y="27"/>
                  </a:cubicBezTo>
                  <a:cubicBezTo>
                    <a:pt x="169" y="23"/>
                    <a:pt x="170" y="24"/>
                    <a:pt x="168" y="22"/>
                  </a:cubicBezTo>
                  <a:cubicBezTo>
                    <a:pt x="115" y="36"/>
                    <a:pt x="53" y="24"/>
                    <a:pt x="1" y="32"/>
                  </a:cubicBezTo>
                  <a:cubicBezTo>
                    <a:pt x="1" y="32"/>
                    <a:pt x="0" y="31"/>
                    <a:pt x="0" y="31"/>
                  </a:cubicBezTo>
                  <a:cubicBezTo>
                    <a:pt x="1" y="29"/>
                    <a:pt x="2" y="27"/>
                    <a:pt x="3" y="25"/>
                  </a:cubicBezTo>
                  <a:cubicBezTo>
                    <a:pt x="12" y="22"/>
                    <a:pt x="19" y="21"/>
                    <a:pt x="25" y="16"/>
                  </a:cubicBezTo>
                  <a:cubicBezTo>
                    <a:pt x="25" y="16"/>
                    <a:pt x="25" y="16"/>
                    <a:pt x="25" y="15"/>
                  </a:cubicBezTo>
                  <a:cubicBezTo>
                    <a:pt x="17" y="13"/>
                    <a:pt x="16" y="11"/>
                    <a:pt x="12" y="6"/>
                  </a:cubicBezTo>
                  <a:cubicBezTo>
                    <a:pt x="12" y="4"/>
                    <a:pt x="13" y="3"/>
                    <a:pt x="14" y="2"/>
                  </a:cubicBezTo>
                  <a:cubicBezTo>
                    <a:pt x="19" y="3"/>
                    <a:pt x="25" y="2"/>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1" name="Freeform 332"/>
            <p:cNvSpPr>
              <a:spLocks/>
            </p:cNvSpPr>
            <p:nvPr/>
          </p:nvSpPr>
          <p:spPr bwMode="auto">
            <a:xfrm>
              <a:off x="11385054" y="8516050"/>
              <a:ext cx="50800" cy="20638"/>
            </a:xfrm>
            <a:custGeom>
              <a:avLst/>
              <a:gdLst>
                <a:gd name="T0" fmla="*/ 9 w 19"/>
                <a:gd name="T1" fmla="*/ 0 h 8"/>
                <a:gd name="T2" fmla="*/ 19 w 19"/>
                <a:gd name="T3" fmla="*/ 0 h 8"/>
                <a:gd name="T4" fmla="*/ 16 w 19"/>
                <a:gd name="T5" fmla="*/ 4 h 8"/>
                <a:gd name="T6" fmla="*/ 4 w 19"/>
                <a:gd name="T7" fmla="*/ 8 h 8"/>
                <a:gd name="T8" fmla="*/ 0 w 19"/>
                <a:gd name="T9" fmla="*/ 3 h 8"/>
                <a:gd name="T10" fmla="*/ 9 w 19"/>
                <a:gd name="T11" fmla="*/ 0 h 8"/>
              </a:gdLst>
              <a:ahLst/>
              <a:cxnLst>
                <a:cxn ang="0">
                  <a:pos x="T0" y="T1"/>
                </a:cxn>
                <a:cxn ang="0">
                  <a:pos x="T2" y="T3"/>
                </a:cxn>
                <a:cxn ang="0">
                  <a:pos x="T4" y="T5"/>
                </a:cxn>
                <a:cxn ang="0">
                  <a:pos x="T6" y="T7"/>
                </a:cxn>
                <a:cxn ang="0">
                  <a:pos x="T8" y="T9"/>
                </a:cxn>
                <a:cxn ang="0">
                  <a:pos x="T10" y="T11"/>
                </a:cxn>
              </a:cxnLst>
              <a:rect l="0" t="0" r="r" b="b"/>
              <a:pathLst>
                <a:path w="19" h="8">
                  <a:moveTo>
                    <a:pt x="9" y="0"/>
                  </a:moveTo>
                  <a:cubicBezTo>
                    <a:pt x="12" y="0"/>
                    <a:pt x="16" y="0"/>
                    <a:pt x="19" y="0"/>
                  </a:cubicBezTo>
                  <a:cubicBezTo>
                    <a:pt x="18" y="1"/>
                    <a:pt x="17" y="2"/>
                    <a:pt x="16" y="4"/>
                  </a:cubicBezTo>
                  <a:cubicBezTo>
                    <a:pt x="11" y="5"/>
                    <a:pt x="9" y="8"/>
                    <a:pt x="4" y="8"/>
                  </a:cubicBezTo>
                  <a:cubicBezTo>
                    <a:pt x="4" y="3"/>
                    <a:pt x="4" y="5"/>
                    <a:pt x="0" y="3"/>
                  </a:cubicBezTo>
                  <a:cubicBezTo>
                    <a:pt x="3" y="2"/>
                    <a:pt x="6" y="1"/>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2" name="Freeform 333"/>
            <p:cNvSpPr>
              <a:spLocks/>
            </p:cNvSpPr>
            <p:nvPr/>
          </p:nvSpPr>
          <p:spPr bwMode="auto">
            <a:xfrm>
              <a:off x="8494216" y="8519225"/>
              <a:ext cx="69850" cy="17463"/>
            </a:xfrm>
            <a:custGeom>
              <a:avLst/>
              <a:gdLst>
                <a:gd name="T0" fmla="*/ 20 w 27"/>
                <a:gd name="T1" fmla="*/ 0 h 7"/>
                <a:gd name="T2" fmla="*/ 1 w 27"/>
                <a:gd name="T3" fmla="*/ 3 h 7"/>
                <a:gd name="T4" fmla="*/ 0 w 27"/>
                <a:gd name="T5" fmla="*/ 7 h 7"/>
                <a:gd name="T6" fmla="*/ 13 w 27"/>
                <a:gd name="T7" fmla="*/ 7 h 7"/>
                <a:gd name="T8" fmla="*/ 27 w 27"/>
                <a:gd name="T9" fmla="*/ 3 h 7"/>
                <a:gd name="T10" fmla="*/ 26 w 27"/>
                <a:gd name="T11" fmla="*/ 1 h 7"/>
                <a:gd name="T12" fmla="*/ 20 w 27"/>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27" h="7">
                  <a:moveTo>
                    <a:pt x="20" y="0"/>
                  </a:moveTo>
                  <a:cubicBezTo>
                    <a:pt x="14" y="1"/>
                    <a:pt x="7" y="2"/>
                    <a:pt x="1" y="3"/>
                  </a:cubicBezTo>
                  <a:cubicBezTo>
                    <a:pt x="1" y="4"/>
                    <a:pt x="0" y="5"/>
                    <a:pt x="0" y="7"/>
                  </a:cubicBezTo>
                  <a:cubicBezTo>
                    <a:pt x="4" y="7"/>
                    <a:pt x="8" y="7"/>
                    <a:pt x="13" y="7"/>
                  </a:cubicBezTo>
                  <a:cubicBezTo>
                    <a:pt x="17" y="5"/>
                    <a:pt x="22" y="4"/>
                    <a:pt x="27" y="3"/>
                  </a:cubicBezTo>
                  <a:cubicBezTo>
                    <a:pt x="27" y="2"/>
                    <a:pt x="26" y="1"/>
                    <a:pt x="26" y="1"/>
                  </a:cubicBezTo>
                  <a:cubicBezTo>
                    <a:pt x="24" y="0"/>
                    <a:pt x="22" y="0"/>
                    <a:pt x="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3" name="Freeform 334"/>
            <p:cNvSpPr>
              <a:spLocks/>
            </p:cNvSpPr>
            <p:nvPr/>
          </p:nvSpPr>
          <p:spPr bwMode="auto">
            <a:xfrm>
              <a:off x="9276854" y="8520813"/>
              <a:ext cx="47625" cy="14288"/>
            </a:xfrm>
            <a:custGeom>
              <a:avLst/>
              <a:gdLst>
                <a:gd name="T0" fmla="*/ 4 w 18"/>
                <a:gd name="T1" fmla="*/ 0 h 5"/>
                <a:gd name="T2" fmla="*/ 18 w 18"/>
                <a:gd name="T3" fmla="*/ 1 h 5"/>
                <a:gd name="T4" fmla="*/ 18 w 18"/>
                <a:gd name="T5" fmla="*/ 2 h 5"/>
                <a:gd name="T6" fmla="*/ 17 w 18"/>
                <a:gd name="T7" fmla="*/ 4 h 5"/>
                <a:gd name="T8" fmla="*/ 0 w 18"/>
                <a:gd name="T9" fmla="*/ 5 h 5"/>
                <a:gd name="T10" fmla="*/ 0 w 18"/>
                <a:gd name="T11" fmla="*/ 4 h 5"/>
                <a:gd name="T12" fmla="*/ 1 w 18"/>
                <a:gd name="T13" fmla="*/ 2 h 5"/>
                <a:gd name="T14" fmla="*/ 4 w 18"/>
                <a:gd name="T15" fmla="*/ 0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 h="5">
                  <a:moveTo>
                    <a:pt x="4" y="0"/>
                  </a:moveTo>
                  <a:cubicBezTo>
                    <a:pt x="9" y="0"/>
                    <a:pt x="13" y="0"/>
                    <a:pt x="18" y="1"/>
                  </a:cubicBezTo>
                  <a:cubicBezTo>
                    <a:pt x="18" y="1"/>
                    <a:pt x="18" y="1"/>
                    <a:pt x="18" y="2"/>
                  </a:cubicBezTo>
                  <a:cubicBezTo>
                    <a:pt x="18" y="2"/>
                    <a:pt x="17" y="3"/>
                    <a:pt x="17" y="4"/>
                  </a:cubicBezTo>
                  <a:cubicBezTo>
                    <a:pt x="11" y="4"/>
                    <a:pt x="5" y="4"/>
                    <a:pt x="0" y="5"/>
                  </a:cubicBezTo>
                  <a:cubicBezTo>
                    <a:pt x="0" y="4"/>
                    <a:pt x="0" y="4"/>
                    <a:pt x="0" y="4"/>
                  </a:cubicBezTo>
                  <a:cubicBezTo>
                    <a:pt x="0" y="3"/>
                    <a:pt x="0" y="2"/>
                    <a:pt x="1" y="2"/>
                  </a:cubicBezTo>
                  <a:cubicBezTo>
                    <a:pt x="2" y="1"/>
                    <a:pt x="3"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4" name="Freeform 335"/>
            <p:cNvSpPr>
              <a:spLocks/>
            </p:cNvSpPr>
            <p:nvPr/>
          </p:nvSpPr>
          <p:spPr bwMode="auto">
            <a:xfrm>
              <a:off x="9646741" y="8520813"/>
              <a:ext cx="25400" cy="14288"/>
            </a:xfrm>
            <a:custGeom>
              <a:avLst/>
              <a:gdLst>
                <a:gd name="T0" fmla="*/ 3 w 10"/>
                <a:gd name="T1" fmla="*/ 0 h 5"/>
                <a:gd name="T2" fmla="*/ 10 w 10"/>
                <a:gd name="T3" fmla="*/ 2 h 5"/>
                <a:gd name="T4" fmla="*/ 10 w 10"/>
                <a:gd name="T5" fmla="*/ 3 h 5"/>
                <a:gd name="T6" fmla="*/ 6 w 10"/>
                <a:gd name="T7" fmla="*/ 5 h 5"/>
                <a:gd name="T8" fmla="*/ 0 w 10"/>
                <a:gd name="T9" fmla="*/ 4 h 5"/>
                <a:gd name="T10" fmla="*/ 0 w 10"/>
                <a:gd name="T11" fmla="*/ 3 h 5"/>
                <a:gd name="T12" fmla="*/ 1 w 10"/>
                <a:gd name="T13" fmla="*/ 1 h 5"/>
                <a:gd name="T14" fmla="*/ 3 w 10"/>
                <a:gd name="T15" fmla="*/ 0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 h="5">
                  <a:moveTo>
                    <a:pt x="3" y="0"/>
                  </a:moveTo>
                  <a:cubicBezTo>
                    <a:pt x="5" y="0"/>
                    <a:pt x="8" y="1"/>
                    <a:pt x="10" y="2"/>
                  </a:cubicBezTo>
                  <a:cubicBezTo>
                    <a:pt x="10" y="2"/>
                    <a:pt x="10" y="2"/>
                    <a:pt x="10" y="3"/>
                  </a:cubicBezTo>
                  <a:cubicBezTo>
                    <a:pt x="9" y="3"/>
                    <a:pt x="8" y="4"/>
                    <a:pt x="6" y="5"/>
                  </a:cubicBezTo>
                  <a:cubicBezTo>
                    <a:pt x="4" y="4"/>
                    <a:pt x="2" y="4"/>
                    <a:pt x="0" y="4"/>
                  </a:cubicBezTo>
                  <a:cubicBezTo>
                    <a:pt x="0" y="3"/>
                    <a:pt x="0" y="3"/>
                    <a:pt x="0" y="3"/>
                  </a:cubicBezTo>
                  <a:cubicBezTo>
                    <a:pt x="0" y="2"/>
                    <a:pt x="0" y="1"/>
                    <a:pt x="1" y="1"/>
                  </a:cubicBezTo>
                  <a:cubicBezTo>
                    <a:pt x="1" y="0"/>
                    <a:pt x="2"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5" name="Freeform 336"/>
            <p:cNvSpPr>
              <a:spLocks/>
            </p:cNvSpPr>
            <p:nvPr/>
          </p:nvSpPr>
          <p:spPr bwMode="auto">
            <a:xfrm>
              <a:off x="14160004" y="8520813"/>
              <a:ext cx="80963" cy="15875"/>
            </a:xfrm>
            <a:custGeom>
              <a:avLst/>
              <a:gdLst>
                <a:gd name="T0" fmla="*/ 27 w 31"/>
                <a:gd name="T1" fmla="*/ 0 h 6"/>
                <a:gd name="T2" fmla="*/ 31 w 31"/>
                <a:gd name="T3" fmla="*/ 1 h 6"/>
                <a:gd name="T4" fmla="*/ 29 w 31"/>
                <a:gd name="T5" fmla="*/ 4 h 6"/>
                <a:gd name="T6" fmla="*/ 0 w 31"/>
                <a:gd name="T7" fmla="*/ 6 h 6"/>
                <a:gd name="T8" fmla="*/ 2 w 31"/>
                <a:gd name="T9" fmla="*/ 4 h 6"/>
                <a:gd name="T10" fmla="*/ 27 w 31"/>
                <a:gd name="T11" fmla="*/ 0 h 6"/>
              </a:gdLst>
              <a:ahLst/>
              <a:cxnLst>
                <a:cxn ang="0">
                  <a:pos x="T0" y="T1"/>
                </a:cxn>
                <a:cxn ang="0">
                  <a:pos x="T2" y="T3"/>
                </a:cxn>
                <a:cxn ang="0">
                  <a:pos x="T4" y="T5"/>
                </a:cxn>
                <a:cxn ang="0">
                  <a:pos x="T6" y="T7"/>
                </a:cxn>
                <a:cxn ang="0">
                  <a:pos x="T8" y="T9"/>
                </a:cxn>
                <a:cxn ang="0">
                  <a:pos x="T10" y="T11"/>
                </a:cxn>
              </a:cxnLst>
              <a:rect l="0" t="0" r="r" b="b"/>
              <a:pathLst>
                <a:path w="31" h="6">
                  <a:moveTo>
                    <a:pt x="27" y="0"/>
                  </a:moveTo>
                  <a:cubicBezTo>
                    <a:pt x="28" y="0"/>
                    <a:pt x="29" y="0"/>
                    <a:pt x="31" y="1"/>
                  </a:cubicBezTo>
                  <a:cubicBezTo>
                    <a:pt x="30" y="2"/>
                    <a:pt x="29" y="3"/>
                    <a:pt x="29" y="4"/>
                  </a:cubicBezTo>
                  <a:cubicBezTo>
                    <a:pt x="19" y="5"/>
                    <a:pt x="10" y="6"/>
                    <a:pt x="0" y="6"/>
                  </a:cubicBezTo>
                  <a:cubicBezTo>
                    <a:pt x="1" y="6"/>
                    <a:pt x="1" y="5"/>
                    <a:pt x="2" y="4"/>
                  </a:cubicBezTo>
                  <a:cubicBezTo>
                    <a:pt x="10" y="2"/>
                    <a:pt x="19" y="1"/>
                    <a:pt x="2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6" name="Freeform 337"/>
            <p:cNvSpPr>
              <a:spLocks/>
            </p:cNvSpPr>
            <p:nvPr/>
          </p:nvSpPr>
          <p:spPr bwMode="auto">
            <a:xfrm>
              <a:off x="8414841" y="8523988"/>
              <a:ext cx="50800" cy="23813"/>
            </a:xfrm>
            <a:custGeom>
              <a:avLst/>
              <a:gdLst>
                <a:gd name="T0" fmla="*/ 17 w 19"/>
                <a:gd name="T1" fmla="*/ 0 h 9"/>
                <a:gd name="T2" fmla="*/ 0 w 19"/>
                <a:gd name="T3" fmla="*/ 6 h 9"/>
                <a:gd name="T4" fmla="*/ 2 w 19"/>
                <a:gd name="T5" fmla="*/ 6 h 9"/>
                <a:gd name="T6" fmla="*/ 19 w 19"/>
                <a:gd name="T7" fmla="*/ 4 h 9"/>
                <a:gd name="T8" fmla="*/ 18 w 19"/>
                <a:gd name="T9" fmla="*/ 0 h 9"/>
                <a:gd name="T10" fmla="*/ 17 w 19"/>
                <a:gd name="T11" fmla="*/ 0 h 9"/>
              </a:gdLst>
              <a:ahLst/>
              <a:cxnLst>
                <a:cxn ang="0">
                  <a:pos x="T0" y="T1"/>
                </a:cxn>
                <a:cxn ang="0">
                  <a:pos x="T2" y="T3"/>
                </a:cxn>
                <a:cxn ang="0">
                  <a:pos x="T4" y="T5"/>
                </a:cxn>
                <a:cxn ang="0">
                  <a:pos x="T6" y="T7"/>
                </a:cxn>
                <a:cxn ang="0">
                  <a:pos x="T8" y="T9"/>
                </a:cxn>
                <a:cxn ang="0">
                  <a:pos x="T10" y="T11"/>
                </a:cxn>
              </a:cxnLst>
              <a:rect l="0" t="0" r="r" b="b"/>
              <a:pathLst>
                <a:path w="19" h="9">
                  <a:moveTo>
                    <a:pt x="17" y="0"/>
                  </a:moveTo>
                  <a:cubicBezTo>
                    <a:pt x="10" y="2"/>
                    <a:pt x="5" y="0"/>
                    <a:pt x="0" y="6"/>
                  </a:cubicBezTo>
                  <a:cubicBezTo>
                    <a:pt x="1" y="6"/>
                    <a:pt x="2" y="6"/>
                    <a:pt x="2" y="6"/>
                  </a:cubicBezTo>
                  <a:cubicBezTo>
                    <a:pt x="7" y="9"/>
                    <a:pt x="14" y="5"/>
                    <a:pt x="19" y="4"/>
                  </a:cubicBezTo>
                  <a:cubicBezTo>
                    <a:pt x="18" y="2"/>
                    <a:pt x="18" y="1"/>
                    <a:pt x="18" y="0"/>
                  </a:cubicBezTo>
                  <a:cubicBezTo>
                    <a:pt x="17" y="0"/>
                    <a:pt x="17" y="0"/>
                    <a:pt x="1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7" name="Freeform 338"/>
            <p:cNvSpPr>
              <a:spLocks/>
            </p:cNvSpPr>
            <p:nvPr/>
          </p:nvSpPr>
          <p:spPr bwMode="auto">
            <a:xfrm>
              <a:off x="8602166" y="8531925"/>
              <a:ext cx="36513" cy="12700"/>
            </a:xfrm>
            <a:custGeom>
              <a:avLst/>
              <a:gdLst>
                <a:gd name="T0" fmla="*/ 13 w 14"/>
                <a:gd name="T1" fmla="*/ 0 h 5"/>
                <a:gd name="T2" fmla="*/ 13 w 14"/>
                <a:gd name="T3" fmla="*/ 3 h 5"/>
                <a:gd name="T4" fmla="*/ 0 w 14"/>
                <a:gd name="T5" fmla="*/ 5 h 5"/>
                <a:gd name="T6" fmla="*/ 0 w 14"/>
                <a:gd name="T7" fmla="*/ 2 h 5"/>
                <a:gd name="T8" fmla="*/ 13 w 14"/>
                <a:gd name="T9" fmla="*/ 0 h 5"/>
              </a:gdLst>
              <a:ahLst/>
              <a:cxnLst>
                <a:cxn ang="0">
                  <a:pos x="T0" y="T1"/>
                </a:cxn>
                <a:cxn ang="0">
                  <a:pos x="T2" y="T3"/>
                </a:cxn>
                <a:cxn ang="0">
                  <a:pos x="T4" y="T5"/>
                </a:cxn>
                <a:cxn ang="0">
                  <a:pos x="T6" y="T7"/>
                </a:cxn>
                <a:cxn ang="0">
                  <a:pos x="T8" y="T9"/>
                </a:cxn>
              </a:cxnLst>
              <a:rect l="0" t="0" r="r" b="b"/>
              <a:pathLst>
                <a:path w="14" h="5">
                  <a:moveTo>
                    <a:pt x="13" y="0"/>
                  </a:moveTo>
                  <a:cubicBezTo>
                    <a:pt x="14" y="3"/>
                    <a:pt x="14" y="0"/>
                    <a:pt x="13" y="3"/>
                  </a:cubicBezTo>
                  <a:cubicBezTo>
                    <a:pt x="9" y="4"/>
                    <a:pt x="5" y="5"/>
                    <a:pt x="0" y="5"/>
                  </a:cubicBezTo>
                  <a:cubicBezTo>
                    <a:pt x="0" y="4"/>
                    <a:pt x="0" y="3"/>
                    <a:pt x="0" y="2"/>
                  </a:cubicBezTo>
                  <a:cubicBezTo>
                    <a:pt x="5" y="2"/>
                    <a:pt x="9" y="1"/>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8" name="Freeform 339"/>
            <p:cNvSpPr>
              <a:spLocks/>
            </p:cNvSpPr>
            <p:nvPr/>
          </p:nvSpPr>
          <p:spPr bwMode="auto">
            <a:xfrm>
              <a:off x="10416679" y="8531925"/>
              <a:ext cx="23813" cy="15875"/>
            </a:xfrm>
            <a:custGeom>
              <a:avLst/>
              <a:gdLst>
                <a:gd name="T0" fmla="*/ 1 w 9"/>
                <a:gd name="T1" fmla="*/ 1 h 6"/>
                <a:gd name="T2" fmla="*/ 9 w 9"/>
                <a:gd name="T3" fmla="*/ 3 h 6"/>
                <a:gd name="T4" fmla="*/ 1 w 9"/>
                <a:gd name="T5" fmla="*/ 6 h 6"/>
                <a:gd name="T6" fmla="*/ 0 w 9"/>
                <a:gd name="T7" fmla="*/ 5 h 6"/>
                <a:gd name="T8" fmla="*/ 1 w 9"/>
                <a:gd name="T9" fmla="*/ 1 h 6"/>
              </a:gdLst>
              <a:ahLst/>
              <a:cxnLst>
                <a:cxn ang="0">
                  <a:pos x="T0" y="T1"/>
                </a:cxn>
                <a:cxn ang="0">
                  <a:pos x="T2" y="T3"/>
                </a:cxn>
                <a:cxn ang="0">
                  <a:pos x="T4" y="T5"/>
                </a:cxn>
                <a:cxn ang="0">
                  <a:pos x="T6" y="T7"/>
                </a:cxn>
                <a:cxn ang="0">
                  <a:pos x="T8" y="T9"/>
                </a:cxn>
              </a:cxnLst>
              <a:rect l="0" t="0" r="r" b="b"/>
              <a:pathLst>
                <a:path w="9" h="6">
                  <a:moveTo>
                    <a:pt x="1" y="1"/>
                  </a:moveTo>
                  <a:cubicBezTo>
                    <a:pt x="7" y="0"/>
                    <a:pt x="7" y="0"/>
                    <a:pt x="9" y="3"/>
                  </a:cubicBezTo>
                  <a:cubicBezTo>
                    <a:pt x="7" y="4"/>
                    <a:pt x="4" y="5"/>
                    <a:pt x="1" y="6"/>
                  </a:cubicBezTo>
                  <a:cubicBezTo>
                    <a:pt x="1" y="6"/>
                    <a:pt x="0" y="6"/>
                    <a:pt x="0" y="5"/>
                  </a:cubicBezTo>
                  <a:cubicBezTo>
                    <a:pt x="0" y="2"/>
                    <a:pt x="0" y="3"/>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9" name="Freeform 340"/>
            <p:cNvSpPr>
              <a:spLocks/>
            </p:cNvSpPr>
            <p:nvPr/>
          </p:nvSpPr>
          <p:spPr bwMode="auto">
            <a:xfrm>
              <a:off x="14139366" y="8535100"/>
              <a:ext cx="17463" cy="7938"/>
            </a:xfrm>
            <a:custGeom>
              <a:avLst/>
              <a:gdLst>
                <a:gd name="T0" fmla="*/ 2 w 7"/>
                <a:gd name="T1" fmla="*/ 0 h 3"/>
                <a:gd name="T2" fmla="*/ 7 w 7"/>
                <a:gd name="T3" fmla="*/ 1 h 3"/>
                <a:gd name="T4" fmla="*/ 2 w 7"/>
                <a:gd name="T5" fmla="*/ 3 h 3"/>
                <a:gd name="T6" fmla="*/ 0 w 7"/>
                <a:gd name="T7" fmla="*/ 2 h 3"/>
                <a:gd name="T8" fmla="*/ 2 w 7"/>
                <a:gd name="T9" fmla="*/ 0 h 3"/>
              </a:gdLst>
              <a:ahLst/>
              <a:cxnLst>
                <a:cxn ang="0">
                  <a:pos x="T0" y="T1"/>
                </a:cxn>
                <a:cxn ang="0">
                  <a:pos x="T2" y="T3"/>
                </a:cxn>
                <a:cxn ang="0">
                  <a:pos x="T4" y="T5"/>
                </a:cxn>
                <a:cxn ang="0">
                  <a:pos x="T6" y="T7"/>
                </a:cxn>
                <a:cxn ang="0">
                  <a:pos x="T8" y="T9"/>
                </a:cxn>
              </a:cxnLst>
              <a:rect l="0" t="0" r="r" b="b"/>
              <a:pathLst>
                <a:path w="7" h="3">
                  <a:moveTo>
                    <a:pt x="2" y="0"/>
                  </a:moveTo>
                  <a:cubicBezTo>
                    <a:pt x="4" y="0"/>
                    <a:pt x="5" y="0"/>
                    <a:pt x="7" y="1"/>
                  </a:cubicBezTo>
                  <a:cubicBezTo>
                    <a:pt x="5" y="1"/>
                    <a:pt x="4" y="2"/>
                    <a:pt x="2" y="3"/>
                  </a:cubicBezTo>
                  <a:cubicBezTo>
                    <a:pt x="2" y="3"/>
                    <a:pt x="1" y="3"/>
                    <a:pt x="0" y="2"/>
                  </a:cubicBezTo>
                  <a:cubicBezTo>
                    <a:pt x="1" y="1"/>
                    <a:pt x="2"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0" name="Freeform 341"/>
            <p:cNvSpPr>
              <a:spLocks/>
            </p:cNvSpPr>
            <p:nvPr/>
          </p:nvSpPr>
          <p:spPr bwMode="auto">
            <a:xfrm>
              <a:off x="11302504" y="8536688"/>
              <a:ext cx="60325" cy="31750"/>
            </a:xfrm>
            <a:custGeom>
              <a:avLst/>
              <a:gdLst>
                <a:gd name="T0" fmla="*/ 21 w 23"/>
                <a:gd name="T1" fmla="*/ 0 h 12"/>
                <a:gd name="T2" fmla="*/ 23 w 23"/>
                <a:gd name="T3" fmla="*/ 1 h 12"/>
                <a:gd name="T4" fmla="*/ 22 w 23"/>
                <a:gd name="T5" fmla="*/ 3 h 12"/>
                <a:gd name="T6" fmla="*/ 0 w 23"/>
                <a:gd name="T7" fmla="*/ 4 h 12"/>
                <a:gd name="T8" fmla="*/ 21 w 23"/>
                <a:gd name="T9" fmla="*/ 0 h 12"/>
              </a:gdLst>
              <a:ahLst/>
              <a:cxnLst>
                <a:cxn ang="0">
                  <a:pos x="T0" y="T1"/>
                </a:cxn>
                <a:cxn ang="0">
                  <a:pos x="T2" y="T3"/>
                </a:cxn>
                <a:cxn ang="0">
                  <a:pos x="T4" y="T5"/>
                </a:cxn>
                <a:cxn ang="0">
                  <a:pos x="T6" y="T7"/>
                </a:cxn>
                <a:cxn ang="0">
                  <a:pos x="T8" y="T9"/>
                </a:cxn>
              </a:cxnLst>
              <a:rect l="0" t="0" r="r" b="b"/>
              <a:pathLst>
                <a:path w="23" h="12">
                  <a:moveTo>
                    <a:pt x="21" y="0"/>
                  </a:moveTo>
                  <a:cubicBezTo>
                    <a:pt x="22" y="0"/>
                    <a:pt x="22" y="1"/>
                    <a:pt x="23" y="1"/>
                  </a:cubicBezTo>
                  <a:cubicBezTo>
                    <a:pt x="23" y="2"/>
                    <a:pt x="23" y="3"/>
                    <a:pt x="22" y="3"/>
                  </a:cubicBezTo>
                  <a:cubicBezTo>
                    <a:pt x="16" y="5"/>
                    <a:pt x="5" y="12"/>
                    <a:pt x="0" y="4"/>
                  </a:cubicBezTo>
                  <a:cubicBezTo>
                    <a:pt x="7" y="3"/>
                    <a:pt x="14" y="1"/>
                    <a:pt x="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1" name="Freeform 342"/>
            <p:cNvSpPr>
              <a:spLocks/>
            </p:cNvSpPr>
            <p:nvPr/>
          </p:nvSpPr>
          <p:spPr bwMode="auto">
            <a:xfrm>
              <a:off x="14050466" y="8536688"/>
              <a:ext cx="82550" cy="20638"/>
            </a:xfrm>
            <a:custGeom>
              <a:avLst/>
              <a:gdLst>
                <a:gd name="T0" fmla="*/ 29 w 32"/>
                <a:gd name="T1" fmla="*/ 0 h 8"/>
                <a:gd name="T2" fmla="*/ 32 w 32"/>
                <a:gd name="T3" fmla="*/ 1 h 8"/>
                <a:gd name="T4" fmla="*/ 32 w 32"/>
                <a:gd name="T5" fmla="*/ 2 h 8"/>
                <a:gd name="T6" fmla="*/ 30 w 32"/>
                <a:gd name="T7" fmla="*/ 3 h 8"/>
                <a:gd name="T8" fmla="*/ 0 w 32"/>
                <a:gd name="T9" fmla="*/ 8 h 8"/>
                <a:gd name="T10" fmla="*/ 2 w 32"/>
                <a:gd name="T11" fmla="*/ 4 h 8"/>
                <a:gd name="T12" fmla="*/ 29 w 32"/>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32" h="8">
                  <a:moveTo>
                    <a:pt x="29" y="0"/>
                  </a:moveTo>
                  <a:cubicBezTo>
                    <a:pt x="30" y="0"/>
                    <a:pt x="31" y="1"/>
                    <a:pt x="32" y="1"/>
                  </a:cubicBezTo>
                  <a:cubicBezTo>
                    <a:pt x="32" y="2"/>
                    <a:pt x="32" y="2"/>
                    <a:pt x="32" y="2"/>
                  </a:cubicBezTo>
                  <a:cubicBezTo>
                    <a:pt x="32" y="3"/>
                    <a:pt x="31" y="3"/>
                    <a:pt x="30" y="3"/>
                  </a:cubicBezTo>
                  <a:cubicBezTo>
                    <a:pt x="20" y="5"/>
                    <a:pt x="10" y="7"/>
                    <a:pt x="0" y="8"/>
                  </a:cubicBezTo>
                  <a:cubicBezTo>
                    <a:pt x="0" y="7"/>
                    <a:pt x="1" y="6"/>
                    <a:pt x="2" y="4"/>
                  </a:cubicBezTo>
                  <a:cubicBezTo>
                    <a:pt x="11" y="3"/>
                    <a:pt x="20" y="1"/>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2" name="Freeform 343"/>
            <p:cNvSpPr>
              <a:spLocks/>
            </p:cNvSpPr>
            <p:nvPr/>
          </p:nvSpPr>
          <p:spPr bwMode="auto">
            <a:xfrm>
              <a:off x="8578354" y="8539863"/>
              <a:ext cx="15875" cy="11113"/>
            </a:xfrm>
            <a:custGeom>
              <a:avLst/>
              <a:gdLst>
                <a:gd name="T0" fmla="*/ 2 w 6"/>
                <a:gd name="T1" fmla="*/ 0 h 4"/>
                <a:gd name="T2" fmla="*/ 6 w 6"/>
                <a:gd name="T3" fmla="*/ 0 h 4"/>
                <a:gd name="T4" fmla="*/ 6 w 6"/>
                <a:gd name="T5" fmla="*/ 1 h 4"/>
                <a:gd name="T6" fmla="*/ 5 w 6"/>
                <a:gd name="T7" fmla="*/ 3 h 4"/>
                <a:gd name="T8" fmla="*/ 2 w 6"/>
                <a:gd name="T9" fmla="*/ 4 h 4"/>
                <a:gd name="T10" fmla="*/ 0 w 6"/>
                <a:gd name="T11" fmla="*/ 2 h 4"/>
                <a:gd name="T12" fmla="*/ 0 w 6"/>
                <a:gd name="T13" fmla="*/ 1 h 4"/>
                <a:gd name="T14" fmla="*/ 2 w 6"/>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 h="4">
                  <a:moveTo>
                    <a:pt x="2" y="0"/>
                  </a:moveTo>
                  <a:cubicBezTo>
                    <a:pt x="3" y="0"/>
                    <a:pt x="4" y="0"/>
                    <a:pt x="6" y="0"/>
                  </a:cubicBezTo>
                  <a:cubicBezTo>
                    <a:pt x="6" y="1"/>
                    <a:pt x="6" y="1"/>
                    <a:pt x="6" y="1"/>
                  </a:cubicBezTo>
                  <a:cubicBezTo>
                    <a:pt x="5" y="2"/>
                    <a:pt x="5" y="3"/>
                    <a:pt x="5" y="3"/>
                  </a:cubicBezTo>
                  <a:cubicBezTo>
                    <a:pt x="4" y="4"/>
                    <a:pt x="3" y="4"/>
                    <a:pt x="2" y="4"/>
                  </a:cubicBezTo>
                  <a:cubicBezTo>
                    <a:pt x="1" y="4"/>
                    <a:pt x="0" y="3"/>
                    <a:pt x="0" y="2"/>
                  </a:cubicBezTo>
                  <a:cubicBezTo>
                    <a:pt x="0" y="2"/>
                    <a:pt x="0" y="2"/>
                    <a:pt x="0" y="1"/>
                  </a:cubicBezTo>
                  <a:cubicBezTo>
                    <a:pt x="0" y="1"/>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3" name="Freeform 344"/>
            <p:cNvSpPr>
              <a:spLocks/>
            </p:cNvSpPr>
            <p:nvPr/>
          </p:nvSpPr>
          <p:spPr bwMode="auto">
            <a:xfrm>
              <a:off x="8478341" y="8544625"/>
              <a:ext cx="73025" cy="58738"/>
            </a:xfrm>
            <a:custGeom>
              <a:avLst/>
              <a:gdLst>
                <a:gd name="T0" fmla="*/ 22 w 28"/>
                <a:gd name="T1" fmla="*/ 1 h 22"/>
                <a:gd name="T2" fmla="*/ 6 w 28"/>
                <a:gd name="T3" fmla="*/ 6 h 22"/>
                <a:gd name="T4" fmla="*/ 8 w 28"/>
                <a:gd name="T5" fmla="*/ 6 h 22"/>
                <a:gd name="T6" fmla="*/ 16 w 28"/>
                <a:gd name="T7" fmla="*/ 8 h 22"/>
                <a:gd name="T8" fmla="*/ 15 w 28"/>
                <a:gd name="T9" fmla="*/ 10 h 22"/>
                <a:gd name="T10" fmla="*/ 3 w 28"/>
                <a:gd name="T11" fmla="*/ 14 h 22"/>
                <a:gd name="T12" fmla="*/ 0 w 28"/>
                <a:gd name="T13" fmla="*/ 22 h 22"/>
                <a:gd name="T14" fmla="*/ 4 w 28"/>
                <a:gd name="T15" fmla="*/ 22 h 22"/>
                <a:gd name="T16" fmla="*/ 7 w 28"/>
                <a:gd name="T17" fmla="*/ 16 h 22"/>
                <a:gd name="T18" fmla="*/ 7 w 28"/>
                <a:gd name="T19" fmla="*/ 15 h 22"/>
                <a:gd name="T20" fmla="*/ 28 w 28"/>
                <a:gd name="T21" fmla="*/ 5 h 22"/>
                <a:gd name="T22" fmla="*/ 25 w 28"/>
                <a:gd name="T23" fmla="*/ 1 h 22"/>
                <a:gd name="T24" fmla="*/ 22 w 28"/>
                <a:gd name="T25" fmla="*/ 1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8" h="22">
                  <a:moveTo>
                    <a:pt x="22" y="1"/>
                  </a:moveTo>
                  <a:cubicBezTo>
                    <a:pt x="17" y="4"/>
                    <a:pt x="9" y="0"/>
                    <a:pt x="6" y="6"/>
                  </a:cubicBezTo>
                  <a:cubicBezTo>
                    <a:pt x="7" y="6"/>
                    <a:pt x="7" y="6"/>
                    <a:pt x="8" y="6"/>
                  </a:cubicBezTo>
                  <a:cubicBezTo>
                    <a:pt x="11" y="7"/>
                    <a:pt x="13" y="7"/>
                    <a:pt x="16" y="8"/>
                  </a:cubicBezTo>
                  <a:cubicBezTo>
                    <a:pt x="15" y="9"/>
                    <a:pt x="15" y="9"/>
                    <a:pt x="15" y="10"/>
                  </a:cubicBezTo>
                  <a:cubicBezTo>
                    <a:pt x="11" y="11"/>
                    <a:pt x="7" y="13"/>
                    <a:pt x="3" y="14"/>
                  </a:cubicBezTo>
                  <a:cubicBezTo>
                    <a:pt x="2" y="17"/>
                    <a:pt x="1" y="20"/>
                    <a:pt x="0" y="22"/>
                  </a:cubicBezTo>
                  <a:cubicBezTo>
                    <a:pt x="2" y="22"/>
                    <a:pt x="3" y="22"/>
                    <a:pt x="4" y="22"/>
                  </a:cubicBezTo>
                  <a:cubicBezTo>
                    <a:pt x="10" y="21"/>
                    <a:pt x="14" y="18"/>
                    <a:pt x="7" y="16"/>
                  </a:cubicBezTo>
                  <a:cubicBezTo>
                    <a:pt x="7" y="15"/>
                    <a:pt x="7" y="15"/>
                    <a:pt x="7" y="15"/>
                  </a:cubicBezTo>
                  <a:cubicBezTo>
                    <a:pt x="19" y="14"/>
                    <a:pt x="23" y="12"/>
                    <a:pt x="28" y="5"/>
                  </a:cubicBezTo>
                  <a:cubicBezTo>
                    <a:pt x="27" y="4"/>
                    <a:pt x="26" y="3"/>
                    <a:pt x="25" y="1"/>
                  </a:cubicBezTo>
                  <a:cubicBezTo>
                    <a:pt x="24" y="1"/>
                    <a:pt x="23" y="1"/>
                    <a:pt x="2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4" name="Freeform 345"/>
            <p:cNvSpPr>
              <a:spLocks/>
            </p:cNvSpPr>
            <p:nvPr/>
          </p:nvSpPr>
          <p:spPr bwMode="auto">
            <a:xfrm>
              <a:off x="11064379" y="8552563"/>
              <a:ext cx="28575" cy="15875"/>
            </a:xfrm>
            <a:custGeom>
              <a:avLst/>
              <a:gdLst>
                <a:gd name="T0" fmla="*/ 6 w 11"/>
                <a:gd name="T1" fmla="*/ 0 h 6"/>
                <a:gd name="T2" fmla="*/ 11 w 11"/>
                <a:gd name="T3" fmla="*/ 2 h 6"/>
                <a:gd name="T4" fmla="*/ 10 w 11"/>
                <a:gd name="T5" fmla="*/ 4 h 6"/>
                <a:gd name="T6" fmla="*/ 0 w 11"/>
                <a:gd name="T7" fmla="*/ 6 h 6"/>
                <a:gd name="T8" fmla="*/ 2 w 11"/>
                <a:gd name="T9" fmla="*/ 2 h 6"/>
                <a:gd name="T10" fmla="*/ 6 w 11"/>
                <a:gd name="T11" fmla="*/ 0 h 6"/>
              </a:gdLst>
              <a:ahLst/>
              <a:cxnLst>
                <a:cxn ang="0">
                  <a:pos x="T0" y="T1"/>
                </a:cxn>
                <a:cxn ang="0">
                  <a:pos x="T2" y="T3"/>
                </a:cxn>
                <a:cxn ang="0">
                  <a:pos x="T4" y="T5"/>
                </a:cxn>
                <a:cxn ang="0">
                  <a:pos x="T6" y="T7"/>
                </a:cxn>
                <a:cxn ang="0">
                  <a:pos x="T8" y="T9"/>
                </a:cxn>
                <a:cxn ang="0">
                  <a:pos x="T10" y="T11"/>
                </a:cxn>
              </a:cxnLst>
              <a:rect l="0" t="0" r="r" b="b"/>
              <a:pathLst>
                <a:path w="11" h="6">
                  <a:moveTo>
                    <a:pt x="6" y="0"/>
                  </a:moveTo>
                  <a:cubicBezTo>
                    <a:pt x="8" y="1"/>
                    <a:pt x="9" y="2"/>
                    <a:pt x="11" y="2"/>
                  </a:cubicBezTo>
                  <a:cubicBezTo>
                    <a:pt x="10" y="3"/>
                    <a:pt x="10" y="3"/>
                    <a:pt x="10" y="4"/>
                  </a:cubicBezTo>
                  <a:cubicBezTo>
                    <a:pt x="7" y="5"/>
                    <a:pt x="3" y="5"/>
                    <a:pt x="0" y="6"/>
                  </a:cubicBezTo>
                  <a:cubicBezTo>
                    <a:pt x="1" y="5"/>
                    <a:pt x="1" y="3"/>
                    <a:pt x="2" y="2"/>
                  </a:cubicBezTo>
                  <a:cubicBezTo>
                    <a:pt x="3" y="2"/>
                    <a:pt x="5"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5" name="Freeform 346"/>
            <p:cNvSpPr>
              <a:spLocks/>
            </p:cNvSpPr>
            <p:nvPr/>
          </p:nvSpPr>
          <p:spPr bwMode="auto">
            <a:xfrm>
              <a:off x="11165979" y="8555738"/>
              <a:ext cx="68263" cy="17463"/>
            </a:xfrm>
            <a:custGeom>
              <a:avLst/>
              <a:gdLst>
                <a:gd name="T0" fmla="*/ 15 w 26"/>
                <a:gd name="T1" fmla="*/ 0 h 7"/>
                <a:gd name="T2" fmla="*/ 26 w 26"/>
                <a:gd name="T3" fmla="*/ 3 h 7"/>
                <a:gd name="T4" fmla="*/ 25 w 26"/>
                <a:gd name="T5" fmla="*/ 6 h 7"/>
                <a:gd name="T6" fmla="*/ 0 w 26"/>
                <a:gd name="T7" fmla="*/ 7 h 7"/>
                <a:gd name="T8" fmla="*/ 2 w 26"/>
                <a:gd name="T9" fmla="*/ 4 h 7"/>
                <a:gd name="T10" fmla="*/ 15 w 26"/>
                <a:gd name="T11" fmla="*/ 0 h 7"/>
              </a:gdLst>
              <a:ahLst/>
              <a:cxnLst>
                <a:cxn ang="0">
                  <a:pos x="T0" y="T1"/>
                </a:cxn>
                <a:cxn ang="0">
                  <a:pos x="T2" y="T3"/>
                </a:cxn>
                <a:cxn ang="0">
                  <a:pos x="T4" y="T5"/>
                </a:cxn>
                <a:cxn ang="0">
                  <a:pos x="T6" y="T7"/>
                </a:cxn>
                <a:cxn ang="0">
                  <a:pos x="T8" y="T9"/>
                </a:cxn>
                <a:cxn ang="0">
                  <a:pos x="T10" y="T11"/>
                </a:cxn>
              </a:cxnLst>
              <a:rect l="0" t="0" r="r" b="b"/>
              <a:pathLst>
                <a:path w="26" h="7">
                  <a:moveTo>
                    <a:pt x="15" y="0"/>
                  </a:moveTo>
                  <a:cubicBezTo>
                    <a:pt x="19" y="1"/>
                    <a:pt x="23" y="2"/>
                    <a:pt x="26" y="3"/>
                  </a:cubicBezTo>
                  <a:cubicBezTo>
                    <a:pt x="26" y="4"/>
                    <a:pt x="25" y="5"/>
                    <a:pt x="25" y="6"/>
                  </a:cubicBezTo>
                  <a:cubicBezTo>
                    <a:pt x="16" y="6"/>
                    <a:pt x="8" y="7"/>
                    <a:pt x="0" y="7"/>
                  </a:cubicBezTo>
                  <a:cubicBezTo>
                    <a:pt x="0" y="6"/>
                    <a:pt x="1" y="5"/>
                    <a:pt x="2" y="4"/>
                  </a:cubicBezTo>
                  <a:cubicBezTo>
                    <a:pt x="6" y="3"/>
                    <a:pt x="10" y="1"/>
                    <a:pt x="1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6" name="Freeform 347"/>
            <p:cNvSpPr>
              <a:spLocks/>
            </p:cNvSpPr>
            <p:nvPr/>
          </p:nvSpPr>
          <p:spPr bwMode="auto">
            <a:xfrm>
              <a:off x="8405316" y="8557325"/>
              <a:ext cx="28575" cy="14288"/>
            </a:xfrm>
            <a:custGeom>
              <a:avLst/>
              <a:gdLst>
                <a:gd name="T0" fmla="*/ 4 w 11"/>
                <a:gd name="T1" fmla="*/ 0 h 5"/>
                <a:gd name="T2" fmla="*/ 0 w 11"/>
                <a:gd name="T3" fmla="*/ 1 h 5"/>
                <a:gd name="T4" fmla="*/ 0 w 11"/>
                <a:gd name="T5" fmla="*/ 4 h 5"/>
                <a:gd name="T6" fmla="*/ 2 w 11"/>
                <a:gd name="T7" fmla="*/ 4 h 5"/>
                <a:gd name="T8" fmla="*/ 11 w 11"/>
                <a:gd name="T9" fmla="*/ 3 h 5"/>
                <a:gd name="T10" fmla="*/ 8 w 11"/>
                <a:gd name="T11" fmla="*/ 1 h 5"/>
                <a:gd name="T12" fmla="*/ 4 w 11"/>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11" h="5">
                  <a:moveTo>
                    <a:pt x="4" y="0"/>
                  </a:moveTo>
                  <a:cubicBezTo>
                    <a:pt x="3" y="0"/>
                    <a:pt x="2" y="1"/>
                    <a:pt x="0" y="1"/>
                  </a:cubicBezTo>
                  <a:cubicBezTo>
                    <a:pt x="0" y="2"/>
                    <a:pt x="0" y="3"/>
                    <a:pt x="0" y="4"/>
                  </a:cubicBezTo>
                  <a:cubicBezTo>
                    <a:pt x="1" y="4"/>
                    <a:pt x="2" y="4"/>
                    <a:pt x="2" y="4"/>
                  </a:cubicBezTo>
                  <a:cubicBezTo>
                    <a:pt x="6" y="5"/>
                    <a:pt x="8" y="5"/>
                    <a:pt x="11" y="3"/>
                  </a:cubicBezTo>
                  <a:cubicBezTo>
                    <a:pt x="10" y="2"/>
                    <a:pt x="9" y="2"/>
                    <a:pt x="8" y="1"/>
                  </a:cubicBezTo>
                  <a:cubicBezTo>
                    <a:pt x="7" y="1"/>
                    <a:pt x="6"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7" name="Freeform 348"/>
            <p:cNvSpPr>
              <a:spLocks/>
            </p:cNvSpPr>
            <p:nvPr/>
          </p:nvSpPr>
          <p:spPr bwMode="auto">
            <a:xfrm>
              <a:off x="10026154" y="8557325"/>
              <a:ext cx="15875" cy="14288"/>
            </a:xfrm>
            <a:custGeom>
              <a:avLst/>
              <a:gdLst>
                <a:gd name="T0" fmla="*/ 3 w 6"/>
                <a:gd name="T1" fmla="*/ 0 h 5"/>
                <a:gd name="T2" fmla="*/ 0 w 6"/>
                <a:gd name="T3" fmla="*/ 3 h 5"/>
                <a:gd name="T4" fmla="*/ 1 w 6"/>
                <a:gd name="T5" fmla="*/ 5 h 5"/>
                <a:gd name="T6" fmla="*/ 2 w 6"/>
                <a:gd name="T7" fmla="*/ 5 h 5"/>
                <a:gd name="T8" fmla="*/ 5 w 6"/>
                <a:gd name="T9" fmla="*/ 4 h 5"/>
                <a:gd name="T10" fmla="*/ 6 w 6"/>
                <a:gd name="T11" fmla="*/ 0 h 5"/>
                <a:gd name="T12" fmla="*/ 3 w 6"/>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6" h="5">
                  <a:moveTo>
                    <a:pt x="3" y="0"/>
                  </a:moveTo>
                  <a:cubicBezTo>
                    <a:pt x="2" y="1"/>
                    <a:pt x="1" y="2"/>
                    <a:pt x="0" y="3"/>
                  </a:cubicBezTo>
                  <a:cubicBezTo>
                    <a:pt x="0" y="4"/>
                    <a:pt x="0" y="4"/>
                    <a:pt x="1" y="5"/>
                  </a:cubicBezTo>
                  <a:cubicBezTo>
                    <a:pt x="1" y="5"/>
                    <a:pt x="1" y="5"/>
                    <a:pt x="2" y="5"/>
                  </a:cubicBezTo>
                  <a:cubicBezTo>
                    <a:pt x="3" y="5"/>
                    <a:pt x="4" y="4"/>
                    <a:pt x="5" y="4"/>
                  </a:cubicBezTo>
                  <a:cubicBezTo>
                    <a:pt x="6" y="3"/>
                    <a:pt x="6" y="1"/>
                    <a:pt x="6" y="0"/>
                  </a:cubicBezTo>
                  <a:cubicBezTo>
                    <a:pt x="5" y="0"/>
                    <a:pt x="4"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8" name="Freeform 349"/>
            <p:cNvSpPr>
              <a:spLocks/>
            </p:cNvSpPr>
            <p:nvPr/>
          </p:nvSpPr>
          <p:spPr bwMode="auto">
            <a:xfrm>
              <a:off x="11378704" y="8568438"/>
              <a:ext cx="44450" cy="12700"/>
            </a:xfrm>
            <a:custGeom>
              <a:avLst/>
              <a:gdLst>
                <a:gd name="T0" fmla="*/ 4 w 17"/>
                <a:gd name="T1" fmla="*/ 0 h 5"/>
                <a:gd name="T2" fmla="*/ 17 w 17"/>
                <a:gd name="T3" fmla="*/ 4 h 5"/>
                <a:gd name="T4" fmla="*/ 16 w 17"/>
                <a:gd name="T5" fmla="*/ 4 h 5"/>
                <a:gd name="T6" fmla="*/ 0 w 17"/>
                <a:gd name="T7" fmla="*/ 5 h 5"/>
                <a:gd name="T8" fmla="*/ 2 w 17"/>
                <a:gd name="T9" fmla="*/ 1 h 5"/>
                <a:gd name="T10" fmla="*/ 4 w 17"/>
                <a:gd name="T11" fmla="*/ 0 h 5"/>
              </a:gdLst>
              <a:ahLst/>
              <a:cxnLst>
                <a:cxn ang="0">
                  <a:pos x="T0" y="T1"/>
                </a:cxn>
                <a:cxn ang="0">
                  <a:pos x="T2" y="T3"/>
                </a:cxn>
                <a:cxn ang="0">
                  <a:pos x="T4" y="T5"/>
                </a:cxn>
                <a:cxn ang="0">
                  <a:pos x="T6" y="T7"/>
                </a:cxn>
                <a:cxn ang="0">
                  <a:pos x="T8" y="T9"/>
                </a:cxn>
                <a:cxn ang="0">
                  <a:pos x="T10" y="T11"/>
                </a:cxn>
              </a:cxnLst>
              <a:rect l="0" t="0" r="r" b="b"/>
              <a:pathLst>
                <a:path w="17" h="5">
                  <a:moveTo>
                    <a:pt x="4" y="0"/>
                  </a:moveTo>
                  <a:cubicBezTo>
                    <a:pt x="10" y="0"/>
                    <a:pt x="15" y="0"/>
                    <a:pt x="17" y="4"/>
                  </a:cubicBezTo>
                  <a:cubicBezTo>
                    <a:pt x="17" y="4"/>
                    <a:pt x="16" y="4"/>
                    <a:pt x="16" y="4"/>
                  </a:cubicBezTo>
                  <a:cubicBezTo>
                    <a:pt x="10" y="4"/>
                    <a:pt x="5" y="4"/>
                    <a:pt x="0" y="5"/>
                  </a:cubicBezTo>
                  <a:cubicBezTo>
                    <a:pt x="1" y="4"/>
                    <a:pt x="1" y="2"/>
                    <a:pt x="2" y="1"/>
                  </a:cubicBezTo>
                  <a:cubicBezTo>
                    <a:pt x="3" y="1"/>
                    <a:pt x="3"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9" name="Freeform 350"/>
            <p:cNvSpPr>
              <a:spLocks/>
            </p:cNvSpPr>
            <p:nvPr/>
          </p:nvSpPr>
          <p:spPr bwMode="auto">
            <a:xfrm>
              <a:off x="8797429" y="8581138"/>
              <a:ext cx="36513" cy="15875"/>
            </a:xfrm>
            <a:custGeom>
              <a:avLst/>
              <a:gdLst>
                <a:gd name="T0" fmla="*/ 7 w 14"/>
                <a:gd name="T1" fmla="*/ 0 h 6"/>
                <a:gd name="T2" fmla="*/ 0 w 14"/>
                <a:gd name="T3" fmla="*/ 6 h 6"/>
                <a:gd name="T4" fmla="*/ 14 w 14"/>
                <a:gd name="T5" fmla="*/ 3 h 6"/>
                <a:gd name="T6" fmla="*/ 13 w 14"/>
                <a:gd name="T7" fmla="*/ 1 h 6"/>
                <a:gd name="T8" fmla="*/ 7 w 14"/>
                <a:gd name="T9" fmla="*/ 0 h 6"/>
              </a:gdLst>
              <a:ahLst/>
              <a:cxnLst>
                <a:cxn ang="0">
                  <a:pos x="T0" y="T1"/>
                </a:cxn>
                <a:cxn ang="0">
                  <a:pos x="T2" y="T3"/>
                </a:cxn>
                <a:cxn ang="0">
                  <a:pos x="T4" y="T5"/>
                </a:cxn>
                <a:cxn ang="0">
                  <a:pos x="T6" y="T7"/>
                </a:cxn>
                <a:cxn ang="0">
                  <a:pos x="T8" y="T9"/>
                </a:cxn>
              </a:cxnLst>
              <a:rect l="0" t="0" r="r" b="b"/>
              <a:pathLst>
                <a:path w="14" h="6">
                  <a:moveTo>
                    <a:pt x="7" y="0"/>
                  </a:moveTo>
                  <a:cubicBezTo>
                    <a:pt x="4" y="2"/>
                    <a:pt x="2" y="1"/>
                    <a:pt x="0" y="6"/>
                  </a:cubicBezTo>
                  <a:cubicBezTo>
                    <a:pt x="4" y="5"/>
                    <a:pt x="11" y="5"/>
                    <a:pt x="14" y="3"/>
                  </a:cubicBezTo>
                  <a:cubicBezTo>
                    <a:pt x="13" y="2"/>
                    <a:pt x="13" y="1"/>
                    <a:pt x="13" y="1"/>
                  </a:cubicBezTo>
                  <a:cubicBezTo>
                    <a:pt x="11" y="0"/>
                    <a:pt x="9" y="0"/>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0" name="Freeform 351"/>
            <p:cNvSpPr>
              <a:spLocks/>
            </p:cNvSpPr>
            <p:nvPr/>
          </p:nvSpPr>
          <p:spPr bwMode="auto">
            <a:xfrm>
              <a:off x="8743454" y="8584313"/>
              <a:ext cx="44450" cy="20638"/>
            </a:xfrm>
            <a:custGeom>
              <a:avLst/>
              <a:gdLst>
                <a:gd name="T0" fmla="*/ 13 w 17"/>
                <a:gd name="T1" fmla="*/ 0 h 8"/>
                <a:gd name="T2" fmla="*/ 0 w 17"/>
                <a:gd name="T3" fmla="*/ 6 h 8"/>
                <a:gd name="T4" fmla="*/ 1 w 17"/>
                <a:gd name="T5" fmla="*/ 7 h 8"/>
                <a:gd name="T6" fmla="*/ 4 w 17"/>
                <a:gd name="T7" fmla="*/ 8 h 8"/>
                <a:gd name="T8" fmla="*/ 17 w 17"/>
                <a:gd name="T9" fmla="*/ 0 h 8"/>
                <a:gd name="T10" fmla="*/ 13 w 17"/>
                <a:gd name="T11" fmla="*/ 0 h 8"/>
              </a:gdLst>
              <a:ahLst/>
              <a:cxnLst>
                <a:cxn ang="0">
                  <a:pos x="T0" y="T1"/>
                </a:cxn>
                <a:cxn ang="0">
                  <a:pos x="T2" y="T3"/>
                </a:cxn>
                <a:cxn ang="0">
                  <a:pos x="T4" y="T5"/>
                </a:cxn>
                <a:cxn ang="0">
                  <a:pos x="T6" y="T7"/>
                </a:cxn>
                <a:cxn ang="0">
                  <a:pos x="T8" y="T9"/>
                </a:cxn>
                <a:cxn ang="0">
                  <a:pos x="T10" y="T11"/>
                </a:cxn>
              </a:cxnLst>
              <a:rect l="0" t="0" r="r" b="b"/>
              <a:pathLst>
                <a:path w="17" h="8">
                  <a:moveTo>
                    <a:pt x="13" y="0"/>
                  </a:moveTo>
                  <a:cubicBezTo>
                    <a:pt x="8" y="2"/>
                    <a:pt x="4" y="4"/>
                    <a:pt x="0" y="6"/>
                  </a:cubicBezTo>
                  <a:cubicBezTo>
                    <a:pt x="0" y="6"/>
                    <a:pt x="1" y="7"/>
                    <a:pt x="1" y="7"/>
                  </a:cubicBezTo>
                  <a:cubicBezTo>
                    <a:pt x="2" y="8"/>
                    <a:pt x="3" y="8"/>
                    <a:pt x="4" y="8"/>
                  </a:cubicBezTo>
                  <a:cubicBezTo>
                    <a:pt x="9" y="7"/>
                    <a:pt x="15" y="5"/>
                    <a:pt x="17" y="0"/>
                  </a:cubicBezTo>
                  <a:cubicBezTo>
                    <a:pt x="16" y="0"/>
                    <a:pt x="14" y="0"/>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1" name="Freeform 352"/>
            <p:cNvSpPr>
              <a:spLocks/>
            </p:cNvSpPr>
            <p:nvPr/>
          </p:nvSpPr>
          <p:spPr bwMode="auto">
            <a:xfrm>
              <a:off x="10383341" y="8584313"/>
              <a:ext cx="36513" cy="11113"/>
            </a:xfrm>
            <a:custGeom>
              <a:avLst/>
              <a:gdLst>
                <a:gd name="T0" fmla="*/ 2 w 14"/>
                <a:gd name="T1" fmla="*/ 0 h 4"/>
                <a:gd name="T2" fmla="*/ 14 w 14"/>
                <a:gd name="T3" fmla="*/ 2 h 4"/>
                <a:gd name="T4" fmla="*/ 14 w 14"/>
                <a:gd name="T5" fmla="*/ 3 h 4"/>
                <a:gd name="T6" fmla="*/ 13 w 14"/>
                <a:gd name="T7" fmla="*/ 4 h 4"/>
                <a:gd name="T8" fmla="*/ 0 w 14"/>
                <a:gd name="T9" fmla="*/ 3 h 4"/>
                <a:gd name="T10" fmla="*/ 2 w 14"/>
                <a:gd name="T11" fmla="*/ 0 h 4"/>
              </a:gdLst>
              <a:ahLst/>
              <a:cxnLst>
                <a:cxn ang="0">
                  <a:pos x="T0" y="T1"/>
                </a:cxn>
                <a:cxn ang="0">
                  <a:pos x="T2" y="T3"/>
                </a:cxn>
                <a:cxn ang="0">
                  <a:pos x="T4" y="T5"/>
                </a:cxn>
                <a:cxn ang="0">
                  <a:pos x="T6" y="T7"/>
                </a:cxn>
                <a:cxn ang="0">
                  <a:pos x="T8" y="T9"/>
                </a:cxn>
                <a:cxn ang="0">
                  <a:pos x="T10" y="T11"/>
                </a:cxn>
              </a:cxnLst>
              <a:rect l="0" t="0" r="r" b="b"/>
              <a:pathLst>
                <a:path w="14" h="4">
                  <a:moveTo>
                    <a:pt x="2" y="0"/>
                  </a:moveTo>
                  <a:cubicBezTo>
                    <a:pt x="6" y="0"/>
                    <a:pt x="10" y="1"/>
                    <a:pt x="14" y="2"/>
                  </a:cubicBezTo>
                  <a:cubicBezTo>
                    <a:pt x="14" y="2"/>
                    <a:pt x="14" y="2"/>
                    <a:pt x="14" y="3"/>
                  </a:cubicBezTo>
                  <a:cubicBezTo>
                    <a:pt x="14" y="3"/>
                    <a:pt x="14" y="3"/>
                    <a:pt x="13" y="4"/>
                  </a:cubicBezTo>
                  <a:cubicBezTo>
                    <a:pt x="9" y="3"/>
                    <a:pt x="5" y="3"/>
                    <a:pt x="0" y="3"/>
                  </a:cubicBezTo>
                  <a:cubicBezTo>
                    <a:pt x="1"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2" name="Freeform 353"/>
            <p:cNvSpPr>
              <a:spLocks/>
            </p:cNvSpPr>
            <p:nvPr/>
          </p:nvSpPr>
          <p:spPr bwMode="auto">
            <a:xfrm>
              <a:off x="10361116" y="8587488"/>
              <a:ext cx="14288" cy="9525"/>
            </a:xfrm>
            <a:custGeom>
              <a:avLst/>
              <a:gdLst>
                <a:gd name="T0" fmla="*/ 3 w 5"/>
                <a:gd name="T1" fmla="*/ 0 h 4"/>
                <a:gd name="T2" fmla="*/ 5 w 5"/>
                <a:gd name="T3" fmla="*/ 0 h 4"/>
                <a:gd name="T4" fmla="*/ 0 w 5"/>
                <a:gd name="T5" fmla="*/ 4 h 4"/>
                <a:gd name="T6" fmla="*/ 1 w 5"/>
                <a:gd name="T7" fmla="*/ 1 h 4"/>
                <a:gd name="T8" fmla="*/ 3 w 5"/>
                <a:gd name="T9" fmla="*/ 0 h 4"/>
              </a:gdLst>
              <a:ahLst/>
              <a:cxnLst>
                <a:cxn ang="0">
                  <a:pos x="T0" y="T1"/>
                </a:cxn>
                <a:cxn ang="0">
                  <a:pos x="T2" y="T3"/>
                </a:cxn>
                <a:cxn ang="0">
                  <a:pos x="T4" y="T5"/>
                </a:cxn>
                <a:cxn ang="0">
                  <a:pos x="T6" y="T7"/>
                </a:cxn>
                <a:cxn ang="0">
                  <a:pos x="T8" y="T9"/>
                </a:cxn>
              </a:cxnLst>
              <a:rect l="0" t="0" r="r" b="b"/>
              <a:pathLst>
                <a:path w="5" h="4">
                  <a:moveTo>
                    <a:pt x="3" y="0"/>
                  </a:moveTo>
                  <a:cubicBezTo>
                    <a:pt x="4" y="0"/>
                    <a:pt x="5" y="0"/>
                    <a:pt x="5" y="0"/>
                  </a:cubicBezTo>
                  <a:cubicBezTo>
                    <a:pt x="3" y="3"/>
                    <a:pt x="4" y="2"/>
                    <a:pt x="0" y="4"/>
                  </a:cubicBezTo>
                  <a:cubicBezTo>
                    <a:pt x="1" y="3"/>
                    <a:pt x="1" y="2"/>
                    <a:pt x="1" y="1"/>
                  </a:cubicBezTo>
                  <a:cubicBezTo>
                    <a:pt x="2" y="0"/>
                    <a:pt x="3"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3" name="Freeform 354"/>
            <p:cNvSpPr>
              <a:spLocks/>
            </p:cNvSpPr>
            <p:nvPr/>
          </p:nvSpPr>
          <p:spPr bwMode="auto">
            <a:xfrm>
              <a:off x="14034591" y="8587488"/>
              <a:ext cx="68263" cy="23813"/>
            </a:xfrm>
            <a:custGeom>
              <a:avLst/>
              <a:gdLst>
                <a:gd name="T0" fmla="*/ 1 w 26"/>
                <a:gd name="T1" fmla="*/ 0 h 9"/>
                <a:gd name="T2" fmla="*/ 26 w 26"/>
                <a:gd name="T3" fmla="*/ 1 h 9"/>
                <a:gd name="T4" fmla="*/ 0 w 26"/>
                <a:gd name="T5" fmla="*/ 2 h 9"/>
                <a:gd name="T6" fmla="*/ 1 w 26"/>
                <a:gd name="T7" fmla="*/ 0 h 9"/>
              </a:gdLst>
              <a:ahLst/>
              <a:cxnLst>
                <a:cxn ang="0">
                  <a:pos x="T0" y="T1"/>
                </a:cxn>
                <a:cxn ang="0">
                  <a:pos x="T2" y="T3"/>
                </a:cxn>
                <a:cxn ang="0">
                  <a:pos x="T4" y="T5"/>
                </a:cxn>
                <a:cxn ang="0">
                  <a:pos x="T6" y="T7"/>
                </a:cxn>
              </a:cxnLst>
              <a:rect l="0" t="0" r="r" b="b"/>
              <a:pathLst>
                <a:path w="26" h="9">
                  <a:moveTo>
                    <a:pt x="1" y="0"/>
                  </a:moveTo>
                  <a:cubicBezTo>
                    <a:pt x="9" y="0"/>
                    <a:pt x="18" y="0"/>
                    <a:pt x="26" y="1"/>
                  </a:cubicBezTo>
                  <a:cubicBezTo>
                    <a:pt x="23" y="9"/>
                    <a:pt x="5" y="6"/>
                    <a:pt x="0" y="2"/>
                  </a:cubicBezTo>
                  <a:cubicBezTo>
                    <a:pt x="0" y="1"/>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4" name="Freeform 355"/>
            <p:cNvSpPr>
              <a:spLocks/>
            </p:cNvSpPr>
            <p:nvPr/>
          </p:nvSpPr>
          <p:spPr bwMode="auto">
            <a:xfrm>
              <a:off x="14655304" y="8587488"/>
              <a:ext cx="38100" cy="12700"/>
            </a:xfrm>
            <a:custGeom>
              <a:avLst/>
              <a:gdLst>
                <a:gd name="T0" fmla="*/ 8 w 15"/>
                <a:gd name="T1" fmla="*/ 0 h 5"/>
                <a:gd name="T2" fmla="*/ 15 w 15"/>
                <a:gd name="T3" fmla="*/ 0 h 5"/>
                <a:gd name="T4" fmla="*/ 14 w 15"/>
                <a:gd name="T5" fmla="*/ 4 h 5"/>
                <a:gd name="T6" fmla="*/ 0 w 15"/>
                <a:gd name="T7" fmla="*/ 5 h 5"/>
                <a:gd name="T8" fmla="*/ 1 w 15"/>
                <a:gd name="T9" fmla="*/ 3 h 5"/>
                <a:gd name="T10" fmla="*/ 8 w 15"/>
                <a:gd name="T11" fmla="*/ 0 h 5"/>
              </a:gdLst>
              <a:ahLst/>
              <a:cxnLst>
                <a:cxn ang="0">
                  <a:pos x="T0" y="T1"/>
                </a:cxn>
                <a:cxn ang="0">
                  <a:pos x="T2" y="T3"/>
                </a:cxn>
                <a:cxn ang="0">
                  <a:pos x="T4" y="T5"/>
                </a:cxn>
                <a:cxn ang="0">
                  <a:pos x="T6" y="T7"/>
                </a:cxn>
                <a:cxn ang="0">
                  <a:pos x="T8" y="T9"/>
                </a:cxn>
                <a:cxn ang="0">
                  <a:pos x="T10" y="T11"/>
                </a:cxn>
              </a:cxnLst>
              <a:rect l="0" t="0" r="r" b="b"/>
              <a:pathLst>
                <a:path w="15" h="5">
                  <a:moveTo>
                    <a:pt x="8" y="0"/>
                  </a:moveTo>
                  <a:cubicBezTo>
                    <a:pt x="10" y="0"/>
                    <a:pt x="13" y="0"/>
                    <a:pt x="15" y="0"/>
                  </a:cubicBezTo>
                  <a:cubicBezTo>
                    <a:pt x="15" y="1"/>
                    <a:pt x="15" y="2"/>
                    <a:pt x="14" y="4"/>
                  </a:cubicBezTo>
                  <a:cubicBezTo>
                    <a:pt x="10" y="4"/>
                    <a:pt x="5" y="5"/>
                    <a:pt x="0" y="5"/>
                  </a:cubicBezTo>
                  <a:cubicBezTo>
                    <a:pt x="0" y="5"/>
                    <a:pt x="1" y="4"/>
                    <a:pt x="1" y="3"/>
                  </a:cubicBezTo>
                  <a:cubicBezTo>
                    <a:pt x="3" y="2"/>
                    <a:pt x="6" y="1"/>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5" name="Freeform 356"/>
            <p:cNvSpPr>
              <a:spLocks/>
            </p:cNvSpPr>
            <p:nvPr/>
          </p:nvSpPr>
          <p:spPr bwMode="auto">
            <a:xfrm>
              <a:off x="9248279" y="8597013"/>
              <a:ext cx="41275" cy="19050"/>
            </a:xfrm>
            <a:custGeom>
              <a:avLst/>
              <a:gdLst>
                <a:gd name="T0" fmla="*/ 13 w 16"/>
                <a:gd name="T1" fmla="*/ 0 h 7"/>
                <a:gd name="T2" fmla="*/ 16 w 16"/>
                <a:gd name="T3" fmla="*/ 0 h 7"/>
                <a:gd name="T4" fmla="*/ 16 w 16"/>
                <a:gd name="T5" fmla="*/ 3 h 7"/>
                <a:gd name="T6" fmla="*/ 4 w 16"/>
                <a:gd name="T7" fmla="*/ 6 h 7"/>
                <a:gd name="T8" fmla="*/ 0 w 16"/>
                <a:gd name="T9" fmla="*/ 4 h 7"/>
                <a:gd name="T10" fmla="*/ 3 w 16"/>
                <a:gd name="T11" fmla="*/ 1 h 7"/>
                <a:gd name="T12" fmla="*/ 13 w 16"/>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16" h="7">
                  <a:moveTo>
                    <a:pt x="13" y="0"/>
                  </a:moveTo>
                  <a:cubicBezTo>
                    <a:pt x="14" y="0"/>
                    <a:pt x="15" y="0"/>
                    <a:pt x="16" y="0"/>
                  </a:cubicBezTo>
                  <a:cubicBezTo>
                    <a:pt x="16" y="1"/>
                    <a:pt x="16" y="2"/>
                    <a:pt x="16" y="3"/>
                  </a:cubicBezTo>
                  <a:cubicBezTo>
                    <a:pt x="12" y="5"/>
                    <a:pt x="7" y="7"/>
                    <a:pt x="4" y="6"/>
                  </a:cubicBezTo>
                  <a:cubicBezTo>
                    <a:pt x="3" y="6"/>
                    <a:pt x="1" y="5"/>
                    <a:pt x="0" y="4"/>
                  </a:cubicBezTo>
                  <a:cubicBezTo>
                    <a:pt x="1" y="3"/>
                    <a:pt x="2" y="2"/>
                    <a:pt x="3" y="1"/>
                  </a:cubicBezTo>
                  <a:cubicBezTo>
                    <a:pt x="6" y="1"/>
                    <a:pt x="9" y="0"/>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6" name="Freeform 357"/>
            <p:cNvSpPr>
              <a:spLocks/>
            </p:cNvSpPr>
            <p:nvPr/>
          </p:nvSpPr>
          <p:spPr bwMode="auto">
            <a:xfrm>
              <a:off x="10951666" y="8657338"/>
              <a:ext cx="22225" cy="11113"/>
            </a:xfrm>
            <a:custGeom>
              <a:avLst/>
              <a:gdLst>
                <a:gd name="T0" fmla="*/ 5 w 9"/>
                <a:gd name="T1" fmla="*/ 0 h 4"/>
                <a:gd name="T2" fmla="*/ 9 w 9"/>
                <a:gd name="T3" fmla="*/ 1 h 4"/>
                <a:gd name="T4" fmla="*/ 6 w 9"/>
                <a:gd name="T5" fmla="*/ 4 h 4"/>
                <a:gd name="T6" fmla="*/ 5 w 9"/>
                <a:gd name="T7" fmla="*/ 4 h 4"/>
                <a:gd name="T8" fmla="*/ 0 w 9"/>
                <a:gd name="T9" fmla="*/ 2 h 4"/>
                <a:gd name="T10" fmla="*/ 0 w 9"/>
                <a:gd name="T11" fmla="*/ 2 h 4"/>
                <a:gd name="T12" fmla="*/ 5 w 9"/>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9" h="4">
                  <a:moveTo>
                    <a:pt x="5" y="0"/>
                  </a:moveTo>
                  <a:cubicBezTo>
                    <a:pt x="6" y="0"/>
                    <a:pt x="7" y="0"/>
                    <a:pt x="9" y="1"/>
                  </a:cubicBezTo>
                  <a:cubicBezTo>
                    <a:pt x="8" y="2"/>
                    <a:pt x="7" y="3"/>
                    <a:pt x="6" y="4"/>
                  </a:cubicBezTo>
                  <a:cubicBezTo>
                    <a:pt x="5" y="4"/>
                    <a:pt x="5" y="4"/>
                    <a:pt x="5" y="4"/>
                  </a:cubicBezTo>
                  <a:cubicBezTo>
                    <a:pt x="1" y="4"/>
                    <a:pt x="2" y="4"/>
                    <a:pt x="0" y="2"/>
                  </a:cubicBezTo>
                  <a:cubicBezTo>
                    <a:pt x="0" y="2"/>
                    <a:pt x="0" y="2"/>
                    <a:pt x="0" y="2"/>
                  </a:cubicBezTo>
                  <a:cubicBezTo>
                    <a:pt x="2" y="1"/>
                    <a:pt x="3" y="0"/>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7" name="Freeform 358"/>
            <p:cNvSpPr>
              <a:spLocks/>
            </p:cNvSpPr>
            <p:nvPr/>
          </p:nvSpPr>
          <p:spPr bwMode="auto">
            <a:xfrm>
              <a:off x="10884991" y="8665275"/>
              <a:ext cx="36513" cy="15875"/>
            </a:xfrm>
            <a:custGeom>
              <a:avLst/>
              <a:gdLst>
                <a:gd name="T0" fmla="*/ 12 w 14"/>
                <a:gd name="T1" fmla="*/ 0 h 6"/>
                <a:gd name="T2" fmla="*/ 14 w 14"/>
                <a:gd name="T3" fmla="*/ 1 h 6"/>
                <a:gd name="T4" fmla="*/ 13 w 14"/>
                <a:gd name="T5" fmla="*/ 4 h 6"/>
                <a:gd name="T6" fmla="*/ 11 w 14"/>
                <a:gd name="T7" fmla="*/ 5 h 6"/>
                <a:gd name="T8" fmla="*/ 0 w 14"/>
                <a:gd name="T9" fmla="*/ 6 h 6"/>
                <a:gd name="T10" fmla="*/ 2 w 14"/>
                <a:gd name="T11" fmla="*/ 2 h 6"/>
                <a:gd name="T12" fmla="*/ 12 w 14"/>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4" h="6">
                  <a:moveTo>
                    <a:pt x="12" y="0"/>
                  </a:moveTo>
                  <a:cubicBezTo>
                    <a:pt x="13" y="1"/>
                    <a:pt x="13" y="1"/>
                    <a:pt x="14" y="1"/>
                  </a:cubicBezTo>
                  <a:cubicBezTo>
                    <a:pt x="14" y="2"/>
                    <a:pt x="14" y="3"/>
                    <a:pt x="13" y="4"/>
                  </a:cubicBezTo>
                  <a:cubicBezTo>
                    <a:pt x="13" y="5"/>
                    <a:pt x="12" y="5"/>
                    <a:pt x="11" y="5"/>
                  </a:cubicBezTo>
                  <a:cubicBezTo>
                    <a:pt x="7" y="6"/>
                    <a:pt x="4" y="6"/>
                    <a:pt x="0" y="6"/>
                  </a:cubicBezTo>
                  <a:cubicBezTo>
                    <a:pt x="1" y="5"/>
                    <a:pt x="1" y="4"/>
                    <a:pt x="2" y="2"/>
                  </a:cubicBezTo>
                  <a:cubicBezTo>
                    <a:pt x="5" y="2"/>
                    <a:pt x="8" y="1"/>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8" name="Freeform 359"/>
            <p:cNvSpPr>
              <a:spLocks/>
            </p:cNvSpPr>
            <p:nvPr/>
          </p:nvSpPr>
          <p:spPr bwMode="auto">
            <a:xfrm>
              <a:off x="7535366" y="8736713"/>
              <a:ext cx="4763" cy="7938"/>
            </a:xfrm>
            <a:custGeom>
              <a:avLst/>
              <a:gdLst>
                <a:gd name="T0" fmla="*/ 0 w 2"/>
                <a:gd name="T1" fmla="*/ 0 h 3"/>
                <a:gd name="T2" fmla="*/ 2 w 2"/>
                <a:gd name="T3" fmla="*/ 0 h 3"/>
                <a:gd name="T4" fmla="*/ 0 w 2"/>
                <a:gd name="T5" fmla="*/ 3 h 3"/>
                <a:gd name="T6" fmla="*/ 0 w 2"/>
                <a:gd name="T7" fmla="*/ 0 h 3"/>
              </a:gdLst>
              <a:ahLst/>
              <a:cxnLst>
                <a:cxn ang="0">
                  <a:pos x="T0" y="T1"/>
                </a:cxn>
                <a:cxn ang="0">
                  <a:pos x="T2" y="T3"/>
                </a:cxn>
                <a:cxn ang="0">
                  <a:pos x="T4" y="T5"/>
                </a:cxn>
                <a:cxn ang="0">
                  <a:pos x="T6" y="T7"/>
                </a:cxn>
              </a:cxnLst>
              <a:rect l="0" t="0" r="r" b="b"/>
              <a:pathLst>
                <a:path w="2" h="3">
                  <a:moveTo>
                    <a:pt x="0" y="0"/>
                  </a:moveTo>
                  <a:cubicBezTo>
                    <a:pt x="1" y="0"/>
                    <a:pt x="2" y="0"/>
                    <a:pt x="2" y="0"/>
                  </a:cubicBezTo>
                  <a:cubicBezTo>
                    <a:pt x="2" y="1"/>
                    <a:pt x="1" y="2"/>
                    <a:pt x="0" y="3"/>
                  </a:cubicBezTo>
                  <a:cubicBezTo>
                    <a:pt x="0" y="2"/>
                    <a:pt x="0" y="1"/>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79" name="文本框 178"/>
          <p:cNvSpPr txBox="1"/>
          <p:nvPr/>
        </p:nvSpPr>
        <p:spPr>
          <a:xfrm>
            <a:off x="695206" y="4639136"/>
            <a:ext cx="10800000" cy="769441"/>
          </a:xfrm>
          <a:prstGeom prst="rect">
            <a:avLst/>
          </a:prstGeom>
          <a:noFill/>
        </p:spPr>
        <p:txBody>
          <a:bodyPr wrap="square" rtlCol="0">
            <a:spAutoFit/>
          </a:bodyPr>
          <a:lstStyle/>
          <a:p>
            <a:pPr algn="ctr"/>
            <a:r>
              <a:rPr lang="zh-CN" altLang="zh-CN" sz="4400" b="1" spc="300" dirty="0" smtClean="0">
                <a:latin typeface="微软雅黑" panose="020B0503020204020204" pitchFamily="34" charset="-122"/>
                <a:ea typeface="微软雅黑" panose="020B0503020204020204" pitchFamily="34" charset="-122"/>
              </a:rPr>
              <a:t>第</a:t>
            </a:r>
            <a:r>
              <a:rPr lang="en-US" altLang="zh-CN" sz="4400" b="1" spc="300" dirty="0" smtClean="0">
                <a:latin typeface="微软雅黑" panose="020B0503020204020204" pitchFamily="34" charset="-122"/>
                <a:ea typeface="微软雅黑" panose="020B0503020204020204" pitchFamily="34" charset="-122"/>
              </a:rPr>
              <a:t>37</a:t>
            </a:r>
            <a:r>
              <a:rPr lang="zh-CN" altLang="zh-CN" sz="4400" b="1" spc="300" dirty="0" smtClean="0">
                <a:latin typeface="微软雅黑" panose="020B0503020204020204" pitchFamily="34" charset="-122"/>
                <a:ea typeface="微软雅黑" panose="020B0503020204020204" pitchFamily="34" charset="-122"/>
              </a:rPr>
              <a:t>课</a:t>
            </a:r>
            <a:r>
              <a:rPr lang="zh-CN" altLang="zh-CN" sz="4400" b="1" spc="300" dirty="0">
                <a:latin typeface="微软雅黑" panose="020B0503020204020204" pitchFamily="34" charset="-122"/>
                <a:ea typeface="微软雅黑" panose="020B0503020204020204" pitchFamily="34" charset="-122"/>
              </a:rPr>
              <a:t>　</a:t>
            </a:r>
            <a:r>
              <a:rPr lang="zh-CN" altLang="en-US" sz="4400" b="1" spc="300" dirty="0">
                <a:latin typeface="微软雅黑" panose="020B0503020204020204" pitchFamily="34" charset="-122"/>
                <a:ea typeface="微软雅黑" panose="020B0503020204020204" pitchFamily="34" charset="-122"/>
              </a:rPr>
              <a:t>唯物辩证法的发展观</a:t>
            </a:r>
            <a:endParaRPr lang="en-US" altLang="zh-CN" sz="4400" b="1" spc="300" dirty="0" smtClean="0">
              <a:latin typeface="微软雅黑" panose="020B0503020204020204" pitchFamily="34" charset="-122"/>
              <a:ea typeface="微软雅黑" panose="020B0503020204020204" pitchFamily="34" charset="-122"/>
            </a:endParaRPr>
          </a:p>
        </p:txBody>
      </p:sp>
      <p:grpSp>
        <p:nvGrpSpPr>
          <p:cNvPr id="183" name="组合 182"/>
          <p:cNvGrpSpPr/>
          <p:nvPr/>
        </p:nvGrpSpPr>
        <p:grpSpPr>
          <a:xfrm>
            <a:off x="613177" y="90190"/>
            <a:ext cx="1629396" cy="1539949"/>
            <a:chOff x="1066865" y="4151654"/>
            <a:chExt cx="1629396" cy="1539949"/>
          </a:xfrm>
          <a:solidFill>
            <a:schemeClr val="bg1"/>
          </a:solidFill>
          <a:effectLst/>
        </p:grpSpPr>
        <p:sp>
          <p:nvSpPr>
            <p:cNvPr id="184" name="文本框 27"/>
            <p:cNvSpPr txBox="1"/>
            <p:nvPr/>
          </p:nvSpPr>
          <p:spPr>
            <a:xfrm>
              <a:off x="1066865" y="5383826"/>
              <a:ext cx="1629396" cy="307777"/>
            </a:xfrm>
            <a:prstGeom prst="rect">
              <a:avLst/>
            </a:prstGeom>
            <a:noFill/>
          </p:spPr>
          <p:txBody>
            <a:bodyPr wrap="square" rtlCol="0">
              <a:spAutoFit/>
            </a:bodyPr>
            <a:lstStyle/>
            <a:p>
              <a:pPr algn="ctr" defTabSz="1218565"/>
              <a:r>
                <a:rPr kumimoji="1" lang="zh-CN" altLang="en-US" sz="1400" dirty="0" smtClean="0">
                  <a:latin typeface="微软雅黑" panose="020B0503020204020204" pitchFamily="34" charset="-122"/>
                  <a:ea typeface="微软雅黑" panose="020B0503020204020204" pitchFamily="34" charset="-122"/>
                </a:rPr>
                <a:t>大一轮复习讲义</a:t>
              </a:r>
              <a:endParaRPr kumimoji="1" lang="zh-CN" altLang="en-US" sz="1400" dirty="0">
                <a:latin typeface="微软雅黑" panose="020B0503020204020204" pitchFamily="34" charset="-122"/>
                <a:ea typeface="微软雅黑" panose="020B0503020204020204" pitchFamily="34" charset="-122"/>
              </a:endParaRPr>
            </a:p>
          </p:txBody>
        </p:sp>
        <p:sp>
          <p:nvSpPr>
            <p:cNvPr id="185" name="任意多边形 3">
              <a:extLst>
                <a:ext uri="{FF2B5EF4-FFF2-40B4-BE49-F238E27FC236}">
                  <a16:creationId xmlns:a16="http://schemas.microsoft.com/office/drawing/2014/main" xmlns="" id="{79E30776-5979-4CC0-866F-A9CAE1CDEC86}"/>
                </a:ext>
              </a:extLst>
            </p:cNvPr>
            <p:cNvSpPr/>
            <p:nvPr/>
          </p:nvSpPr>
          <p:spPr>
            <a:xfrm>
              <a:off x="1381211" y="4151654"/>
              <a:ext cx="1000704" cy="1107901"/>
            </a:xfrm>
            <a:custGeom>
              <a:avLst/>
              <a:gdLst>
                <a:gd name="connsiteX0" fmla="*/ 2026832 w 4749368"/>
                <a:gd name="connsiteY0" fmla="*/ 3343699 h 5838626"/>
                <a:gd name="connsiteX1" fmla="*/ 1981301 w 4749368"/>
                <a:gd name="connsiteY1" fmla="*/ 3359278 h 5838626"/>
                <a:gd name="connsiteX2" fmla="*/ 1973289 w 4749368"/>
                <a:gd name="connsiteY2" fmla="*/ 3361847 h 5838626"/>
                <a:gd name="connsiteX3" fmla="*/ 1971747 w 4749368"/>
                <a:gd name="connsiteY3" fmla="*/ 3369405 h 5838626"/>
                <a:gd name="connsiteX4" fmla="*/ 1982764 w 4749368"/>
                <a:gd name="connsiteY4" fmla="*/ 3428162 h 5838626"/>
                <a:gd name="connsiteX5" fmla="*/ 1979092 w 4749368"/>
                <a:gd name="connsiteY5" fmla="*/ 3486918 h 5838626"/>
                <a:gd name="connsiteX6" fmla="*/ 1949713 w 4749368"/>
                <a:gd name="connsiteY6" fmla="*/ 3597087 h 5838626"/>
                <a:gd name="connsiteX7" fmla="*/ 1991113 w 4749368"/>
                <a:gd name="connsiteY7" fmla="*/ 3657336 h 5838626"/>
                <a:gd name="connsiteX8" fmla="*/ 1992504 w 4749368"/>
                <a:gd name="connsiteY8" fmla="*/ 3661663 h 5838626"/>
                <a:gd name="connsiteX9" fmla="*/ 2008470 w 4749368"/>
                <a:gd name="connsiteY9" fmla="*/ 3626465 h 5838626"/>
                <a:gd name="connsiteX10" fmla="*/ 2103950 w 4749368"/>
                <a:gd name="connsiteY10" fmla="*/ 3464885 h 5838626"/>
                <a:gd name="connsiteX11" fmla="*/ 2103950 w 4749368"/>
                <a:gd name="connsiteY11" fmla="*/ 3398784 h 5838626"/>
                <a:gd name="connsiteX12" fmla="*/ 2074571 w 4749368"/>
                <a:gd name="connsiteY12" fmla="*/ 3365733 h 5838626"/>
                <a:gd name="connsiteX13" fmla="*/ 2026832 w 4749368"/>
                <a:gd name="connsiteY13" fmla="*/ 3343699 h 5838626"/>
                <a:gd name="connsiteX14" fmla="*/ 3836449 w 4749368"/>
                <a:gd name="connsiteY14" fmla="*/ 3027696 h 5838626"/>
                <a:gd name="connsiteX15" fmla="*/ 3895158 w 4749368"/>
                <a:gd name="connsiteY15" fmla="*/ 3033757 h 5838626"/>
                <a:gd name="connsiteX16" fmla="*/ 3997681 w 4749368"/>
                <a:gd name="connsiteY16" fmla="*/ 3103030 h 5838626"/>
                <a:gd name="connsiteX17" fmla="*/ 4116830 w 4749368"/>
                <a:gd name="connsiteY17" fmla="*/ 3180615 h 5838626"/>
                <a:gd name="connsiteX18" fmla="*/ 4136227 w 4749368"/>
                <a:gd name="connsiteY18" fmla="*/ 3238804 h 5838626"/>
                <a:gd name="connsiteX19" fmla="*/ 4066954 w 4749368"/>
                <a:gd name="connsiteY19" fmla="*/ 3299764 h 5838626"/>
                <a:gd name="connsiteX20" fmla="*/ 4033703 w 4749368"/>
                <a:gd name="connsiteY20" fmla="*/ 3366266 h 5838626"/>
                <a:gd name="connsiteX21" fmla="*/ 4044787 w 4749368"/>
                <a:gd name="connsiteY21" fmla="*/ 3393975 h 5838626"/>
                <a:gd name="connsiteX22" fmla="*/ 4100205 w 4749368"/>
                <a:gd name="connsiteY22" fmla="*/ 3396746 h 5838626"/>
                <a:gd name="connsiteX23" fmla="*/ 4136227 w 4749368"/>
                <a:gd name="connsiteY23" fmla="*/ 3360724 h 5838626"/>
                <a:gd name="connsiteX24" fmla="*/ 4197187 w 4749368"/>
                <a:gd name="connsiteY24" fmla="*/ 3327473 h 5838626"/>
                <a:gd name="connsiteX25" fmla="*/ 4252605 w 4749368"/>
                <a:gd name="connsiteY25" fmla="*/ 3321932 h 5838626"/>
                <a:gd name="connsiteX26" fmla="*/ 4338503 w 4749368"/>
                <a:gd name="connsiteY26" fmla="*/ 3369037 h 5838626"/>
                <a:gd name="connsiteX27" fmla="*/ 4371754 w 4749368"/>
                <a:gd name="connsiteY27" fmla="*/ 3432768 h 5838626"/>
                <a:gd name="connsiteX28" fmla="*/ 4305252 w 4749368"/>
                <a:gd name="connsiteY28" fmla="*/ 3496499 h 5838626"/>
                <a:gd name="connsiteX29" fmla="*/ 4186103 w 4749368"/>
                <a:gd name="connsiteY29" fmla="*/ 3557459 h 5838626"/>
                <a:gd name="connsiteX30" fmla="*/ 4069725 w 4749368"/>
                <a:gd name="connsiteY30" fmla="*/ 3626732 h 5838626"/>
                <a:gd name="connsiteX31" fmla="*/ 3992140 w 4749368"/>
                <a:gd name="connsiteY31" fmla="*/ 3701546 h 5838626"/>
                <a:gd name="connsiteX32" fmla="*/ 3989369 w 4749368"/>
                <a:gd name="connsiteY32" fmla="*/ 3762506 h 5838626"/>
                <a:gd name="connsiteX33" fmla="*/ 4039245 w 4749368"/>
                <a:gd name="connsiteY33" fmla="*/ 3801299 h 5838626"/>
                <a:gd name="connsiteX34" fmla="*/ 4125143 w 4749368"/>
                <a:gd name="connsiteY34" fmla="*/ 3806841 h 5838626"/>
                <a:gd name="connsiteX35" fmla="*/ 4258147 w 4749368"/>
                <a:gd name="connsiteY35" fmla="*/ 3773590 h 5838626"/>
                <a:gd name="connsiteX36" fmla="*/ 4357900 w 4749368"/>
                <a:gd name="connsiteY36" fmla="*/ 3762506 h 5838626"/>
                <a:gd name="connsiteX37" fmla="*/ 4402234 w 4749368"/>
                <a:gd name="connsiteY37" fmla="*/ 3737568 h 5838626"/>
                <a:gd name="connsiteX38" fmla="*/ 4485361 w 4749368"/>
                <a:gd name="connsiteY38" fmla="*/ 3745881 h 5838626"/>
                <a:gd name="connsiteX39" fmla="*/ 4582343 w 4749368"/>
                <a:gd name="connsiteY39" fmla="*/ 3707088 h 5838626"/>
                <a:gd name="connsiteX40" fmla="*/ 4659929 w 4749368"/>
                <a:gd name="connsiteY40" fmla="*/ 3756964 h 5838626"/>
                <a:gd name="connsiteX41" fmla="*/ 4740285 w 4749368"/>
                <a:gd name="connsiteY41" fmla="*/ 3865030 h 5838626"/>
                <a:gd name="connsiteX42" fmla="*/ 4659929 w 4749368"/>
                <a:gd name="connsiteY42" fmla="*/ 3914906 h 5838626"/>
                <a:gd name="connsiteX43" fmla="*/ 4513070 w 4749368"/>
                <a:gd name="connsiteY43" fmla="*/ 3925990 h 5838626"/>
                <a:gd name="connsiteX44" fmla="*/ 4299710 w 4749368"/>
                <a:gd name="connsiteY44" fmla="*/ 3914906 h 5838626"/>
                <a:gd name="connsiteX45" fmla="*/ 4219354 w 4749368"/>
                <a:gd name="connsiteY45" fmla="*/ 3928761 h 5838626"/>
                <a:gd name="connsiteX46" fmla="*/ 4127914 w 4749368"/>
                <a:gd name="connsiteY46" fmla="*/ 3945386 h 5838626"/>
                <a:gd name="connsiteX47" fmla="*/ 4030932 w 4749368"/>
                <a:gd name="connsiteY47" fmla="*/ 3992492 h 5838626"/>
                <a:gd name="connsiteX48" fmla="*/ 4003223 w 4749368"/>
                <a:gd name="connsiteY48" fmla="*/ 4058993 h 5838626"/>
                <a:gd name="connsiteX49" fmla="*/ 3972743 w 4749368"/>
                <a:gd name="connsiteY49" fmla="*/ 4208622 h 5838626"/>
                <a:gd name="connsiteX50" fmla="*/ 4014307 w 4749368"/>
                <a:gd name="connsiteY50" fmla="*/ 4244644 h 5838626"/>
                <a:gd name="connsiteX51" fmla="*/ 4058641 w 4749368"/>
                <a:gd name="connsiteY51" fmla="*/ 4228019 h 5838626"/>
                <a:gd name="connsiteX52" fmla="*/ 4047558 w 4749368"/>
                <a:gd name="connsiteY52" fmla="*/ 4153204 h 5838626"/>
                <a:gd name="connsiteX53" fmla="*/ 4061412 w 4749368"/>
                <a:gd name="connsiteY53" fmla="*/ 4083932 h 5838626"/>
                <a:gd name="connsiteX54" fmla="*/ 4094663 w 4749368"/>
                <a:gd name="connsiteY54" fmla="*/ 4067306 h 5838626"/>
                <a:gd name="connsiteX55" fmla="*/ 4102976 w 4749368"/>
                <a:gd name="connsiteY55" fmla="*/ 4025742 h 5838626"/>
                <a:gd name="connsiteX56" fmla="*/ 4188874 w 4749368"/>
                <a:gd name="connsiteY56" fmla="*/ 4017430 h 5838626"/>
                <a:gd name="connsiteX57" fmla="*/ 4283085 w 4749368"/>
                <a:gd name="connsiteY57" fmla="*/ 4003575 h 5838626"/>
                <a:gd name="connsiteX58" fmla="*/ 4316336 w 4749368"/>
                <a:gd name="connsiteY58" fmla="*/ 4061764 h 5838626"/>
                <a:gd name="connsiteX59" fmla="*/ 4321878 w 4749368"/>
                <a:gd name="connsiteY59" fmla="*/ 4111641 h 5838626"/>
                <a:gd name="connsiteX60" fmla="*/ 4357900 w 4749368"/>
                <a:gd name="connsiteY60" fmla="*/ 4164288 h 5838626"/>
                <a:gd name="connsiteX61" fmla="*/ 4349587 w 4749368"/>
                <a:gd name="connsiteY61" fmla="*/ 4250186 h 5838626"/>
                <a:gd name="connsiteX62" fmla="*/ 4238750 w 4749368"/>
                <a:gd name="connsiteY62" fmla="*/ 4325001 h 5838626"/>
                <a:gd name="connsiteX63" fmla="*/ 4119601 w 4749368"/>
                <a:gd name="connsiteY63" fmla="*/ 4446921 h 5838626"/>
                <a:gd name="connsiteX64" fmla="*/ 3986598 w 4749368"/>
                <a:gd name="connsiteY64" fmla="*/ 4632571 h 5838626"/>
                <a:gd name="connsiteX65" fmla="*/ 3861907 w 4749368"/>
                <a:gd name="connsiteY65" fmla="*/ 4793284 h 5838626"/>
                <a:gd name="connsiteX66" fmla="*/ 3856313 w 4749368"/>
                <a:gd name="connsiteY66" fmla="*/ 4797324 h 5838626"/>
                <a:gd name="connsiteX67" fmla="*/ 3834025 w 4749368"/>
                <a:gd name="connsiteY67" fmla="*/ 4829220 h 5838626"/>
                <a:gd name="connsiteX68" fmla="*/ 3739987 w 4749368"/>
                <a:gd name="connsiteY68" fmla="*/ 4948455 h 5838626"/>
                <a:gd name="connsiteX69" fmla="*/ 3654089 w 4749368"/>
                <a:gd name="connsiteY69" fmla="*/ 5034353 h 5838626"/>
                <a:gd name="connsiteX70" fmla="*/ 3515543 w 4749368"/>
                <a:gd name="connsiteY70" fmla="*/ 5183982 h 5838626"/>
                <a:gd name="connsiteX71" fmla="*/ 3396394 w 4749368"/>
                <a:gd name="connsiteY71" fmla="*/ 5253255 h 5838626"/>
                <a:gd name="connsiteX72" fmla="*/ 3246765 w 4749368"/>
                <a:gd name="connsiteY72" fmla="*/ 5350237 h 5838626"/>
                <a:gd name="connsiteX73" fmla="*/ 3144241 w 4749368"/>
                <a:gd name="connsiteY73" fmla="*/ 5411197 h 5838626"/>
                <a:gd name="connsiteX74" fmla="*/ 3008467 w 4749368"/>
                <a:gd name="connsiteY74" fmla="*/ 5458302 h 5838626"/>
                <a:gd name="connsiteX75" fmla="*/ 2911485 w 4749368"/>
                <a:gd name="connsiteY75" fmla="*/ 5508179 h 5838626"/>
                <a:gd name="connsiteX76" fmla="*/ 2817274 w 4749368"/>
                <a:gd name="connsiteY76" fmla="*/ 5494324 h 5838626"/>
                <a:gd name="connsiteX77" fmla="*/ 2847754 w 4749368"/>
                <a:gd name="connsiteY77" fmla="*/ 5433364 h 5838626"/>
                <a:gd name="connsiteX78" fmla="*/ 2944736 w 4749368"/>
                <a:gd name="connsiteY78" fmla="*/ 5383488 h 5838626"/>
                <a:gd name="connsiteX79" fmla="*/ 3047260 w 4749368"/>
                <a:gd name="connsiteY79" fmla="*/ 5278193 h 5838626"/>
                <a:gd name="connsiteX80" fmla="*/ 3138700 w 4749368"/>
                <a:gd name="connsiteY80" fmla="*/ 5220004 h 5838626"/>
                <a:gd name="connsiteX81" fmla="*/ 3252307 w 4749368"/>
                <a:gd name="connsiteY81" fmla="*/ 5145190 h 5838626"/>
                <a:gd name="connsiteX82" fmla="*/ 3340976 w 4749368"/>
                <a:gd name="connsiteY82" fmla="*/ 5095313 h 5838626"/>
                <a:gd name="connsiteX83" fmla="*/ 3429645 w 4749368"/>
                <a:gd name="connsiteY83" fmla="*/ 4987248 h 5838626"/>
                <a:gd name="connsiteX84" fmla="*/ 3532169 w 4749368"/>
                <a:gd name="connsiteY84" fmla="*/ 4931830 h 5838626"/>
                <a:gd name="connsiteX85" fmla="*/ 3557107 w 4749368"/>
                <a:gd name="connsiteY85" fmla="*/ 4870870 h 5838626"/>
                <a:gd name="connsiteX86" fmla="*/ 3606983 w 4749368"/>
                <a:gd name="connsiteY86" fmla="*/ 4812681 h 5838626"/>
                <a:gd name="connsiteX87" fmla="*/ 3667942 w 4749368"/>
                <a:gd name="connsiteY87" fmla="*/ 4726782 h 5838626"/>
                <a:gd name="connsiteX88" fmla="*/ 3673448 w 4749368"/>
                <a:gd name="connsiteY88" fmla="*/ 4708475 h 5838626"/>
                <a:gd name="connsiteX89" fmla="*/ 3673420 w 4749368"/>
                <a:gd name="connsiteY89" fmla="*/ 4691302 h 5838626"/>
                <a:gd name="connsiteX90" fmla="*/ 3681798 w 4749368"/>
                <a:gd name="connsiteY90" fmla="*/ 4563299 h 5838626"/>
                <a:gd name="connsiteX91" fmla="*/ 3648547 w 4749368"/>
                <a:gd name="connsiteY91" fmla="*/ 4482942 h 5838626"/>
                <a:gd name="connsiteX92" fmla="*/ 3554336 w 4749368"/>
                <a:gd name="connsiteY92" fmla="*/ 4480172 h 5838626"/>
                <a:gd name="connsiteX93" fmla="*/ 3426874 w 4749368"/>
                <a:gd name="connsiteY93" fmla="*/ 4535590 h 5838626"/>
                <a:gd name="connsiteX94" fmla="*/ 3324350 w 4749368"/>
                <a:gd name="connsiteY94" fmla="*/ 4543902 h 5838626"/>
                <a:gd name="connsiteX95" fmla="*/ 3260620 w 4749368"/>
                <a:gd name="connsiteY95" fmla="*/ 4577153 h 5838626"/>
                <a:gd name="connsiteX96" fmla="*/ 3174721 w 4749368"/>
                <a:gd name="connsiteY96" fmla="*/ 4621488 h 5838626"/>
                <a:gd name="connsiteX97" fmla="*/ 3097136 w 4749368"/>
                <a:gd name="connsiteY97" fmla="*/ 4560528 h 5838626"/>
                <a:gd name="connsiteX98" fmla="*/ 3133158 w 4749368"/>
                <a:gd name="connsiteY98" fmla="*/ 4524506 h 5838626"/>
                <a:gd name="connsiteX99" fmla="*/ 3230140 w 4749368"/>
                <a:gd name="connsiteY99" fmla="*/ 4466317 h 5838626"/>
                <a:gd name="connsiteX100" fmla="*/ 3321580 w 4749368"/>
                <a:gd name="connsiteY100" fmla="*/ 4435837 h 5838626"/>
                <a:gd name="connsiteX101" fmla="*/ 3390852 w 4749368"/>
                <a:gd name="connsiteY101" fmla="*/ 4388732 h 5838626"/>
                <a:gd name="connsiteX102" fmla="*/ 3454583 w 4749368"/>
                <a:gd name="connsiteY102" fmla="*/ 4363793 h 5838626"/>
                <a:gd name="connsiteX103" fmla="*/ 3521085 w 4749368"/>
                <a:gd name="connsiteY103" fmla="*/ 4316688 h 5838626"/>
                <a:gd name="connsiteX104" fmla="*/ 3584816 w 4749368"/>
                <a:gd name="connsiteY104" fmla="*/ 4325001 h 5838626"/>
                <a:gd name="connsiteX105" fmla="*/ 3651318 w 4749368"/>
                <a:gd name="connsiteY105" fmla="*/ 4377648 h 5838626"/>
                <a:gd name="connsiteX106" fmla="*/ 3681798 w 4749368"/>
                <a:gd name="connsiteY106" fmla="*/ 4410899 h 5838626"/>
                <a:gd name="connsiteX107" fmla="*/ 3728903 w 4749368"/>
                <a:gd name="connsiteY107" fmla="*/ 4413670 h 5838626"/>
                <a:gd name="connsiteX108" fmla="*/ 3709507 w 4749368"/>
                <a:gd name="connsiteY108" fmla="*/ 4355481 h 5838626"/>
                <a:gd name="connsiteX109" fmla="*/ 3706736 w 4749368"/>
                <a:gd name="connsiteY109" fmla="*/ 4302833 h 5838626"/>
                <a:gd name="connsiteX110" fmla="*/ 3690111 w 4749368"/>
                <a:gd name="connsiteY110" fmla="*/ 4247414 h 5838626"/>
                <a:gd name="connsiteX111" fmla="*/ 3703966 w 4749368"/>
                <a:gd name="connsiteY111" fmla="*/ 4186455 h 5838626"/>
                <a:gd name="connsiteX112" fmla="*/ 3695652 w 4749368"/>
                <a:gd name="connsiteY112" fmla="*/ 4128266 h 5838626"/>
                <a:gd name="connsiteX113" fmla="*/ 3637463 w 4749368"/>
                <a:gd name="connsiteY113" fmla="*/ 4111641 h 5838626"/>
                <a:gd name="connsiteX114" fmla="*/ 3568190 w 4749368"/>
                <a:gd name="connsiteY114" fmla="*/ 4119953 h 5838626"/>
                <a:gd name="connsiteX115" fmla="*/ 3415790 w 4749368"/>
                <a:gd name="connsiteY115" fmla="*/ 4125495 h 5838626"/>
                <a:gd name="connsiteX116" fmla="*/ 3288329 w 4749368"/>
                <a:gd name="connsiteY116" fmla="*/ 4191997 h 5838626"/>
                <a:gd name="connsiteX117" fmla="*/ 3188576 w 4749368"/>
                <a:gd name="connsiteY117" fmla="*/ 4233561 h 5838626"/>
                <a:gd name="connsiteX118" fmla="*/ 3072198 w 4749368"/>
                <a:gd name="connsiteY118" fmla="*/ 4294521 h 5838626"/>
                <a:gd name="connsiteX119" fmla="*/ 2975216 w 4749368"/>
                <a:gd name="connsiteY119" fmla="*/ 4347168 h 5838626"/>
                <a:gd name="connsiteX120" fmla="*/ 2900401 w 4749368"/>
                <a:gd name="connsiteY120" fmla="*/ 4377648 h 5838626"/>
                <a:gd name="connsiteX121" fmla="*/ 2869921 w 4749368"/>
                <a:gd name="connsiteY121" fmla="*/ 4391502 h 5838626"/>
                <a:gd name="connsiteX122" fmla="*/ 2847754 w 4749368"/>
                <a:gd name="connsiteY122" fmla="*/ 4430295 h 5838626"/>
                <a:gd name="connsiteX123" fmla="*/ 2775710 w 4749368"/>
                <a:gd name="connsiteY123" fmla="*/ 4410899 h 5838626"/>
                <a:gd name="connsiteX124" fmla="*/ 2728605 w 4749368"/>
                <a:gd name="connsiteY124" fmla="*/ 4372106 h 5838626"/>
                <a:gd name="connsiteX125" fmla="*/ 2653790 w 4749368"/>
                <a:gd name="connsiteY125" fmla="*/ 4305604 h 5838626"/>
                <a:gd name="connsiteX126" fmla="*/ 2662103 w 4749368"/>
                <a:gd name="connsiteY126" fmla="*/ 4230790 h 5838626"/>
                <a:gd name="connsiteX127" fmla="*/ 2709209 w 4749368"/>
                <a:gd name="connsiteY127" fmla="*/ 4191997 h 5838626"/>
                <a:gd name="connsiteX128" fmla="*/ 2864380 w 4749368"/>
                <a:gd name="connsiteY128" fmla="*/ 4180913 h 5838626"/>
                <a:gd name="connsiteX129" fmla="*/ 2911485 w 4749368"/>
                <a:gd name="connsiteY129" fmla="*/ 4180913 h 5838626"/>
                <a:gd name="connsiteX130" fmla="*/ 2941965 w 4749368"/>
                <a:gd name="connsiteY130" fmla="*/ 4161517 h 5838626"/>
                <a:gd name="connsiteX131" fmla="*/ 3014009 w 4749368"/>
                <a:gd name="connsiteY131" fmla="*/ 4142121 h 5838626"/>
                <a:gd name="connsiteX132" fmla="*/ 3014009 w 4749368"/>
                <a:gd name="connsiteY132" fmla="*/ 4119953 h 5838626"/>
                <a:gd name="connsiteX133" fmla="*/ 3033405 w 4749368"/>
                <a:gd name="connsiteY133" fmla="*/ 4061764 h 5838626"/>
                <a:gd name="connsiteX134" fmla="*/ 3061114 w 4749368"/>
                <a:gd name="connsiteY134" fmla="*/ 4034055 h 5838626"/>
                <a:gd name="connsiteX135" fmla="*/ 3130387 w 4749368"/>
                <a:gd name="connsiteY135" fmla="*/ 4028513 h 5838626"/>
                <a:gd name="connsiteX136" fmla="*/ 3166409 w 4749368"/>
                <a:gd name="connsiteY136" fmla="*/ 4025742 h 5838626"/>
                <a:gd name="connsiteX137" fmla="*/ 3210743 w 4749368"/>
                <a:gd name="connsiteY137" fmla="*/ 3992492 h 5838626"/>
                <a:gd name="connsiteX138" fmla="*/ 3271703 w 4749368"/>
                <a:gd name="connsiteY138" fmla="*/ 3981408 h 5838626"/>
                <a:gd name="connsiteX139" fmla="*/ 3313267 w 4749368"/>
                <a:gd name="connsiteY139" fmla="*/ 3937073 h 5838626"/>
                <a:gd name="connsiteX140" fmla="*/ 3349289 w 4749368"/>
                <a:gd name="connsiteY140" fmla="*/ 3898281 h 5838626"/>
                <a:gd name="connsiteX141" fmla="*/ 3368685 w 4749368"/>
                <a:gd name="connsiteY141" fmla="*/ 3851175 h 5838626"/>
                <a:gd name="connsiteX142" fmla="*/ 3343747 w 4749368"/>
                <a:gd name="connsiteY142" fmla="*/ 3790215 h 5838626"/>
                <a:gd name="connsiteX143" fmla="*/ 3349289 w 4749368"/>
                <a:gd name="connsiteY143" fmla="*/ 3682150 h 5838626"/>
                <a:gd name="connsiteX144" fmla="*/ 3343747 w 4749368"/>
                <a:gd name="connsiteY144" fmla="*/ 3629502 h 5838626"/>
                <a:gd name="connsiteX145" fmla="*/ 3321580 w 4749368"/>
                <a:gd name="connsiteY145" fmla="*/ 3599022 h 5838626"/>
                <a:gd name="connsiteX146" fmla="*/ 3293870 w 4749368"/>
                <a:gd name="connsiteY146" fmla="*/ 3538062 h 5838626"/>
                <a:gd name="connsiteX147" fmla="*/ 3316038 w 4749368"/>
                <a:gd name="connsiteY147" fmla="*/ 3526979 h 5838626"/>
                <a:gd name="connsiteX148" fmla="*/ 3374227 w 4749368"/>
                <a:gd name="connsiteY148" fmla="*/ 3524208 h 5838626"/>
                <a:gd name="connsiteX149" fmla="*/ 3401936 w 4749368"/>
                <a:gd name="connsiteY149" fmla="*/ 3488186 h 5838626"/>
                <a:gd name="connsiteX150" fmla="*/ 3449041 w 4749368"/>
                <a:gd name="connsiteY150" fmla="*/ 3482644 h 5838626"/>
                <a:gd name="connsiteX151" fmla="*/ 3523856 w 4749368"/>
                <a:gd name="connsiteY151" fmla="*/ 3518666 h 5838626"/>
                <a:gd name="connsiteX152" fmla="*/ 3587587 w 4749368"/>
                <a:gd name="connsiteY152" fmla="*/ 3571313 h 5838626"/>
                <a:gd name="connsiteX153" fmla="*/ 3631921 w 4749368"/>
                <a:gd name="connsiteY153" fmla="*/ 3601793 h 5838626"/>
                <a:gd name="connsiteX154" fmla="*/ 3665172 w 4749368"/>
                <a:gd name="connsiteY154" fmla="*/ 3635044 h 5838626"/>
                <a:gd name="connsiteX155" fmla="*/ 3676256 w 4749368"/>
                <a:gd name="connsiteY155" fmla="*/ 3538062 h 5838626"/>
                <a:gd name="connsiteX156" fmla="*/ 3670714 w 4749368"/>
                <a:gd name="connsiteY156" fmla="*/ 3435539 h 5838626"/>
                <a:gd name="connsiteX157" fmla="*/ 3670714 w 4749368"/>
                <a:gd name="connsiteY157" fmla="*/ 3405059 h 5838626"/>
                <a:gd name="connsiteX158" fmla="*/ 3662401 w 4749368"/>
                <a:gd name="connsiteY158" fmla="*/ 3308077 h 5838626"/>
                <a:gd name="connsiteX159" fmla="*/ 3662401 w 4749368"/>
                <a:gd name="connsiteY159" fmla="*/ 3216637 h 5838626"/>
                <a:gd name="connsiteX160" fmla="*/ 3640234 w 4749368"/>
                <a:gd name="connsiteY160" fmla="*/ 3144593 h 5838626"/>
                <a:gd name="connsiteX161" fmla="*/ 3676256 w 4749368"/>
                <a:gd name="connsiteY161" fmla="*/ 3105801 h 5838626"/>
                <a:gd name="connsiteX162" fmla="*/ 3734445 w 4749368"/>
                <a:gd name="connsiteY162" fmla="*/ 3086404 h 5838626"/>
                <a:gd name="connsiteX163" fmla="*/ 3784321 w 4749368"/>
                <a:gd name="connsiteY163" fmla="*/ 3036528 h 5838626"/>
                <a:gd name="connsiteX164" fmla="*/ 3836449 w 4749368"/>
                <a:gd name="connsiteY164" fmla="*/ 3027696 h 5838626"/>
                <a:gd name="connsiteX165" fmla="*/ 3579274 w 4749368"/>
                <a:gd name="connsiteY165" fmla="*/ 2543307 h 5838626"/>
                <a:gd name="connsiteX166" fmla="*/ 3551565 w 4749368"/>
                <a:gd name="connsiteY166" fmla="*/ 2557162 h 5838626"/>
                <a:gd name="connsiteX167" fmla="*/ 3468438 w 4749368"/>
                <a:gd name="connsiteY167" fmla="*/ 2579329 h 5838626"/>
                <a:gd name="connsiteX168" fmla="*/ 3457354 w 4749368"/>
                <a:gd name="connsiteY168" fmla="*/ 2582100 h 5838626"/>
                <a:gd name="connsiteX169" fmla="*/ 3418561 w 4749368"/>
                <a:gd name="connsiteY169" fmla="*/ 2590413 h 5838626"/>
                <a:gd name="connsiteX170" fmla="*/ 3401936 w 4749368"/>
                <a:gd name="connsiteY170" fmla="*/ 2598725 h 5838626"/>
                <a:gd name="connsiteX171" fmla="*/ 3399165 w 4749368"/>
                <a:gd name="connsiteY171" fmla="*/ 2609809 h 5838626"/>
                <a:gd name="connsiteX172" fmla="*/ 3390852 w 4749368"/>
                <a:gd name="connsiteY172" fmla="*/ 2651373 h 5838626"/>
                <a:gd name="connsiteX173" fmla="*/ 3396394 w 4749368"/>
                <a:gd name="connsiteY173" fmla="*/ 2651373 h 5838626"/>
                <a:gd name="connsiteX174" fmla="*/ 3465667 w 4749368"/>
                <a:gd name="connsiteY174" fmla="*/ 2648602 h 5838626"/>
                <a:gd name="connsiteX175" fmla="*/ 3479521 w 4749368"/>
                <a:gd name="connsiteY175" fmla="*/ 2645831 h 5838626"/>
                <a:gd name="connsiteX176" fmla="*/ 3490605 w 4749368"/>
                <a:gd name="connsiteY176" fmla="*/ 2637518 h 5838626"/>
                <a:gd name="connsiteX177" fmla="*/ 3518314 w 4749368"/>
                <a:gd name="connsiteY177" fmla="*/ 2629205 h 5838626"/>
                <a:gd name="connsiteX178" fmla="*/ 3526627 w 4749368"/>
                <a:gd name="connsiteY178" fmla="*/ 2620893 h 5838626"/>
                <a:gd name="connsiteX179" fmla="*/ 3584816 w 4749368"/>
                <a:gd name="connsiteY179" fmla="*/ 2615351 h 5838626"/>
                <a:gd name="connsiteX180" fmla="*/ 3601441 w 4749368"/>
                <a:gd name="connsiteY180" fmla="*/ 2609809 h 5838626"/>
                <a:gd name="connsiteX181" fmla="*/ 3615296 w 4749368"/>
                <a:gd name="connsiteY181" fmla="*/ 2595954 h 5838626"/>
                <a:gd name="connsiteX182" fmla="*/ 3623609 w 4749368"/>
                <a:gd name="connsiteY182" fmla="*/ 2593183 h 5838626"/>
                <a:gd name="connsiteX183" fmla="*/ 3634692 w 4749368"/>
                <a:gd name="connsiteY183" fmla="*/ 2587642 h 5838626"/>
                <a:gd name="connsiteX184" fmla="*/ 3665172 w 4749368"/>
                <a:gd name="connsiteY184" fmla="*/ 2582100 h 5838626"/>
                <a:gd name="connsiteX185" fmla="*/ 3673485 w 4749368"/>
                <a:gd name="connsiteY185" fmla="*/ 2573787 h 5838626"/>
                <a:gd name="connsiteX186" fmla="*/ 3690110 w 4749368"/>
                <a:gd name="connsiteY186" fmla="*/ 2559933 h 5838626"/>
                <a:gd name="connsiteX187" fmla="*/ 3684569 w 4749368"/>
                <a:gd name="connsiteY187" fmla="*/ 2551620 h 5838626"/>
                <a:gd name="connsiteX188" fmla="*/ 3673485 w 4749368"/>
                <a:gd name="connsiteY188" fmla="*/ 2546078 h 5838626"/>
                <a:gd name="connsiteX189" fmla="*/ 3579274 w 4749368"/>
                <a:gd name="connsiteY189" fmla="*/ 2543307 h 5838626"/>
                <a:gd name="connsiteX190" fmla="*/ 3733919 w 4749368"/>
                <a:gd name="connsiteY190" fmla="*/ 2251374 h 5838626"/>
                <a:gd name="connsiteX191" fmla="*/ 3728903 w 4749368"/>
                <a:gd name="connsiteY191" fmla="*/ 2252362 h 5838626"/>
                <a:gd name="connsiteX192" fmla="*/ 3660973 w 4749368"/>
                <a:gd name="connsiteY192" fmla="*/ 2274898 h 5838626"/>
                <a:gd name="connsiteX193" fmla="*/ 3627046 w 4749368"/>
                <a:gd name="connsiteY193" fmla="*/ 2285407 h 5838626"/>
                <a:gd name="connsiteX194" fmla="*/ 3629151 w 4749368"/>
                <a:gd name="connsiteY194" fmla="*/ 2309771 h 5838626"/>
                <a:gd name="connsiteX195" fmla="*/ 3641360 w 4749368"/>
                <a:gd name="connsiteY195" fmla="*/ 2333129 h 5838626"/>
                <a:gd name="connsiteX196" fmla="*/ 3644178 w 4749368"/>
                <a:gd name="connsiteY196" fmla="*/ 2336508 h 5838626"/>
                <a:gd name="connsiteX197" fmla="*/ 3648959 w 4749368"/>
                <a:gd name="connsiteY197" fmla="*/ 2334385 h 5838626"/>
                <a:gd name="connsiteX198" fmla="*/ 3687340 w 4749368"/>
                <a:gd name="connsiteY198" fmla="*/ 2343802 h 5838626"/>
                <a:gd name="connsiteX199" fmla="*/ 3718426 w 4749368"/>
                <a:gd name="connsiteY199" fmla="*/ 2335771 h 5838626"/>
                <a:gd name="connsiteX200" fmla="*/ 3742951 w 4749368"/>
                <a:gd name="connsiteY200" fmla="*/ 2328044 h 5838626"/>
                <a:gd name="connsiteX201" fmla="*/ 3731675 w 4749368"/>
                <a:gd name="connsiteY201" fmla="*/ 2309771 h 5838626"/>
                <a:gd name="connsiteX202" fmla="*/ 3730636 w 4749368"/>
                <a:gd name="connsiteY202" fmla="*/ 2273230 h 5838626"/>
                <a:gd name="connsiteX203" fmla="*/ 4199958 w 4749368"/>
                <a:gd name="connsiteY203" fmla="*/ 2216340 h 5838626"/>
                <a:gd name="connsiteX204" fmla="*/ 3997681 w 4749368"/>
                <a:gd name="connsiteY204" fmla="*/ 2219111 h 5838626"/>
                <a:gd name="connsiteX205" fmla="*/ 3914554 w 4749368"/>
                <a:gd name="connsiteY205" fmla="*/ 2221882 h 5838626"/>
                <a:gd name="connsiteX206" fmla="*/ 3898138 w 4749368"/>
                <a:gd name="connsiteY206" fmla="*/ 2224119 h 5838626"/>
                <a:gd name="connsiteX207" fmla="*/ 3897930 w 4749368"/>
                <a:gd name="connsiteY207" fmla="*/ 2226644 h 5838626"/>
                <a:gd name="connsiteX208" fmla="*/ 3895159 w 4749368"/>
                <a:gd name="connsiteY208" fmla="*/ 2348564 h 5838626"/>
                <a:gd name="connsiteX209" fmla="*/ 3891223 w 4749368"/>
                <a:gd name="connsiteY209" fmla="*/ 2351605 h 5838626"/>
                <a:gd name="connsiteX210" fmla="*/ 3895158 w 4749368"/>
                <a:gd name="connsiteY210" fmla="*/ 2354885 h 5838626"/>
                <a:gd name="connsiteX211" fmla="*/ 4069725 w 4749368"/>
                <a:gd name="connsiteY211" fmla="*/ 2465722 h 5838626"/>
                <a:gd name="connsiteX212" fmla="*/ 4064183 w 4749368"/>
                <a:gd name="connsiteY212" fmla="*/ 2559933 h 5838626"/>
                <a:gd name="connsiteX213" fmla="*/ 3972743 w 4749368"/>
                <a:gd name="connsiteY213" fmla="*/ 2631976 h 5838626"/>
                <a:gd name="connsiteX214" fmla="*/ 3948520 w 4749368"/>
                <a:gd name="connsiteY214" fmla="*/ 2663582 h 5838626"/>
                <a:gd name="connsiteX215" fmla="*/ 3944071 w 4749368"/>
                <a:gd name="connsiteY215" fmla="*/ 2670405 h 5838626"/>
                <a:gd name="connsiteX216" fmla="*/ 3946875 w 4749368"/>
                <a:gd name="connsiteY216" fmla="*/ 2671332 h 5838626"/>
                <a:gd name="connsiteX217" fmla="*/ 3992140 w 4749368"/>
                <a:gd name="connsiteY217" fmla="*/ 2723416 h 5838626"/>
                <a:gd name="connsiteX218" fmla="*/ 4014307 w 4749368"/>
                <a:gd name="connsiteY218" fmla="*/ 2742813 h 5838626"/>
                <a:gd name="connsiteX219" fmla="*/ 4141769 w 4749368"/>
                <a:gd name="connsiteY219" fmla="*/ 2701249 h 5838626"/>
                <a:gd name="connsiteX220" fmla="*/ 4266460 w 4749368"/>
                <a:gd name="connsiteY220" fmla="*/ 2640289 h 5838626"/>
                <a:gd name="connsiteX221" fmla="*/ 4396692 w 4749368"/>
                <a:gd name="connsiteY221" fmla="*/ 2557162 h 5838626"/>
                <a:gd name="connsiteX222" fmla="*/ 4479820 w 4749368"/>
                <a:gd name="connsiteY222" fmla="*/ 2471263 h 5838626"/>
                <a:gd name="connsiteX223" fmla="*/ 4496445 w 4749368"/>
                <a:gd name="connsiteY223" fmla="*/ 2332718 h 5838626"/>
                <a:gd name="connsiteX224" fmla="*/ 4438256 w 4749368"/>
                <a:gd name="connsiteY224" fmla="*/ 2257903 h 5838626"/>
                <a:gd name="connsiteX225" fmla="*/ 4324649 w 4749368"/>
                <a:gd name="connsiteY225" fmla="*/ 2249591 h 5838626"/>
                <a:gd name="connsiteX226" fmla="*/ 4249834 w 4749368"/>
                <a:gd name="connsiteY226" fmla="*/ 2224653 h 5838626"/>
                <a:gd name="connsiteX227" fmla="*/ 4199958 w 4749368"/>
                <a:gd name="connsiteY227" fmla="*/ 2216340 h 5838626"/>
                <a:gd name="connsiteX228" fmla="*/ 3684916 w 4749368"/>
                <a:gd name="connsiteY228" fmla="*/ 2094333 h 5838626"/>
                <a:gd name="connsiteX229" fmla="*/ 3631922 w 4749368"/>
                <a:gd name="connsiteY229" fmla="*/ 2107495 h 5838626"/>
                <a:gd name="connsiteX230" fmla="*/ 3622398 w 4749368"/>
                <a:gd name="connsiteY230" fmla="*/ 2144729 h 5838626"/>
                <a:gd name="connsiteX231" fmla="*/ 3624824 w 4749368"/>
                <a:gd name="connsiteY231" fmla="*/ 2176052 h 5838626"/>
                <a:gd name="connsiteX232" fmla="*/ 3695652 w 4749368"/>
                <a:gd name="connsiteY232" fmla="*/ 2155380 h 5838626"/>
                <a:gd name="connsiteX233" fmla="*/ 3744498 w 4749368"/>
                <a:gd name="connsiteY233" fmla="*/ 2144174 h 5838626"/>
                <a:gd name="connsiteX234" fmla="*/ 3744751 w 4749368"/>
                <a:gd name="connsiteY234" fmla="*/ 2130377 h 5838626"/>
                <a:gd name="connsiteX235" fmla="*/ 3737217 w 4749368"/>
                <a:gd name="connsiteY235" fmla="*/ 2107495 h 5838626"/>
                <a:gd name="connsiteX236" fmla="*/ 3684916 w 4749368"/>
                <a:gd name="connsiteY236" fmla="*/ 2094333 h 5838626"/>
                <a:gd name="connsiteX237" fmla="*/ 1567795 w 4749368"/>
                <a:gd name="connsiteY237" fmla="*/ 2054726 h 5838626"/>
                <a:gd name="connsiteX238" fmla="*/ 1722032 w 4749368"/>
                <a:gd name="connsiteY238" fmla="*/ 2109810 h 5838626"/>
                <a:gd name="connsiteX239" fmla="*/ 1890957 w 4749368"/>
                <a:gd name="connsiteY239" fmla="*/ 2194273 h 5838626"/>
                <a:gd name="connsiteX240" fmla="*/ 1982764 w 4749368"/>
                <a:gd name="connsiteY240" fmla="*/ 2264046 h 5838626"/>
                <a:gd name="connsiteX241" fmla="*/ 2004798 w 4749368"/>
                <a:gd name="connsiteY241" fmla="*/ 2315458 h 5838626"/>
                <a:gd name="connsiteX242" fmla="*/ 2019487 w 4749368"/>
                <a:gd name="connsiteY242" fmla="*/ 2429299 h 5838626"/>
                <a:gd name="connsiteX243" fmla="*/ 2063554 w 4749368"/>
                <a:gd name="connsiteY243" fmla="*/ 2532123 h 5838626"/>
                <a:gd name="connsiteX244" fmla="*/ 2155362 w 4749368"/>
                <a:gd name="connsiteY244" fmla="*/ 2590880 h 5838626"/>
                <a:gd name="connsiteX245" fmla="*/ 2247169 w 4749368"/>
                <a:gd name="connsiteY245" fmla="*/ 2568846 h 5838626"/>
                <a:gd name="connsiteX246" fmla="*/ 2327959 w 4749368"/>
                <a:gd name="connsiteY246" fmla="*/ 2568846 h 5838626"/>
                <a:gd name="connsiteX247" fmla="*/ 2405077 w 4749368"/>
                <a:gd name="connsiteY247" fmla="*/ 2620258 h 5838626"/>
                <a:gd name="connsiteX248" fmla="*/ 2449145 w 4749368"/>
                <a:gd name="connsiteY248" fmla="*/ 2697376 h 5838626"/>
                <a:gd name="connsiteX249" fmla="*/ 2353665 w 4749368"/>
                <a:gd name="connsiteY249" fmla="*/ 2796528 h 5838626"/>
                <a:gd name="connsiteX250" fmla="*/ 2232480 w 4749368"/>
                <a:gd name="connsiteY250" fmla="*/ 2892008 h 5838626"/>
                <a:gd name="connsiteX251" fmla="*/ 2111294 w 4749368"/>
                <a:gd name="connsiteY251" fmla="*/ 2976470 h 5838626"/>
                <a:gd name="connsiteX252" fmla="*/ 2045193 w 4749368"/>
                <a:gd name="connsiteY252" fmla="*/ 3020538 h 5838626"/>
                <a:gd name="connsiteX253" fmla="*/ 2004798 w 4749368"/>
                <a:gd name="connsiteY253" fmla="*/ 3086639 h 5838626"/>
                <a:gd name="connsiteX254" fmla="*/ 2002733 w 4749368"/>
                <a:gd name="connsiteY254" fmla="*/ 3117108 h 5838626"/>
                <a:gd name="connsiteX255" fmla="*/ 2003708 w 4749368"/>
                <a:gd name="connsiteY255" fmla="*/ 3139287 h 5838626"/>
                <a:gd name="connsiteX256" fmla="*/ 2018942 w 4749368"/>
                <a:gd name="connsiteY256" fmla="*/ 3139887 h 5838626"/>
                <a:gd name="connsiteX257" fmla="*/ 2100277 w 4749368"/>
                <a:gd name="connsiteY257" fmla="*/ 3167429 h 5838626"/>
                <a:gd name="connsiteX258" fmla="*/ 2232480 w 4749368"/>
                <a:gd name="connsiteY258" fmla="*/ 3160085 h 5838626"/>
                <a:gd name="connsiteX259" fmla="*/ 2283892 w 4749368"/>
                <a:gd name="connsiteY259" fmla="*/ 3160085 h 5838626"/>
                <a:gd name="connsiteX260" fmla="*/ 2397733 w 4749368"/>
                <a:gd name="connsiteY260" fmla="*/ 3141723 h 5838626"/>
                <a:gd name="connsiteX261" fmla="*/ 2445473 w 4749368"/>
                <a:gd name="connsiteY261" fmla="*/ 3119690 h 5838626"/>
                <a:gd name="connsiteX262" fmla="*/ 2493212 w 4749368"/>
                <a:gd name="connsiteY262" fmla="*/ 3119690 h 5838626"/>
                <a:gd name="connsiteX263" fmla="*/ 2548297 w 4749368"/>
                <a:gd name="connsiteY263" fmla="*/ 3071950 h 5838626"/>
                <a:gd name="connsiteX264" fmla="*/ 2588692 w 4749368"/>
                <a:gd name="connsiteY264" fmla="*/ 3079294 h 5838626"/>
                <a:gd name="connsiteX265" fmla="*/ 2647448 w 4749368"/>
                <a:gd name="connsiteY265" fmla="*/ 3057261 h 5838626"/>
                <a:gd name="connsiteX266" fmla="*/ 2720894 w 4749368"/>
                <a:gd name="connsiteY266" fmla="*/ 3071950 h 5838626"/>
                <a:gd name="connsiteX267" fmla="*/ 2750273 w 4749368"/>
                <a:gd name="connsiteY267" fmla="*/ 3027882 h 5838626"/>
                <a:gd name="connsiteX268" fmla="*/ 2827391 w 4749368"/>
                <a:gd name="connsiteY268" fmla="*/ 3031555 h 5838626"/>
                <a:gd name="connsiteX269" fmla="*/ 2911853 w 4749368"/>
                <a:gd name="connsiteY269" fmla="*/ 3086639 h 5838626"/>
                <a:gd name="connsiteX270" fmla="*/ 3047728 w 4749368"/>
                <a:gd name="connsiteY270" fmla="*/ 3149068 h 5838626"/>
                <a:gd name="connsiteX271" fmla="*/ 3106485 w 4749368"/>
                <a:gd name="connsiteY271" fmla="*/ 3215169 h 5838626"/>
                <a:gd name="connsiteX272" fmla="*/ 3077106 w 4749368"/>
                <a:gd name="connsiteY272" fmla="*/ 3284943 h 5838626"/>
                <a:gd name="connsiteX273" fmla="*/ 3062417 w 4749368"/>
                <a:gd name="connsiteY273" fmla="*/ 3347371 h 5838626"/>
                <a:gd name="connsiteX274" fmla="*/ 3003660 w 4749368"/>
                <a:gd name="connsiteY274" fmla="*/ 3362061 h 5838626"/>
                <a:gd name="connsiteX275" fmla="*/ 2809029 w 4749368"/>
                <a:gd name="connsiteY275" fmla="*/ 3354716 h 5838626"/>
                <a:gd name="connsiteX276" fmla="*/ 2669482 w 4749368"/>
                <a:gd name="connsiteY276" fmla="*/ 3358388 h 5838626"/>
                <a:gd name="connsiteX277" fmla="*/ 2585019 w 4749368"/>
                <a:gd name="connsiteY277" fmla="*/ 3387767 h 5838626"/>
                <a:gd name="connsiteX278" fmla="*/ 2551969 w 4749368"/>
                <a:gd name="connsiteY278" fmla="*/ 3420817 h 5838626"/>
                <a:gd name="connsiteX279" fmla="*/ 2570330 w 4749368"/>
                <a:gd name="connsiteY279" fmla="*/ 3497935 h 5838626"/>
                <a:gd name="connsiteX280" fmla="*/ 2566658 w 4749368"/>
                <a:gd name="connsiteY280" fmla="*/ 3644827 h 5838626"/>
                <a:gd name="connsiteX281" fmla="*/ 2533607 w 4749368"/>
                <a:gd name="connsiteY281" fmla="*/ 3751323 h 5838626"/>
                <a:gd name="connsiteX282" fmla="*/ 2456489 w 4749368"/>
                <a:gd name="connsiteY282" fmla="*/ 3857820 h 5838626"/>
                <a:gd name="connsiteX283" fmla="*/ 2338976 w 4749368"/>
                <a:gd name="connsiteY283" fmla="*/ 3938610 h 5838626"/>
                <a:gd name="connsiteX284" fmla="*/ 2236152 w 4749368"/>
                <a:gd name="connsiteY284" fmla="*/ 4001039 h 5838626"/>
                <a:gd name="connsiteX285" fmla="*/ 2122311 w 4749368"/>
                <a:gd name="connsiteY285" fmla="*/ 4155275 h 5838626"/>
                <a:gd name="connsiteX286" fmla="*/ 2119430 w 4749368"/>
                <a:gd name="connsiteY286" fmla="*/ 4156659 h 5838626"/>
                <a:gd name="connsiteX287" fmla="*/ 2110376 w 4749368"/>
                <a:gd name="connsiteY287" fmla="*/ 4174325 h 5838626"/>
                <a:gd name="connsiteX288" fmla="*/ 2074571 w 4749368"/>
                <a:gd name="connsiteY288" fmla="*/ 4239737 h 5838626"/>
                <a:gd name="connsiteX289" fmla="*/ 2004798 w 4749368"/>
                <a:gd name="connsiteY289" fmla="*/ 4360923 h 5838626"/>
                <a:gd name="connsiteX290" fmla="*/ 1971289 w 4749368"/>
                <a:gd name="connsiteY290" fmla="*/ 4423352 h 5838626"/>
                <a:gd name="connsiteX291" fmla="*/ 1951647 w 4749368"/>
                <a:gd name="connsiteY291" fmla="*/ 4444511 h 5838626"/>
                <a:gd name="connsiteX292" fmla="*/ 1940992 w 4749368"/>
                <a:gd name="connsiteY292" fmla="*/ 4462370 h 5838626"/>
                <a:gd name="connsiteX293" fmla="*/ 1898301 w 4749368"/>
                <a:gd name="connsiteY293" fmla="*/ 4522504 h 5838626"/>
                <a:gd name="connsiteX294" fmla="*/ 1806494 w 4749368"/>
                <a:gd name="connsiteY294" fmla="*/ 4636345 h 5838626"/>
                <a:gd name="connsiteX295" fmla="*/ 1688981 w 4749368"/>
                <a:gd name="connsiteY295" fmla="*/ 4768547 h 5838626"/>
                <a:gd name="connsiteX296" fmla="*/ 1567795 w 4749368"/>
                <a:gd name="connsiteY296" fmla="*/ 4860355 h 5838626"/>
                <a:gd name="connsiteX297" fmla="*/ 1464971 w 4749368"/>
                <a:gd name="connsiteY297" fmla="*/ 5014591 h 5838626"/>
                <a:gd name="connsiteX298" fmla="*/ 1391526 w 4749368"/>
                <a:gd name="connsiteY298" fmla="*/ 5139449 h 5838626"/>
                <a:gd name="connsiteX299" fmla="*/ 1244634 w 4749368"/>
                <a:gd name="connsiteY299" fmla="*/ 5249617 h 5838626"/>
                <a:gd name="connsiteX300" fmla="*/ 1127121 w 4749368"/>
                <a:gd name="connsiteY300" fmla="*/ 5352441 h 5838626"/>
                <a:gd name="connsiteX301" fmla="*/ 1038986 w 4749368"/>
                <a:gd name="connsiteY301" fmla="*/ 5392837 h 5838626"/>
                <a:gd name="connsiteX302" fmla="*/ 921473 w 4749368"/>
                <a:gd name="connsiteY302" fmla="*/ 5484644 h 5838626"/>
                <a:gd name="connsiteX303" fmla="*/ 807632 w 4749368"/>
                <a:gd name="connsiteY303" fmla="*/ 5550745 h 5838626"/>
                <a:gd name="connsiteX304" fmla="*/ 682774 w 4749368"/>
                <a:gd name="connsiteY304" fmla="*/ 5653569 h 5838626"/>
                <a:gd name="connsiteX305" fmla="*/ 561588 w 4749368"/>
                <a:gd name="connsiteY305" fmla="*/ 5686620 h 5838626"/>
                <a:gd name="connsiteX306" fmla="*/ 425713 w 4749368"/>
                <a:gd name="connsiteY306" fmla="*/ 5749049 h 5838626"/>
                <a:gd name="connsiteX307" fmla="*/ 352268 w 4749368"/>
                <a:gd name="connsiteY307" fmla="*/ 5774755 h 5838626"/>
                <a:gd name="connsiteX308" fmla="*/ 253116 w 4749368"/>
                <a:gd name="connsiteY308" fmla="*/ 5807805 h 5838626"/>
                <a:gd name="connsiteX309" fmla="*/ 190687 w 4749368"/>
                <a:gd name="connsiteY309" fmla="*/ 5807805 h 5838626"/>
                <a:gd name="connsiteX310" fmla="*/ 135603 w 4749368"/>
                <a:gd name="connsiteY310" fmla="*/ 5833511 h 5838626"/>
                <a:gd name="connsiteX311" fmla="*/ 3400 w 4749368"/>
                <a:gd name="connsiteY311" fmla="*/ 5829839 h 5838626"/>
                <a:gd name="connsiteX312" fmla="*/ 95207 w 4749368"/>
                <a:gd name="connsiteY312" fmla="*/ 5745376 h 5838626"/>
                <a:gd name="connsiteX313" fmla="*/ 172326 w 4749368"/>
                <a:gd name="connsiteY313" fmla="*/ 5708653 h 5838626"/>
                <a:gd name="connsiteX314" fmla="*/ 234754 w 4749368"/>
                <a:gd name="connsiteY314" fmla="*/ 5646225 h 5838626"/>
                <a:gd name="connsiteX315" fmla="*/ 282494 w 4749368"/>
                <a:gd name="connsiteY315" fmla="*/ 5580123 h 5838626"/>
                <a:gd name="connsiteX316" fmla="*/ 293511 w 4749368"/>
                <a:gd name="connsiteY316" fmla="*/ 5536056 h 5838626"/>
                <a:gd name="connsiteX317" fmla="*/ 370629 w 4749368"/>
                <a:gd name="connsiteY317" fmla="*/ 5521367 h 5838626"/>
                <a:gd name="connsiteX318" fmla="*/ 469781 w 4749368"/>
                <a:gd name="connsiteY318" fmla="*/ 5425887 h 5838626"/>
                <a:gd name="connsiteX319" fmla="*/ 535882 w 4749368"/>
                <a:gd name="connsiteY319" fmla="*/ 5418543 h 5838626"/>
                <a:gd name="connsiteX320" fmla="*/ 624017 w 4749368"/>
                <a:gd name="connsiteY320" fmla="*/ 5334080 h 5838626"/>
                <a:gd name="connsiteX321" fmla="*/ 723169 w 4749368"/>
                <a:gd name="connsiteY321" fmla="*/ 5271651 h 5838626"/>
                <a:gd name="connsiteX322" fmla="*/ 899439 w 4749368"/>
                <a:gd name="connsiteY322" fmla="*/ 5150465 h 5838626"/>
                <a:gd name="connsiteX323" fmla="*/ 1160171 w 4749368"/>
                <a:gd name="connsiteY323" fmla="*/ 4941145 h 5838626"/>
                <a:gd name="connsiteX324" fmla="*/ 1281357 w 4749368"/>
                <a:gd name="connsiteY324" fmla="*/ 4797926 h 5838626"/>
                <a:gd name="connsiteX325" fmla="*/ 1384181 w 4749368"/>
                <a:gd name="connsiteY325" fmla="*/ 4665723 h 5838626"/>
                <a:gd name="connsiteX326" fmla="*/ 1457627 w 4749368"/>
                <a:gd name="connsiteY326" fmla="*/ 4595950 h 5838626"/>
                <a:gd name="connsiteX327" fmla="*/ 1468644 w 4749368"/>
                <a:gd name="connsiteY327" fmla="*/ 4507815 h 5838626"/>
                <a:gd name="connsiteX328" fmla="*/ 1473039 w 4749368"/>
                <a:gd name="connsiteY328" fmla="*/ 4502781 h 5838626"/>
                <a:gd name="connsiteX329" fmla="*/ 1472718 w 4749368"/>
                <a:gd name="connsiteY329" fmla="*/ 4502537 h 5838626"/>
                <a:gd name="connsiteX330" fmla="*/ 1487005 w 4749368"/>
                <a:gd name="connsiteY330" fmla="*/ 4467420 h 5838626"/>
                <a:gd name="connsiteX331" fmla="*/ 1461299 w 4749368"/>
                <a:gd name="connsiteY331" fmla="*/ 4375612 h 5838626"/>
                <a:gd name="connsiteX332" fmla="*/ 1472316 w 4749368"/>
                <a:gd name="connsiteY332" fmla="*/ 4250755 h 5838626"/>
                <a:gd name="connsiteX333" fmla="*/ 1464971 w 4749368"/>
                <a:gd name="connsiteY333" fmla="*/ 4140586 h 5838626"/>
                <a:gd name="connsiteX334" fmla="*/ 1409887 w 4749368"/>
                <a:gd name="connsiteY334" fmla="*/ 4045106 h 5838626"/>
                <a:gd name="connsiteX335" fmla="*/ 1343786 w 4749368"/>
                <a:gd name="connsiteY335" fmla="*/ 4136914 h 5838626"/>
                <a:gd name="connsiteX336" fmla="*/ 1255651 w 4749368"/>
                <a:gd name="connsiteY336" fmla="*/ 4114880 h 5838626"/>
                <a:gd name="connsiteX337" fmla="*/ 1167516 w 4749368"/>
                <a:gd name="connsiteY337" fmla="*/ 4158947 h 5838626"/>
                <a:gd name="connsiteX338" fmla="*/ 1101415 w 4749368"/>
                <a:gd name="connsiteY338" fmla="*/ 4206687 h 5838626"/>
                <a:gd name="connsiteX339" fmla="*/ 1053675 w 4749368"/>
                <a:gd name="connsiteY339" fmla="*/ 4206687 h 5838626"/>
                <a:gd name="connsiteX340" fmla="*/ 1020624 w 4749368"/>
                <a:gd name="connsiteY340" fmla="*/ 4254427 h 5838626"/>
                <a:gd name="connsiteX341" fmla="*/ 947179 w 4749368"/>
                <a:gd name="connsiteY341" fmla="*/ 4287478 h 5838626"/>
                <a:gd name="connsiteX342" fmla="*/ 961868 w 4749368"/>
                <a:gd name="connsiteY342" fmla="*/ 4353579 h 5838626"/>
                <a:gd name="connsiteX343" fmla="*/ 969212 w 4749368"/>
                <a:gd name="connsiteY343" fmla="*/ 4393974 h 5838626"/>
                <a:gd name="connsiteX344" fmla="*/ 895766 w 4749368"/>
                <a:gd name="connsiteY344" fmla="*/ 4430697 h 5838626"/>
                <a:gd name="connsiteX345" fmla="*/ 807632 w 4749368"/>
                <a:gd name="connsiteY345" fmla="*/ 4401318 h 5838626"/>
                <a:gd name="connsiteX346" fmla="*/ 759892 w 4749368"/>
                <a:gd name="connsiteY346" fmla="*/ 4379285 h 5838626"/>
                <a:gd name="connsiteX347" fmla="*/ 635034 w 4749368"/>
                <a:gd name="connsiteY347" fmla="*/ 4371940 h 5838626"/>
                <a:gd name="connsiteX348" fmla="*/ 565260 w 4749368"/>
                <a:gd name="connsiteY348" fmla="*/ 4258099 h 5838626"/>
                <a:gd name="connsiteX349" fmla="*/ 513848 w 4749368"/>
                <a:gd name="connsiteY349" fmla="*/ 4158947 h 5838626"/>
                <a:gd name="connsiteX350" fmla="*/ 579950 w 4749368"/>
                <a:gd name="connsiteY350" fmla="*/ 4133241 h 5838626"/>
                <a:gd name="connsiteX351" fmla="*/ 715824 w 4749368"/>
                <a:gd name="connsiteY351" fmla="*/ 4122225 h 5838626"/>
                <a:gd name="connsiteX352" fmla="*/ 803959 w 4749368"/>
                <a:gd name="connsiteY352" fmla="*/ 4081829 h 5838626"/>
                <a:gd name="connsiteX353" fmla="*/ 917800 w 4749368"/>
                <a:gd name="connsiteY353" fmla="*/ 4019400 h 5838626"/>
                <a:gd name="connsiteX354" fmla="*/ 1016952 w 4749368"/>
                <a:gd name="connsiteY354" fmla="*/ 3975333 h 5838626"/>
                <a:gd name="connsiteX355" fmla="*/ 1086726 w 4749368"/>
                <a:gd name="connsiteY355" fmla="*/ 3868837 h 5838626"/>
                <a:gd name="connsiteX356" fmla="*/ 1134465 w 4749368"/>
                <a:gd name="connsiteY356" fmla="*/ 3839458 h 5838626"/>
                <a:gd name="connsiteX357" fmla="*/ 1189550 w 4749368"/>
                <a:gd name="connsiteY357" fmla="*/ 3813752 h 5838626"/>
                <a:gd name="connsiteX358" fmla="*/ 1259323 w 4749368"/>
                <a:gd name="connsiteY358" fmla="*/ 3850475 h 5838626"/>
                <a:gd name="connsiteX359" fmla="*/ 1332769 w 4749368"/>
                <a:gd name="connsiteY359" fmla="*/ 3879853 h 5838626"/>
                <a:gd name="connsiteX360" fmla="*/ 1395198 w 4749368"/>
                <a:gd name="connsiteY360" fmla="*/ 3909232 h 5838626"/>
                <a:gd name="connsiteX361" fmla="*/ 1472316 w 4749368"/>
                <a:gd name="connsiteY361" fmla="*/ 3979005 h 5838626"/>
                <a:gd name="connsiteX362" fmla="*/ 1516383 w 4749368"/>
                <a:gd name="connsiteY362" fmla="*/ 4012056 h 5838626"/>
                <a:gd name="connsiteX363" fmla="*/ 1542089 w 4749368"/>
                <a:gd name="connsiteY363" fmla="*/ 3964316 h 5838626"/>
                <a:gd name="connsiteX364" fmla="*/ 1549434 w 4749368"/>
                <a:gd name="connsiteY364" fmla="*/ 3876181 h 5838626"/>
                <a:gd name="connsiteX365" fmla="*/ 1512711 w 4749368"/>
                <a:gd name="connsiteY365" fmla="*/ 3839458 h 5838626"/>
                <a:gd name="connsiteX366" fmla="*/ 1520056 w 4749368"/>
                <a:gd name="connsiteY366" fmla="*/ 3732962 h 5838626"/>
                <a:gd name="connsiteX367" fmla="*/ 1520056 w 4749368"/>
                <a:gd name="connsiteY367" fmla="*/ 3685222 h 5838626"/>
                <a:gd name="connsiteX368" fmla="*/ 1520056 w 4749368"/>
                <a:gd name="connsiteY368" fmla="*/ 3626465 h 5838626"/>
                <a:gd name="connsiteX369" fmla="*/ 1516383 w 4749368"/>
                <a:gd name="connsiteY369" fmla="*/ 3560364 h 5838626"/>
                <a:gd name="connsiteX370" fmla="*/ 1501694 w 4749368"/>
                <a:gd name="connsiteY370" fmla="*/ 3450196 h 5838626"/>
                <a:gd name="connsiteX371" fmla="*/ 1497161 w 4749368"/>
                <a:gd name="connsiteY371" fmla="*/ 3434503 h 5838626"/>
                <a:gd name="connsiteX372" fmla="*/ 1497120 w 4749368"/>
                <a:gd name="connsiteY372" fmla="*/ 3434419 h 5838626"/>
                <a:gd name="connsiteX373" fmla="*/ 1479029 w 4749368"/>
                <a:gd name="connsiteY373" fmla="*/ 3432035 h 5838626"/>
                <a:gd name="connsiteX374" fmla="*/ 1439265 w 4749368"/>
                <a:gd name="connsiteY374" fmla="*/ 3417145 h 5838626"/>
                <a:gd name="connsiteX375" fmla="*/ 1384181 w 4749368"/>
                <a:gd name="connsiteY375" fmla="*/ 3417145 h 5838626"/>
                <a:gd name="connsiteX376" fmla="*/ 1332769 w 4749368"/>
                <a:gd name="connsiteY376" fmla="*/ 3446523 h 5838626"/>
                <a:gd name="connsiteX377" fmla="*/ 1226273 w 4749368"/>
                <a:gd name="connsiteY377" fmla="*/ 3468557 h 5838626"/>
                <a:gd name="connsiteX378" fmla="*/ 1149154 w 4749368"/>
                <a:gd name="connsiteY378" fmla="*/ 3472229 h 5838626"/>
                <a:gd name="connsiteX379" fmla="*/ 1064692 w 4749368"/>
                <a:gd name="connsiteY379" fmla="*/ 3490591 h 5838626"/>
                <a:gd name="connsiteX380" fmla="*/ 914128 w 4749368"/>
                <a:gd name="connsiteY380" fmla="*/ 3534658 h 5838626"/>
                <a:gd name="connsiteX381" fmla="*/ 726841 w 4749368"/>
                <a:gd name="connsiteY381" fmla="*/ 3597087 h 5838626"/>
                <a:gd name="connsiteX382" fmla="*/ 601983 w 4749368"/>
                <a:gd name="connsiteY382" fmla="*/ 3659516 h 5838626"/>
                <a:gd name="connsiteX383" fmla="*/ 491815 w 4749368"/>
                <a:gd name="connsiteY383" fmla="*/ 3718273 h 5838626"/>
                <a:gd name="connsiteX384" fmla="*/ 337579 w 4749368"/>
                <a:gd name="connsiteY384" fmla="*/ 3850475 h 5838626"/>
                <a:gd name="connsiteX385" fmla="*/ 249444 w 4749368"/>
                <a:gd name="connsiteY385" fmla="*/ 3883526 h 5838626"/>
                <a:gd name="connsiteX386" fmla="*/ 168653 w 4749368"/>
                <a:gd name="connsiteY386" fmla="*/ 3843131 h 5838626"/>
                <a:gd name="connsiteX387" fmla="*/ 14417 w 4749368"/>
                <a:gd name="connsiteY387" fmla="*/ 3743979 h 5838626"/>
                <a:gd name="connsiteX388" fmla="*/ 14417 w 4749368"/>
                <a:gd name="connsiteY388" fmla="*/ 3688894 h 5838626"/>
                <a:gd name="connsiteX389" fmla="*/ 14417 w 4749368"/>
                <a:gd name="connsiteY389" fmla="*/ 3604432 h 5838626"/>
                <a:gd name="connsiteX390" fmla="*/ 209048 w 4749368"/>
                <a:gd name="connsiteY390" fmla="*/ 3556692 h 5838626"/>
                <a:gd name="connsiteX391" fmla="*/ 275150 w 4749368"/>
                <a:gd name="connsiteY391" fmla="*/ 3549347 h 5838626"/>
                <a:gd name="connsiteX392" fmla="*/ 352268 w 4749368"/>
                <a:gd name="connsiteY392" fmla="*/ 3523641 h 5838626"/>
                <a:gd name="connsiteX393" fmla="*/ 488142 w 4749368"/>
                <a:gd name="connsiteY393" fmla="*/ 3512625 h 5838626"/>
                <a:gd name="connsiteX394" fmla="*/ 539554 w 4749368"/>
                <a:gd name="connsiteY394" fmla="*/ 3483246 h 5838626"/>
                <a:gd name="connsiteX395" fmla="*/ 657068 w 4749368"/>
                <a:gd name="connsiteY395" fmla="*/ 3483246 h 5838626"/>
                <a:gd name="connsiteX396" fmla="*/ 734186 w 4749368"/>
                <a:gd name="connsiteY396" fmla="*/ 3450196 h 5838626"/>
                <a:gd name="connsiteX397" fmla="*/ 785598 w 4749368"/>
                <a:gd name="connsiteY397" fmla="*/ 3442851 h 5838626"/>
                <a:gd name="connsiteX398" fmla="*/ 818648 w 4749368"/>
                <a:gd name="connsiteY398" fmla="*/ 3406128 h 5838626"/>
                <a:gd name="connsiteX399" fmla="*/ 895766 w 4749368"/>
                <a:gd name="connsiteY399" fmla="*/ 3384094 h 5838626"/>
                <a:gd name="connsiteX400" fmla="*/ 928817 w 4749368"/>
                <a:gd name="connsiteY400" fmla="*/ 3354716 h 5838626"/>
                <a:gd name="connsiteX401" fmla="*/ 947179 w 4749368"/>
                <a:gd name="connsiteY401" fmla="*/ 3314321 h 5838626"/>
                <a:gd name="connsiteX402" fmla="*/ 925145 w 4749368"/>
                <a:gd name="connsiteY402" fmla="*/ 3292287 h 5838626"/>
                <a:gd name="connsiteX403" fmla="*/ 961868 w 4749368"/>
                <a:gd name="connsiteY403" fmla="*/ 3233531 h 5838626"/>
                <a:gd name="connsiteX404" fmla="*/ 961868 w 4749368"/>
                <a:gd name="connsiteY404" fmla="*/ 3149068 h 5838626"/>
                <a:gd name="connsiteX405" fmla="*/ 958195 w 4749368"/>
                <a:gd name="connsiteY405" fmla="*/ 3090311 h 5838626"/>
                <a:gd name="connsiteX406" fmla="*/ 954523 w 4749368"/>
                <a:gd name="connsiteY406" fmla="*/ 3053588 h 5838626"/>
                <a:gd name="connsiteX407" fmla="*/ 928817 w 4749368"/>
                <a:gd name="connsiteY407" fmla="*/ 3035227 h 5838626"/>
                <a:gd name="connsiteX408" fmla="*/ 914128 w 4749368"/>
                <a:gd name="connsiteY408" fmla="*/ 2969126 h 5838626"/>
                <a:gd name="connsiteX409" fmla="*/ 892094 w 4749368"/>
                <a:gd name="connsiteY409" fmla="*/ 2917714 h 5838626"/>
                <a:gd name="connsiteX410" fmla="*/ 895766 w 4749368"/>
                <a:gd name="connsiteY410" fmla="*/ 2880991 h 5838626"/>
                <a:gd name="connsiteX411" fmla="*/ 965540 w 4749368"/>
                <a:gd name="connsiteY411" fmla="*/ 2855285 h 5838626"/>
                <a:gd name="connsiteX412" fmla="*/ 1002493 w 4749368"/>
                <a:gd name="connsiteY412" fmla="*/ 2852990 h 5838626"/>
                <a:gd name="connsiteX413" fmla="*/ 1042658 w 4749368"/>
                <a:gd name="connsiteY413" fmla="*/ 2855285 h 5838626"/>
                <a:gd name="connsiteX414" fmla="*/ 1138138 w 4749368"/>
                <a:gd name="connsiteY414" fmla="*/ 2866302 h 5838626"/>
                <a:gd name="connsiteX415" fmla="*/ 1182205 w 4749368"/>
                <a:gd name="connsiteY415" fmla="*/ 2895680 h 5838626"/>
                <a:gd name="connsiteX416" fmla="*/ 1229945 w 4749368"/>
                <a:gd name="connsiteY416" fmla="*/ 2958109 h 5838626"/>
                <a:gd name="connsiteX417" fmla="*/ 1255651 w 4749368"/>
                <a:gd name="connsiteY417" fmla="*/ 3027882 h 5838626"/>
                <a:gd name="connsiteX418" fmla="*/ 1288701 w 4749368"/>
                <a:gd name="connsiteY418" fmla="*/ 3075622 h 5838626"/>
                <a:gd name="connsiteX419" fmla="*/ 1299718 w 4749368"/>
                <a:gd name="connsiteY419" fmla="*/ 3174774 h 5838626"/>
                <a:gd name="connsiteX420" fmla="*/ 1303391 w 4749368"/>
                <a:gd name="connsiteY420" fmla="*/ 3218841 h 5838626"/>
                <a:gd name="connsiteX421" fmla="*/ 1351130 w 4749368"/>
                <a:gd name="connsiteY421" fmla="*/ 3251892 h 5838626"/>
                <a:gd name="connsiteX422" fmla="*/ 1380509 w 4749368"/>
                <a:gd name="connsiteY422" fmla="*/ 3277598 h 5838626"/>
                <a:gd name="connsiteX423" fmla="*/ 1487005 w 4749368"/>
                <a:gd name="connsiteY423" fmla="*/ 3259237 h 5838626"/>
                <a:gd name="connsiteX424" fmla="*/ 1517302 w 4749368"/>
                <a:gd name="connsiteY424" fmla="*/ 3257171 h 5838626"/>
                <a:gd name="connsiteX425" fmla="*/ 1519910 w 4749368"/>
                <a:gd name="connsiteY425" fmla="*/ 3256821 h 5838626"/>
                <a:gd name="connsiteX426" fmla="*/ 1523728 w 4749368"/>
                <a:gd name="connsiteY426" fmla="*/ 3218841 h 5838626"/>
                <a:gd name="connsiteX427" fmla="*/ 1498022 w 4749368"/>
                <a:gd name="connsiteY427" fmla="*/ 3138051 h 5838626"/>
                <a:gd name="connsiteX428" fmla="*/ 1468644 w 4749368"/>
                <a:gd name="connsiteY428" fmla="*/ 3119690 h 5838626"/>
                <a:gd name="connsiteX429" fmla="*/ 1487005 w 4749368"/>
                <a:gd name="connsiteY429" fmla="*/ 2947092 h 5838626"/>
                <a:gd name="connsiteX430" fmla="*/ 1505366 w 4749368"/>
                <a:gd name="connsiteY430" fmla="*/ 2888335 h 5838626"/>
                <a:gd name="connsiteX431" fmla="*/ 1516383 w 4749368"/>
                <a:gd name="connsiteY431" fmla="*/ 2690032 h 5838626"/>
                <a:gd name="connsiteX432" fmla="*/ 1479660 w 4749368"/>
                <a:gd name="connsiteY432" fmla="*/ 2634947 h 5838626"/>
                <a:gd name="connsiteX433" fmla="*/ 1464971 w 4749368"/>
                <a:gd name="connsiteY433" fmla="*/ 2576191 h 5838626"/>
                <a:gd name="connsiteX434" fmla="*/ 1472316 w 4749368"/>
                <a:gd name="connsiteY434" fmla="*/ 2333820 h 5838626"/>
                <a:gd name="connsiteX435" fmla="*/ 1461299 w 4749368"/>
                <a:gd name="connsiteY435" fmla="*/ 2267718 h 5838626"/>
                <a:gd name="connsiteX436" fmla="*/ 1387853 w 4749368"/>
                <a:gd name="connsiteY436" fmla="*/ 2194273 h 5838626"/>
                <a:gd name="connsiteX437" fmla="*/ 1387853 w 4749368"/>
                <a:gd name="connsiteY437" fmla="*/ 2164894 h 5838626"/>
                <a:gd name="connsiteX438" fmla="*/ 1428248 w 4749368"/>
                <a:gd name="connsiteY438" fmla="*/ 2139188 h 5838626"/>
                <a:gd name="connsiteX439" fmla="*/ 1442938 w 4749368"/>
                <a:gd name="connsiteY439" fmla="*/ 2109810 h 5838626"/>
                <a:gd name="connsiteX440" fmla="*/ 1527400 w 4749368"/>
                <a:gd name="connsiteY440" fmla="*/ 2095121 h 5838626"/>
                <a:gd name="connsiteX441" fmla="*/ 1567795 w 4749368"/>
                <a:gd name="connsiteY441" fmla="*/ 2054726 h 5838626"/>
                <a:gd name="connsiteX442" fmla="*/ 3584751 w 4749368"/>
                <a:gd name="connsiteY442" fmla="*/ 1569885 h 5838626"/>
                <a:gd name="connsiteX443" fmla="*/ 3547863 w 4749368"/>
                <a:gd name="connsiteY443" fmla="*/ 1581834 h 5838626"/>
                <a:gd name="connsiteX444" fmla="*/ 3555916 w 4749368"/>
                <a:gd name="connsiteY444" fmla="*/ 1631580 h 5838626"/>
                <a:gd name="connsiteX445" fmla="*/ 3553889 w 4749368"/>
                <a:gd name="connsiteY445" fmla="*/ 1642872 h 5838626"/>
                <a:gd name="connsiteX446" fmla="*/ 3570962 w 4749368"/>
                <a:gd name="connsiteY446" fmla="*/ 1689088 h 5838626"/>
                <a:gd name="connsiteX447" fmla="*/ 3629151 w 4749368"/>
                <a:gd name="connsiteY447" fmla="*/ 1711255 h 5838626"/>
                <a:gd name="connsiteX448" fmla="*/ 3629996 w 4749368"/>
                <a:gd name="connsiteY448" fmla="*/ 1658326 h 5838626"/>
                <a:gd name="connsiteX449" fmla="*/ 3631877 w 4749368"/>
                <a:gd name="connsiteY449" fmla="*/ 1642369 h 5838626"/>
                <a:gd name="connsiteX450" fmla="*/ 3629259 w 4749368"/>
                <a:gd name="connsiteY450" fmla="*/ 1618029 h 5838626"/>
                <a:gd name="connsiteX451" fmla="*/ 3625449 w 4749368"/>
                <a:gd name="connsiteY451" fmla="*/ 1576292 h 5838626"/>
                <a:gd name="connsiteX452" fmla="*/ 3584751 w 4749368"/>
                <a:gd name="connsiteY452" fmla="*/ 1569885 h 5838626"/>
                <a:gd name="connsiteX453" fmla="*/ 3593822 w 4749368"/>
                <a:gd name="connsiteY453" fmla="*/ 1201755 h 5838626"/>
                <a:gd name="connsiteX454" fmla="*/ 3562649 w 4749368"/>
                <a:gd name="connsiteY454" fmla="*/ 1206950 h 5838626"/>
                <a:gd name="connsiteX455" fmla="*/ 3582045 w 4749368"/>
                <a:gd name="connsiteY455" fmla="*/ 1306702 h 5838626"/>
                <a:gd name="connsiteX456" fmla="*/ 3629151 w 4749368"/>
                <a:gd name="connsiteY456" fmla="*/ 1323328 h 5838626"/>
                <a:gd name="connsiteX457" fmla="*/ 3623609 w 4749368"/>
                <a:gd name="connsiteY457" fmla="*/ 1218033 h 5838626"/>
                <a:gd name="connsiteX458" fmla="*/ 3593822 w 4749368"/>
                <a:gd name="connsiteY458" fmla="*/ 1201755 h 5838626"/>
                <a:gd name="connsiteX459" fmla="*/ 3573733 w 4749368"/>
                <a:gd name="connsiteY459" fmla="*/ 544702 h 5838626"/>
                <a:gd name="connsiteX460" fmla="*/ 3518315 w 4749368"/>
                <a:gd name="connsiteY460" fmla="*/ 553015 h 5838626"/>
                <a:gd name="connsiteX461" fmla="*/ 3471210 w 4749368"/>
                <a:gd name="connsiteY461" fmla="*/ 589037 h 5838626"/>
                <a:gd name="connsiteX462" fmla="*/ 3494720 w 4749368"/>
                <a:gd name="connsiteY462" fmla="*/ 619950 h 5838626"/>
                <a:gd name="connsiteX463" fmla="*/ 3496341 w 4749368"/>
                <a:gd name="connsiteY463" fmla="*/ 625129 h 5838626"/>
                <a:gd name="connsiteX464" fmla="*/ 3506192 w 4749368"/>
                <a:gd name="connsiteY464" fmla="*/ 618640 h 5838626"/>
                <a:gd name="connsiteX465" fmla="*/ 3520154 w 4749368"/>
                <a:gd name="connsiteY465" fmla="*/ 620329 h 5838626"/>
                <a:gd name="connsiteX466" fmla="*/ 3584448 w 4749368"/>
                <a:gd name="connsiteY466" fmla="*/ 608444 h 5838626"/>
                <a:gd name="connsiteX467" fmla="*/ 3595013 w 4749368"/>
                <a:gd name="connsiteY467" fmla="*/ 605121 h 5838626"/>
                <a:gd name="connsiteX468" fmla="*/ 3593021 w 4749368"/>
                <a:gd name="connsiteY468" fmla="*/ 601809 h 5838626"/>
                <a:gd name="connsiteX469" fmla="*/ 3598671 w 4749368"/>
                <a:gd name="connsiteY469" fmla="*/ 558557 h 5838626"/>
                <a:gd name="connsiteX470" fmla="*/ 3573733 w 4749368"/>
                <a:gd name="connsiteY470" fmla="*/ 544702 h 5838626"/>
                <a:gd name="connsiteX471" fmla="*/ 3448025 w 4749368"/>
                <a:gd name="connsiteY471" fmla="*/ 565 h 5838626"/>
                <a:gd name="connsiteX472" fmla="*/ 3476751 w 4749368"/>
                <a:gd name="connsiteY472" fmla="*/ 1604 h 5838626"/>
                <a:gd name="connsiteX473" fmla="*/ 3579275 w 4749368"/>
                <a:gd name="connsiteY473" fmla="*/ 62564 h 5838626"/>
                <a:gd name="connsiteX474" fmla="*/ 3687341 w 4749368"/>
                <a:gd name="connsiteY474" fmla="*/ 109670 h 5838626"/>
                <a:gd name="connsiteX475" fmla="*/ 3778781 w 4749368"/>
                <a:gd name="connsiteY475" fmla="*/ 167859 h 5838626"/>
                <a:gd name="connsiteX476" fmla="*/ 3834199 w 4749368"/>
                <a:gd name="connsiteY476" fmla="*/ 231590 h 5838626"/>
                <a:gd name="connsiteX477" fmla="*/ 3850824 w 4749368"/>
                <a:gd name="connsiteY477" fmla="*/ 356280 h 5838626"/>
                <a:gd name="connsiteX478" fmla="*/ 3784322 w 4749368"/>
                <a:gd name="connsiteY478" fmla="*/ 439408 h 5838626"/>
                <a:gd name="connsiteX479" fmla="*/ 3737217 w 4749368"/>
                <a:gd name="connsiteY479" fmla="*/ 475430 h 5838626"/>
                <a:gd name="connsiteX480" fmla="*/ 3762155 w 4749368"/>
                <a:gd name="connsiteY480" fmla="*/ 503139 h 5838626"/>
                <a:gd name="connsiteX481" fmla="*/ 3771507 w 4749368"/>
                <a:gd name="connsiteY481" fmla="*/ 519245 h 5838626"/>
                <a:gd name="connsiteX482" fmla="*/ 3771906 w 4749368"/>
                <a:gd name="connsiteY482" fmla="*/ 522057 h 5838626"/>
                <a:gd name="connsiteX483" fmla="*/ 3778845 w 4749368"/>
                <a:gd name="connsiteY483" fmla="*/ 518281 h 5838626"/>
                <a:gd name="connsiteX484" fmla="*/ 3849892 w 4749368"/>
                <a:gd name="connsiteY484" fmla="*/ 481783 h 5838626"/>
                <a:gd name="connsiteX485" fmla="*/ 3908081 w 4749368"/>
                <a:gd name="connsiteY485" fmla="*/ 462387 h 5838626"/>
                <a:gd name="connsiteX486" fmla="*/ 3977354 w 4749368"/>
                <a:gd name="connsiteY486" fmla="*/ 509492 h 5838626"/>
                <a:gd name="connsiteX487" fmla="*/ 4060481 w 4749368"/>
                <a:gd name="connsiteY487" fmla="*/ 570452 h 5838626"/>
                <a:gd name="connsiteX488" fmla="*/ 4107587 w 4749368"/>
                <a:gd name="connsiteY488" fmla="*/ 670205 h 5838626"/>
                <a:gd name="connsiteX489" fmla="*/ 4057710 w 4749368"/>
                <a:gd name="connsiteY489" fmla="*/ 747790 h 5838626"/>
                <a:gd name="connsiteX490" fmla="*/ 3933019 w 4749368"/>
                <a:gd name="connsiteY490" fmla="*/ 839230 h 5838626"/>
                <a:gd name="connsiteX491" fmla="*/ 3816641 w 4749368"/>
                <a:gd name="connsiteY491" fmla="*/ 916816 h 5838626"/>
                <a:gd name="connsiteX492" fmla="*/ 3808329 w 4749368"/>
                <a:gd name="connsiteY492" fmla="*/ 986089 h 5838626"/>
                <a:gd name="connsiteX493" fmla="*/ 3836038 w 4749368"/>
                <a:gd name="connsiteY493" fmla="*/ 1030423 h 5838626"/>
                <a:gd name="connsiteX494" fmla="*/ 3838809 w 4749368"/>
                <a:gd name="connsiteY494" fmla="*/ 1130176 h 5838626"/>
                <a:gd name="connsiteX495" fmla="*/ 3866518 w 4749368"/>
                <a:gd name="connsiteY495" fmla="*/ 1221616 h 5838626"/>
                <a:gd name="connsiteX496" fmla="*/ 3877601 w 4749368"/>
                <a:gd name="connsiteY496" fmla="*/ 1360161 h 5838626"/>
                <a:gd name="connsiteX497" fmla="*/ 3883143 w 4749368"/>
                <a:gd name="connsiteY497" fmla="*/ 1554125 h 5838626"/>
                <a:gd name="connsiteX498" fmla="*/ 3885222 w 4749368"/>
                <a:gd name="connsiteY498" fmla="*/ 1587268 h 5838626"/>
                <a:gd name="connsiteX499" fmla="*/ 3887277 w 4749368"/>
                <a:gd name="connsiteY499" fmla="*/ 1603260 h 5838626"/>
                <a:gd name="connsiteX500" fmla="*/ 3892388 w 4749368"/>
                <a:gd name="connsiteY500" fmla="*/ 1619815 h 5838626"/>
                <a:gd name="connsiteX501" fmla="*/ 3911784 w 4749368"/>
                <a:gd name="connsiteY501" fmla="*/ 1691859 h 5838626"/>
                <a:gd name="connsiteX502" fmla="*/ 3917326 w 4749368"/>
                <a:gd name="connsiteY502" fmla="*/ 1808237 h 5838626"/>
                <a:gd name="connsiteX503" fmla="*/ 3909013 w 4749368"/>
                <a:gd name="connsiteY503" fmla="*/ 1907990 h 5838626"/>
                <a:gd name="connsiteX504" fmla="*/ 3922868 w 4749368"/>
                <a:gd name="connsiteY504" fmla="*/ 1966179 h 5838626"/>
                <a:gd name="connsiteX505" fmla="*/ 3914555 w 4749368"/>
                <a:gd name="connsiteY505" fmla="*/ 2049306 h 5838626"/>
                <a:gd name="connsiteX506" fmla="*/ 3909013 w 4749368"/>
                <a:gd name="connsiteY506" fmla="*/ 2104724 h 5838626"/>
                <a:gd name="connsiteX507" fmla="*/ 3907709 w 4749368"/>
                <a:gd name="connsiteY507" fmla="*/ 2117688 h 5838626"/>
                <a:gd name="connsiteX508" fmla="*/ 4000452 w 4749368"/>
                <a:gd name="connsiteY508" fmla="*/ 2108274 h 5838626"/>
                <a:gd name="connsiteX509" fmla="*/ 4084359 w 4749368"/>
                <a:gd name="connsiteY509" fmla="*/ 2107776 h 5838626"/>
                <a:gd name="connsiteX510" fmla="*/ 4324649 w 4749368"/>
                <a:gd name="connsiteY510" fmla="*/ 2122129 h 5838626"/>
                <a:gd name="connsiteX511" fmla="*/ 4468736 w 4749368"/>
                <a:gd name="connsiteY511" fmla="*/ 2122129 h 5838626"/>
                <a:gd name="connsiteX512" fmla="*/ 4604510 w 4749368"/>
                <a:gd name="connsiteY512" fmla="*/ 2210798 h 5838626"/>
                <a:gd name="connsiteX513" fmla="*/ 4690409 w 4749368"/>
                <a:gd name="connsiteY513" fmla="*/ 2341031 h 5838626"/>
                <a:gd name="connsiteX514" fmla="*/ 4734743 w 4749368"/>
                <a:gd name="connsiteY514" fmla="*/ 2440783 h 5838626"/>
                <a:gd name="connsiteX515" fmla="*/ 4748598 w 4749368"/>
                <a:gd name="connsiteY515" fmla="*/ 2534994 h 5838626"/>
                <a:gd name="connsiteX516" fmla="*/ 4715347 w 4749368"/>
                <a:gd name="connsiteY516" fmla="*/ 2626434 h 5838626"/>
                <a:gd name="connsiteX517" fmla="*/ 4651616 w 4749368"/>
                <a:gd name="connsiteY517" fmla="*/ 2695707 h 5838626"/>
                <a:gd name="connsiteX518" fmla="*/ 4540780 w 4749368"/>
                <a:gd name="connsiteY518" fmla="*/ 2781605 h 5838626"/>
                <a:gd name="connsiteX519" fmla="*/ 4421630 w 4749368"/>
                <a:gd name="connsiteY519" fmla="*/ 2856420 h 5838626"/>
                <a:gd name="connsiteX520" fmla="*/ 4274772 w 4749368"/>
                <a:gd name="connsiteY520" fmla="*/ 2889671 h 5838626"/>
                <a:gd name="connsiteX521" fmla="*/ 4058641 w 4749368"/>
                <a:gd name="connsiteY521" fmla="*/ 2895213 h 5838626"/>
                <a:gd name="connsiteX522" fmla="*/ 3914554 w 4749368"/>
                <a:gd name="connsiteY522" fmla="*/ 2803773 h 5838626"/>
                <a:gd name="connsiteX523" fmla="*/ 3895158 w 4749368"/>
                <a:gd name="connsiteY523" fmla="*/ 2764980 h 5838626"/>
                <a:gd name="connsiteX524" fmla="*/ 3879662 w 4749368"/>
                <a:gd name="connsiteY524" fmla="*/ 2760168 h 5838626"/>
                <a:gd name="connsiteX525" fmla="*/ 3872990 w 4749368"/>
                <a:gd name="connsiteY525" fmla="*/ 2767751 h 5838626"/>
                <a:gd name="connsiteX526" fmla="*/ 3767696 w 4749368"/>
                <a:gd name="connsiteY526" fmla="*/ 2812085 h 5838626"/>
                <a:gd name="connsiteX527" fmla="*/ 3676256 w 4749368"/>
                <a:gd name="connsiteY527" fmla="*/ 2784376 h 5838626"/>
                <a:gd name="connsiteX528" fmla="*/ 3598670 w 4749368"/>
                <a:gd name="connsiteY528" fmla="*/ 2806543 h 5838626"/>
                <a:gd name="connsiteX529" fmla="*/ 3468438 w 4749368"/>
                <a:gd name="connsiteY529" fmla="*/ 2812085 h 5838626"/>
                <a:gd name="connsiteX530" fmla="*/ 3399165 w 4749368"/>
                <a:gd name="connsiteY530" fmla="*/ 2864733 h 5838626"/>
                <a:gd name="connsiteX531" fmla="*/ 3313267 w 4749368"/>
                <a:gd name="connsiteY531" fmla="*/ 2873045 h 5838626"/>
                <a:gd name="connsiteX532" fmla="*/ 3219056 w 4749368"/>
                <a:gd name="connsiteY532" fmla="*/ 2795460 h 5838626"/>
                <a:gd name="connsiteX533" fmla="*/ 3152554 w 4749368"/>
                <a:gd name="connsiteY533" fmla="*/ 2684623 h 5838626"/>
                <a:gd name="connsiteX534" fmla="*/ 3122074 w 4749368"/>
                <a:gd name="connsiteY534" fmla="*/ 2576558 h 5838626"/>
                <a:gd name="connsiteX535" fmla="*/ 3086052 w 4749368"/>
                <a:gd name="connsiteY535" fmla="*/ 2507285 h 5838626"/>
                <a:gd name="connsiteX536" fmla="*/ 3158096 w 4749368"/>
                <a:gd name="connsiteY536" fmla="*/ 2493431 h 5838626"/>
                <a:gd name="connsiteX537" fmla="*/ 3169180 w 4749368"/>
                <a:gd name="connsiteY537" fmla="*/ 2457409 h 5838626"/>
                <a:gd name="connsiteX538" fmla="*/ 3213514 w 4749368"/>
                <a:gd name="connsiteY538" fmla="*/ 2457409 h 5838626"/>
                <a:gd name="connsiteX539" fmla="*/ 3255078 w 4749368"/>
                <a:gd name="connsiteY539" fmla="*/ 2476805 h 5838626"/>
                <a:gd name="connsiteX540" fmla="*/ 3260620 w 4749368"/>
                <a:gd name="connsiteY540" fmla="*/ 2501743 h 5838626"/>
                <a:gd name="connsiteX541" fmla="*/ 3329892 w 4749368"/>
                <a:gd name="connsiteY541" fmla="*/ 2504514 h 5838626"/>
                <a:gd name="connsiteX542" fmla="*/ 3415790 w 4749368"/>
                <a:gd name="connsiteY542" fmla="*/ 2476805 h 5838626"/>
                <a:gd name="connsiteX543" fmla="*/ 3604212 w 4749368"/>
                <a:gd name="connsiteY543" fmla="*/ 2421387 h 5838626"/>
                <a:gd name="connsiteX544" fmla="*/ 3620482 w 4749368"/>
                <a:gd name="connsiteY544" fmla="*/ 2403905 h 5838626"/>
                <a:gd name="connsiteX545" fmla="*/ 3598671 w 4749368"/>
                <a:gd name="connsiteY545" fmla="*/ 2403982 h 5838626"/>
                <a:gd name="connsiteX546" fmla="*/ 3512773 w 4749368"/>
                <a:gd name="connsiteY546" fmla="*/ 2351335 h 5838626"/>
                <a:gd name="connsiteX547" fmla="*/ 3465149 w 4749368"/>
                <a:gd name="connsiteY547" fmla="*/ 2339905 h 5838626"/>
                <a:gd name="connsiteX548" fmla="*/ 3439828 w 4749368"/>
                <a:gd name="connsiteY548" fmla="*/ 2334953 h 5838626"/>
                <a:gd name="connsiteX549" fmla="*/ 3430122 w 4749368"/>
                <a:gd name="connsiteY549" fmla="*/ 2337437 h 5838626"/>
                <a:gd name="connsiteX550" fmla="*/ 3368685 w 4749368"/>
                <a:gd name="connsiteY550" fmla="*/ 2352114 h 5838626"/>
                <a:gd name="connsiteX551" fmla="*/ 3205201 w 4749368"/>
                <a:gd name="connsiteY551" fmla="*/ 2379823 h 5838626"/>
                <a:gd name="connsiteX552" fmla="*/ 3061114 w 4749368"/>
                <a:gd name="connsiteY552" fmla="*/ 2446325 h 5838626"/>
                <a:gd name="connsiteX553" fmla="*/ 2897630 w 4749368"/>
                <a:gd name="connsiteY553" fmla="*/ 2537765 h 5838626"/>
                <a:gd name="connsiteX554" fmla="*/ 2922569 w 4749368"/>
                <a:gd name="connsiteY554" fmla="*/ 2626434 h 5838626"/>
                <a:gd name="connsiteX555" fmla="*/ 3002925 w 4749368"/>
                <a:gd name="connsiteY555" fmla="*/ 2776063 h 5838626"/>
                <a:gd name="connsiteX556" fmla="*/ 3036176 w 4749368"/>
                <a:gd name="connsiteY556" fmla="*/ 2856420 h 5838626"/>
                <a:gd name="connsiteX557" fmla="*/ 3038947 w 4749368"/>
                <a:gd name="connsiteY557" fmla="*/ 2906296 h 5838626"/>
                <a:gd name="connsiteX558" fmla="*/ 2986300 w 4749368"/>
                <a:gd name="connsiteY558" fmla="*/ 2931234 h 5838626"/>
                <a:gd name="connsiteX559" fmla="*/ 2911485 w 4749368"/>
                <a:gd name="connsiteY559" fmla="*/ 2906296 h 5838626"/>
                <a:gd name="connsiteX560" fmla="*/ 2800649 w 4749368"/>
                <a:gd name="connsiteY560" fmla="*/ 2745583 h 5838626"/>
                <a:gd name="connsiteX561" fmla="*/ 2714750 w 4749368"/>
                <a:gd name="connsiteY561" fmla="*/ 2587642 h 5838626"/>
                <a:gd name="connsiteX562" fmla="*/ 2675958 w 4749368"/>
                <a:gd name="connsiteY562" fmla="*/ 2501743 h 5838626"/>
                <a:gd name="connsiteX563" fmla="*/ 2662103 w 4749368"/>
                <a:gd name="connsiteY563" fmla="*/ 2390907 h 5838626"/>
                <a:gd name="connsiteX564" fmla="*/ 2703667 w 4749368"/>
                <a:gd name="connsiteY564" fmla="*/ 2335489 h 5838626"/>
                <a:gd name="connsiteX565" fmla="*/ 2720292 w 4749368"/>
                <a:gd name="connsiteY565" fmla="*/ 2282842 h 5838626"/>
                <a:gd name="connsiteX566" fmla="*/ 2800649 w 4749368"/>
                <a:gd name="connsiteY566" fmla="*/ 2332718 h 5838626"/>
                <a:gd name="connsiteX567" fmla="*/ 2833900 w 4749368"/>
                <a:gd name="connsiteY567" fmla="*/ 2363198 h 5838626"/>
                <a:gd name="connsiteX568" fmla="*/ 2847754 w 4749368"/>
                <a:gd name="connsiteY568" fmla="*/ 2415845 h 5838626"/>
                <a:gd name="connsiteX569" fmla="*/ 2872692 w 4749368"/>
                <a:gd name="connsiteY569" fmla="*/ 2451867 h 5838626"/>
                <a:gd name="connsiteX570" fmla="*/ 3033405 w 4749368"/>
                <a:gd name="connsiteY570" fmla="*/ 2371511 h 5838626"/>
                <a:gd name="connsiteX571" fmla="*/ 3188576 w 4749368"/>
                <a:gd name="connsiteY571" fmla="*/ 2313322 h 5838626"/>
                <a:gd name="connsiteX572" fmla="*/ 3249190 w 4749368"/>
                <a:gd name="connsiteY572" fmla="*/ 2297736 h 5838626"/>
                <a:gd name="connsiteX573" fmla="*/ 3283191 w 4749368"/>
                <a:gd name="connsiteY573" fmla="*/ 2289596 h 5838626"/>
                <a:gd name="connsiteX574" fmla="*/ 3266162 w 4749368"/>
                <a:gd name="connsiteY574" fmla="*/ 2282062 h 5838626"/>
                <a:gd name="connsiteX575" fmla="*/ 3263391 w 4749368"/>
                <a:gd name="connsiteY575" fmla="*/ 2240499 h 5838626"/>
                <a:gd name="connsiteX576" fmla="*/ 3177493 w 4749368"/>
                <a:gd name="connsiteY576" fmla="*/ 2237728 h 5838626"/>
                <a:gd name="connsiteX577" fmla="*/ 3033406 w 4749368"/>
                <a:gd name="connsiteY577" fmla="*/ 2268208 h 5838626"/>
                <a:gd name="connsiteX578" fmla="*/ 3000155 w 4749368"/>
                <a:gd name="connsiteY578" fmla="*/ 2257124 h 5838626"/>
                <a:gd name="connsiteX579" fmla="*/ 3033406 w 4749368"/>
                <a:gd name="connsiteY579" fmla="*/ 2196164 h 5838626"/>
                <a:gd name="connsiteX580" fmla="*/ 3166410 w 4749368"/>
                <a:gd name="connsiteY580" fmla="*/ 2179539 h 5838626"/>
                <a:gd name="connsiteX581" fmla="*/ 3219057 w 4749368"/>
                <a:gd name="connsiteY581" fmla="*/ 2168455 h 5838626"/>
                <a:gd name="connsiteX582" fmla="*/ 3260621 w 4749368"/>
                <a:gd name="connsiteY582" fmla="*/ 2137975 h 5838626"/>
                <a:gd name="connsiteX583" fmla="*/ 3274475 w 4749368"/>
                <a:gd name="connsiteY583" fmla="*/ 2038222 h 5838626"/>
                <a:gd name="connsiteX584" fmla="*/ 3299413 w 4749368"/>
                <a:gd name="connsiteY584" fmla="*/ 1991117 h 5838626"/>
                <a:gd name="connsiteX585" fmla="*/ 3346519 w 4749368"/>
                <a:gd name="connsiteY585" fmla="*/ 1919073 h 5838626"/>
                <a:gd name="connsiteX586" fmla="*/ 3338206 w 4749368"/>
                <a:gd name="connsiteY586" fmla="*/ 1802695 h 5838626"/>
                <a:gd name="connsiteX587" fmla="*/ 3352061 w 4749368"/>
                <a:gd name="connsiteY587" fmla="*/ 1650295 h 5838626"/>
                <a:gd name="connsiteX588" fmla="*/ 3349485 w 4749368"/>
                <a:gd name="connsiteY588" fmla="*/ 1617109 h 5838626"/>
                <a:gd name="connsiteX589" fmla="*/ 3347837 w 4749368"/>
                <a:gd name="connsiteY589" fmla="*/ 1608652 h 5838626"/>
                <a:gd name="connsiteX590" fmla="*/ 3342816 w 4749368"/>
                <a:gd name="connsiteY590" fmla="*/ 1604001 h 5838626"/>
                <a:gd name="connsiteX591" fmla="*/ 3337274 w 4749368"/>
                <a:gd name="connsiteY591" fmla="*/ 1440518 h 5838626"/>
                <a:gd name="connsiteX592" fmla="*/ 3370525 w 4749368"/>
                <a:gd name="connsiteY592" fmla="*/ 1307514 h 5838626"/>
                <a:gd name="connsiteX593" fmla="*/ 3340045 w 4749368"/>
                <a:gd name="connsiteY593" fmla="*/ 1174510 h 5838626"/>
                <a:gd name="connsiteX594" fmla="*/ 3331732 w 4749368"/>
                <a:gd name="connsiteY594" fmla="*/ 1096925 h 5838626"/>
                <a:gd name="connsiteX595" fmla="*/ 3193187 w 4749368"/>
                <a:gd name="connsiteY595" fmla="*/ 1094154 h 5838626"/>
                <a:gd name="connsiteX596" fmla="*/ 2918867 w 4749368"/>
                <a:gd name="connsiteY596" fmla="*/ 1130176 h 5838626"/>
                <a:gd name="connsiteX597" fmla="*/ 2780321 w 4749368"/>
                <a:gd name="connsiteY597" fmla="*/ 1016569 h 5838626"/>
                <a:gd name="connsiteX598" fmla="*/ 2752612 w 4749368"/>
                <a:gd name="connsiteY598" fmla="*/ 961150 h 5838626"/>
                <a:gd name="connsiteX599" fmla="*/ 2760925 w 4749368"/>
                <a:gd name="connsiteY599" fmla="*/ 902961 h 5838626"/>
                <a:gd name="connsiteX600" fmla="*/ 2816343 w 4749368"/>
                <a:gd name="connsiteY600" fmla="*/ 905732 h 5838626"/>
                <a:gd name="connsiteX601" fmla="*/ 2860678 w 4749368"/>
                <a:gd name="connsiteY601" fmla="*/ 944525 h 5838626"/>
                <a:gd name="connsiteX602" fmla="*/ 2927179 w 4749368"/>
                <a:gd name="connsiteY602" fmla="*/ 952838 h 5838626"/>
                <a:gd name="connsiteX603" fmla="*/ 3010307 w 4749368"/>
                <a:gd name="connsiteY603" fmla="*/ 911274 h 5838626"/>
                <a:gd name="connsiteX604" fmla="*/ 3079579 w 4749368"/>
                <a:gd name="connsiteY604" fmla="*/ 905732 h 5838626"/>
                <a:gd name="connsiteX605" fmla="*/ 3171019 w 4749368"/>
                <a:gd name="connsiteY605" fmla="*/ 861398 h 5838626"/>
                <a:gd name="connsiteX606" fmla="*/ 3295710 w 4749368"/>
                <a:gd name="connsiteY606" fmla="*/ 817063 h 5838626"/>
                <a:gd name="connsiteX607" fmla="*/ 3378838 w 4749368"/>
                <a:gd name="connsiteY607" fmla="*/ 720081 h 5838626"/>
                <a:gd name="connsiteX608" fmla="*/ 3389189 w 4749368"/>
                <a:gd name="connsiteY608" fmla="*/ 710831 h 5838626"/>
                <a:gd name="connsiteX609" fmla="*/ 3385311 w 4749368"/>
                <a:gd name="connsiteY609" fmla="*/ 708186 h 5838626"/>
                <a:gd name="connsiteX610" fmla="*/ 3365915 w 4749368"/>
                <a:gd name="connsiteY610" fmla="*/ 575182 h 5838626"/>
                <a:gd name="connsiteX611" fmla="*/ 3332664 w 4749368"/>
                <a:gd name="connsiteY611" fmla="*/ 456033 h 5838626"/>
                <a:gd name="connsiteX612" fmla="*/ 3230141 w 4749368"/>
                <a:gd name="connsiteY612" fmla="*/ 267611 h 5838626"/>
                <a:gd name="connsiteX613" fmla="*/ 3144242 w 4749368"/>
                <a:gd name="connsiteY613" fmla="*/ 131837 h 5838626"/>
                <a:gd name="connsiteX614" fmla="*/ 3105450 w 4749368"/>
                <a:gd name="connsiteY614" fmla="*/ 48710 h 5838626"/>
                <a:gd name="connsiteX615" fmla="*/ 3216286 w 4749368"/>
                <a:gd name="connsiteY615" fmla="*/ 23771 h 5838626"/>
                <a:gd name="connsiteX616" fmla="*/ 3354831 w 4749368"/>
                <a:gd name="connsiteY616" fmla="*/ 18230 h 5838626"/>
                <a:gd name="connsiteX617" fmla="*/ 3448025 w 4749368"/>
                <a:gd name="connsiteY617" fmla="*/ 565 h 58386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Lst>
              <a:rect l="l" t="t" r="r" b="b"/>
              <a:pathLst>
                <a:path w="4749368" h="5838626">
                  <a:moveTo>
                    <a:pt x="2026832" y="3343699"/>
                  </a:moveTo>
                  <a:cubicBezTo>
                    <a:pt x="2011225" y="3344158"/>
                    <a:pt x="2005601" y="3350126"/>
                    <a:pt x="1981301" y="3359278"/>
                  </a:cubicBezTo>
                  <a:lnTo>
                    <a:pt x="1973289" y="3361847"/>
                  </a:lnTo>
                  <a:lnTo>
                    <a:pt x="1971747" y="3369405"/>
                  </a:lnTo>
                  <a:cubicBezTo>
                    <a:pt x="1968075" y="3402456"/>
                    <a:pt x="1981540" y="3408577"/>
                    <a:pt x="1982764" y="3428162"/>
                  </a:cubicBezTo>
                  <a:cubicBezTo>
                    <a:pt x="1983988" y="3447747"/>
                    <a:pt x="1984600" y="3458764"/>
                    <a:pt x="1979092" y="3486918"/>
                  </a:cubicBezTo>
                  <a:cubicBezTo>
                    <a:pt x="1973584" y="3515072"/>
                    <a:pt x="1945429" y="3561588"/>
                    <a:pt x="1949713" y="3597087"/>
                  </a:cubicBezTo>
                  <a:cubicBezTo>
                    <a:pt x="1952926" y="3623711"/>
                    <a:pt x="1974731" y="3626236"/>
                    <a:pt x="1991113" y="3657336"/>
                  </a:cubicBezTo>
                  <a:lnTo>
                    <a:pt x="1992504" y="3661663"/>
                  </a:lnTo>
                  <a:lnTo>
                    <a:pt x="2008470" y="3626465"/>
                  </a:lnTo>
                  <a:cubicBezTo>
                    <a:pt x="2034788" y="3575665"/>
                    <a:pt x="2088037" y="3502832"/>
                    <a:pt x="2103950" y="3464885"/>
                  </a:cubicBezTo>
                  <a:cubicBezTo>
                    <a:pt x="2119863" y="3426938"/>
                    <a:pt x="2108846" y="3415309"/>
                    <a:pt x="2103950" y="3398784"/>
                  </a:cubicBezTo>
                  <a:cubicBezTo>
                    <a:pt x="2099054" y="3382259"/>
                    <a:pt x="2087424" y="3374914"/>
                    <a:pt x="2074571" y="3365733"/>
                  </a:cubicBezTo>
                  <a:cubicBezTo>
                    <a:pt x="2061718" y="3356552"/>
                    <a:pt x="2047642" y="3343087"/>
                    <a:pt x="2026832" y="3343699"/>
                  </a:cubicBezTo>
                  <a:close/>
                  <a:moveTo>
                    <a:pt x="3836449" y="3027696"/>
                  </a:moveTo>
                  <a:cubicBezTo>
                    <a:pt x="3856365" y="3026714"/>
                    <a:pt x="3877378" y="3028215"/>
                    <a:pt x="3895158" y="3033757"/>
                  </a:cubicBezTo>
                  <a:cubicBezTo>
                    <a:pt x="3930718" y="3044841"/>
                    <a:pt x="3960736" y="3078554"/>
                    <a:pt x="3997681" y="3103030"/>
                  </a:cubicBezTo>
                  <a:cubicBezTo>
                    <a:pt x="4034626" y="3127506"/>
                    <a:pt x="4093739" y="3157986"/>
                    <a:pt x="4116830" y="3180615"/>
                  </a:cubicBezTo>
                  <a:cubicBezTo>
                    <a:pt x="4139921" y="3203244"/>
                    <a:pt x="4144540" y="3218946"/>
                    <a:pt x="4136227" y="3238804"/>
                  </a:cubicBezTo>
                  <a:cubicBezTo>
                    <a:pt x="4127914" y="3258662"/>
                    <a:pt x="4084041" y="3278520"/>
                    <a:pt x="4066954" y="3299764"/>
                  </a:cubicBezTo>
                  <a:cubicBezTo>
                    <a:pt x="4049867" y="3321008"/>
                    <a:pt x="4037398" y="3350564"/>
                    <a:pt x="4033703" y="3366266"/>
                  </a:cubicBezTo>
                  <a:cubicBezTo>
                    <a:pt x="4030009" y="3381968"/>
                    <a:pt x="4033703" y="3388895"/>
                    <a:pt x="4044787" y="3393975"/>
                  </a:cubicBezTo>
                  <a:cubicBezTo>
                    <a:pt x="4055871" y="3399055"/>
                    <a:pt x="4084965" y="3402288"/>
                    <a:pt x="4100205" y="3396746"/>
                  </a:cubicBezTo>
                  <a:cubicBezTo>
                    <a:pt x="4115445" y="3391204"/>
                    <a:pt x="4120063" y="3372270"/>
                    <a:pt x="4136227" y="3360724"/>
                  </a:cubicBezTo>
                  <a:cubicBezTo>
                    <a:pt x="4152391" y="3349178"/>
                    <a:pt x="4177791" y="3333938"/>
                    <a:pt x="4197187" y="3327473"/>
                  </a:cubicBezTo>
                  <a:cubicBezTo>
                    <a:pt x="4216583" y="3321008"/>
                    <a:pt x="4229052" y="3315005"/>
                    <a:pt x="4252605" y="3321932"/>
                  </a:cubicBezTo>
                  <a:cubicBezTo>
                    <a:pt x="4276158" y="3328859"/>
                    <a:pt x="4318645" y="3350564"/>
                    <a:pt x="4338503" y="3369037"/>
                  </a:cubicBezTo>
                  <a:cubicBezTo>
                    <a:pt x="4358361" y="3387510"/>
                    <a:pt x="4377296" y="3411524"/>
                    <a:pt x="4371754" y="3432768"/>
                  </a:cubicBezTo>
                  <a:cubicBezTo>
                    <a:pt x="4366212" y="3454012"/>
                    <a:pt x="4336194" y="3475717"/>
                    <a:pt x="4305252" y="3496499"/>
                  </a:cubicBezTo>
                  <a:cubicBezTo>
                    <a:pt x="4274310" y="3517281"/>
                    <a:pt x="4225357" y="3535754"/>
                    <a:pt x="4186103" y="3557459"/>
                  </a:cubicBezTo>
                  <a:cubicBezTo>
                    <a:pt x="4146849" y="3579164"/>
                    <a:pt x="4102052" y="3602717"/>
                    <a:pt x="4069725" y="3626732"/>
                  </a:cubicBezTo>
                  <a:cubicBezTo>
                    <a:pt x="4037398" y="3650746"/>
                    <a:pt x="4005533" y="3678917"/>
                    <a:pt x="3992140" y="3701546"/>
                  </a:cubicBezTo>
                  <a:cubicBezTo>
                    <a:pt x="3978747" y="3724175"/>
                    <a:pt x="3981518" y="3745881"/>
                    <a:pt x="3989369" y="3762506"/>
                  </a:cubicBezTo>
                  <a:cubicBezTo>
                    <a:pt x="3997220" y="3779131"/>
                    <a:pt x="4016616" y="3793910"/>
                    <a:pt x="4039245" y="3801299"/>
                  </a:cubicBezTo>
                  <a:cubicBezTo>
                    <a:pt x="4061874" y="3808688"/>
                    <a:pt x="4088659" y="3811459"/>
                    <a:pt x="4125143" y="3806841"/>
                  </a:cubicBezTo>
                  <a:cubicBezTo>
                    <a:pt x="4161627" y="3802223"/>
                    <a:pt x="4219354" y="3780979"/>
                    <a:pt x="4258147" y="3773590"/>
                  </a:cubicBezTo>
                  <a:cubicBezTo>
                    <a:pt x="4296940" y="3766201"/>
                    <a:pt x="4333886" y="3768510"/>
                    <a:pt x="4357900" y="3762506"/>
                  </a:cubicBezTo>
                  <a:cubicBezTo>
                    <a:pt x="4381914" y="3756502"/>
                    <a:pt x="4380991" y="3740339"/>
                    <a:pt x="4402234" y="3737568"/>
                  </a:cubicBezTo>
                  <a:cubicBezTo>
                    <a:pt x="4423477" y="3734797"/>
                    <a:pt x="4455343" y="3750961"/>
                    <a:pt x="4485361" y="3745881"/>
                  </a:cubicBezTo>
                  <a:cubicBezTo>
                    <a:pt x="4515379" y="3740801"/>
                    <a:pt x="4553248" y="3705241"/>
                    <a:pt x="4582343" y="3707088"/>
                  </a:cubicBezTo>
                  <a:cubicBezTo>
                    <a:pt x="4611438" y="3708935"/>
                    <a:pt x="4633605" y="3730640"/>
                    <a:pt x="4659929" y="3756964"/>
                  </a:cubicBezTo>
                  <a:cubicBezTo>
                    <a:pt x="4686253" y="3783288"/>
                    <a:pt x="4740285" y="3838706"/>
                    <a:pt x="4740285" y="3865030"/>
                  </a:cubicBezTo>
                  <a:cubicBezTo>
                    <a:pt x="4740285" y="3891354"/>
                    <a:pt x="4697798" y="3904746"/>
                    <a:pt x="4659929" y="3914906"/>
                  </a:cubicBezTo>
                  <a:cubicBezTo>
                    <a:pt x="4622060" y="3925066"/>
                    <a:pt x="4573106" y="3925990"/>
                    <a:pt x="4513070" y="3925990"/>
                  </a:cubicBezTo>
                  <a:cubicBezTo>
                    <a:pt x="4453034" y="3925990"/>
                    <a:pt x="4348663" y="3914444"/>
                    <a:pt x="4299710" y="3914906"/>
                  </a:cubicBezTo>
                  <a:cubicBezTo>
                    <a:pt x="4250757" y="3915368"/>
                    <a:pt x="4219354" y="3928761"/>
                    <a:pt x="4219354" y="3928761"/>
                  </a:cubicBezTo>
                  <a:cubicBezTo>
                    <a:pt x="4190721" y="3933841"/>
                    <a:pt x="4159318" y="3934764"/>
                    <a:pt x="4127914" y="3945386"/>
                  </a:cubicBezTo>
                  <a:cubicBezTo>
                    <a:pt x="4096510" y="3956008"/>
                    <a:pt x="4051714" y="3973557"/>
                    <a:pt x="4030932" y="3992492"/>
                  </a:cubicBezTo>
                  <a:cubicBezTo>
                    <a:pt x="4010150" y="4011427"/>
                    <a:pt x="4012921" y="4022971"/>
                    <a:pt x="4003223" y="4058993"/>
                  </a:cubicBezTo>
                  <a:cubicBezTo>
                    <a:pt x="3993525" y="4095015"/>
                    <a:pt x="3970896" y="4177680"/>
                    <a:pt x="3972743" y="4208622"/>
                  </a:cubicBezTo>
                  <a:cubicBezTo>
                    <a:pt x="3974590" y="4239564"/>
                    <a:pt x="3999991" y="4241411"/>
                    <a:pt x="4014307" y="4244644"/>
                  </a:cubicBezTo>
                  <a:cubicBezTo>
                    <a:pt x="4028623" y="4247877"/>
                    <a:pt x="4053099" y="4243259"/>
                    <a:pt x="4058641" y="4228019"/>
                  </a:cubicBezTo>
                  <a:cubicBezTo>
                    <a:pt x="4064183" y="4212779"/>
                    <a:pt x="4047096" y="4177218"/>
                    <a:pt x="4047558" y="4153204"/>
                  </a:cubicBezTo>
                  <a:cubicBezTo>
                    <a:pt x="4048020" y="4129190"/>
                    <a:pt x="4053561" y="4098248"/>
                    <a:pt x="4061412" y="4083932"/>
                  </a:cubicBezTo>
                  <a:cubicBezTo>
                    <a:pt x="4069263" y="4069616"/>
                    <a:pt x="4087736" y="4077004"/>
                    <a:pt x="4094663" y="4067306"/>
                  </a:cubicBezTo>
                  <a:cubicBezTo>
                    <a:pt x="4101590" y="4057608"/>
                    <a:pt x="4087274" y="4034055"/>
                    <a:pt x="4102976" y="4025742"/>
                  </a:cubicBezTo>
                  <a:cubicBezTo>
                    <a:pt x="4118678" y="4017429"/>
                    <a:pt x="4158856" y="4021125"/>
                    <a:pt x="4188874" y="4017430"/>
                  </a:cubicBezTo>
                  <a:cubicBezTo>
                    <a:pt x="4218892" y="4013735"/>
                    <a:pt x="4261841" y="3996186"/>
                    <a:pt x="4283085" y="4003575"/>
                  </a:cubicBezTo>
                  <a:cubicBezTo>
                    <a:pt x="4304329" y="4010964"/>
                    <a:pt x="4309871" y="4043753"/>
                    <a:pt x="4316336" y="4061764"/>
                  </a:cubicBezTo>
                  <a:cubicBezTo>
                    <a:pt x="4322801" y="4079775"/>
                    <a:pt x="4314951" y="4094554"/>
                    <a:pt x="4321878" y="4111641"/>
                  </a:cubicBezTo>
                  <a:cubicBezTo>
                    <a:pt x="4328805" y="4128728"/>
                    <a:pt x="4353282" y="4141197"/>
                    <a:pt x="4357900" y="4164288"/>
                  </a:cubicBezTo>
                  <a:cubicBezTo>
                    <a:pt x="4362518" y="4187379"/>
                    <a:pt x="4369445" y="4223401"/>
                    <a:pt x="4349587" y="4250186"/>
                  </a:cubicBezTo>
                  <a:cubicBezTo>
                    <a:pt x="4329729" y="4276971"/>
                    <a:pt x="4277081" y="4292212"/>
                    <a:pt x="4238750" y="4325001"/>
                  </a:cubicBezTo>
                  <a:cubicBezTo>
                    <a:pt x="4200419" y="4357790"/>
                    <a:pt x="4161626" y="4395659"/>
                    <a:pt x="4119601" y="4446921"/>
                  </a:cubicBezTo>
                  <a:cubicBezTo>
                    <a:pt x="4077576" y="4498183"/>
                    <a:pt x="4029547" y="4574844"/>
                    <a:pt x="3986598" y="4632571"/>
                  </a:cubicBezTo>
                  <a:cubicBezTo>
                    <a:pt x="3943649" y="4690298"/>
                    <a:pt x="3906242" y="4754030"/>
                    <a:pt x="3861907" y="4793284"/>
                  </a:cubicBezTo>
                  <a:lnTo>
                    <a:pt x="3856313" y="4797324"/>
                  </a:lnTo>
                  <a:lnTo>
                    <a:pt x="3834025" y="4829220"/>
                  </a:lnTo>
                  <a:cubicBezTo>
                    <a:pt x="3804758" y="4869225"/>
                    <a:pt x="3765619" y="4918322"/>
                    <a:pt x="3739987" y="4948455"/>
                  </a:cubicBezTo>
                  <a:cubicBezTo>
                    <a:pt x="3705812" y="4988633"/>
                    <a:pt x="3691496" y="4995099"/>
                    <a:pt x="3654089" y="5034353"/>
                  </a:cubicBezTo>
                  <a:cubicBezTo>
                    <a:pt x="3616682" y="5073607"/>
                    <a:pt x="3558492" y="5147498"/>
                    <a:pt x="3515543" y="5183982"/>
                  </a:cubicBezTo>
                  <a:cubicBezTo>
                    <a:pt x="3472594" y="5220466"/>
                    <a:pt x="3441190" y="5225546"/>
                    <a:pt x="3396394" y="5253255"/>
                  </a:cubicBezTo>
                  <a:cubicBezTo>
                    <a:pt x="3351598" y="5280964"/>
                    <a:pt x="3288790" y="5323913"/>
                    <a:pt x="3246765" y="5350237"/>
                  </a:cubicBezTo>
                  <a:cubicBezTo>
                    <a:pt x="3204740" y="5376561"/>
                    <a:pt x="3183957" y="5393186"/>
                    <a:pt x="3144241" y="5411197"/>
                  </a:cubicBezTo>
                  <a:cubicBezTo>
                    <a:pt x="3104525" y="5429208"/>
                    <a:pt x="3047260" y="5442138"/>
                    <a:pt x="3008467" y="5458302"/>
                  </a:cubicBezTo>
                  <a:cubicBezTo>
                    <a:pt x="2969674" y="5474466"/>
                    <a:pt x="2943350" y="5502175"/>
                    <a:pt x="2911485" y="5508179"/>
                  </a:cubicBezTo>
                  <a:cubicBezTo>
                    <a:pt x="2879619" y="5514183"/>
                    <a:pt x="2827896" y="5506793"/>
                    <a:pt x="2817274" y="5494324"/>
                  </a:cubicBezTo>
                  <a:cubicBezTo>
                    <a:pt x="2806652" y="5481855"/>
                    <a:pt x="2826510" y="5451837"/>
                    <a:pt x="2847754" y="5433364"/>
                  </a:cubicBezTo>
                  <a:cubicBezTo>
                    <a:pt x="2868998" y="5414891"/>
                    <a:pt x="2911485" y="5409350"/>
                    <a:pt x="2944736" y="5383488"/>
                  </a:cubicBezTo>
                  <a:cubicBezTo>
                    <a:pt x="2977987" y="5357626"/>
                    <a:pt x="3014933" y="5305440"/>
                    <a:pt x="3047260" y="5278193"/>
                  </a:cubicBezTo>
                  <a:cubicBezTo>
                    <a:pt x="3079587" y="5250946"/>
                    <a:pt x="3138700" y="5220004"/>
                    <a:pt x="3138700" y="5220004"/>
                  </a:cubicBezTo>
                  <a:cubicBezTo>
                    <a:pt x="3172874" y="5197837"/>
                    <a:pt x="3218594" y="5165972"/>
                    <a:pt x="3252307" y="5145190"/>
                  </a:cubicBezTo>
                  <a:cubicBezTo>
                    <a:pt x="3286020" y="5124408"/>
                    <a:pt x="3311420" y="5121637"/>
                    <a:pt x="3340976" y="5095313"/>
                  </a:cubicBezTo>
                  <a:cubicBezTo>
                    <a:pt x="3370532" y="5068989"/>
                    <a:pt x="3397780" y="5014495"/>
                    <a:pt x="3429645" y="4987248"/>
                  </a:cubicBezTo>
                  <a:cubicBezTo>
                    <a:pt x="3461510" y="4960001"/>
                    <a:pt x="3510926" y="4951226"/>
                    <a:pt x="3532169" y="4931830"/>
                  </a:cubicBezTo>
                  <a:cubicBezTo>
                    <a:pt x="3553412" y="4912434"/>
                    <a:pt x="3544638" y="4890728"/>
                    <a:pt x="3557107" y="4870870"/>
                  </a:cubicBezTo>
                  <a:cubicBezTo>
                    <a:pt x="3569576" y="4851012"/>
                    <a:pt x="3588511" y="4836696"/>
                    <a:pt x="3606983" y="4812681"/>
                  </a:cubicBezTo>
                  <a:cubicBezTo>
                    <a:pt x="3625456" y="4788666"/>
                    <a:pt x="3650855" y="4757262"/>
                    <a:pt x="3667942" y="4726782"/>
                  </a:cubicBezTo>
                  <a:lnTo>
                    <a:pt x="3673448" y="4708475"/>
                  </a:lnTo>
                  <a:cubicBezTo>
                    <a:pt x="3673439" y="4702751"/>
                    <a:pt x="3673429" y="4697026"/>
                    <a:pt x="3673420" y="4691302"/>
                  </a:cubicBezTo>
                  <a:cubicBezTo>
                    <a:pt x="3676083" y="4646686"/>
                    <a:pt x="3684915" y="4594471"/>
                    <a:pt x="3681798" y="4563299"/>
                  </a:cubicBezTo>
                  <a:cubicBezTo>
                    <a:pt x="3677642" y="4521736"/>
                    <a:pt x="3669791" y="4496797"/>
                    <a:pt x="3648547" y="4482942"/>
                  </a:cubicBezTo>
                  <a:cubicBezTo>
                    <a:pt x="3627303" y="4469088"/>
                    <a:pt x="3591281" y="4471397"/>
                    <a:pt x="3554336" y="4480172"/>
                  </a:cubicBezTo>
                  <a:cubicBezTo>
                    <a:pt x="3517391" y="4488947"/>
                    <a:pt x="3465205" y="4524968"/>
                    <a:pt x="3426874" y="4535590"/>
                  </a:cubicBezTo>
                  <a:cubicBezTo>
                    <a:pt x="3388543" y="4546212"/>
                    <a:pt x="3352059" y="4536975"/>
                    <a:pt x="3324350" y="4543902"/>
                  </a:cubicBezTo>
                  <a:cubicBezTo>
                    <a:pt x="3296641" y="4550829"/>
                    <a:pt x="3260620" y="4577153"/>
                    <a:pt x="3260620" y="4577153"/>
                  </a:cubicBezTo>
                  <a:cubicBezTo>
                    <a:pt x="3235682" y="4590084"/>
                    <a:pt x="3201968" y="4624259"/>
                    <a:pt x="3174721" y="4621488"/>
                  </a:cubicBezTo>
                  <a:cubicBezTo>
                    <a:pt x="3147474" y="4618717"/>
                    <a:pt x="3104063" y="4576692"/>
                    <a:pt x="3097136" y="4560528"/>
                  </a:cubicBezTo>
                  <a:cubicBezTo>
                    <a:pt x="3090209" y="4544364"/>
                    <a:pt x="3110991" y="4540208"/>
                    <a:pt x="3133158" y="4524506"/>
                  </a:cubicBezTo>
                  <a:cubicBezTo>
                    <a:pt x="3155325" y="4508804"/>
                    <a:pt x="3198737" y="4481095"/>
                    <a:pt x="3230140" y="4466317"/>
                  </a:cubicBezTo>
                  <a:cubicBezTo>
                    <a:pt x="3261543" y="4451539"/>
                    <a:pt x="3294795" y="4448768"/>
                    <a:pt x="3321580" y="4435837"/>
                  </a:cubicBezTo>
                  <a:cubicBezTo>
                    <a:pt x="3348365" y="4422906"/>
                    <a:pt x="3368685" y="4400739"/>
                    <a:pt x="3390852" y="4388732"/>
                  </a:cubicBezTo>
                  <a:cubicBezTo>
                    <a:pt x="3413019" y="4376725"/>
                    <a:pt x="3432878" y="4375800"/>
                    <a:pt x="3454583" y="4363793"/>
                  </a:cubicBezTo>
                  <a:cubicBezTo>
                    <a:pt x="3476288" y="4351786"/>
                    <a:pt x="3499380" y="4323153"/>
                    <a:pt x="3521085" y="4316688"/>
                  </a:cubicBezTo>
                  <a:cubicBezTo>
                    <a:pt x="3542790" y="4310223"/>
                    <a:pt x="3563111" y="4314841"/>
                    <a:pt x="3584816" y="4325001"/>
                  </a:cubicBezTo>
                  <a:cubicBezTo>
                    <a:pt x="3606521" y="4335161"/>
                    <a:pt x="3635154" y="4363332"/>
                    <a:pt x="3651318" y="4377648"/>
                  </a:cubicBezTo>
                  <a:cubicBezTo>
                    <a:pt x="3667482" y="4391964"/>
                    <a:pt x="3668867" y="4404895"/>
                    <a:pt x="3681798" y="4410899"/>
                  </a:cubicBezTo>
                  <a:cubicBezTo>
                    <a:pt x="3694729" y="4416903"/>
                    <a:pt x="3724285" y="4422906"/>
                    <a:pt x="3728903" y="4413670"/>
                  </a:cubicBezTo>
                  <a:cubicBezTo>
                    <a:pt x="3733521" y="4404434"/>
                    <a:pt x="3713201" y="4373954"/>
                    <a:pt x="3709507" y="4355481"/>
                  </a:cubicBezTo>
                  <a:cubicBezTo>
                    <a:pt x="3705813" y="4337008"/>
                    <a:pt x="3709969" y="4320844"/>
                    <a:pt x="3706736" y="4302833"/>
                  </a:cubicBezTo>
                  <a:cubicBezTo>
                    <a:pt x="3703503" y="4284822"/>
                    <a:pt x="3690573" y="4266810"/>
                    <a:pt x="3690111" y="4247414"/>
                  </a:cubicBezTo>
                  <a:cubicBezTo>
                    <a:pt x="3689649" y="4228018"/>
                    <a:pt x="3703043" y="4206313"/>
                    <a:pt x="3703966" y="4186455"/>
                  </a:cubicBezTo>
                  <a:cubicBezTo>
                    <a:pt x="3704889" y="4166597"/>
                    <a:pt x="3706736" y="4140735"/>
                    <a:pt x="3695652" y="4128266"/>
                  </a:cubicBezTo>
                  <a:cubicBezTo>
                    <a:pt x="3684568" y="4115797"/>
                    <a:pt x="3658707" y="4113026"/>
                    <a:pt x="3637463" y="4111641"/>
                  </a:cubicBezTo>
                  <a:cubicBezTo>
                    <a:pt x="3616219" y="4110256"/>
                    <a:pt x="3605135" y="4117644"/>
                    <a:pt x="3568190" y="4119953"/>
                  </a:cubicBezTo>
                  <a:cubicBezTo>
                    <a:pt x="3531245" y="4122262"/>
                    <a:pt x="3462433" y="4113488"/>
                    <a:pt x="3415790" y="4125495"/>
                  </a:cubicBezTo>
                  <a:cubicBezTo>
                    <a:pt x="3369147" y="4137502"/>
                    <a:pt x="3326198" y="4173986"/>
                    <a:pt x="3288329" y="4191997"/>
                  </a:cubicBezTo>
                  <a:cubicBezTo>
                    <a:pt x="3250460" y="4210008"/>
                    <a:pt x="3224598" y="4216474"/>
                    <a:pt x="3188576" y="4233561"/>
                  </a:cubicBezTo>
                  <a:cubicBezTo>
                    <a:pt x="3152554" y="4250648"/>
                    <a:pt x="3107758" y="4275587"/>
                    <a:pt x="3072198" y="4294521"/>
                  </a:cubicBezTo>
                  <a:cubicBezTo>
                    <a:pt x="3036638" y="4313455"/>
                    <a:pt x="3003849" y="4333313"/>
                    <a:pt x="2975216" y="4347168"/>
                  </a:cubicBezTo>
                  <a:cubicBezTo>
                    <a:pt x="2946583" y="4361022"/>
                    <a:pt x="2917950" y="4370259"/>
                    <a:pt x="2900401" y="4377648"/>
                  </a:cubicBezTo>
                  <a:cubicBezTo>
                    <a:pt x="2882852" y="4385037"/>
                    <a:pt x="2878695" y="4382728"/>
                    <a:pt x="2869921" y="4391502"/>
                  </a:cubicBezTo>
                  <a:cubicBezTo>
                    <a:pt x="2861147" y="4400276"/>
                    <a:pt x="2859761" y="4424291"/>
                    <a:pt x="2847754" y="4430295"/>
                  </a:cubicBezTo>
                  <a:cubicBezTo>
                    <a:pt x="2835747" y="4436299"/>
                    <a:pt x="2795568" y="4420597"/>
                    <a:pt x="2775710" y="4410899"/>
                  </a:cubicBezTo>
                  <a:cubicBezTo>
                    <a:pt x="2755852" y="4401201"/>
                    <a:pt x="2748925" y="4389655"/>
                    <a:pt x="2728605" y="4372106"/>
                  </a:cubicBezTo>
                  <a:cubicBezTo>
                    <a:pt x="2708285" y="4354557"/>
                    <a:pt x="2664874" y="4329157"/>
                    <a:pt x="2653790" y="4305604"/>
                  </a:cubicBezTo>
                  <a:cubicBezTo>
                    <a:pt x="2642706" y="4282051"/>
                    <a:pt x="2652866" y="4249724"/>
                    <a:pt x="2662103" y="4230790"/>
                  </a:cubicBezTo>
                  <a:cubicBezTo>
                    <a:pt x="2671339" y="4211855"/>
                    <a:pt x="2675496" y="4200310"/>
                    <a:pt x="2709209" y="4191997"/>
                  </a:cubicBezTo>
                  <a:cubicBezTo>
                    <a:pt x="2742922" y="4183684"/>
                    <a:pt x="2830667" y="4182760"/>
                    <a:pt x="2864380" y="4180913"/>
                  </a:cubicBezTo>
                  <a:cubicBezTo>
                    <a:pt x="2898093" y="4179066"/>
                    <a:pt x="2898554" y="4184146"/>
                    <a:pt x="2911485" y="4180913"/>
                  </a:cubicBezTo>
                  <a:cubicBezTo>
                    <a:pt x="2924416" y="4177680"/>
                    <a:pt x="2924878" y="4167982"/>
                    <a:pt x="2941965" y="4161517"/>
                  </a:cubicBezTo>
                  <a:cubicBezTo>
                    <a:pt x="2959052" y="4155052"/>
                    <a:pt x="3002002" y="4149048"/>
                    <a:pt x="3014009" y="4142121"/>
                  </a:cubicBezTo>
                  <a:cubicBezTo>
                    <a:pt x="3026016" y="4135194"/>
                    <a:pt x="3010776" y="4133346"/>
                    <a:pt x="3014009" y="4119953"/>
                  </a:cubicBezTo>
                  <a:cubicBezTo>
                    <a:pt x="3017242" y="4106560"/>
                    <a:pt x="3025554" y="4076080"/>
                    <a:pt x="3033405" y="4061764"/>
                  </a:cubicBezTo>
                  <a:cubicBezTo>
                    <a:pt x="3041256" y="4047448"/>
                    <a:pt x="3044950" y="4039597"/>
                    <a:pt x="3061114" y="4034055"/>
                  </a:cubicBezTo>
                  <a:cubicBezTo>
                    <a:pt x="3077278" y="4028513"/>
                    <a:pt x="3130387" y="4028513"/>
                    <a:pt x="3130387" y="4028513"/>
                  </a:cubicBezTo>
                  <a:cubicBezTo>
                    <a:pt x="3147936" y="4027128"/>
                    <a:pt x="3153016" y="4031745"/>
                    <a:pt x="3166409" y="4025742"/>
                  </a:cubicBezTo>
                  <a:cubicBezTo>
                    <a:pt x="3179802" y="4019739"/>
                    <a:pt x="3193194" y="3999881"/>
                    <a:pt x="3210743" y="3992492"/>
                  </a:cubicBezTo>
                  <a:cubicBezTo>
                    <a:pt x="3228292" y="3985103"/>
                    <a:pt x="3254616" y="3990644"/>
                    <a:pt x="3271703" y="3981408"/>
                  </a:cubicBezTo>
                  <a:cubicBezTo>
                    <a:pt x="3288790" y="3972172"/>
                    <a:pt x="3313267" y="3937073"/>
                    <a:pt x="3313267" y="3937073"/>
                  </a:cubicBezTo>
                  <a:cubicBezTo>
                    <a:pt x="3326198" y="3923218"/>
                    <a:pt x="3340053" y="3912597"/>
                    <a:pt x="3349289" y="3898281"/>
                  </a:cubicBezTo>
                  <a:cubicBezTo>
                    <a:pt x="3358525" y="3883965"/>
                    <a:pt x="3369609" y="3869186"/>
                    <a:pt x="3368685" y="3851175"/>
                  </a:cubicBezTo>
                  <a:cubicBezTo>
                    <a:pt x="3367761" y="3833164"/>
                    <a:pt x="3346980" y="3818386"/>
                    <a:pt x="3343747" y="3790215"/>
                  </a:cubicBezTo>
                  <a:cubicBezTo>
                    <a:pt x="3340514" y="3762044"/>
                    <a:pt x="3349289" y="3708935"/>
                    <a:pt x="3349289" y="3682150"/>
                  </a:cubicBezTo>
                  <a:cubicBezTo>
                    <a:pt x="3349289" y="3655365"/>
                    <a:pt x="3348365" y="3643357"/>
                    <a:pt x="3343747" y="3629502"/>
                  </a:cubicBezTo>
                  <a:cubicBezTo>
                    <a:pt x="3339129" y="3615647"/>
                    <a:pt x="3329893" y="3614262"/>
                    <a:pt x="3321580" y="3599022"/>
                  </a:cubicBezTo>
                  <a:cubicBezTo>
                    <a:pt x="3313267" y="3583782"/>
                    <a:pt x="3294794" y="3550069"/>
                    <a:pt x="3293870" y="3538062"/>
                  </a:cubicBezTo>
                  <a:cubicBezTo>
                    <a:pt x="3292946" y="3526055"/>
                    <a:pt x="3302645" y="3529288"/>
                    <a:pt x="3316038" y="3526979"/>
                  </a:cubicBezTo>
                  <a:cubicBezTo>
                    <a:pt x="3329431" y="3524670"/>
                    <a:pt x="3359911" y="3530673"/>
                    <a:pt x="3374227" y="3524208"/>
                  </a:cubicBezTo>
                  <a:cubicBezTo>
                    <a:pt x="3388543" y="3517742"/>
                    <a:pt x="3389467" y="3495113"/>
                    <a:pt x="3401936" y="3488186"/>
                  </a:cubicBezTo>
                  <a:cubicBezTo>
                    <a:pt x="3414405" y="3481259"/>
                    <a:pt x="3428721" y="3477564"/>
                    <a:pt x="3449041" y="3482644"/>
                  </a:cubicBezTo>
                  <a:cubicBezTo>
                    <a:pt x="3469361" y="3487724"/>
                    <a:pt x="3500765" y="3503888"/>
                    <a:pt x="3523856" y="3518666"/>
                  </a:cubicBezTo>
                  <a:cubicBezTo>
                    <a:pt x="3546947" y="3533444"/>
                    <a:pt x="3569576" y="3557459"/>
                    <a:pt x="3587587" y="3571313"/>
                  </a:cubicBezTo>
                  <a:cubicBezTo>
                    <a:pt x="3605598" y="3585167"/>
                    <a:pt x="3618990" y="3591171"/>
                    <a:pt x="3631921" y="3601793"/>
                  </a:cubicBezTo>
                  <a:cubicBezTo>
                    <a:pt x="3644852" y="3612415"/>
                    <a:pt x="3657783" y="3645666"/>
                    <a:pt x="3665172" y="3635044"/>
                  </a:cubicBezTo>
                  <a:cubicBezTo>
                    <a:pt x="3672561" y="3624422"/>
                    <a:pt x="3675332" y="3571313"/>
                    <a:pt x="3676256" y="3538062"/>
                  </a:cubicBezTo>
                  <a:cubicBezTo>
                    <a:pt x="3677180" y="3504811"/>
                    <a:pt x="3671638" y="3457706"/>
                    <a:pt x="3670714" y="3435539"/>
                  </a:cubicBezTo>
                  <a:cubicBezTo>
                    <a:pt x="3669790" y="3413372"/>
                    <a:pt x="3672099" y="3426303"/>
                    <a:pt x="3670714" y="3405059"/>
                  </a:cubicBezTo>
                  <a:cubicBezTo>
                    <a:pt x="3669329" y="3383815"/>
                    <a:pt x="3663786" y="3339481"/>
                    <a:pt x="3662401" y="3308077"/>
                  </a:cubicBezTo>
                  <a:cubicBezTo>
                    <a:pt x="3661016" y="3276673"/>
                    <a:pt x="3666095" y="3243884"/>
                    <a:pt x="3662401" y="3216637"/>
                  </a:cubicBezTo>
                  <a:cubicBezTo>
                    <a:pt x="3658707" y="3189390"/>
                    <a:pt x="3637925" y="3163066"/>
                    <a:pt x="3640234" y="3144593"/>
                  </a:cubicBezTo>
                  <a:cubicBezTo>
                    <a:pt x="3642543" y="3126120"/>
                    <a:pt x="3660554" y="3115499"/>
                    <a:pt x="3676256" y="3105801"/>
                  </a:cubicBezTo>
                  <a:cubicBezTo>
                    <a:pt x="3691958" y="3096103"/>
                    <a:pt x="3716434" y="3097949"/>
                    <a:pt x="3734445" y="3086404"/>
                  </a:cubicBezTo>
                  <a:cubicBezTo>
                    <a:pt x="3752456" y="3074859"/>
                    <a:pt x="3757536" y="3045302"/>
                    <a:pt x="3784321" y="3036528"/>
                  </a:cubicBezTo>
                  <a:cubicBezTo>
                    <a:pt x="3797714" y="3032141"/>
                    <a:pt x="3816533" y="3028677"/>
                    <a:pt x="3836449" y="3027696"/>
                  </a:cubicBezTo>
                  <a:close/>
                  <a:moveTo>
                    <a:pt x="3579274" y="2543307"/>
                  </a:moveTo>
                  <a:cubicBezTo>
                    <a:pt x="3579274" y="2543307"/>
                    <a:pt x="3570038" y="2551158"/>
                    <a:pt x="3551565" y="2557162"/>
                  </a:cubicBezTo>
                  <a:cubicBezTo>
                    <a:pt x="3533092" y="2563166"/>
                    <a:pt x="3484140" y="2575173"/>
                    <a:pt x="3468438" y="2579329"/>
                  </a:cubicBezTo>
                  <a:cubicBezTo>
                    <a:pt x="3452736" y="2583485"/>
                    <a:pt x="3461049" y="2581176"/>
                    <a:pt x="3457354" y="2582100"/>
                  </a:cubicBezTo>
                  <a:cubicBezTo>
                    <a:pt x="3416059" y="2586230"/>
                    <a:pt x="3442164" y="2580298"/>
                    <a:pt x="3418561" y="2590413"/>
                  </a:cubicBezTo>
                  <a:cubicBezTo>
                    <a:pt x="3413396" y="2592626"/>
                    <a:pt x="3405487" y="2593399"/>
                    <a:pt x="3401936" y="2598725"/>
                  </a:cubicBezTo>
                  <a:cubicBezTo>
                    <a:pt x="3399823" y="2601894"/>
                    <a:pt x="3400089" y="2606114"/>
                    <a:pt x="3399165" y="2609809"/>
                  </a:cubicBezTo>
                  <a:cubicBezTo>
                    <a:pt x="3397318" y="2618584"/>
                    <a:pt x="3391314" y="2644446"/>
                    <a:pt x="3390852" y="2651373"/>
                  </a:cubicBezTo>
                  <a:cubicBezTo>
                    <a:pt x="3396394" y="2652297"/>
                    <a:pt x="3384142" y="2657498"/>
                    <a:pt x="3396394" y="2651373"/>
                  </a:cubicBezTo>
                  <a:cubicBezTo>
                    <a:pt x="3419485" y="2650449"/>
                    <a:pt x="3442609" y="2650139"/>
                    <a:pt x="3465667" y="2648602"/>
                  </a:cubicBezTo>
                  <a:cubicBezTo>
                    <a:pt x="3470366" y="2648289"/>
                    <a:pt x="3475217" y="2647744"/>
                    <a:pt x="3479521" y="2645831"/>
                  </a:cubicBezTo>
                  <a:cubicBezTo>
                    <a:pt x="3483741" y="2643955"/>
                    <a:pt x="3486910" y="2640289"/>
                    <a:pt x="3490605" y="2637518"/>
                  </a:cubicBezTo>
                  <a:cubicBezTo>
                    <a:pt x="3497761" y="2635729"/>
                    <a:pt x="3512793" y="2632272"/>
                    <a:pt x="3518314" y="2629205"/>
                  </a:cubicBezTo>
                  <a:cubicBezTo>
                    <a:pt x="3521739" y="2627302"/>
                    <a:pt x="3523856" y="2623664"/>
                    <a:pt x="3526627" y="2620893"/>
                  </a:cubicBezTo>
                  <a:cubicBezTo>
                    <a:pt x="3579413" y="2617960"/>
                    <a:pt x="3560708" y="2623387"/>
                    <a:pt x="3584816" y="2615351"/>
                  </a:cubicBezTo>
                  <a:cubicBezTo>
                    <a:pt x="3590358" y="2613504"/>
                    <a:pt x="3596103" y="2612182"/>
                    <a:pt x="3601441" y="2609809"/>
                  </a:cubicBezTo>
                  <a:cubicBezTo>
                    <a:pt x="3620146" y="2601495"/>
                    <a:pt x="3600285" y="2607962"/>
                    <a:pt x="3615296" y="2595954"/>
                  </a:cubicBezTo>
                  <a:cubicBezTo>
                    <a:pt x="3617577" y="2594129"/>
                    <a:pt x="3620924" y="2594334"/>
                    <a:pt x="3623609" y="2593183"/>
                  </a:cubicBezTo>
                  <a:cubicBezTo>
                    <a:pt x="3627405" y="2591556"/>
                    <a:pt x="3630998" y="2589489"/>
                    <a:pt x="3634692" y="2587642"/>
                  </a:cubicBezTo>
                  <a:cubicBezTo>
                    <a:pt x="3635632" y="2587524"/>
                    <a:pt x="3659257" y="2586043"/>
                    <a:pt x="3665172" y="2582100"/>
                  </a:cubicBezTo>
                  <a:cubicBezTo>
                    <a:pt x="3668433" y="2579926"/>
                    <a:pt x="3670296" y="2576065"/>
                    <a:pt x="3673485" y="2573787"/>
                  </a:cubicBezTo>
                  <a:cubicBezTo>
                    <a:pt x="3691382" y="2561003"/>
                    <a:pt x="3679187" y="2576319"/>
                    <a:pt x="3690110" y="2559933"/>
                  </a:cubicBezTo>
                  <a:cubicBezTo>
                    <a:pt x="3688263" y="2557162"/>
                    <a:pt x="3687127" y="2553752"/>
                    <a:pt x="3684569" y="2551620"/>
                  </a:cubicBezTo>
                  <a:cubicBezTo>
                    <a:pt x="3681396" y="2548975"/>
                    <a:pt x="3677603" y="2546403"/>
                    <a:pt x="3673485" y="2546078"/>
                  </a:cubicBezTo>
                  <a:cubicBezTo>
                    <a:pt x="3642165" y="2543605"/>
                    <a:pt x="3610678" y="2544231"/>
                    <a:pt x="3579274" y="2543307"/>
                  </a:cubicBezTo>
                  <a:close/>
                  <a:moveTo>
                    <a:pt x="3733919" y="2251374"/>
                  </a:moveTo>
                  <a:lnTo>
                    <a:pt x="3728903" y="2252362"/>
                  </a:lnTo>
                  <a:cubicBezTo>
                    <a:pt x="3692882" y="2260329"/>
                    <a:pt x="3686993" y="2265698"/>
                    <a:pt x="3660973" y="2274898"/>
                  </a:cubicBezTo>
                  <a:lnTo>
                    <a:pt x="3627046" y="2285407"/>
                  </a:lnTo>
                  <a:lnTo>
                    <a:pt x="3629151" y="2309771"/>
                  </a:lnTo>
                  <a:cubicBezTo>
                    <a:pt x="3631345" y="2317737"/>
                    <a:pt x="3635876" y="2325588"/>
                    <a:pt x="3641360" y="2333129"/>
                  </a:cubicBezTo>
                  <a:lnTo>
                    <a:pt x="3644178" y="2336508"/>
                  </a:lnTo>
                  <a:lnTo>
                    <a:pt x="3648959" y="2334385"/>
                  </a:lnTo>
                  <a:cubicBezTo>
                    <a:pt x="3656687" y="2335316"/>
                    <a:pt x="3663442" y="2347612"/>
                    <a:pt x="3687340" y="2343802"/>
                  </a:cubicBezTo>
                  <a:cubicBezTo>
                    <a:pt x="3695307" y="2342532"/>
                    <a:pt x="3706130" y="2339530"/>
                    <a:pt x="3718426" y="2335771"/>
                  </a:cubicBezTo>
                  <a:lnTo>
                    <a:pt x="3742951" y="2328044"/>
                  </a:lnTo>
                  <a:lnTo>
                    <a:pt x="3731675" y="2309771"/>
                  </a:lnTo>
                  <a:cubicBezTo>
                    <a:pt x="3727057" y="2297764"/>
                    <a:pt x="3728212" y="2286103"/>
                    <a:pt x="3730636" y="2273230"/>
                  </a:cubicBezTo>
                  <a:close/>
                  <a:moveTo>
                    <a:pt x="4199958" y="2216340"/>
                  </a:moveTo>
                  <a:lnTo>
                    <a:pt x="3997681" y="2219111"/>
                  </a:lnTo>
                  <a:cubicBezTo>
                    <a:pt x="3950114" y="2220035"/>
                    <a:pt x="3959350" y="2216340"/>
                    <a:pt x="3914554" y="2221882"/>
                  </a:cubicBezTo>
                  <a:lnTo>
                    <a:pt x="3898138" y="2224119"/>
                  </a:lnTo>
                  <a:cubicBezTo>
                    <a:pt x="3898069" y="2224961"/>
                    <a:pt x="3897999" y="2225802"/>
                    <a:pt x="3897930" y="2226644"/>
                  </a:cubicBezTo>
                  <a:cubicBezTo>
                    <a:pt x="3895621" y="2267284"/>
                    <a:pt x="3912708" y="2324088"/>
                    <a:pt x="3895159" y="2348564"/>
                  </a:cubicBezTo>
                  <a:lnTo>
                    <a:pt x="3891223" y="2351605"/>
                  </a:lnTo>
                  <a:lnTo>
                    <a:pt x="3895158" y="2354885"/>
                  </a:lnTo>
                  <a:cubicBezTo>
                    <a:pt x="3934874" y="2381209"/>
                    <a:pt x="4041554" y="2431548"/>
                    <a:pt x="4069725" y="2465722"/>
                  </a:cubicBezTo>
                  <a:cubicBezTo>
                    <a:pt x="4097896" y="2499896"/>
                    <a:pt x="4080347" y="2532224"/>
                    <a:pt x="4064183" y="2559933"/>
                  </a:cubicBezTo>
                  <a:cubicBezTo>
                    <a:pt x="4048019" y="2587642"/>
                    <a:pt x="4004608" y="2597340"/>
                    <a:pt x="3972743" y="2631976"/>
                  </a:cubicBezTo>
                  <a:cubicBezTo>
                    <a:pt x="3964777" y="2640635"/>
                    <a:pt x="3956695" y="2651574"/>
                    <a:pt x="3948520" y="2663582"/>
                  </a:cubicBezTo>
                  <a:lnTo>
                    <a:pt x="3944071" y="2670405"/>
                  </a:lnTo>
                  <a:lnTo>
                    <a:pt x="3946875" y="2671332"/>
                  </a:lnTo>
                  <a:cubicBezTo>
                    <a:pt x="3964951" y="2684277"/>
                    <a:pt x="3981403" y="2713718"/>
                    <a:pt x="3992140" y="2723416"/>
                  </a:cubicBezTo>
                  <a:cubicBezTo>
                    <a:pt x="4006456" y="2736347"/>
                    <a:pt x="3989369" y="2746507"/>
                    <a:pt x="4014307" y="2742813"/>
                  </a:cubicBezTo>
                  <a:cubicBezTo>
                    <a:pt x="4039245" y="2739118"/>
                    <a:pt x="4099744" y="2718336"/>
                    <a:pt x="4141769" y="2701249"/>
                  </a:cubicBezTo>
                  <a:cubicBezTo>
                    <a:pt x="4183794" y="2684162"/>
                    <a:pt x="4223973" y="2664304"/>
                    <a:pt x="4266460" y="2640289"/>
                  </a:cubicBezTo>
                  <a:cubicBezTo>
                    <a:pt x="4308947" y="2616274"/>
                    <a:pt x="4361132" y="2585333"/>
                    <a:pt x="4396692" y="2557162"/>
                  </a:cubicBezTo>
                  <a:cubicBezTo>
                    <a:pt x="4432252" y="2528991"/>
                    <a:pt x="4463194" y="2508670"/>
                    <a:pt x="4479820" y="2471263"/>
                  </a:cubicBezTo>
                  <a:cubicBezTo>
                    <a:pt x="4496446" y="2433856"/>
                    <a:pt x="4503372" y="2368278"/>
                    <a:pt x="4496445" y="2332718"/>
                  </a:cubicBezTo>
                  <a:cubicBezTo>
                    <a:pt x="4489518" y="2297158"/>
                    <a:pt x="4466889" y="2271757"/>
                    <a:pt x="4438256" y="2257903"/>
                  </a:cubicBezTo>
                  <a:cubicBezTo>
                    <a:pt x="4409623" y="2244048"/>
                    <a:pt x="4356053" y="2255133"/>
                    <a:pt x="4324649" y="2249591"/>
                  </a:cubicBezTo>
                  <a:cubicBezTo>
                    <a:pt x="4293245" y="2244049"/>
                    <a:pt x="4270616" y="2230195"/>
                    <a:pt x="4249834" y="2224653"/>
                  </a:cubicBezTo>
                  <a:cubicBezTo>
                    <a:pt x="4229052" y="2219111"/>
                    <a:pt x="4199958" y="2216340"/>
                    <a:pt x="4199958" y="2216340"/>
                  </a:cubicBezTo>
                  <a:close/>
                  <a:moveTo>
                    <a:pt x="3684916" y="2094333"/>
                  </a:moveTo>
                  <a:cubicBezTo>
                    <a:pt x="3663095" y="2095026"/>
                    <a:pt x="3641159" y="2100106"/>
                    <a:pt x="3631922" y="2107495"/>
                  </a:cubicBezTo>
                  <a:cubicBezTo>
                    <a:pt x="3622686" y="2114884"/>
                    <a:pt x="3621416" y="2128623"/>
                    <a:pt x="3622398" y="2144729"/>
                  </a:cubicBezTo>
                  <a:lnTo>
                    <a:pt x="3624824" y="2176052"/>
                  </a:lnTo>
                  <a:lnTo>
                    <a:pt x="3695652" y="2155380"/>
                  </a:lnTo>
                  <a:lnTo>
                    <a:pt x="3744498" y="2144174"/>
                  </a:lnTo>
                  <a:cubicBezTo>
                    <a:pt x="3744582" y="2139575"/>
                    <a:pt x="3744667" y="2134976"/>
                    <a:pt x="3744751" y="2130377"/>
                  </a:cubicBezTo>
                  <a:cubicBezTo>
                    <a:pt x="3743856" y="2120628"/>
                    <a:pt x="3741605" y="2112575"/>
                    <a:pt x="3737217" y="2107495"/>
                  </a:cubicBezTo>
                  <a:cubicBezTo>
                    <a:pt x="3728443" y="2097335"/>
                    <a:pt x="3706737" y="2093640"/>
                    <a:pt x="3684916" y="2094333"/>
                  </a:cubicBezTo>
                  <a:close/>
                  <a:moveTo>
                    <a:pt x="1567795" y="2054726"/>
                  </a:moveTo>
                  <a:cubicBezTo>
                    <a:pt x="1600234" y="2057174"/>
                    <a:pt x="1668172" y="2086552"/>
                    <a:pt x="1722032" y="2109810"/>
                  </a:cubicBezTo>
                  <a:cubicBezTo>
                    <a:pt x="1775892" y="2133068"/>
                    <a:pt x="1847502" y="2168567"/>
                    <a:pt x="1890957" y="2194273"/>
                  </a:cubicBezTo>
                  <a:cubicBezTo>
                    <a:pt x="1934412" y="2219979"/>
                    <a:pt x="1963791" y="2243849"/>
                    <a:pt x="1982764" y="2264046"/>
                  </a:cubicBezTo>
                  <a:cubicBezTo>
                    <a:pt x="2001737" y="2284243"/>
                    <a:pt x="1998678" y="2287916"/>
                    <a:pt x="2004798" y="2315458"/>
                  </a:cubicBezTo>
                  <a:cubicBezTo>
                    <a:pt x="2010919" y="2343000"/>
                    <a:pt x="2009694" y="2393188"/>
                    <a:pt x="2019487" y="2429299"/>
                  </a:cubicBezTo>
                  <a:cubicBezTo>
                    <a:pt x="2029280" y="2465410"/>
                    <a:pt x="2040908" y="2505193"/>
                    <a:pt x="2063554" y="2532123"/>
                  </a:cubicBezTo>
                  <a:cubicBezTo>
                    <a:pt x="2086200" y="2559053"/>
                    <a:pt x="2124760" y="2584759"/>
                    <a:pt x="2155362" y="2590880"/>
                  </a:cubicBezTo>
                  <a:cubicBezTo>
                    <a:pt x="2185965" y="2597000"/>
                    <a:pt x="2218403" y="2572518"/>
                    <a:pt x="2247169" y="2568846"/>
                  </a:cubicBezTo>
                  <a:cubicBezTo>
                    <a:pt x="2275935" y="2565174"/>
                    <a:pt x="2301641" y="2560277"/>
                    <a:pt x="2327959" y="2568846"/>
                  </a:cubicBezTo>
                  <a:cubicBezTo>
                    <a:pt x="2354277" y="2577415"/>
                    <a:pt x="2384879" y="2598836"/>
                    <a:pt x="2405077" y="2620258"/>
                  </a:cubicBezTo>
                  <a:cubicBezTo>
                    <a:pt x="2425275" y="2641680"/>
                    <a:pt x="2457714" y="2667998"/>
                    <a:pt x="2449145" y="2697376"/>
                  </a:cubicBezTo>
                  <a:cubicBezTo>
                    <a:pt x="2440576" y="2726754"/>
                    <a:pt x="2389776" y="2764089"/>
                    <a:pt x="2353665" y="2796528"/>
                  </a:cubicBezTo>
                  <a:cubicBezTo>
                    <a:pt x="2317554" y="2828967"/>
                    <a:pt x="2272875" y="2862018"/>
                    <a:pt x="2232480" y="2892008"/>
                  </a:cubicBezTo>
                  <a:cubicBezTo>
                    <a:pt x="2192085" y="2921998"/>
                    <a:pt x="2142508" y="2955048"/>
                    <a:pt x="2111294" y="2976470"/>
                  </a:cubicBezTo>
                  <a:cubicBezTo>
                    <a:pt x="2080080" y="2997892"/>
                    <a:pt x="2062942" y="3002176"/>
                    <a:pt x="2045193" y="3020538"/>
                  </a:cubicBezTo>
                  <a:cubicBezTo>
                    <a:pt x="2027444" y="3038899"/>
                    <a:pt x="2011530" y="3051752"/>
                    <a:pt x="2004798" y="3086639"/>
                  </a:cubicBezTo>
                  <a:cubicBezTo>
                    <a:pt x="2003115" y="3095361"/>
                    <a:pt x="2002618" y="3105728"/>
                    <a:pt x="2002733" y="3117108"/>
                  </a:cubicBezTo>
                  <a:lnTo>
                    <a:pt x="2003708" y="3139287"/>
                  </a:lnTo>
                  <a:lnTo>
                    <a:pt x="2018942" y="3139887"/>
                  </a:lnTo>
                  <a:cubicBezTo>
                    <a:pt x="2057932" y="3144592"/>
                    <a:pt x="2067227" y="3165134"/>
                    <a:pt x="2100277" y="3167429"/>
                  </a:cubicBezTo>
                  <a:cubicBezTo>
                    <a:pt x="2144344" y="3170489"/>
                    <a:pt x="2201878" y="3161309"/>
                    <a:pt x="2232480" y="3160085"/>
                  </a:cubicBezTo>
                  <a:cubicBezTo>
                    <a:pt x="2263083" y="3158861"/>
                    <a:pt x="2256350" y="3163145"/>
                    <a:pt x="2283892" y="3160085"/>
                  </a:cubicBezTo>
                  <a:cubicBezTo>
                    <a:pt x="2311434" y="3157025"/>
                    <a:pt x="2370803" y="3148455"/>
                    <a:pt x="2397733" y="3141723"/>
                  </a:cubicBezTo>
                  <a:cubicBezTo>
                    <a:pt x="2424663" y="3134991"/>
                    <a:pt x="2429560" y="3123362"/>
                    <a:pt x="2445473" y="3119690"/>
                  </a:cubicBezTo>
                  <a:cubicBezTo>
                    <a:pt x="2461386" y="3116018"/>
                    <a:pt x="2476075" y="3127647"/>
                    <a:pt x="2493212" y="3119690"/>
                  </a:cubicBezTo>
                  <a:cubicBezTo>
                    <a:pt x="2510349" y="3111733"/>
                    <a:pt x="2532384" y="3078683"/>
                    <a:pt x="2548297" y="3071950"/>
                  </a:cubicBezTo>
                  <a:cubicBezTo>
                    <a:pt x="2564210" y="3065217"/>
                    <a:pt x="2572167" y="3081742"/>
                    <a:pt x="2588692" y="3079294"/>
                  </a:cubicBezTo>
                  <a:cubicBezTo>
                    <a:pt x="2605217" y="3076846"/>
                    <a:pt x="2625414" y="3058485"/>
                    <a:pt x="2647448" y="3057261"/>
                  </a:cubicBezTo>
                  <a:cubicBezTo>
                    <a:pt x="2669482" y="3056037"/>
                    <a:pt x="2703757" y="3076846"/>
                    <a:pt x="2720894" y="3071950"/>
                  </a:cubicBezTo>
                  <a:cubicBezTo>
                    <a:pt x="2738031" y="3067054"/>
                    <a:pt x="2732524" y="3034614"/>
                    <a:pt x="2750273" y="3027882"/>
                  </a:cubicBezTo>
                  <a:cubicBezTo>
                    <a:pt x="2768022" y="3021150"/>
                    <a:pt x="2800461" y="3021762"/>
                    <a:pt x="2827391" y="3031555"/>
                  </a:cubicBezTo>
                  <a:cubicBezTo>
                    <a:pt x="2854321" y="3041348"/>
                    <a:pt x="2875130" y="3067054"/>
                    <a:pt x="2911853" y="3086639"/>
                  </a:cubicBezTo>
                  <a:cubicBezTo>
                    <a:pt x="2948576" y="3106224"/>
                    <a:pt x="3015289" y="3127646"/>
                    <a:pt x="3047728" y="3149068"/>
                  </a:cubicBezTo>
                  <a:cubicBezTo>
                    <a:pt x="3080167" y="3170490"/>
                    <a:pt x="3101589" y="3192523"/>
                    <a:pt x="3106485" y="3215169"/>
                  </a:cubicBezTo>
                  <a:cubicBezTo>
                    <a:pt x="3111381" y="3237815"/>
                    <a:pt x="3084451" y="3262909"/>
                    <a:pt x="3077106" y="3284943"/>
                  </a:cubicBezTo>
                  <a:cubicBezTo>
                    <a:pt x="3069761" y="3306977"/>
                    <a:pt x="3074658" y="3334518"/>
                    <a:pt x="3062417" y="3347371"/>
                  </a:cubicBezTo>
                  <a:cubicBezTo>
                    <a:pt x="3050176" y="3360224"/>
                    <a:pt x="3045891" y="3360837"/>
                    <a:pt x="3003660" y="3362061"/>
                  </a:cubicBezTo>
                  <a:cubicBezTo>
                    <a:pt x="2961429" y="3363285"/>
                    <a:pt x="2864725" y="3355328"/>
                    <a:pt x="2809029" y="3354716"/>
                  </a:cubicBezTo>
                  <a:cubicBezTo>
                    <a:pt x="2753333" y="3354104"/>
                    <a:pt x="2706817" y="3352879"/>
                    <a:pt x="2669482" y="3358388"/>
                  </a:cubicBezTo>
                  <a:cubicBezTo>
                    <a:pt x="2632147" y="3363896"/>
                    <a:pt x="2604605" y="3377362"/>
                    <a:pt x="2585019" y="3387767"/>
                  </a:cubicBezTo>
                  <a:cubicBezTo>
                    <a:pt x="2565434" y="3398172"/>
                    <a:pt x="2554417" y="3402456"/>
                    <a:pt x="2551969" y="3420817"/>
                  </a:cubicBezTo>
                  <a:cubicBezTo>
                    <a:pt x="2549521" y="3439178"/>
                    <a:pt x="2567882" y="3460600"/>
                    <a:pt x="2570330" y="3497935"/>
                  </a:cubicBezTo>
                  <a:cubicBezTo>
                    <a:pt x="2572778" y="3535270"/>
                    <a:pt x="2572778" y="3602596"/>
                    <a:pt x="2566658" y="3644827"/>
                  </a:cubicBezTo>
                  <a:cubicBezTo>
                    <a:pt x="2560538" y="3687058"/>
                    <a:pt x="2551968" y="3715824"/>
                    <a:pt x="2533607" y="3751323"/>
                  </a:cubicBezTo>
                  <a:cubicBezTo>
                    <a:pt x="2515246" y="3786822"/>
                    <a:pt x="2488928" y="3826605"/>
                    <a:pt x="2456489" y="3857820"/>
                  </a:cubicBezTo>
                  <a:cubicBezTo>
                    <a:pt x="2424050" y="3889035"/>
                    <a:pt x="2375699" y="3914740"/>
                    <a:pt x="2338976" y="3938610"/>
                  </a:cubicBezTo>
                  <a:cubicBezTo>
                    <a:pt x="2302253" y="3962480"/>
                    <a:pt x="2272263" y="3964928"/>
                    <a:pt x="2236152" y="4001039"/>
                  </a:cubicBezTo>
                  <a:cubicBezTo>
                    <a:pt x="2200041" y="4037150"/>
                    <a:pt x="2184740" y="4121000"/>
                    <a:pt x="2122311" y="4155275"/>
                  </a:cubicBezTo>
                  <a:lnTo>
                    <a:pt x="2119430" y="4156659"/>
                  </a:lnTo>
                  <a:lnTo>
                    <a:pt x="2110376" y="4174325"/>
                  </a:lnTo>
                  <a:cubicBezTo>
                    <a:pt x="2098747" y="4196129"/>
                    <a:pt x="2085588" y="4219540"/>
                    <a:pt x="2074571" y="4239737"/>
                  </a:cubicBezTo>
                  <a:cubicBezTo>
                    <a:pt x="2052537" y="4280132"/>
                    <a:pt x="2034788" y="4321752"/>
                    <a:pt x="2004798" y="4360923"/>
                  </a:cubicBezTo>
                  <a:cubicBezTo>
                    <a:pt x="1989803" y="4380509"/>
                    <a:pt x="1984142" y="4402849"/>
                    <a:pt x="1971289" y="4423352"/>
                  </a:cubicBezTo>
                  <a:lnTo>
                    <a:pt x="1951647" y="4444511"/>
                  </a:lnTo>
                  <a:lnTo>
                    <a:pt x="1940992" y="4462370"/>
                  </a:lnTo>
                  <a:cubicBezTo>
                    <a:pt x="1927526" y="4482721"/>
                    <a:pt x="1912072" y="4502919"/>
                    <a:pt x="1898301" y="4522504"/>
                  </a:cubicBezTo>
                  <a:cubicBezTo>
                    <a:pt x="1870759" y="4561675"/>
                    <a:pt x="1841381" y="4595338"/>
                    <a:pt x="1806494" y="4636345"/>
                  </a:cubicBezTo>
                  <a:cubicBezTo>
                    <a:pt x="1771607" y="4677352"/>
                    <a:pt x="1728764" y="4731212"/>
                    <a:pt x="1688981" y="4768547"/>
                  </a:cubicBezTo>
                  <a:cubicBezTo>
                    <a:pt x="1649198" y="4805882"/>
                    <a:pt x="1605130" y="4819348"/>
                    <a:pt x="1567795" y="4860355"/>
                  </a:cubicBezTo>
                  <a:cubicBezTo>
                    <a:pt x="1530460" y="4901362"/>
                    <a:pt x="1494349" y="4968075"/>
                    <a:pt x="1464971" y="5014591"/>
                  </a:cubicBezTo>
                  <a:cubicBezTo>
                    <a:pt x="1435593" y="5061107"/>
                    <a:pt x="1428249" y="5100278"/>
                    <a:pt x="1391526" y="5139449"/>
                  </a:cubicBezTo>
                  <a:cubicBezTo>
                    <a:pt x="1354803" y="5178620"/>
                    <a:pt x="1288701" y="5214118"/>
                    <a:pt x="1244634" y="5249617"/>
                  </a:cubicBezTo>
                  <a:cubicBezTo>
                    <a:pt x="1200567" y="5285116"/>
                    <a:pt x="1161396" y="5328571"/>
                    <a:pt x="1127121" y="5352441"/>
                  </a:cubicBezTo>
                  <a:cubicBezTo>
                    <a:pt x="1092846" y="5376311"/>
                    <a:pt x="1073261" y="5370803"/>
                    <a:pt x="1038986" y="5392837"/>
                  </a:cubicBezTo>
                  <a:cubicBezTo>
                    <a:pt x="1004711" y="5414871"/>
                    <a:pt x="960032" y="5458326"/>
                    <a:pt x="921473" y="5484644"/>
                  </a:cubicBezTo>
                  <a:cubicBezTo>
                    <a:pt x="882914" y="5510962"/>
                    <a:pt x="847415" y="5522591"/>
                    <a:pt x="807632" y="5550745"/>
                  </a:cubicBezTo>
                  <a:cubicBezTo>
                    <a:pt x="767849" y="5578899"/>
                    <a:pt x="723781" y="5630923"/>
                    <a:pt x="682774" y="5653569"/>
                  </a:cubicBezTo>
                  <a:cubicBezTo>
                    <a:pt x="641767" y="5676215"/>
                    <a:pt x="604432" y="5670707"/>
                    <a:pt x="561588" y="5686620"/>
                  </a:cubicBezTo>
                  <a:cubicBezTo>
                    <a:pt x="518744" y="5702533"/>
                    <a:pt x="460600" y="5734360"/>
                    <a:pt x="425713" y="5749049"/>
                  </a:cubicBezTo>
                  <a:cubicBezTo>
                    <a:pt x="390826" y="5763738"/>
                    <a:pt x="352268" y="5774755"/>
                    <a:pt x="352268" y="5774755"/>
                  </a:cubicBezTo>
                  <a:cubicBezTo>
                    <a:pt x="323502" y="5784548"/>
                    <a:pt x="280046" y="5802297"/>
                    <a:pt x="253116" y="5807805"/>
                  </a:cubicBezTo>
                  <a:cubicBezTo>
                    <a:pt x="226186" y="5813313"/>
                    <a:pt x="210272" y="5803521"/>
                    <a:pt x="190687" y="5807805"/>
                  </a:cubicBezTo>
                  <a:cubicBezTo>
                    <a:pt x="171102" y="5812089"/>
                    <a:pt x="166817" y="5829839"/>
                    <a:pt x="135603" y="5833511"/>
                  </a:cubicBezTo>
                  <a:cubicBezTo>
                    <a:pt x="104389" y="5837183"/>
                    <a:pt x="10133" y="5844528"/>
                    <a:pt x="3400" y="5829839"/>
                  </a:cubicBezTo>
                  <a:cubicBezTo>
                    <a:pt x="-3333" y="5815150"/>
                    <a:pt x="67053" y="5765574"/>
                    <a:pt x="95207" y="5745376"/>
                  </a:cubicBezTo>
                  <a:cubicBezTo>
                    <a:pt x="123361" y="5725178"/>
                    <a:pt x="149068" y="5725178"/>
                    <a:pt x="172326" y="5708653"/>
                  </a:cubicBezTo>
                  <a:cubicBezTo>
                    <a:pt x="195584" y="5692128"/>
                    <a:pt x="216393" y="5667647"/>
                    <a:pt x="234754" y="5646225"/>
                  </a:cubicBezTo>
                  <a:cubicBezTo>
                    <a:pt x="253115" y="5624803"/>
                    <a:pt x="272701" y="5598485"/>
                    <a:pt x="282494" y="5580123"/>
                  </a:cubicBezTo>
                  <a:cubicBezTo>
                    <a:pt x="292287" y="5561761"/>
                    <a:pt x="278822" y="5545849"/>
                    <a:pt x="293511" y="5536056"/>
                  </a:cubicBezTo>
                  <a:cubicBezTo>
                    <a:pt x="308200" y="5526263"/>
                    <a:pt x="341251" y="5539729"/>
                    <a:pt x="370629" y="5521367"/>
                  </a:cubicBezTo>
                  <a:cubicBezTo>
                    <a:pt x="400007" y="5503006"/>
                    <a:pt x="442239" y="5443024"/>
                    <a:pt x="469781" y="5425887"/>
                  </a:cubicBezTo>
                  <a:cubicBezTo>
                    <a:pt x="497323" y="5408750"/>
                    <a:pt x="510176" y="5433844"/>
                    <a:pt x="535882" y="5418543"/>
                  </a:cubicBezTo>
                  <a:cubicBezTo>
                    <a:pt x="561588" y="5403242"/>
                    <a:pt x="592802" y="5358562"/>
                    <a:pt x="624017" y="5334080"/>
                  </a:cubicBezTo>
                  <a:cubicBezTo>
                    <a:pt x="655231" y="5309598"/>
                    <a:pt x="677265" y="5302253"/>
                    <a:pt x="723169" y="5271651"/>
                  </a:cubicBezTo>
                  <a:cubicBezTo>
                    <a:pt x="769073" y="5241049"/>
                    <a:pt x="826605" y="5205549"/>
                    <a:pt x="899439" y="5150465"/>
                  </a:cubicBezTo>
                  <a:cubicBezTo>
                    <a:pt x="972273" y="5095381"/>
                    <a:pt x="1096518" y="4999901"/>
                    <a:pt x="1160171" y="4941145"/>
                  </a:cubicBezTo>
                  <a:cubicBezTo>
                    <a:pt x="1223824" y="4882389"/>
                    <a:pt x="1244022" y="4843830"/>
                    <a:pt x="1281357" y="4797926"/>
                  </a:cubicBezTo>
                  <a:cubicBezTo>
                    <a:pt x="1318692" y="4752022"/>
                    <a:pt x="1354803" y="4699386"/>
                    <a:pt x="1384181" y="4665723"/>
                  </a:cubicBezTo>
                  <a:cubicBezTo>
                    <a:pt x="1413559" y="4632060"/>
                    <a:pt x="1443550" y="4622268"/>
                    <a:pt x="1457627" y="4595950"/>
                  </a:cubicBezTo>
                  <a:cubicBezTo>
                    <a:pt x="1471704" y="4569632"/>
                    <a:pt x="1457627" y="4528013"/>
                    <a:pt x="1468644" y="4507815"/>
                  </a:cubicBezTo>
                  <a:lnTo>
                    <a:pt x="1473039" y="4502781"/>
                  </a:lnTo>
                  <a:lnTo>
                    <a:pt x="1472718" y="4502537"/>
                  </a:lnTo>
                  <a:cubicBezTo>
                    <a:pt x="1472660" y="4495651"/>
                    <a:pt x="1489300" y="4483946"/>
                    <a:pt x="1487005" y="4467420"/>
                  </a:cubicBezTo>
                  <a:cubicBezTo>
                    <a:pt x="1483945" y="4445386"/>
                    <a:pt x="1463747" y="4411723"/>
                    <a:pt x="1461299" y="4375612"/>
                  </a:cubicBezTo>
                  <a:cubicBezTo>
                    <a:pt x="1458851" y="4339501"/>
                    <a:pt x="1471704" y="4289926"/>
                    <a:pt x="1472316" y="4250755"/>
                  </a:cubicBezTo>
                  <a:cubicBezTo>
                    <a:pt x="1472928" y="4211584"/>
                    <a:pt x="1475376" y="4174861"/>
                    <a:pt x="1464971" y="4140586"/>
                  </a:cubicBezTo>
                  <a:cubicBezTo>
                    <a:pt x="1454566" y="4106311"/>
                    <a:pt x="1430084" y="4045718"/>
                    <a:pt x="1409887" y="4045106"/>
                  </a:cubicBezTo>
                  <a:cubicBezTo>
                    <a:pt x="1389690" y="4044494"/>
                    <a:pt x="1369492" y="4125285"/>
                    <a:pt x="1343786" y="4136914"/>
                  </a:cubicBezTo>
                  <a:cubicBezTo>
                    <a:pt x="1318080" y="4148543"/>
                    <a:pt x="1285029" y="4111208"/>
                    <a:pt x="1255651" y="4114880"/>
                  </a:cubicBezTo>
                  <a:cubicBezTo>
                    <a:pt x="1226273" y="4118552"/>
                    <a:pt x="1193222" y="4143646"/>
                    <a:pt x="1167516" y="4158947"/>
                  </a:cubicBezTo>
                  <a:cubicBezTo>
                    <a:pt x="1141810" y="4174248"/>
                    <a:pt x="1120388" y="4198730"/>
                    <a:pt x="1101415" y="4206687"/>
                  </a:cubicBezTo>
                  <a:cubicBezTo>
                    <a:pt x="1082442" y="4214644"/>
                    <a:pt x="1067140" y="4198730"/>
                    <a:pt x="1053675" y="4206687"/>
                  </a:cubicBezTo>
                  <a:cubicBezTo>
                    <a:pt x="1040210" y="4214644"/>
                    <a:pt x="1038373" y="4240962"/>
                    <a:pt x="1020624" y="4254427"/>
                  </a:cubicBezTo>
                  <a:cubicBezTo>
                    <a:pt x="1002875" y="4267892"/>
                    <a:pt x="956972" y="4270953"/>
                    <a:pt x="947179" y="4287478"/>
                  </a:cubicBezTo>
                  <a:cubicBezTo>
                    <a:pt x="937386" y="4304003"/>
                    <a:pt x="958196" y="4335830"/>
                    <a:pt x="961868" y="4353579"/>
                  </a:cubicBezTo>
                  <a:cubicBezTo>
                    <a:pt x="965540" y="4371328"/>
                    <a:pt x="980229" y="4381121"/>
                    <a:pt x="969212" y="4393974"/>
                  </a:cubicBezTo>
                  <a:cubicBezTo>
                    <a:pt x="958195" y="4406827"/>
                    <a:pt x="922696" y="4429473"/>
                    <a:pt x="895766" y="4430697"/>
                  </a:cubicBezTo>
                  <a:cubicBezTo>
                    <a:pt x="868836" y="4431921"/>
                    <a:pt x="830278" y="4409887"/>
                    <a:pt x="807632" y="4401318"/>
                  </a:cubicBezTo>
                  <a:cubicBezTo>
                    <a:pt x="784986" y="4392749"/>
                    <a:pt x="788658" y="4384181"/>
                    <a:pt x="759892" y="4379285"/>
                  </a:cubicBezTo>
                  <a:cubicBezTo>
                    <a:pt x="731126" y="4374389"/>
                    <a:pt x="667473" y="4392138"/>
                    <a:pt x="635034" y="4371940"/>
                  </a:cubicBezTo>
                  <a:cubicBezTo>
                    <a:pt x="602595" y="4351742"/>
                    <a:pt x="585458" y="4293598"/>
                    <a:pt x="565260" y="4258099"/>
                  </a:cubicBezTo>
                  <a:cubicBezTo>
                    <a:pt x="545062" y="4222600"/>
                    <a:pt x="511400" y="4179757"/>
                    <a:pt x="513848" y="4158947"/>
                  </a:cubicBezTo>
                  <a:cubicBezTo>
                    <a:pt x="516296" y="4138137"/>
                    <a:pt x="546287" y="4139361"/>
                    <a:pt x="579950" y="4133241"/>
                  </a:cubicBezTo>
                  <a:cubicBezTo>
                    <a:pt x="613613" y="4127121"/>
                    <a:pt x="678489" y="4130794"/>
                    <a:pt x="715824" y="4122225"/>
                  </a:cubicBezTo>
                  <a:cubicBezTo>
                    <a:pt x="753159" y="4113656"/>
                    <a:pt x="770296" y="4098967"/>
                    <a:pt x="803959" y="4081829"/>
                  </a:cubicBezTo>
                  <a:cubicBezTo>
                    <a:pt x="837622" y="4064692"/>
                    <a:pt x="882301" y="4037149"/>
                    <a:pt x="917800" y="4019400"/>
                  </a:cubicBezTo>
                  <a:cubicBezTo>
                    <a:pt x="953299" y="4001651"/>
                    <a:pt x="988798" y="4000427"/>
                    <a:pt x="1016952" y="3975333"/>
                  </a:cubicBezTo>
                  <a:cubicBezTo>
                    <a:pt x="1045106" y="3950239"/>
                    <a:pt x="1067141" y="3891483"/>
                    <a:pt x="1086726" y="3868837"/>
                  </a:cubicBezTo>
                  <a:cubicBezTo>
                    <a:pt x="1106311" y="3846191"/>
                    <a:pt x="1117328" y="3848639"/>
                    <a:pt x="1134465" y="3839458"/>
                  </a:cubicBezTo>
                  <a:cubicBezTo>
                    <a:pt x="1151602" y="3830277"/>
                    <a:pt x="1168740" y="3811916"/>
                    <a:pt x="1189550" y="3813752"/>
                  </a:cubicBezTo>
                  <a:cubicBezTo>
                    <a:pt x="1210360" y="3815588"/>
                    <a:pt x="1235453" y="3839458"/>
                    <a:pt x="1259323" y="3850475"/>
                  </a:cubicBezTo>
                  <a:cubicBezTo>
                    <a:pt x="1283193" y="3861492"/>
                    <a:pt x="1310123" y="3870060"/>
                    <a:pt x="1332769" y="3879853"/>
                  </a:cubicBezTo>
                  <a:cubicBezTo>
                    <a:pt x="1355415" y="3889646"/>
                    <a:pt x="1371940" y="3892707"/>
                    <a:pt x="1395198" y="3909232"/>
                  </a:cubicBezTo>
                  <a:cubicBezTo>
                    <a:pt x="1418456" y="3925757"/>
                    <a:pt x="1452118" y="3961868"/>
                    <a:pt x="1472316" y="3979005"/>
                  </a:cubicBezTo>
                  <a:cubicBezTo>
                    <a:pt x="1492513" y="3996142"/>
                    <a:pt x="1504754" y="4014504"/>
                    <a:pt x="1516383" y="4012056"/>
                  </a:cubicBezTo>
                  <a:cubicBezTo>
                    <a:pt x="1528012" y="4009608"/>
                    <a:pt x="1536581" y="3986962"/>
                    <a:pt x="1542089" y="3964316"/>
                  </a:cubicBezTo>
                  <a:cubicBezTo>
                    <a:pt x="1547597" y="3941670"/>
                    <a:pt x="1554330" y="3896991"/>
                    <a:pt x="1549434" y="3876181"/>
                  </a:cubicBezTo>
                  <a:cubicBezTo>
                    <a:pt x="1544538" y="3855371"/>
                    <a:pt x="1517607" y="3863328"/>
                    <a:pt x="1512711" y="3839458"/>
                  </a:cubicBezTo>
                  <a:cubicBezTo>
                    <a:pt x="1507815" y="3815588"/>
                    <a:pt x="1518832" y="3758668"/>
                    <a:pt x="1520056" y="3732962"/>
                  </a:cubicBezTo>
                  <a:cubicBezTo>
                    <a:pt x="1521280" y="3707256"/>
                    <a:pt x="1520056" y="3685222"/>
                    <a:pt x="1520056" y="3685222"/>
                  </a:cubicBezTo>
                  <a:cubicBezTo>
                    <a:pt x="1520056" y="3667473"/>
                    <a:pt x="1520668" y="3647275"/>
                    <a:pt x="1520056" y="3626465"/>
                  </a:cubicBezTo>
                  <a:cubicBezTo>
                    <a:pt x="1519444" y="3605655"/>
                    <a:pt x="1519443" y="3589742"/>
                    <a:pt x="1516383" y="3560364"/>
                  </a:cubicBezTo>
                  <a:cubicBezTo>
                    <a:pt x="1513323" y="3530986"/>
                    <a:pt x="1506590" y="3477126"/>
                    <a:pt x="1501694" y="3450196"/>
                  </a:cubicBezTo>
                  <a:cubicBezTo>
                    <a:pt x="1500470" y="3443464"/>
                    <a:pt x="1498864" y="3438529"/>
                    <a:pt x="1497161" y="3434503"/>
                  </a:cubicBezTo>
                  <a:lnTo>
                    <a:pt x="1497120" y="3434419"/>
                  </a:lnTo>
                  <a:lnTo>
                    <a:pt x="1479029" y="3432035"/>
                  </a:lnTo>
                  <a:cubicBezTo>
                    <a:pt x="1458888" y="3427244"/>
                    <a:pt x="1454413" y="3419440"/>
                    <a:pt x="1439265" y="3417145"/>
                  </a:cubicBezTo>
                  <a:cubicBezTo>
                    <a:pt x="1419068" y="3414085"/>
                    <a:pt x="1401930" y="3412249"/>
                    <a:pt x="1384181" y="3417145"/>
                  </a:cubicBezTo>
                  <a:cubicBezTo>
                    <a:pt x="1366432" y="3422041"/>
                    <a:pt x="1359087" y="3437954"/>
                    <a:pt x="1332769" y="3446523"/>
                  </a:cubicBezTo>
                  <a:cubicBezTo>
                    <a:pt x="1306451" y="3455092"/>
                    <a:pt x="1256875" y="3464273"/>
                    <a:pt x="1226273" y="3468557"/>
                  </a:cubicBezTo>
                  <a:cubicBezTo>
                    <a:pt x="1195671" y="3472841"/>
                    <a:pt x="1176084" y="3468557"/>
                    <a:pt x="1149154" y="3472229"/>
                  </a:cubicBezTo>
                  <a:cubicBezTo>
                    <a:pt x="1122224" y="3475901"/>
                    <a:pt x="1103863" y="3480186"/>
                    <a:pt x="1064692" y="3490591"/>
                  </a:cubicBezTo>
                  <a:cubicBezTo>
                    <a:pt x="1025521" y="3500996"/>
                    <a:pt x="970437" y="3516909"/>
                    <a:pt x="914128" y="3534658"/>
                  </a:cubicBezTo>
                  <a:cubicBezTo>
                    <a:pt x="857820" y="3552407"/>
                    <a:pt x="778865" y="3576277"/>
                    <a:pt x="726841" y="3597087"/>
                  </a:cubicBezTo>
                  <a:cubicBezTo>
                    <a:pt x="674817" y="3617897"/>
                    <a:pt x="641154" y="3639318"/>
                    <a:pt x="601983" y="3659516"/>
                  </a:cubicBezTo>
                  <a:cubicBezTo>
                    <a:pt x="562812" y="3679714"/>
                    <a:pt x="537719" y="3688895"/>
                    <a:pt x="491815" y="3718273"/>
                  </a:cubicBezTo>
                  <a:cubicBezTo>
                    <a:pt x="445912" y="3747651"/>
                    <a:pt x="377974" y="3822933"/>
                    <a:pt x="337579" y="3850475"/>
                  </a:cubicBezTo>
                  <a:cubicBezTo>
                    <a:pt x="297184" y="3878017"/>
                    <a:pt x="277598" y="3884750"/>
                    <a:pt x="249444" y="3883526"/>
                  </a:cubicBezTo>
                  <a:cubicBezTo>
                    <a:pt x="221290" y="3882302"/>
                    <a:pt x="207824" y="3866389"/>
                    <a:pt x="168653" y="3843131"/>
                  </a:cubicBezTo>
                  <a:cubicBezTo>
                    <a:pt x="129482" y="3819873"/>
                    <a:pt x="40123" y="3769685"/>
                    <a:pt x="14417" y="3743979"/>
                  </a:cubicBezTo>
                  <a:lnTo>
                    <a:pt x="14417" y="3688894"/>
                  </a:lnTo>
                  <a:cubicBezTo>
                    <a:pt x="14417" y="3665636"/>
                    <a:pt x="-18022" y="3626466"/>
                    <a:pt x="14417" y="3604432"/>
                  </a:cubicBezTo>
                  <a:cubicBezTo>
                    <a:pt x="46855" y="3582398"/>
                    <a:pt x="165592" y="3565873"/>
                    <a:pt x="209048" y="3556692"/>
                  </a:cubicBezTo>
                  <a:cubicBezTo>
                    <a:pt x="252503" y="3547511"/>
                    <a:pt x="251280" y="3554855"/>
                    <a:pt x="275150" y="3549347"/>
                  </a:cubicBezTo>
                  <a:cubicBezTo>
                    <a:pt x="299020" y="3543839"/>
                    <a:pt x="316769" y="3529761"/>
                    <a:pt x="352268" y="3523641"/>
                  </a:cubicBezTo>
                  <a:cubicBezTo>
                    <a:pt x="387767" y="3517521"/>
                    <a:pt x="456928" y="3519357"/>
                    <a:pt x="488142" y="3512625"/>
                  </a:cubicBezTo>
                  <a:cubicBezTo>
                    <a:pt x="519356" y="3505893"/>
                    <a:pt x="511400" y="3488142"/>
                    <a:pt x="539554" y="3483246"/>
                  </a:cubicBezTo>
                  <a:cubicBezTo>
                    <a:pt x="567708" y="3478349"/>
                    <a:pt x="624629" y="3488754"/>
                    <a:pt x="657068" y="3483246"/>
                  </a:cubicBezTo>
                  <a:cubicBezTo>
                    <a:pt x="689507" y="3477738"/>
                    <a:pt x="712764" y="3456928"/>
                    <a:pt x="734186" y="3450196"/>
                  </a:cubicBezTo>
                  <a:cubicBezTo>
                    <a:pt x="755608" y="3443463"/>
                    <a:pt x="771521" y="3450196"/>
                    <a:pt x="785598" y="3442851"/>
                  </a:cubicBezTo>
                  <a:cubicBezTo>
                    <a:pt x="799675" y="3435506"/>
                    <a:pt x="800287" y="3415921"/>
                    <a:pt x="818648" y="3406128"/>
                  </a:cubicBezTo>
                  <a:cubicBezTo>
                    <a:pt x="837009" y="3396335"/>
                    <a:pt x="877405" y="3392663"/>
                    <a:pt x="895766" y="3384094"/>
                  </a:cubicBezTo>
                  <a:cubicBezTo>
                    <a:pt x="914128" y="3375525"/>
                    <a:pt x="920248" y="3366345"/>
                    <a:pt x="928817" y="3354716"/>
                  </a:cubicBezTo>
                  <a:cubicBezTo>
                    <a:pt x="937386" y="3343087"/>
                    <a:pt x="947791" y="3324726"/>
                    <a:pt x="947179" y="3314321"/>
                  </a:cubicBezTo>
                  <a:cubicBezTo>
                    <a:pt x="946567" y="3303916"/>
                    <a:pt x="922697" y="3305752"/>
                    <a:pt x="925145" y="3292287"/>
                  </a:cubicBezTo>
                  <a:cubicBezTo>
                    <a:pt x="927593" y="3278822"/>
                    <a:pt x="955748" y="3257401"/>
                    <a:pt x="961868" y="3233531"/>
                  </a:cubicBezTo>
                  <a:cubicBezTo>
                    <a:pt x="967989" y="3209661"/>
                    <a:pt x="962480" y="3172938"/>
                    <a:pt x="961868" y="3149068"/>
                  </a:cubicBezTo>
                  <a:cubicBezTo>
                    <a:pt x="961256" y="3125198"/>
                    <a:pt x="959419" y="3106224"/>
                    <a:pt x="958195" y="3090311"/>
                  </a:cubicBezTo>
                  <a:cubicBezTo>
                    <a:pt x="956971" y="3074398"/>
                    <a:pt x="959419" y="3062769"/>
                    <a:pt x="954523" y="3053588"/>
                  </a:cubicBezTo>
                  <a:cubicBezTo>
                    <a:pt x="949627" y="3044407"/>
                    <a:pt x="935549" y="3049304"/>
                    <a:pt x="928817" y="3035227"/>
                  </a:cubicBezTo>
                  <a:cubicBezTo>
                    <a:pt x="922085" y="3021150"/>
                    <a:pt x="920249" y="2988711"/>
                    <a:pt x="914128" y="2969126"/>
                  </a:cubicBezTo>
                  <a:cubicBezTo>
                    <a:pt x="908008" y="2949540"/>
                    <a:pt x="895154" y="2932403"/>
                    <a:pt x="892094" y="2917714"/>
                  </a:cubicBezTo>
                  <a:cubicBezTo>
                    <a:pt x="889034" y="2903025"/>
                    <a:pt x="883525" y="2891396"/>
                    <a:pt x="895766" y="2880991"/>
                  </a:cubicBezTo>
                  <a:cubicBezTo>
                    <a:pt x="908007" y="2870586"/>
                    <a:pt x="941058" y="2859569"/>
                    <a:pt x="965540" y="2855285"/>
                  </a:cubicBezTo>
                  <a:cubicBezTo>
                    <a:pt x="977781" y="2853143"/>
                    <a:pt x="989869" y="2852684"/>
                    <a:pt x="1002493" y="2852990"/>
                  </a:cubicBezTo>
                  <a:cubicBezTo>
                    <a:pt x="1015116" y="2853296"/>
                    <a:pt x="1028275" y="2854367"/>
                    <a:pt x="1042658" y="2855285"/>
                  </a:cubicBezTo>
                  <a:cubicBezTo>
                    <a:pt x="1071424" y="2857121"/>
                    <a:pt x="1114880" y="2859570"/>
                    <a:pt x="1138138" y="2866302"/>
                  </a:cubicBezTo>
                  <a:cubicBezTo>
                    <a:pt x="1161396" y="2873034"/>
                    <a:pt x="1166904" y="2880379"/>
                    <a:pt x="1182205" y="2895680"/>
                  </a:cubicBezTo>
                  <a:cubicBezTo>
                    <a:pt x="1197506" y="2910981"/>
                    <a:pt x="1217704" y="2936075"/>
                    <a:pt x="1229945" y="2958109"/>
                  </a:cubicBezTo>
                  <a:cubicBezTo>
                    <a:pt x="1242186" y="2980143"/>
                    <a:pt x="1245858" y="3008297"/>
                    <a:pt x="1255651" y="3027882"/>
                  </a:cubicBezTo>
                  <a:cubicBezTo>
                    <a:pt x="1265444" y="3047467"/>
                    <a:pt x="1281357" y="3051140"/>
                    <a:pt x="1288701" y="3075622"/>
                  </a:cubicBezTo>
                  <a:cubicBezTo>
                    <a:pt x="1296046" y="3100104"/>
                    <a:pt x="1297270" y="3150904"/>
                    <a:pt x="1299718" y="3174774"/>
                  </a:cubicBezTo>
                  <a:cubicBezTo>
                    <a:pt x="1302166" y="3198644"/>
                    <a:pt x="1294822" y="3205988"/>
                    <a:pt x="1303391" y="3218841"/>
                  </a:cubicBezTo>
                  <a:cubicBezTo>
                    <a:pt x="1311960" y="3231694"/>
                    <a:pt x="1338277" y="3242099"/>
                    <a:pt x="1351130" y="3251892"/>
                  </a:cubicBezTo>
                  <a:cubicBezTo>
                    <a:pt x="1363983" y="3261685"/>
                    <a:pt x="1357863" y="3276374"/>
                    <a:pt x="1380509" y="3277598"/>
                  </a:cubicBezTo>
                  <a:cubicBezTo>
                    <a:pt x="1403155" y="3278822"/>
                    <a:pt x="1487005" y="3259237"/>
                    <a:pt x="1487005" y="3259237"/>
                  </a:cubicBezTo>
                  <a:cubicBezTo>
                    <a:pt x="1503837" y="3256483"/>
                    <a:pt x="1507662" y="3257707"/>
                    <a:pt x="1517302" y="3257171"/>
                  </a:cubicBezTo>
                  <a:lnTo>
                    <a:pt x="1519910" y="3256821"/>
                  </a:lnTo>
                  <a:lnTo>
                    <a:pt x="1523728" y="3218841"/>
                  </a:lnTo>
                  <a:cubicBezTo>
                    <a:pt x="1521892" y="3190687"/>
                    <a:pt x="1507203" y="3154576"/>
                    <a:pt x="1498022" y="3138051"/>
                  </a:cubicBezTo>
                  <a:cubicBezTo>
                    <a:pt x="1488841" y="3121526"/>
                    <a:pt x="1470480" y="3151516"/>
                    <a:pt x="1468644" y="3119690"/>
                  </a:cubicBezTo>
                  <a:cubicBezTo>
                    <a:pt x="1466808" y="3087863"/>
                    <a:pt x="1480885" y="2985651"/>
                    <a:pt x="1487005" y="2947092"/>
                  </a:cubicBezTo>
                  <a:cubicBezTo>
                    <a:pt x="1493125" y="2908533"/>
                    <a:pt x="1500470" y="2931178"/>
                    <a:pt x="1505366" y="2888335"/>
                  </a:cubicBezTo>
                  <a:cubicBezTo>
                    <a:pt x="1510262" y="2845492"/>
                    <a:pt x="1520667" y="2732263"/>
                    <a:pt x="1516383" y="2690032"/>
                  </a:cubicBezTo>
                  <a:cubicBezTo>
                    <a:pt x="1512099" y="2647801"/>
                    <a:pt x="1488229" y="2653920"/>
                    <a:pt x="1479660" y="2634947"/>
                  </a:cubicBezTo>
                  <a:cubicBezTo>
                    <a:pt x="1471091" y="2615974"/>
                    <a:pt x="1466195" y="2626379"/>
                    <a:pt x="1464971" y="2576191"/>
                  </a:cubicBezTo>
                  <a:cubicBezTo>
                    <a:pt x="1463747" y="2526003"/>
                    <a:pt x="1472928" y="2385232"/>
                    <a:pt x="1472316" y="2333820"/>
                  </a:cubicBezTo>
                  <a:cubicBezTo>
                    <a:pt x="1471704" y="2282408"/>
                    <a:pt x="1475376" y="2290976"/>
                    <a:pt x="1461299" y="2267718"/>
                  </a:cubicBezTo>
                  <a:cubicBezTo>
                    <a:pt x="1447222" y="2244460"/>
                    <a:pt x="1400094" y="2211410"/>
                    <a:pt x="1387853" y="2194273"/>
                  </a:cubicBezTo>
                  <a:cubicBezTo>
                    <a:pt x="1375612" y="2177136"/>
                    <a:pt x="1381121" y="2174075"/>
                    <a:pt x="1387853" y="2164894"/>
                  </a:cubicBezTo>
                  <a:cubicBezTo>
                    <a:pt x="1394585" y="2155713"/>
                    <a:pt x="1419067" y="2148369"/>
                    <a:pt x="1428248" y="2139188"/>
                  </a:cubicBezTo>
                  <a:cubicBezTo>
                    <a:pt x="1437429" y="2130007"/>
                    <a:pt x="1426413" y="2117155"/>
                    <a:pt x="1442938" y="2109810"/>
                  </a:cubicBezTo>
                  <a:cubicBezTo>
                    <a:pt x="1459463" y="2102465"/>
                    <a:pt x="1506591" y="2104302"/>
                    <a:pt x="1527400" y="2095121"/>
                  </a:cubicBezTo>
                  <a:cubicBezTo>
                    <a:pt x="1548209" y="2085940"/>
                    <a:pt x="1535356" y="2052278"/>
                    <a:pt x="1567795" y="2054726"/>
                  </a:cubicBezTo>
                  <a:close/>
                  <a:moveTo>
                    <a:pt x="3584751" y="1569885"/>
                  </a:moveTo>
                  <a:cubicBezTo>
                    <a:pt x="3568991" y="1571443"/>
                    <a:pt x="3553867" y="1576062"/>
                    <a:pt x="3547863" y="1581834"/>
                  </a:cubicBezTo>
                  <a:cubicBezTo>
                    <a:pt x="3538858" y="1590493"/>
                    <a:pt x="3553232" y="1614479"/>
                    <a:pt x="3555916" y="1631580"/>
                  </a:cubicBezTo>
                  <a:lnTo>
                    <a:pt x="3553889" y="1642872"/>
                  </a:lnTo>
                  <a:lnTo>
                    <a:pt x="3570962" y="1689088"/>
                  </a:lnTo>
                  <a:cubicBezTo>
                    <a:pt x="3582969" y="1700172"/>
                    <a:pt x="3618991" y="1719106"/>
                    <a:pt x="3629151" y="1711255"/>
                  </a:cubicBezTo>
                  <a:cubicBezTo>
                    <a:pt x="3636771" y="1705367"/>
                    <a:pt x="3630623" y="1678177"/>
                    <a:pt x="3629996" y="1658326"/>
                  </a:cubicBezTo>
                  <a:lnTo>
                    <a:pt x="3631877" y="1642369"/>
                  </a:lnTo>
                  <a:lnTo>
                    <a:pt x="3629259" y="1618029"/>
                  </a:lnTo>
                  <a:cubicBezTo>
                    <a:pt x="3630183" y="1600422"/>
                    <a:pt x="3633993" y="1582758"/>
                    <a:pt x="3625449" y="1576292"/>
                  </a:cubicBezTo>
                  <a:cubicBezTo>
                    <a:pt x="3616906" y="1569827"/>
                    <a:pt x="3600511" y="1568326"/>
                    <a:pt x="3584751" y="1569885"/>
                  </a:cubicBezTo>
                  <a:close/>
                  <a:moveTo>
                    <a:pt x="3593822" y="1201755"/>
                  </a:moveTo>
                  <a:cubicBezTo>
                    <a:pt x="3581584" y="1200254"/>
                    <a:pt x="3569115" y="1202332"/>
                    <a:pt x="3562649" y="1206950"/>
                  </a:cubicBezTo>
                  <a:cubicBezTo>
                    <a:pt x="3549718" y="1216186"/>
                    <a:pt x="3570961" y="1287306"/>
                    <a:pt x="3582045" y="1306702"/>
                  </a:cubicBezTo>
                  <a:cubicBezTo>
                    <a:pt x="3593129" y="1326098"/>
                    <a:pt x="3622224" y="1338106"/>
                    <a:pt x="3629151" y="1323328"/>
                  </a:cubicBezTo>
                  <a:cubicBezTo>
                    <a:pt x="3636078" y="1308550"/>
                    <a:pt x="3634693" y="1237429"/>
                    <a:pt x="3623609" y="1218033"/>
                  </a:cubicBezTo>
                  <a:cubicBezTo>
                    <a:pt x="3618067" y="1208335"/>
                    <a:pt x="3606060" y="1203255"/>
                    <a:pt x="3593822" y="1201755"/>
                  </a:cubicBezTo>
                  <a:close/>
                  <a:moveTo>
                    <a:pt x="3573733" y="544702"/>
                  </a:moveTo>
                  <a:cubicBezTo>
                    <a:pt x="3560341" y="543778"/>
                    <a:pt x="3535402" y="545626"/>
                    <a:pt x="3518315" y="553015"/>
                  </a:cubicBezTo>
                  <a:cubicBezTo>
                    <a:pt x="3501228" y="560404"/>
                    <a:pt x="3474443" y="575644"/>
                    <a:pt x="3471210" y="589037"/>
                  </a:cubicBezTo>
                  <a:cubicBezTo>
                    <a:pt x="3468786" y="599082"/>
                    <a:pt x="3486364" y="607827"/>
                    <a:pt x="3494720" y="619950"/>
                  </a:cubicBezTo>
                  <a:lnTo>
                    <a:pt x="3496341" y="625129"/>
                  </a:lnTo>
                  <a:lnTo>
                    <a:pt x="3506192" y="618640"/>
                  </a:lnTo>
                  <a:cubicBezTo>
                    <a:pt x="3511755" y="615826"/>
                    <a:pt x="3504914" y="623793"/>
                    <a:pt x="3520154" y="620329"/>
                  </a:cubicBezTo>
                  <a:cubicBezTo>
                    <a:pt x="3520154" y="620329"/>
                    <a:pt x="3551327" y="616952"/>
                    <a:pt x="3584448" y="608444"/>
                  </a:cubicBezTo>
                  <a:lnTo>
                    <a:pt x="3595013" y="605121"/>
                  </a:lnTo>
                  <a:lnTo>
                    <a:pt x="3593021" y="601809"/>
                  </a:lnTo>
                  <a:cubicBezTo>
                    <a:pt x="3591917" y="588691"/>
                    <a:pt x="3601788" y="566870"/>
                    <a:pt x="3598671" y="558557"/>
                  </a:cubicBezTo>
                  <a:cubicBezTo>
                    <a:pt x="3594515" y="547473"/>
                    <a:pt x="3587125" y="545626"/>
                    <a:pt x="3573733" y="544702"/>
                  </a:cubicBezTo>
                  <a:close/>
                  <a:moveTo>
                    <a:pt x="3448025" y="565"/>
                  </a:moveTo>
                  <a:cubicBezTo>
                    <a:pt x="3457817" y="-359"/>
                    <a:pt x="3467399" y="-243"/>
                    <a:pt x="3476751" y="1604"/>
                  </a:cubicBezTo>
                  <a:cubicBezTo>
                    <a:pt x="3514158" y="8993"/>
                    <a:pt x="3544177" y="44553"/>
                    <a:pt x="3579275" y="62564"/>
                  </a:cubicBezTo>
                  <a:cubicBezTo>
                    <a:pt x="3614373" y="80575"/>
                    <a:pt x="3654090" y="92121"/>
                    <a:pt x="3687341" y="109670"/>
                  </a:cubicBezTo>
                  <a:cubicBezTo>
                    <a:pt x="3720592" y="127219"/>
                    <a:pt x="3754305" y="147539"/>
                    <a:pt x="3778781" y="167859"/>
                  </a:cubicBezTo>
                  <a:cubicBezTo>
                    <a:pt x="3803257" y="188179"/>
                    <a:pt x="3822192" y="200187"/>
                    <a:pt x="3834199" y="231590"/>
                  </a:cubicBezTo>
                  <a:cubicBezTo>
                    <a:pt x="3846206" y="262994"/>
                    <a:pt x="3859137" y="321644"/>
                    <a:pt x="3850824" y="356280"/>
                  </a:cubicBezTo>
                  <a:cubicBezTo>
                    <a:pt x="3842511" y="390916"/>
                    <a:pt x="3803256" y="419550"/>
                    <a:pt x="3784322" y="439408"/>
                  </a:cubicBezTo>
                  <a:cubicBezTo>
                    <a:pt x="3765388" y="459266"/>
                    <a:pt x="3740911" y="464808"/>
                    <a:pt x="3737217" y="475430"/>
                  </a:cubicBezTo>
                  <a:cubicBezTo>
                    <a:pt x="3733523" y="486052"/>
                    <a:pt x="3757075" y="492517"/>
                    <a:pt x="3762155" y="503139"/>
                  </a:cubicBezTo>
                  <a:cubicBezTo>
                    <a:pt x="3764695" y="508450"/>
                    <a:pt x="3769198" y="513530"/>
                    <a:pt x="3771507" y="519245"/>
                  </a:cubicBezTo>
                  <a:lnTo>
                    <a:pt x="3771906" y="522057"/>
                  </a:lnTo>
                  <a:lnTo>
                    <a:pt x="3778845" y="518281"/>
                  </a:lnTo>
                  <a:cubicBezTo>
                    <a:pt x="3796033" y="508973"/>
                    <a:pt x="3832574" y="489403"/>
                    <a:pt x="3849892" y="481783"/>
                  </a:cubicBezTo>
                  <a:cubicBezTo>
                    <a:pt x="3872983" y="471623"/>
                    <a:pt x="3886837" y="457769"/>
                    <a:pt x="3908081" y="462387"/>
                  </a:cubicBezTo>
                  <a:cubicBezTo>
                    <a:pt x="3929325" y="467005"/>
                    <a:pt x="3951954" y="491481"/>
                    <a:pt x="3977354" y="509492"/>
                  </a:cubicBezTo>
                  <a:cubicBezTo>
                    <a:pt x="4002754" y="527503"/>
                    <a:pt x="4038776" y="543667"/>
                    <a:pt x="4060481" y="570452"/>
                  </a:cubicBezTo>
                  <a:cubicBezTo>
                    <a:pt x="4082186" y="597237"/>
                    <a:pt x="4108049" y="640649"/>
                    <a:pt x="4107587" y="670205"/>
                  </a:cubicBezTo>
                  <a:cubicBezTo>
                    <a:pt x="4107125" y="699761"/>
                    <a:pt x="4086805" y="719619"/>
                    <a:pt x="4057710" y="747790"/>
                  </a:cubicBezTo>
                  <a:cubicBezTo>
                    <a:pt x="4028615" y="775961"/>
                    <a:pt x="3973197" y="811059"/>
                    <a:pt x="3933019" y="839230"/>
                  </a:cubicBezTo>
                  <a:cubicBezTo>
                    <a:pt x="3892841" y="867401"/>
                    <a:pt x="3837423" y="892339"/>
                    <a:pt x="3816641" y="916816"/>
                  </a:cubicBezTo>
                  <a:cubicBezTo>
                    <a:pt x="3795859" y="941292"/>
                    <a:pt x="3805096" y="967154"/>
                    <a:pt x="3808329" y="986089"/>
                  </a:cubicBezTo>
                  <a:cubicBezTo>
                    <a:pt x="3811562" y="1005023"/>
                    <a:pt x="3830958" y="1006408"/>
                    <a:pt x="3836038" y="1030423"/>
                  </a:cubicBezTo>
                  <a:cubicBezTo>
                    <a:pt x="3841118" y="1054438"/>
                    <a:pt x="3833729" y="1098311"/>
                    <a:pt x="3838809" y="1130176"/>
                  </a:cubicBezTo>
                  <a:cubicBezTo>
                    <a:pt x="3843889" y="1162041"/>
                    <a:pt x="3860053" y="1183285"/>
                    <a:pt x="3866518" y="1221616"/>
                  </a:cubicBezTo>
                  <a:cubicBezTo>
                    <a:pt x="3872983" y="1259947"/>
                    <a:pt x="3874830" y="1304743"/>
                    <a:pt x="3877601" y="1360161"/>
                  </a:cubicBezTo>
                  <a:cubicBezTo>
                    <a:pt x="3880372" y="1415579"/>
                    <a:pt x="3884990" y="1505634"/>
                    <a:pt x="3883143" y="1554125"/>
                  </a:cubicBezTo>
                  <a:cubicBezTo>
                    <a:pt x="3882681" y="1566248"/>
                    <a:pt x="3883836" y="1577274"/>
                    <a:pt x="3885222" y="1587268"/>
                  </a:cubicBezTo>
                  <a:lnTo>
                    <a:pt x="3887277" y="1603260"/>
                  </a:lnTo>
                  <a:lnTo>
                    <a:pt x="3892388" y="1619815"/>
                  </a:lnTo>
                  <a:cubicBezTo>
                    <a:pt x="3906704" y="1654913"/>
                    <a:pt x="3907628" y="1660455"/>
                    <a:pt x="3911784" y="1691859"/>
                  </a:cubicBezTo>
                  <a:cubicBezTo>
                    <a:pt x="3915940" y="1723263"/>
                    <a:pt x="3917788" y="1772215"/>
                    <a:pt x="3917326" y="1808237"/>
                  </a:cubicBezTo>
                  <a:cubicBezTo>
                    <a:pt x="3916864" y="1844259"/>
                    <a:pt x="3908089" y="1881666"/>
                    <a:pt x="3909013" y="1907990"/>
                  </a:cubicBezTo>
                  <a:cubicBezTo>
                    <a:pt x="3909937" y="1934314"/>
                    <a:pt x="3921944" y="1942626"/>
                    <a:pt x="3922868" y="1966179"/>
                  </a:cubicBezTo>
                  <a:cubicBezTo>
                    <a:pt x="3923792" y="1989732"/>
                    <a:pt x="3916864" y="2026215"/>
                    <a:pt x="3914555" y="2049306"/>
                  </a:cubicBezTo>
                  <a:cubicBezTo>
                    <a:pt x="3914555" y="2049306"/>
                    <a:pt x="3911784" y="2075168"/>
                    <a:pt x="3909013" y="2104724"/>
                  </a:cubicBezTo>
                  <a:lnTo>
                    <a:pt x="3907709" y="2117688"/>
                  </a:lnTo>
                  <a:lnTo>
                    <a:pt x="4000452" y="2108274"/>
                  </a:lnTo>
                  <a:cubicBezTo>
                    <a:pt x="4026660" y="2106888"/>
                    <a:pt x="4055149" y="2106917"/>
                    <a:pt x="4084359" y="2107776"/>
                  </a:cubicBezTo>
                  <a:cubicBezTo>
                    <a:pt x="4171989" y="2110352"/>
                    <a:pt x="4266114" y="2120397"/>
                    <a:pt x="4324649" y="2122129"/>
                  </a:cubicBezTo>
                  <a:cubicBezTo>
                    <a:pt x="4402696" y="2124438"/>
                    <a:pt x="4422093" y="2107351"/>
                    <a:pt x="4468736" y="2122129"/>
                  </a:cubicBezTo>
                  <a:cubicBezTo>
                    <a:pt x="4515379" y="2136907"/>
                    <a:pt x="4567565" y="2174314"/>
                    <a:pt x="4604510" y="2210798"/>
                  </a:cubicBezTo>
                  <a:cubicBezTo>
                    <a:pt x="4641455" y="2247282"/>
                    <a:pt x="4668704" y="2302700"/>
                    <a:pt x="4690409" y="2341031"/>
                  </a:cubicBezTo>
                  <a:cubicBezTo>
                    <a:pt x="4712114" y="2379362"/>
                    <a:pt x="4725045" y="2408456"/>
                    <a:pt x="4734743" y="2440783"/>
                  </a:cubicBezTo>
                  <a:cubicBezTo>
                    <a:pt x="4744441" y="2473110"/>
                    <a:pt x="4751831" y="2504052"/>
                    <a:pt x="4748598" y="2534994"/>
                  </a:cubicBezTo>
                  <a:cubicBezTo>
                    <a:pt x="4745365" y="2565936"/>
                    <a:pt x="4731511" y="2599649"/>
                    <a:pt x="4715347" y="2626434"/>
                  </a:cubicBezTo>
                  <a:cubicBezTo>
                    <a:pt x="4699183" y="2653219"/>
                    <a:pt x="4680710" y="2669845"/>
                    <a:pt x="4651616" y="2695707"/>
                  </a:cubicBezTo>
                  <a:cubicBezTo>
                    <a:pt x="4622522" y="2721569"/>
                    <a:pt x="4579111" y="2754820"/>
                    <a:pt x="4540780" y="2781605"/>
                  </a:cubicBezTo>
                  <a:cubicBezTo>
                    <a:pt x="4502449" y="2808390"/>
                    <a:pt x="4465965" y="2838409"/>
                    <a:pt x="4421630" y="2856420"/>
                  </a:cubicBezTo>
                  <a:cubicBezTo>
                    <a:pt x="4377295" y="2874431"/>
                    <a:pt x="4335270" y="2883206"/>
                    <a:pt x="4274772" y="2889671"/>
                  </a:cubicBezTo>
                  <a:cubicBezTo>
                    <a:pt x="4214274" y="2896136"/>
                    <a:pt x="4118677" y="2909529"/>
                    <a:pt x="4058641" y="2895213"/>
                  </a:cubicBezTo>
                  <a:cubicBezTo>
                    <a:pt x="3998605" y="2880897"/>
                    <a:pt x="3941801" y="2825478"/>
                    <a:pt x="3914554" y="2803773"/>
                  </a:cubicBezTo>
                  <a:cubicBezTo>
                    <a:pt x="3887307" y="2782068"/>
                    <a:pt x="3907165" y="2775602"/>
                    <a:pt x="3895158" y="2764980"/>
                  </a:cubicBezTo>
                  <a:lnTo>
                    <a:pt x="3879662" y="2760168"/>
                  </a:lnTo>
                  <a:lnTo>
                    <a:pt x="3872990" y="2767751"/>
                  </a:lnTo>
                  <a:cubicBezTo>
                    <a:pt x="3838816" y="2797769"/>
                    <a:pt x="3800485" y="2809314"/>
                    <a:pt x="3767696" y="2812085"/>
                  </a:cubicBezTo>
                  <a:cubicBezTo>
                    <a:pt x="3734907" y="2814856"/>
                    <a:pt x="3704427" y="2785300"/>
                    <a:pt x="3676256" y="2784376"/>
                  </a:cubicBezTo>
                  <a:cubicBezTo>
                    <a:pt x="3648085" y="2783452"/>
                    <a:pt x="3633306" y="2801925"/>
                    <a:pt x="3598670" y="2806543"/>
                  </a:cubicBezTo>
                  <a:cubicBezTo>
                    <a:pt x="3564034" y="2811161"/>
                    <a:pt x="3501689" y="2802387"/>
                    <a:pt x="3468438" y="2812085"/>
                  </a:cubicBezTo>
                  <a:cubicBezTo>
                    <a:pt x="3435187" y="2821783"/>
                    <a:pt x="3425027" y="2854573"/>
                    <a:pt x="3399165" y="2864733"/>
                  </a:cubicBezTo>
                  <a:cubicBezTo>
                    <a:pt x="3373303" y="2874893"/>
                    <a:pt x="3343285" y="2884590"/>
                    <a:pt x="3313267" y="2873045"/>
                  </a:cubicBezTo>
                  <a:cubicBezTo>
                    <a:pt x="3283249" y="2861500"/>
                    <a:pt x="3245842" y="2826864"/>
                    <a:pt x="3219056" y="2795460"/>
                  </a:cubicBezTo>
                  <a:cubicBezTo>
                    <a:pt x="3192271" y="2764056"/>
                    <a:pt x="3168718" y="2721107"/>
                    <a:pt x="3152554" y="2684623"/>
                  </a:cubicBezTo>
                  <a:cubicBezTo>
                    <a:pt x="3136390" y="2648139"/>
                    <a:pt x="3133158" y="2606114"/>
                    <a:pt x="3122074" y="2576558"/>
                  </a:cubicBezTo>
                  <a:cubicBezTo>
                    <a:pt x="3110990" y="2547002"/>
                    <a:pt x="3080048" y="2521139"/>
                    <a:pt x="3086052" y="2507285"/>
                  </a:cubicBezTo>
                  <a:cubicBezTo>
                    <a:pt x="3092056" y="2493431"/>
                    <a:pt x="3147012" y="2501282"/>
                    <a:pt x="3158096" y="2493431"/>
                  </a:cubicBezTo>
                  <a:cubicBezTo>
                    <a:pt x="3169180" y="2485580"/>
                    <a:pt x="3159944" y="2463413"/>
                    <a:pt x="3169180" y="2457409"/>
                  </a:cubicBezTo>
                  <a:cubicBezTo>
                    <a:pt x="3178416" y="2451405"/>
                    <a:pt x="3199198" y="2454176"/>
                    <a:pt x="3213514" y="2457409"/>
                  </a:cubicBezTo>
                  <a:cubicBezTo>
                    <a:pt x="3227830" y="2460642"/>
                    <a:pt x="3247227" y="2469416"/>
                    <a:pt x="3255078" y="2476805"/>
                  </a:cubicBezTo>
                  <a:cubicBezTo>
                    <a:pt x="3262929" y="2484194"/>
                    <a:pt x="3248151" y="2497125"/>
                    <a:pt x="3260620" y="2501743"/>
                  </a:cubicBezTo>
                  <a:cubicBezTo>
                    <a:pt x="3273089" y="2506361"/>
                    <a:pt x="3304030" y="2508670"/>
                    <a:pt x="3329892" y="2504514"/>
                  </a:cubicBezTo>
                  <a:cubicBezTo>
                    <a:pt x="3355754" y="2500358"/>
                    <a:pt x="3370070" y="2490659"/>
                    <a:pt x="3415790" y="2476805"/>
                  </a:cubicBezTo>
                  <a:cubicBezTo>
                    <a:pt x="3461510" y="2462951"/>
                    <a:pt x="3566805" y="2444478"/>
                    <a:pt x="3604212" y="2421387"/>
                  </a:cubicBezTo>
                  <a:lnTo>
                    <a:pt x="3620482" y="2403905"/>
                  </a:lnTo>
                  <a:lnTo>
                    <a:pt x="3598671" y="2403982"/>
                  </a:lnTo>
                  <a:cubicBezTo>
                    <a:pt x="3570962" y="2397978"/>
                    <a:pt x="3544176" y="2363804"/>
                    <a:pt x="3512773" y="2351335"/>
                  </a:cubicBezTo>
                  <a:cubicBezTo>
                    <a:pt x="3497072" y="2345101"/>
                    <a:pt x="3481717" y="2342445"/>
                    <a:pt x="3465149" y="2339905"/>
                  </a:cubicBezTo>
                  <a:lnTo>
                    <a:pt x="3439828" y="2334953"/>
                  </a:lnTo>
                  <a:lnTo>
                    <a:pt x="3430122" y="2337437"/>
                  </a:lnTo>
                  <a:cubicBezTo>
                    <a:pt x="3407363" y="2343109"/>
                    <a:pt x="3386235" y="2348189"/>
                    <a:pt x="3368685" y="2352114"/>
                  </a:cubicBezTo>
                  <a:cubicBezTo>
                    <a:pt x="3298489" y="2367816"/>
                    <a:pt x="3256463" y="2364121"/>
                    <a:pt x="3205201" y="2379823"/>
                  </a:cubicBezTo>
                  <a:cubicBezTo>
                    <a:pt x="3153939" y="2395525"/>
                    <a:pt x="3112376" y="2420001"/>
                    <a:pt x="3061114" y="2446325"/>
                  </a:cubicBezTo>
                  <a:cubicBezTo>
                    <a:pt x="3009852" y="2472649"/>
                    <a:pt x="2920721" y="2507747"/>
                    <a:pt x="2897630" y="2537765"/>
                  </a:cubicBezTo>
                  <a:cubicBezTo>
                    <a:pt x="2874539" y="2567783"/>
                    <a:pt x="2905020" y="2586718"/>
                    <a:pt x="2922569" y="2626434"/>
                  </a:cubicBezTo>
                  <a:cubicBezTo>
                    <a:pt x="2940118" y="2666150"/>
                    <a:pt x="2983990" y="2737732"/>
                    <a:pt x="3002925" y="2776063"/>
                  </a:cubicBezTo>
                  <a:cubicBezTo>
                    <a:pt x="3021860" y="2814394"/>
                    <a:pt x="3030172" y="2834715"/>
                    <a:pt x="3036176" y="2856420"/>
                  </a:cubicBezTo>
                  <a:cubicBezTo>
                    <a:pt x="3042180" y="2878125"/>
                    <a:pt x="3044027" y="2894289"/>
                    <a:pt x="3038947" y="2906296"/>
                  </a:cubicBezTo>
                  <a:cubicBezTo>
                    <a:pt x="3033867" y="2918303"/>
                    <a:pt x="3007544" y="2931234"/>
                    <a:pt x="2986300" y="2931234"/>
                  </a:cubicBezTo>
                  <a:cubicBezTo>
                    <a:pt x="2965056" y="2931234"/>
                    <a:pt x="2942427" y="2937238"/>
                    <a:pt x="2911485" y="2906296"/>
                  </a:cubicBezTo>
                  <a:cubicBezTo>
                    <a:pt x="2880543" y="2875354"/>
                    <a:pt x="2833438" y="2798692"/>
                    <a:pt x="2800649" y="2745583"/>
                  </a:cubicBezTo>
                  <a:cubicBezTo>
                    <a:pt x="2767860" y="2692474"/>
                    <a:pt x="2735532" y="2628282"/>
                    <a:pt x="2714750" y="2587642"/>
                  </a:cubicBezTo>
                  <a:cubicBezTo>
                    <a:pt x="2693968" y="2547002"/>
                    <a:pt x="2684732" y="2534532"/>
                    <a:pt x="2675958" y="2501743"/>
                  </a:cubicBezTo>
                  <a:cubicBezTo>
                    <a:pt x="2667183" y="2468954"/>
                    <a:pt x="2657485" y="2418616"/>
                    <a:pt x="2662103" y="2390907"/>
                  </a:cubicBezTo>
                  <a:cubicBezTo>
                    <a:pt x="2666721" y="2363198"/>
                    <a:pt x="2693969" y="2353500"/>
                    <a:pt x="2703667" y="2335489"/>
                  </a:cubicBezTo>
                  <a:cubicBezTo>
                    <a:pt x="2713365" y="2317478"/>
                    <a:pt x="2704128" y="2283304"/>
                    <a:pt x="2720292" y="2282842"/>
                  </a:cubicBezTo>
                  <a:cubicBezTo>
                    <a:pt x="2736456" y="2282380"/>
                    <a:pt x="2781714" y="2319325"/>
                    <a:pt x="2800649" y="2332718"/>
                  </a:cubicBezTo>
                  <a:cubicBezTo>
                    <a:pt x="2819584" y="2346111"/>
                    <a:pt x="2826049" y="2349343"/>
                    <a:pt x="2833900" y="2363198"/>
                  </a:cubicBezTo>
                  <a:cubicBezTo>
                    <a:pt x="2841751" y="2377052"/>
                    <a:pt x="2841289" y="2401067"/>
                    <a:pt x="2847754" y="2415845"/>
                  </a:cubicBezTo>
                  <a:cubicBezTo>
                    <a:pt x="2854219" y="2430623"/>
                    <a:pt x="2841750" y="2459256"/>
                    <a:pt x="2872692" y="2451867"/>
                  </a:cubicBezTo>
                  <a:cubicBezTo>
                    <a:pt x="2903634" y="2444478"/>
                    <a:pt x="2980758" y="2394602"/>
                    <a:pt x="3033405" y="2371511"/>
                  </a:cubicBezTo>
                  <a:cubicBezTo>
                    <a:pt x="3086052" y="2348420"/>
                    <a:pt x="3138238" y="2329486"/>
                    <a:pt x="3188576" y="2313322"/>
                  </a:cubicBezTo>
                  <a:cubicBezTo>
                    <a:pt x="3213745" y="2305240"/>
                    <a:pt x="3229332" y="2302123"/>
                    <a:pt x="3249190" y="2297736"/>
                  </a:cubicBezTo>
                  <a:lnTo>
                    <a:pt x="3283191" y="2289596"/>
                  </a:lnTo>
                  <a:lnTo>
                    <a:pt x="3266162" y="2282062"/>
                  </a:lnTo>
                  <a:cubicBezTo>
                    <a:pt x="3241685" y="2267284"/>
                    <a:pt x="3278169" y="2247888"/>
                    <a:pt x="3263391" y="2240499"/>
                  </a:cubicBezTo>
                  <a:cubicBezTo>
                    <a:pt x="3248613" y="2233110"/>
                    <a:pt x="3215824" y="2233110"/>
                    <a:pt x="3177493" y="2237728"/>
                  </a:cubicBezTo>
                  <a:cubicBezTo>
                    <a:pt x="3139162" y="2242346"/>
                    <a:pt x="3062962" y="2264975"/>
                    <a:pt x="3033406" y="2268208"/>
                  </a:cubicBezTo>
                  <a:cubicBezTo>
                    <a:pt x="3003850" y="2271441"/>
                    <a:pt x="3000155" y="2269131"/>
                    <a:pt x="3000155" y="2257124"/>
                  </a:cubicBezTo>
                  <a:cubicBezTo>
                    <a:pt x="3000155" y="2245117"/>
                    <a:pt x="3005697" y="2209095"/>
                    <a:pt x="3033406" y="2196164"/>
                  </a:cubicBezTo>
                  <a:cubicBezTo>
                    <a:pt x="3061115" y="2183233"/>
                    <a:pt x="3135468" y="2184157"/>
                    <a:pt x="3166410" y="2179539"/>
                  </a:cubicBezTo>
                  <a:cubicBezTo>
                    <a:pt x="3197352" y="2174921"/>
                    <a:pt x="3203355" y="2175382"/>
                    <a:pt x="3219057" y="2168455"/>
                  </a:cubicBezTo>
                  <a:cubicBezTo>
                    <a:pt x="3234759" y="2161528"/>
                    <a:pt x="3251385" y="2159680"/>
                    <a:pt x="3260621" y="2137975"/>
                  </a:cubicBezTo>
                  <a:cubicBezTo>
                    <a:pt x="3269857" y="2116270"/>
                    <a:pt x="3268010" y="2062698"/>
                    <a:pt x="3274475" y="2038222"/>
                  </a:cubicBezTo>
                  <a:cubicBezTo>
                    <a:pt x="3280940" y="2013746"/>
                    <a:pt x="3287406" y="2010975"/>
                    <a:pt x="3299413" y="1991117"/>
                  </a:cubicBezTo>
                  <a:cubicBezTo>
                    <a:pt x="3311420" y="1971259"/>
                    <a:pt x="3340054" y="1950477"/>
                    <a:pt x="3346519" y="1919073"/>
                  </a:cubicBezTo>
                  <a:cubicBezTo>
                    <a:pt x="3352984" y="1887669"/>
                    <a:pt x="3337282" y="1847491"/>
                    <a:pt x="3338206" y="1802695"/>
                  </a:cubicBezTo>
                  <a:cubicBezTo>
                    <a:pt x="3339130" y="1757899"/>
                    <a:pt x="3348828" y="1692321"/>
                    <a:pt x="3352061" y="1650295"/>
                  </a:cubicBezTo>
                  <a:cubicBezTo>
                    <a:pt x="3352870" y="1639789"/>
                    <a:pt x="3351484" y="1628358"/>
                    <a:pt x="3349485" y="1617109"/>
                  </a:cubicBezTo>
                  <a:lnTo>
                    <a:pt x="3347837" y="1608652"/>
                  </a:lnTo>
                  <a:lnTo>
                    <a:pt x="3342816" y="1604001"/>
                  </a:lnTo>
                  <a:cubicBezTo>
                    <a:pt x="3319725" y="1567056"/>
                    <a:pt x="3332656" y="1489932"/>
                    <a:pt x="3337274" y="1440518"/>
                  </a:cubicBezTo>
                  <a:cubicBezTo>
                    <a:pt x="3341892" y="1391104"/>
                    <a:pt x="3370063" y="1351849"/>
                    <a:pt x="3370525" y="1307514"/>
                  </a:cubicBezTo>
                  <a:cubicBezTo>
                    <a:pt x="3370987" y="1263179"/>
                    <a:pt x="3346510" y="1209608"/>
                    <a:pt x="3340045" y="1174510"/>
                  </a:cubicBezTo>
                  <a:cubicBezTo>
                    <a:pt x="3333580" y="1139412"/>
                    <a:pt x="3356208" y="1110318"/>
                    <a:pt x="3331732" y="1096925"/>
                  </a:cubicBezTo>
                  <a:cubicBezTo>
                    <a:pt x="3307256" y="1083532"/>
                    <a:pt x="3261998" y="1088612"/>
                    <a:pt x="3193187" y="1094154"/>
                  </a:cubicBezTo>
                  <a:cubicBezTo>
                    <a:pt x="3124376" y="1099696"/>
                    <a:pt x="2987678" y="1143107"/>
                    <a:pt x="2918867" y="1130176"/>
                  </a:cubicBezTo>
                  <a:cubicBezTo>
                    <a:pt x="2850056" y="1117245"/>
                    <a:pt x="2808030" y="1044740"/>
                    <a:pt x="2780321" y="1016569"/>
                  </a:cubicBezTo>
                  <a:cubicBezTo>
                    <a:pt x="2752612" y="988398"/>
                    <a:pt x="2755383" y="979161"/>
                    <a:pt x="2752612" y="961150"/>
                  </a:cubicBezTo>
                  <a:cubicBezTo>
                    <a:pt x="2749841" y="943139"/>
                    <a:pt x="2750303" y="912197"/>
                    <a:pt x="2760925" y="902961"/>
                  </a:cubicBezTo>
                  <a:cubicBezTo>
                    <a:pt x="2771547" y="893725"/>
                    <a:pt x="2799718" y="898805"/>
                    <a:pt x="2816343" y="905732"/>
                  </a:cubicBezTo>
                  <a:cubicBezTo>
                    <a:pt x="2832968" y="912659"/>
                    <a:pt x="2842205" y="936674"/>
                    <a:pt x="2860678" y="944525"/>
                  </a:cubicBezTo>
                  <a:cubicBezTo>
                    <a:pt x="2879151" y="952376"/>
                    <a:pt x="2902241" y="958380"/>
                    <a:pt x="2927179" y="952838"/>
                  </a:cubicBezTo>
                  <a:cubicBezTo>
                    <a:pt x="2952117" y="947296"/>
                    <a:pt x="2984907" y="919125"/>
                    <a:pt x="3010307" y="911274"/>
                  </a:cubicBezTo>
                  <a:cubicBezTo>
                    <a:pt x="3035707" y="903423"/>
                    <a:pt x="3052794" y="914045"/>
                    <a:pt x="3079579" y="905732"/>
                  </a:cubicBezTo>
                  <a:cubicBezTo>
                    <a:pt x="3106364" y="897419"/>
                    <a:pt x="3134997" y="876176"/>
                    <a:pt x="3171019" y="861398"/>
                  </a:cubicBezTo>
                  <a:cubicBezTo>
                    <a:pt x="3207041" y="846620"/>
                    <a:pt x="3261074" y="840616"/>
                    <a:pt x="3295710" y="817063"/>
                  </a:cubicBezTo>
                  <a:cubicBezTo>
                    <a:pt x="3330347" y="793510"/>
                    <a:pt x="3345587" y="751946"/>
                    <a:pt x="3378838" y="720081"/>
                  </a:cubicBezTo>
                  <a:lnTo>
                    <a:pt x="3389189" y="710831"/>
                  </a:lnTo>
                  <a:lnTo>
                    <a:pt x="3385311" y="708186"/>
                  </a:lnTo>
                  <a:cubicBezTo>
                    <a:pt x="3369147" y="686019"/>
                    <a:pt x="3374690" y="617208"/>
                    <a:pt x="3365915" y="575182"/>
                  </a:cubicBezTo>
                  <a:cubicBezTo>
                    <a:pt x="3357141" y="533157"/>
                    <a:pt x="3355293" y="507295"/>
                    <a:pt x="3332664" y="456033"/>
                  </a:cubicBezTo>
                  <a:cubicBezTo>
                    <a:pt x="3310035" y="404771"/>
                    <a:pt x="3261545" y="321644"/>
                    <a:pt x="3230141" y="267611"/>
                  </a:cubicBezTo>
                  <a:cubicBezTo>
                    <a:pt x="3198737" y="213578"/>
                    <a:pt x="3165024" y="168320"/>
                    <a:pt x="3144242" y="131837"/>
                  </a:cubicBezTo>
                  <a:cubicBezTo>
                    <a:pt x="3123460" y="95354"/>
                    <a:pt x="3093443" y="66721"/>
                    <a:pt x="3105450" y="48710"/>
                  </a:cubicBezTo>
                  <a:cubicBezTo>
                    <a:pt x="3117457" y="30699"/>
                    <a:pt x="3178417" y="27004"/>
                    <a:pt x="3216286" y="23771"/>
                  </a:cubicBezTo>
                  <a:cubicBezTo>
                    <a:pt x="3254155" y="20538"/>
                    <a:pt x="3311420" y="21924"/>
                    <a:pt x="3354831" y="18230"/>
                  </a:cubicBezTo>
                  <a:cubicBezTo>
                    <a:pt x="3387390" y="15459"/>
                    <a:pt x="3418649" y="3336"/>
                    <a:pt x="3448025" y="565"/>
                  </a:cubicBezTo>
                  <a:close/>
                </a:path>
              </a:pathLst>
            </a:custGeom>
            <a:solidFill>
              <a:schemeClr val="tx1"/>
            </a:solidFill>
            <a:ln w="12700" cap="flat" cmpd="sng" algn="ctr">
              <a:noFill/>
              <a:prstDash val="solid"/>
              <a:miter lim="800000"/>
            </a:ln>
            <a:effectLst/>
          </p:spPr>
          <p:txBody>
            <a:bodyPr rtlCol="0" anchor="ctr"/>
            <a:lstStyle/>
            <a:p>
              <a:pPr algn="ctr" defTabSz="914400">
                <a:defRPr/>
              </a:pPr>
              <a:endParaRPr lang="zh-CN" altLang="en-US" kern="0" dirty="0" smtClean="0">
                <a:solidFill>
                  <a:prstClr val="white"/>
                </a:solidFill>
                <a:latin typeface="微软雅黑"/>
                <a:ea typeface="微软雅黑"/>
              </a:endParaRPr>
            </a:p>
          </p:txBody>
        </p:sp>
      </p:grpSp>
    </p:spTree>
    <p:extLst>
      <p:ext uri="{BB962C8B-B14F-4D97-AF65-F5344CB8AC3E}">
        <p14:creationId xmlns:p14="http://schemas.microsoft.com/office/powerpoint/2010/main" val="193388259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2492655" y="1666349"/>
            <a:ext cx="9288000" cy="1310808"/>
          </a:xfrm>
          <a:prstGeom prst="rect">
            <a:avLst/>
          </a:prstGeom>
        </p:spPr>
        <p:txBody>
          <a:bodyPr>
            <a:spAutoFit/>
          </a:bodyPr>
          <a:lstStyle/>
          <a:p>
            <a:pPr algn="just">
              <a:lnSpc>
                <a:spcPct val="150000"/>
              </a:lnSpc>
              <a:spcAft>
                <a:spcPts val="0"/>
              </a:spcAft>
            </a:pP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描述世界是永恒运动的，领会发展地看问题的意义，学会用发展的观点看问题。</a:t>
            </a:r>
            <a:endParaRPr lang="zh-CN" altLang="zh-CN" sz="2800" kern="100" spc="-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5" name="矩形 4"/>
          <p:cNvSpPr/>
          <p:nvPr/>
        </p:nvSpPr>
        <p:spPr>
          <a:xfrm>
            <a:off x="226574" y="1812591"/>
            <a:ext cx="2339102" cy="523220"/>
          </a:xfrm>
          <a:prstGeom prst="rect">
            <a:avLst/>
          </a:prstGeom>
        </p:spPr>
        <p:txBody>
          <a:bodyPr wrap="none">
            <a:spAutoFit/>
          </a:bodyPr>
          <a:lstStyle/>
          <a:p>
            <a:r>
              <a:rPr lang="en-US" altLang="zh-CN" sz="2800" b="1" kern="100" dirty="0" smtClean="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800" b="1" kern="100" dirty="0" smtClean="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课标要求</a:t>
            </a:r>
            <a:r>
              <a:rPr lang="en-US" altLang="zh-CN" sz="2800" b="1" kern="100" dirty="0" smtClean="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a:t>
            </a:r>
            <a:endParaRPr lang="zh-CN" altLang="en-US" b="1" dirty="0">
              <a:solidFill>
                <a:srgbClr val="0070C0"/>
              </a:solidFill>
              <a:latin typeface="Times New Roman" panose="02020603050405020304" pitchFamily="18" charset="0"/>
              <a:ea typeface="微软雅黑" panose="020B0503020204020204" pitchFamily="34" charset="-122"/>
            </a:endParaRPr>
          </a:p>
        </p:txBody>
      </p:sp>
      <p:sp>
        <p:nvSpPr>
          <p:cNvPr id="7" name="矩形 6"/>
          <p:cNvSpPr/>
          <p:nvPr/>
        </p:nvSpPr>
        <p:spPr>
          <a:xfrm>
            <a:off x="226574" y="3410630"/>
            <a:ext cx="2339102" cy="523220"/>
          </a:xfrm>
          <a:prstGeom prst="rect">
            <a:avLst/>
          </a:prstGeom>
        </p:spPr>
        <p:txBody>
          <a:bodyPr wrap="none">
            <a:spAutoFit/>
          </a:bodyPr>
          <a:lstStyle/>
          <a:p>
            <a:r>
              <a:rPr lang="en-US" altLang="zh-CN" sz="2800" b="1" kern="100" dirty="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800" b="1" kern="100" dirty="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核心素养</a:t>
            </a:r>
            <a:r>
              <a:rPr lang="en-US" altLang="zh-CN" sz="2800" b="1" kern="100" dirty="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a:t>
            </a:r>
            <a:endParaRPr lang="zh-CN" altLang="en-US" sz="2800" b="1" kern="100" dirty="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endParaRPr>
          </a:p>
        </p:txBody>
      </p:sp>
      <p:sp>
        <p:nvSpPr>
          <p:cNvPr id="169" name="矩形 168"/>
          <p:cNvSpPr/>
          <p:nvPr/>
        </p:nvSpPr>
        <p:spPr>
          <a:xfrm>
            <a:off x="2492655" y="3258992"/>
            <a:ext cx="9288000" cy="664477"/>
          </a:xfrm>
          <a:prstGeom prst="rect">
            <a:avLst/>
          </a:prstGeom>
        </p:spPr>
        <p:txBody>
          <a:bodyPr>
            <a:spAutoFit/>
          </a:bodyPr>
          <a:lstStyle/>
          <a:p>
            <a:pPr algn="just">
              <a:lnSpc>
                <a:spcPct val="150000"/>
              </a:lnSpc>
              <a:spcAft>
                <a:spcPts val="0"/>
              </a:spcAft>
              <a:tabLst>
                <a:tab pos="2070735" algn="l"/>
              </a:tabLst>
            </a:pP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科学精神：学会用发展的观点看问题。</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70053881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 name="矩形 158"/>
          <p:cNvSpPr/>
          <p:nvPr/>
        </p:nvSpPr>
        <p:spPr>
          <a:xfrm>
            <a:off x="226574" y="261442"/>
            <a:ext cx="2339102" cy="523220"/>
          </a:xfrm>
          <a:prstGeom prst="rect">
            <a:avLst/>
          </a:prstGeom>
        </p:spPr>
        <p:txBody>
          <a:bodyPr wrap="none">
            <a:spAutoFit/>
          </a:bodyPr>
          <a:lstStyle/>
          <a:p>
            <a:r>
              <a:rPr lang="en-US" altLang="zh-CN" sz="2800" b="1" kern="100" dirty="0" smtClean="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en-US" sz="2800" b="1" kern="100" dirty="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思维导图</a:t>
            </a:r>
            <a:r>
              <a:rPr lang="en-US" altLang="zh-CN" sz="2800" b="1" kern="100" dirty="0" smtClean="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a:t>
            </a:r>
            <a:endParaRPr lang="zh-CN" altLang="en-US" b="1" dirty="0">
              <a:solidFill>
                <a:srgbClr val="0070C0"/>
              </a:solidFill>
              <a:latin typeface="Times New Roman" panose="02020603050405020304" pitchFamily="18" charset="0"/>
              <a:ea typeface="微软雅黑" panose="020B0503020204020204" pitchFamily="34" charset="-122"/>
            </a:endParaRPr>
          </a:p>
        </p:txBody>
      </p:sp>
      <p:grpSp>
        <p:nvGrpSpPr>
          <p:cNvPr id="4" name="组合 3"/>
          <p:cNvGrpSpPr/>
          <p:nvPr/>
        </p:nvGrpSpPr>
        <p:grpSpPr>
          <a:xfrm>
            <a:off x="415041" y="784115"/>
            <a:ext cx="11589578" cy="5670015"/>
            <a:chOff x="390978" y="434433"/>
            <a:chExt cx="11589578" cy="5670015"/>
          </a:xfrm>
        </p:grpSpPr>
        <p:cxnSp>
          <p:nvCxnSpPr>
            <p:cNvPr id="57" name="直接连接符 56"/>
            <p:cNvCxnSpPr/>
            <p:nvPr/>
          </p:nvCxnSpPr>
          <p:spPr>
            <a:xfrm>
              <a:off x="915216" y="1146832"/>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8" name="直接连接符 57"/>
            <p:cNvCxnSpPr/>
            <p:nvPr/>
          </p:nvCxnSpPr>
          <p:spPr>
            <a:xfrm>
              <a:off x="915216" y="1146832"/>
              <a:ext cx="0" cy="36000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9" name="直接连接符 58"/>
            <p:cNvCxnSpPr/>
            <p:nvPr/>
          </p:nvCxnSpPr>
          <p:spPr>
            <a:xfrm>
              <a:off x="915216" y="4753875"/>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4" name="直接连接符 63"/>
            <p:cNvCxnSpPr/>
            <p:nvPr/>
          </p:nvCxnSpPr>
          <p:spPr>
            <a:xfrm>
              <a:off x="785904" y="2613307"/>
              <a:ext cx="252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1" name="直接连接符 70"/>
            <p:cNvCxnSpPr/>
            <p:nvPr/>
          </p:nvCxnSpPr>
          <p:spPr>
            <a:xfrm>
              <a:off x="2231157" y="1137307"/>
              <a:ext cx="252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2" name="直接连接符 71"/>
            <p:cNvCxnSpPr/>
            <p:nvPr/>
          </p:nvCxnSpPr>
          <p:spPr>
            <a:xfrm>
              <a:off x="2365185" y="700850"/>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3" name="直接连接符 72"/>
            <p:cNvCxnSpPr/>
            <p:nvPr/>
          </p:nvCxnSpPr>
          <p:spPr>
            <a:xfrm>
              <a:off x="2365185" y="700850"/>
              <a:ext cx="0" cy="8532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4" name="直接连接符 73"/>
            <p:cNvCxnSpPr/>
            <p:nvPr/>
          </p:nvCxnSpPr>
          <p:spPr>
            <a:xfrm>
              <a:off x="2365185" y="1548061"/>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79" name="矩形 78">
              <a:extLst>
                <a:ext uri="{FF2B5EF4-FFF2-40B4-BE49-F238E27FC236}">
                  <a16:creationId xmlns:a16="http://schemas.microsoft.com/office/drawing/2014/main" xmlns="" id="{7A481929-0210-8D43-A5ED-9FF24E4F4ECA}"/>
                </a:ext>
              </a:extLst>
            </p:cNvPr>
            <p:cNvSpPr/>
            <p:nvPr/>
          </p:nvSpPr>
          <p:spPr>
            <a:xfrm>
              <a:off x="2407841" y="434433"/>
              <a:ext cx="7920000" cy="1369581"/>
            </a:xfrm>
            <a:prstGeom prst="rect">
              <a:avLst/>
            </a:prstGeom>
          </p:spPr>
          <p:txBody>
            <a:bodyPr wrap="square" lIns="121898" tIns="60948" rIns="121898" bIns="60948">
              <a:spAutoFit/>
            </a:bodyPr>
            <a:lstStyle/>
            <a:p>
              <a:pPr algn="just">
                <a:lnSpc>
                  <a:spcPct val="150000"/>
                </a:lnSpc>
                <a:spcAft>
                  <a:spcPts val="0"/>
                </a:spcAft>
                <a:tabLst>
                  <a:tab pos="2070735" algn="l"/>
                </a:tabLst>
              </a:pP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发展具有</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①</a:t>
              </a:r>
              <a:r>
                <a:rPr lang="en-US"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_______</a:t>
              </a:r>
              <a:endPar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spcAft>
                  <a:spcPts val="0"/>
                </a:spcAft>
                <a:tabLst>
                  <a:tab pos="2070735" algn="l"/>
                </a:tabLst>
              </a:pP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发展的实质：事物的前进和上升，</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②</a:t>
              </a:r>
              <a:r>
                <a:rPr lang="zh-CN" altLang="en-US" sz="1800" u="sng"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的</a:t>
              </a: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产生和</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③</a:t>
              </a:r>
              <a:r>
                <a:rPr lang="zh-CN" altLang="en-US" sz="1800" u="sng"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的</a:t>
              </a: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灭亡</a:t>
              </a:r>
            </a:p>
            <a:p>
              <a:pPr algn="just">
                <a:lnSpc>
                  <a:spcPct val="150000"/>
                </a:lnSpc>
                <a:spcAft>
                  <a:spcPts val="0"/>
                </a:spcAft>
                <a:tabLst>
                  <a:tab pos="2070735" algn="l"/>
                </a:tabLst>
              </a:pP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方法论：坚持用</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④</a:t>
              </a:r>
              <a:r>
                <a:rPr lang="zh-CN" altLang="en-US" sz="1800" u="sng"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的</a:t>
              </a: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观点看问题，反对静止的观点</a:t>
              </a:r>
              <a:endParaRPr lang="en-US" altLang="zh-CN" sz="1800" kern="100" dirty="0">
                <a:latin typeface="Times New Roman" panose="02020603050405020304" pitchFamily="18" charset="0"/>
                <a:ea typeface="方正中等线简体" panose="03000509000000000000" pitchFamily="65" charset="-122"/>
                <a:cs typeface="Times New Roman" panose="02020603050405020304" pitchFamily="18" charset="0"/>
              </a:endParaRPr>
            </a:p>
          </p:txBody>
        </p:sp>
        <p:cxnSp>
          <p:nvCxnSpPr>
            <p:cNvPr id="109" name="直接连接符 108"/>
            <p:cNvCxnSpPr/>
            <p:nvPr/>
          </p:nvCxnSpPr>
          <p:spPr>
            <a:xfrm>
              <a:off x="2891936" y="3928175"/>
              <a:ext cx="234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2" name="直接连接符 111"/>
            <p:cNvCxnSpPr/>
            <p:nvPr/>
          </p:nvCxnSpPr>
          <p:spPr>
            <a:xfrm>
              <a:off x="3128230" y="3708807"/>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3" name="直接连接符 112"/>
            <p:cNvCxnSpPr/>
            <p:nvPr/>
          </p:nvCxnSpPr>
          <p:spPr>
            <a:xfrm>
              <a:off x="3128230" y="3711012"/>
              <a:ext cx="0" cy="4428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4" name="直接连接符 113"/>
            <p:cNvCxnSpPr/>
            <p:nvPr/>
          </p:nvCxnSpPr>
          <p:spPr>
            <a:xfrm>
              <a:off x="3128230" y="4153811"/>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15" name="矩形 114">
              <a:extLst>
                <a:ext uri="{FF2B5EF4-FFF2-40B4-BE49-F238E27FC236}">
                  <a16:creationId xmlns:a16="http://schemas.microsoft.com/office/drawing/2014/main" xmlns="" id="{7A481929-0210-8D43-A5ED-9FF24E4F4ECA}"/>
                </a:ext>
              </a:extLst>
            </p:cNvPr>
            <p:cNvSpPr/>
            <p:nvPr/>
          </p:nvSpPr>
          <p:spPr>
            <a:xfrm>
              <a:off x="3160556" y="3429794"/>
              <a:ext cx="6516000" cy="954083"/>
            </a:xfrm>
            <a:prstGeom prst="rect">
              <a:avLst/>
            </a:prstGeom>
          </p:spPr>
          <p:txBody>
            <a:bodyPr wrap="square" lIns="121898" tIns="60948" rIns="121898" bIns="60948">
              <a:spAutoFit/>
            </a:bodyPr>
            <a:lstStyle/>
            <a:p>
              <a:pPr algn="just">
                <a:lnSpc>
                  <a:spcPct val="150000"/>
                </a:lnSpc>
                <a:spcAft>
                  <a:spcPts val="0"/>
                </a:spcAft>
                <a:tabLst>
                  <a:tab pos="2070735" algn="l"/>
                </a:tabLst>
              </a:pP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量变：是一种</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⑧</a:t>
              </a:r>
              <a:r>
                <a:rPr lang="zh-CN" altLang="en-US" sz="1800" u="sng"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a:t>
              </a: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不显著的变化</a:t>
              </a:r>
            </a:p>
            <a:p>
              <a:pPr algn="just">
                <a:lnSpc>
                  <a:spcPct val="150000"/>
                </a:lnSpc>
                <a:spcAft>
                  <a:spcPts val="0"/>
                </a:spcAft>
                <a:tabLst>
                  <a:tab pos="2070735" algn="l"/>
                </a:tabLst>
              </a:pP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质变：事物根本性质的变化，是一种</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⑨</a:t>
              </a:r>
              <a:r>
                <a:rPr lang="zh-CN" altLang="en-US" sz="1800" u="sng"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a:t>
              </a: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显著的变化</a:t>
              </a:r>
            </a:p>
          </p:txBody>
        </p:sp>
        <p:cxnSp>
          <p:nvCxnSpPr>
            <p:cNvPr id="116" name="直接连接符 115"/>
            <p:cNvCxnSpPr/>
            <p:nvPr/>
          </p:nvCxnSpPr>
          <p:spPr>
            <a:xfrm>
              <a:off x="1981225" y="4753875"/>
              <a:ext cx="342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7" name="直接连接符 116"/>
            <p:cNvCxnSpPr/>
            <p:nvPr/>
          </p:nvCxnSpPr>
          <p:spPr>
            <a:xfrm>
              <a:off x="2115253" y="3928175"/>
              <a:ext cx="21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8" name="直接连接符 117"/>
            <p:cNvCxnSpPr/>
            <p:nvPr/>
          </p:nvCxnSpPr>
          <p:spPr>
            <a:xfrm>
              <a:off x="2115253" y="3928175"/>
              <a:ext cx="0" cy="17172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9" name="直接连接符 118"/>
            <p:cNvCxnSpPr/>
            <p:nvPr/>
          </p:nvCxnSpPr>
          <p:spPr>
            <a:xfrm>
              <a:off x="2115253" y="5643824"/>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20" name="矩形 119">
              <a:extLst>
                <a:ext uri="{FF2B5EF4-FFF2-40B4-BE49-F238E27FC236}">
                  <a16:creationId xmlns:a16="http://schemas.microsoft.com/office/drawing/2014/main" xmlns="" id="{7A481929-0210-8D43-A5ED-9FF24E4F4ECA}"/>
                </a:ext>
              </a:extLst>
            </p:cNvPr>
            <p:cNvSpPr/>
            <p:nvPr/>
          </p:nvSpPr>
          <p:spPr>
            <a:xfrm>
              <a:off x="2157909" y="3651968"/>
              <a:ext cx="2520000" cy="2255978"/>
            </a:xfrm>
            <a:prstGeom prst="rect">
              <a:avLst/>
            </a:prstGeom>
          </p:spPr>
          <p:txBody>
            <a:bodyPr wrap="square" lIns="121898" tIns="60948" rIns="121898" bIns="60948">
              <a:spAutoFit/>
            </a:bodyPr>
            <a:lstStyle/>
            <a:p>
              <a:pPr algn="just">
                <a:lnSpc>
                  <a:spcPct val="150000"/>
                </a:lnSpc>
                <a:spcAft>
                  <a:spcPts val="0"/>
                </a:spcAft>
                <a:tabLst>
                  <a:tab pos="2070735" algn="l"/>
                </a:tabLst>
              </a:pP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  含义</a:t>
              </a:r>
              <a:endParaRPr lang="en-US"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85000"/>
                </a:lnSpc>
                <a:spcAft>
                  <a:spcPts val="0"/>
                </a:spcAft>
                <a:tabLst>
                  <a:tab pos="2070735" algn="l"/>
                </a:tabLst>
              </a:pPr>
              <a:endParaRPr lang="en-US"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spcAft>
                  <a:spcPts val="0"/>
                </a:spcAft>
                <a:tabLst>
                  <a:tab pos="2070735" algn="l"/>
                </a:tabLst>
              </a:pP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  关系</a:t>
              </a:r>
              <a:endPar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spcAft>
                  <a:spcPts val="0"/>
                </a:spcAft>
                <a:tabLst>
                  <a:tab pos="2070735" algn="l"/>
                </a:tabLst>
              </a:pP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  原理</a:t>
              </a:r>
              <a:endParaRPr lang="en-US"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85000"/>
                </a:lnSpc>
                <a:spcAft>
                  <a:spcPts val="0"/>
                </a:spcAft>
                <a:tabLst>
                  <a:tab pos="2070735" algn="l"/>
                </a:tabLst>
              </a:pPr>
              <a:endParaRPr lang="en-US"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spcAft>
                  <a:spcPts val="0"/>
                </a:spcAft>
                <a:tabLst>
                  <a:tab pos="2070735" algn="l"/>
                </a:tabLst>
              </a:pP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方法论</a:t>
              </a:r>
              <a:endPar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endParaRPr>
            </a:p>
          </p:txBody>
        </p:sp>
        <p:cxnSp>
          <p:nvCxnSpPr>
            <p:cNvPr id="126" name="直接连接符 125"/>
            <p:cNvCxnSpPr/>
            <p:nvPr/>
          </p:nvCxnSpPr>
          <p:spPr>
            <a:xfrm>
              <a:off x="2365185" y="2174708"/>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7" name="直接连接符 126"/>
            <p:cNvCxnSpPr/>
            <p:nvPr/>
          </p:nvCxnSpPr>
          <p:spPr>
            <a:xfrm>
              <a:off x="2365185" y="2174708"/>
              <a:ext cx="0" cy="8460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8" name="直接连接符 127"/>
            <p:cNvCxnSpPr/>
            <p:nvPr/>
          </p:nvCxnSpPr>
          <p:spPr>
            <a:xfrm>
              <a:off x="2365185" y="3020825"/>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9" name="直接连接符 128"/>
            <p:cNvCxnSpPr/>
            <p:nvPr/>
          </p:nvCxnSpPr>
          <p:spPr>
            <a:xfrm>
              <a:off x="2231157" y="2613307"/>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30" name="矩形 129">
              <a:extLst>
                <a:ext uri="{FF2B5EF4-FFF2-40B4-BE49-F238E27FC236}">
                  <a16:creationId xmlns:a16="http://schemas.microsoft.com/office/drawing/2014/main" xmlns="" id="{7A481929-0210-8D43-A5ED-9FF24E4F4ECA}"/>
                </a:ext>
              </a:extLst>
            </p:cNvPr>
            <p:cNvSpPr/>
            <p:nvPr/>
          </p:nvSpPr>
          <p:spPr>
            <a:xfrm>
              <a:off x="2407841" y="1898405"/>
              <a:ext cx="3600000" cy="1324890"/>
            </a:xfrm>
            <a:prstGeom prst="rect">
              <a:avLst/>
            </a:prstGeom>
          </p:spPr>
          <p:txBody>
            <a:bodyPr wrap="square" lIns="121898" tIns="60948" rIns="121898" bIns="60948">
              <a:spAutoFit/>
            </a:bodyPr>
            <a:lstStyle/>
            <a:p>
              <a:pPr algn="just">
                <a:lnSpc>
                  <a:spcPct val="150000"/>
                </a:lnSpc>
                <a:spcAft>
                  <a:spcPts val="0"/>
                </a:spcAft>
                <a:tabLst>
                  <a:tab pos="2070735" algn="l"/>
                </a:tabLst>
              </a:pP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关系</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原理</a:t>
              </a:r>
              <a:endParaRPr lang="en-US"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spcAft>
                  <a:spcPts val="0"/>
                </a:spcAft>
                <a:tabLst>
                  <a:tab pos="2070735" algn="l"/>
                </a:tabLst>
              </a:pPr>
              <a:endParaRPr lang="en-US" altLang="zh-CN" sz="1800" kern="100" dirty="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spcAft>
                  <a:spcPts val="0"/>
                </a:spcAft>
                <a:tabLst>
                  <a:tab pos="2070735" algn="l"/>
                </a:tabLst>
              </a:pP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方法论</a:t>
              </a:r>
              <a:endParaRPr lang="en-US"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endParaRPr>
            </a:p>
          </p:txBody>
        </p:sp>
        <p:cxnSp>
          <p:nvCxnSpPr>
            <p:cNvPr id="131" name="直接箭头连接符 130"/>
            <p:cNvCxnSpPr/>
            <p:nvPr/>
          </p:nvCxnSpPr>
          <p:spPr>
            <a:xfrm>
              <a:off x="1573799" y="1359849"/>
              <a:ext cx="0" cy="684000"/>
            </a:xfrm>
            <a:prstGeom prst="straightConnector1">
              <a:avLst/>
            </a:prstGeom>
            <a:ln w="12700">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45" name="圆角矩形 144"/>
            <p:cNvSpPr/>
            <p:nvPr/>
          </p:nvSpPr>
          <p:spPr>
            <a:xfrm>
              <a:off x="390978" y="1117678"/>
              <a:ext cx="396000" cy="2988000"/>
            </a:xfrm>
            <a:prstGeom prst="roundRect">
              <a:avLst>
                <a:gd name="adj" fmla="val 7522"/>
              </a:avLst>
            </a:prstGeom>
            <a:solidFill>
              <a:schemeClr val="bg1">
                <a:lumMod val="8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zh-CN" altLang="en-US" sz="1800" dirty="0">
                  <a:solidFill>
                    <a:prstClr val="black"/>
                  </a:solidFill>
                  <a:latin typeface="方正中等线简体" panose="03000509000000000000" pitchFamily="65" charset="-122"/>
                  <a:ea typeface="方正中等线简体" panose="03000509000000000000" pitchFamily="65" charset="-122"/>
                </a:rPr>
                <a:t>唯物辩证法的发展观</a:t>
              </a:r>
            </a:p>
          </p:txBody>
        </p:sp>
        <p:sp>
          <p:nvSpPr>
            <p:cNvPr id="146" name="圆角矩形 145"/>
            <p:cNvSpPr/>
            <p:nvPr/>
          </p:nvSpPr>
          <p:spPr>
            <a:xfrm>
              <a:off x="1042273" y="958636"/>
              <a:ext cx="1188000" cy="396000"/>
            </a:xfrm>
            <a:prstGeom prst="roundRect">
              <a:avLst>
                <a:gd name="adj" fmla="val 7522"/>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r>
                <a:rPr lang="zh-CN" altLang="en-US" sz="1800" dirty="0">
                  <a:solidFill>
                    <a:schemeClr val="tx1"/>
                  </a:solidFill>
                  <a:latin typeface="方正中等线简体" panose="03000509000000000000" pitchFamily="65" charset="-122"/>
                  <a:ea typeface="方正中等线简体" panose="03000509000000000000" pitchFamily="65" charset="-122"/>
                </a:rPr>
                <a:t>发展概念</a:t>
              </a:r>
              <a:endParaRPr lang="zh-CN" altLang="zh-CN" sz="1800" dirty="0">
                <a:solidFill>
                  <a:schemeClr val="tx1"/>
                </a:solidFill>
                <a:latin typeface="方正中等线简体" panose="03000509000000000000" pitchFamily="65" charset="-122"/>
                <a:ea typeface="方正中等线简体" panose="03000509000000000000" pitchFamily="65" charset="-122"/>
              </a:endParaRPr>
            </a:p>
          </p:txBody>
        </p:sp>
        <p:sp>
          <p:nvSpPr>
            <p:cNvPr id="2" name="矩形 1"/>
            <p:cNvSpPr/>
            <p:nvPr/>
          </p:nvSpPr>
          <p:spPr>
            <a:xfrm>
              <a:off x="1581526" y="1384995"/>
              <a:ext cx="720000" cy="646331"/>
            </a:xfrm>
            <a:prstGeom prst="rect">
              <a:avLst/>
            </a:prstGeom>
          </p:spPr>
          <p:txBody>
            <a:bodyPr wrap="square">
              <a:spAutoFit/>
            </a:bodyPr>
            <a:lstStyle/>
            <a:p>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发展</a:t>
              </a:r>
              <a:endPar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endParaRPr>
            </a:p>
            <a:p>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趋势</a:t>
              </a:r>
            </a:p>
          </p:txBody>
        </p:sp>
        <p:sp>
          <p:nvSpPr>
            <p:cNvPr id="147" name="圆角矩形 146"/>
            <p:cNvSpPr/>
            <p:nvPr/>
          </p:nvSpPr>
          <p:spPr>
            <a:xfrm>
              <a:off x="1042273" y="2052117"/>
              <a:ext cx="1188000" cy="1116000"/>
            </a:xfrm>
            <a:prstGeom prst="roundRect">
              <a:avLst>
                <a:gd name="adj" fmla="val 7522"/>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r>
                <a:rPr lang="zh-CN" altLang="en-US" sz="1800" dirty="0">
                  <a:solidFill>
                    <a:schemeClr val="tx1"/>
                  </a:solidFill>
                  <a:latin typeface="方正中等线简体" panose="03000509000000000000" pitchFamily="65" charset="-122"/>
                  <a:ea typeface="方正中等线简体" panose="03000509000000000000" pitchFamily="65" charset="-122"/>
                </a:rPr>
                <a:t>发展的</a:t>
              </a:r>
              <a:r>
                <a:rPr lang="zh-CN" altLang="en-US" sz="1800" dirty="0" smtClean="0">
                  <a:solidFill>
                    <a:schemeClr val="tx1"/>
                  </a:solidFill>
                  <a:latin typeface="方正中等线简体" panose="03000509000000000000" pitchFamily="65" charset="-122"/>
                  <a:ea typeface="方正中等线简体" panose="03000509000000000000" pitchFamily="65" charset="-122"/>
                </a:rPr>
                <a:t>前进</a:t>
              </a:r>
              <a:r>
                <a:rPr lang="zh-CN" altLang="en-US" sz="1800" dirty="0">
                  <a:solidFill>
                    <a:schemeClr val="tx1"/>
                  </a:solidFill>
                  <a:latin typeface="方正中等线简体" panose="03000509000000000000" pitchFamily="65" charset="-122"/>
                  <a:ea typeface="方正中等线简体" panose="03000509000000000000" pitchFamily="65" charset="-122"/>
                </a:rPr>
                <a:t>性与</a:t>
              </a:r>
              <a:r>
                <a:rPr lang="zh-CN" altLang="en-US" sz="1800" dirty="0" smtClean="0">
                  <a:solidFill>
                    <a:schemeClr val="tx1"/>
                  </a:solidFill>
                  <a:latin typeface="方正中等线简体" panose="03000509000000000000" pitchFamily="65" charset="-122"/>
                  <a:ea typeface="方正中等线简体" panose="03000509000000000000" pitchFamily="65" charset="-122"/>
                </a:rPr>
                <a:t>曲折</a:t>
              </a:r>
              <a:r>
                <a:rPr lang="zh-CN" altLang="en-US" sz="1800" dirty="0">
                  <a:solidFill>
                    <a:schemeClr val="tx1"/>
                  </a:solidFill>
                  <a:latin typeface="方正中等线简体" panose="03000509000000000000" pitchFamily="65" charset="-122"/>
                  <a:ea typeface="方正中等线简体" panose="03000509000000000000" pitchFamily="65" charset="-122"/>
                </a:rPr>
                <a:t>性</a:t>
              </a:r>
              <a:endParaRPr lang="zh-CN" altLang="zh-CN" sz="1800" dirty="0">
                <a:solidFill>
                  <a:schemeClr val="tx1"/>
                </a:solidFill>
                <a:latin typeface="方正中等线简体" panose="03000509000000000000" pitchFamily="65" charset="-122"/>
                <a:ea typeface="方正中等线简体" panose="03000509000000000000" pitchFamily="65" charset="-122"/>
              </a:endParaRPr>
            </a:p>
          </p:txBody>
        </p:sp>
        <p:sp>
          <p:nvSpPr>
            <p:cNvPr id="153" name="矩形 152">
              <a:extLst>
                <a:ext uri="{FF2B5EF4-FFF2-40B4-BE49-F238E27FC236}">
                  <a16:creationId xmlns:a16="http://schemas.microsoft.com/office/drawing/2014/main" xmlns="" id="{7A481929-0210-8D43-A5ED-9FF24E4F4ECA}"/>
                </a:ext>
              </a:extLst>
            </p:cNvPr>
            <p:cNvSpPr/>
            <p:nvPr/>
          </p:nvSpPr>
          <p:spPr>
            <a:xfrm>
              <a:off x="3160556" y="4286269"/>
              <a:ext cx="8820000" cy="954083"/>
            </a:xfrm>
            <a:prstGeom prst="rect">
              <a:avLst/>
            </a:prstGeom>
          </p:spPr>
          <p:txBody>
            <a:bodyPr wrap="square" lIns="121898" tIns="60948" rIns="121898" bIns="60948">
              <a:spAutoFit/>
            </a:bodyPr>
            <a:lstStyle/>
            <a:p>
              <a:pPr algn="just">
                <a:lnSpc>
                  <a:spcPct val="150000"/>
                </a:lnSpc>
                <a:spcAft>
                  <a:spcPts val="0"/>
                </a:spcAft>
                <a:tabLst>
                  <a:tab pos="2070735" algn="l"/>
                </a:tabLst>
              </a:pP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事物的发展</a:t>
              </a:r>
              <a:r>
                <a:rPr lang="zh-CN" altLang="en-US" sz="1800" kern="100" spc="-70" dirty="0">
                  <a:latin typeface="Times New Roman" panose="02020603050405020304" pitchFamily="18" charset="0"/>
                  <a:ea typeface="方正中等线简体" panose="03000509000000000000" pitchFamily="65" charset="-122"/>
                  <a:cs typeface="Times New Roman" panose="02020603050405020304" pitchFamily="18" charset="0"/>
                </a:rPr>
                <a:t>总是从量变开始的</a:t>
              </a:r>
              <a:r>
                <a:rPr lang="zh-CN" altLang="en-US" sz="1800" kern="100" spc="-5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zh-CN" altLang="en-US" sz="1800" kern="100" spc="-70" dirty="0">
                  <a:latin typeface="Times New Roman" panose="02020603050405020304" pitchFamily="18" charset="0"/>
                  <a:ea typeface="方正中等线简体" panose="03000509000000000000" pitchFamily="65" charset="-122"/>
                  <a:cs typeface="Times New Roman" panose="02020603050405020304" pitchFamily="18" charset="0"/>
                </a:rPr>
                <a:t>量变是质变的</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⑩</a:t>
              </a:r>
              <a:r>
                <a:rPr lang="zh-CN" altLang="en-US" sz="1800" u="sng"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en-US" sz="1800" kern="100" spc="-500" dirty="0" smtClean="0">
                  <a:latin typeface="Times New Roman" panose="02020603050405020304" pitchFamily="18" charset="0"/>
                  <a:ea typeface="方正中等线简体" panose="03000509000000000000" pitchFamily="65" charset="-122"/>
                  <a:cs typeface="Times New Roman" panose="02020603050405020304" pitchFamily="18" charset="0"/>
                </a:rPr>
                <a:t>，</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质变是</a:t>
              </a: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量变</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的</a:t>
              </a:r>
              <a:r>
                <a:rPr lang="zh-CN"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⑪</a:t>
              </a:r>
              <a:r>
                <a:rPr lang="zh-CN" altLang="en-US" sz="1800" u="sng"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en-US" sz="1800" kern="100" spc="-500" dirty="0" smtClean="0">
                  <a:latin typeface="Times New Roman" panose="02020603050405020304" pitchFamily="18" charset="0"/>
                  <a:ea typeface="方正中等线简体" panose="03000509000000000000" pitchFamily="65" charset="-122"/>
                  <a:cs typeface="Times New Roman" panose="02020603050405020304" pitchFamily="18" charset="0"/>
                </a:rPr>
                <a:t>；</a:t>
              </a:r>
              <a:endParaRPr lang="en-US" altLang="zh-CN" sz="1800" kern="100" spc="-500" dirty="0" smtClean="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spcAft>
                  <a:spcPts val="0"/>
                </a:spcAft>
                <a:tabLst>
                  <a:tab pos="2070735" algn="l"/>
                </a:tabLst>
              </a:pP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质变</a:t>
              </a: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又为新</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的⑫</a:t>
              </a:r>
              <a:r>
                <a:rPr lang="zh-CN" altLang="en-US" sz="1800" u="sng"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开辟</a:t>
              </a: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道路</a:t>
              </a:r>
            </a:p>
          </p:txBody>
        </p:sp>
        <p:cxnSp>
          <p:nvCxnSpPr>
            <p:cNvPr id="63" name="直接连接符 62"/>
            <p:cNvCxnSpPr/>
            <p:nvPr/>
          </p:nvCxnSpPr>
          <p:spPr>
            <a:xfrm>
              <a:off x="3470770" y="2174708"/>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5" name="直接连接符 64"/>
            <p:cNvCxnSpPr/>
            <p:nvPr/>
          </p:nvCxnSpPr>
          <p:spPr>
            <a:xfrm>
              <a:off x="3604798" y="1948969"/>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6" name="直接连接符 65"/>
            <p:cNvCxnSpPr/>
            <p:nvPr/>
          </p:nvCxnSpPr>
          <p:spPr>
            <a:xfrm>
              <a:off x="3604798" y="1948969"/>
              <a:ext cx="0" cy="4428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7" name="直接连接符 66"/>
            <p:cNvCxnSpPr/>
            <p:nvPr/>
          </p:nvCxnSpPr>
          <p:spPr>
            <a:xfrm>
              <a:off x="3604798" y="2385426"/>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68" name="矩形 67">
              <a:extLst>
                <a:ext uri="{FF2B5EF4-FFF2-40B4-BE49-F238E27FC236}">
                  <a16:creationId xmlns:a16="http://schemas.microsoft.com/office/drawing/2014/main" xmlns="" id="{7A481929-0210-8D43-A5ED-9FF24E4F4ECA}"/>
                </a:ext>
              </a:extLst>
            </p:cNvPr>
            <p:cNvSpPr/>
            <p:nvPr/>
          </p:nvSpPr>
          <p:spPr>
            <a:xfrm>
              <a:off x="3647454" y="1682552"/>
              <a:ext cx="4680000" cy="954083"/>
            </a:xfrm>
            <a:prstGeom prst="rect">
              <a:avLst/>
            </a:prstGeom>
          </p:spPr>
          <p:txBody>
            <a:bodyPr wrap="square" lIns="121898" tIns="60948" rIns="121898" bIns="60948">
              <a:spAutoFit/>
            </a:bodyPr>
            <a:lstStyle/>
            <a:p>
              <a:pPr algn="just">
                <a:lnSpc>
                  <a:spcPct val="150000"/>
                </a:lnSpc>
                <a:spcAft>
                  <a:spcPts val="0"/>
                </a:spcAft>
                <a:tabLst>
                  <a:tab pos="2070735" algn="l"/>
                </a:tabLst>
              </a:pP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事物发展的方向是</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⑤</a:t>
              </a:r>
              <a:r>
                <a:rPr lang="zh-CN" altLang="en-US" sz="1800" u="sng"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的</a:t>
              </a: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、上升的</a:t>
              </a:r>
            </a:p>
            <a:p>
              <a:pPr algn="just">
                <a:lnSpc>
                  <a:spcPct val="150000"/>
                </a:lnSpc>
                <a:spcAft>
                  <a:spcPts val="0"/>
                </a:spcAft>
                <a:tabLst>
                  <a:tab pos="2070735" algn="l"/>
                </a:tabLst>
              </a:pP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事物发展的道路是曲折的、迂回的</a:t>
              </a:r>
              <a:endParaRPr lang="en-US" altLang="zh-CN" sz="1800" kern="100" dirty="0">
                <a:latin typeface="Times New Roman" panose="02020603050405020304" pitchFamily="18" charset="0"/>
                <a:ea typeface="方正中等线简体" panose="03000509000000000000" pitchFamily="65" charset="-122"/>
                <a:cs typeface="Times New Roman" panose="02020603050405020304" pitchFamily="18" charset="0"/>
              </a:endParaRPr>
            </a:p>
          </p:txBody>
        </p:sp>
        <p:cxnSp>
          <p:nvCxnSpPr>
            <p:cNvPr id="69" name="直接连接符 68"/>
            <p:cNvCxnSpPr/>
            <p:nvPr/>
          </p:nvCxnSpPr>
          <p:spPr>
            <a:xfrm>
              <a:off x="3239269" y="3020825"/>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p:nvPr/>
          </p:nvCxnSpPr>
          <p:spPr>
            <a:xfrm>
              <a:off x="3373297" y="2795086"/>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5" name="直接连接符 74"/>
            <p:cNvCxnSpPr/>
            <p:nvPr/>
          </p:nvCxnSpPr>
          <p:spPr>
            <a:xfrm>
              <a:off x="3373297" y="2795086"/>
              <a:ext cx="0" cy="4428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6" name="直接连接符 75"/>
            <p:cNvCxnSpPr/>
            <p:nvPr/>
          </p:nvCxnSpPr>
          <p:spPr>
            <a:xfrm>
              <a:off x="3373297" y="3231543"/>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77" name="矩形 76">
              <a:extLst>
                <a:ext uri="{FF2B5EF4-FFF2-40B4-BE49-F238E27FC236}">
                  <a16:creationId xmlns:a16="http://schemas.microsoft.com/office/drawing/2014/main" xmlns="" id="{7A481929-0210-8D43-A5ED-9FF24E4F4ECA}"/>
                </a:ext>
              </a:extLst>
            </p:cNvPr>
            <p:cNvSpPr/>
            <p:nvPr/>
          </p:nvSpPr>
          <p:spPr>
            <a:xfrm>
              <a:off x="3415952" y="2528669"/>
              <a:ext cx="8532000" cy="954083"/>
            </a:xfrm>
            <a:prstGeom prst="rect">
              <a:avLst/>
            </a:prstGeom>
          </p:spPr>
          <p:txBody>
            <a:bodyPr wrap="square" lIns="121898" tIns="60948" rIns="121898" bIns="60948">
              <a:spAutoFit/>
            </a:bodyPr>
            <a:lstStyle/>
            <a:p>
              <a:pPr algn="just">
                <a:lnSpc>
                  <a:spcPct val="150000"/>
                </a:lnSpc>
                <a:spcAft>
                  <a:spcPts val="0"/>
                </a:spcAft>
                <a:tabLst>
                  <a:tab pos="2070735" algn="l"/>
                </a:tabLst>
              </a:pP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要对未来充满</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⑥</a:t>
              </a:r>
              <a:r>
                <a:rPr lang="zh-CN" altLang="en-US" sz="1800" u="sng"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a:t>
              </a: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热情支持和悉心保护新事物</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，促使</a:t>
              </a: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其成长、</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壮大</a:t>
              </a:r>
              <a:endParaRPr lang="en-US"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spcAft>
                  <a:spcPts val="0"/>
                </a:spcAft>
                <a:tabLst>
                  <a:tab pos="2070735" algn="l"/>
                </a:tabLst>
              </a:pP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要做好充分的</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⑦</a:t>
              </a:r>
              <a:r>
                <a:rPr lang="zh-CN" altLang="en-US" sz="1800" u="sng"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a:t>
              </a: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不断克服前进道路上的困难</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，勇敢</a:t>
              </a: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地面对挫折与考验</a:t>
              </a:r>
            </a:p>
          </p:txBody>
        </p:sp>
        <p:cxnSp>
          <p:nvCxnSpPr>
            <p:cNvPr id="78" name="直接箭头连接符 77"/>
            <p:cNvCxnSpPr/>
            <p:nvPr/>
          </p:nvCxnSpPr>
          <p:spPr>
            <a:xfrm>
              <a:off x="1573799" y="3175670"/>
              <a:ext cx="0" cy="1152000"/>
            </a:xfrm>
            <a:prstGeom prst="straightConnector1">
              <a:avLst/>
            </a:prstGeom>
            <a:ln w="12700">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80" name="矩形 79"/>
            <p:cNvSpPr/>
            <p:nvPr/>
          </p:nvSpPr>
          <p:spPr>
            <a:xfrm>
              <a:off x="1581526" y="3277994"/>
              <a:ext cx="720000" cy="646331"/>
            </a:xfrm>
            <a:prstGeom prst="rect">
              <a:avLst/>
            </a:prstGeom>
          </p:spPr>
          <p:txBody>
            <a:bodyPr wrap="square">
              <a:spAutoFit/>
            </a:bodyPr>
            <a:lstStyle/>
            <a:p>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发展状态</a:t>
              </a:r>
            </a:p>
          </p:txBody>
        </p:sp>
        <p:sp>
          <p:nvSpPr>
            <p:cNvPr id="81" name="圆角矩形 80"/>
            <p:cNvSpPr/>
            <p:nvPr/>
          </p:nvSpPr>
          <p:spPr>
            <a:xfrm>
              <a:off x="1042273" y="4338569"/>
              <a:ext cx="936000" cy="838467"/>
            </a:xfrm>
            <a:prstGeom prst="roundRect">
              <a:avLst>
                <a:gd name="adj" fmla="val 7522"/>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r>
                <a:rPr lang="zh-CN" altLang="en-US" sz="1800" dirty="0">
                  <a:solidFill>
                    <a:schemeClr val="tx1"/>
                  </a:solidFill>
                  <a:latin typeface="方正中等线简体" panose="03000509000000000000" pitchFamily="65" charset="-122"/>
                  <a:ea typeface="方正中等线简体" panose="03000509000000000000" pitchFamily="65" charset="-122"/>
                </a:rPr>
                <a:t>量变与</a:t>
              </a:r>
            </a:p>
            <a:p>
              <a:pPr algn="just">
                <a:lnSpc>
                  <a:spcPct val="120000"/>
                </a:lnSpc>
              </a:pPr>
              <a:r>
                <a:rPr lang="zh-CN" altLang="en-US" sz="1800" dirty="0">
                  <a:solidFill>
                    <a:schemeClr val="tx1"/>
                  </a:solidFill>
                  <a:latin typeface="方正中等线简体" panose="03000509000000000000" pitchFamily="65" charset="-122"/>
                  <a:ea typeface="方正中等线简体" panose="03000509000000000000" pitchFamily="65" charset="-122"/>
                </a:rPr>
                <a:t>质变</a:t>
              </a:r>
              <a:endParaRPr lang="zh-CN" altLang="zh-CN" sz="1800" dirty="0">
                <a:solidFill>
                  <a:schemeClr val="tx1"/>
                </a:solidFill>
                <a:latin typeface="方正中等线简体" panose="03000509000000000000" pitchFamily="65" charset="-122"/>
                <a:ea typeface="方正中等线简体" panose="03000509000000000000" pitchFamily="65" charset="-122"/>
              </a:endParaRPr>
            </a:p>
          </p:txBody>
        </p:sp>
        <p:cxnSp>
          <p:nvCxnSpPr>
            <p:cNvPr id="82" name="直接连接符 81"/>
            <p:cNvCxnSpPr/>
            <p:nvPr/>
          </p:nvCxnSpPr>
          <p:spPr>
            <a:xfrm>
              <a:off x="2998778" y="5643824"/>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3" name="直接连接符 82"/>
            <p:cNvCxnSpPr/>
            <p:nvPr/>
          </p:nvCxnSpPr>
          <p:spPr>
            <a:xfrm>
              <a:off x="3128230" y="5419853"/>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4" name="直接连接符 83"/>
            <p:cNvCxnSpPr/>
            <p:nvPr/>
          </p:nvCxnSpPr>
          <p:spPr>
            <a:xfrm>
              <a:off x="3128230" y="5422058"/>
              <a:ext cx="0" cy="4428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5" name="直接连接符 84"/>
            <p:cNvCxnSpPr/>
            <p:nvPr/>
          </p:nvCxnSpPr>
          <p:spPr>
            <a:xfrm>
              <a:off x="3128230" y="5864857"/>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86" name="矩形 85">
              <a:extLst>
                <a:ext uri="{FF2B5EF4-FFF2-40B4-BE49-F238E27FC236}">
                  <a16:creationId xmlns:a16="http://schemas.microsoft.com/office/drawing/2014/main" xmlns="" id="{7A481929-0210-8D43-A5ED-9FF24E4F4ECA}"/>
                </a:ext>
              </a:extLst>
            </p:cNvPr>
            <p:cNvSpPr/>
            <p:nvPr/>
          </p:nvSpPr>
          <p:spPr>
            <a:xfrm>
              <a:off x="3160556" y="5150365"/>
              <a:ext cx="6516000" cy="954083"/>
            </a:xfrm>
            <a:prstGeom prst="rect">
              <a:avLst/>
            </a:prstGeom>
          </p:spPr>
          <p:txBody>
            <a:bodyPr wrap="square" lIns="121898" tIns="60948" rIns="121898" bIns="60948">
              <a:spAutoFit/>
            </a:bodyPr>
            <a:lstStyle/>
            <a:p>
              <a:pPr algn="just">
                <a:lnSpc>
                  <a:spcPct val="150000"/>
                </a:lnSpc>
                <a:spcAft>
                  <a:spcPts val="0"/>
                </a:spcAft>
                <a:tabLst>
                  <a:tab pos="2070735" algn="l"/>
                </a:tabLst>
              </a:pP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重视</a:t>
              </a:r>
              <a:r>
                <a:rPr lang="zh-CN"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⑬</a:t>
              </a:r>
              <a:r>
                <a:rPr lang="zh-CN" altLang="en-US" sz="1800" u="sng"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的</a:t>
              </a: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积累，为实现事物的质变创造条件</a:t>
              </a:r>
            </a:p>
            <a:p>
              <a:pPr algn="just">
                <a:lnSpc>
                  <a:spcPct val="150000"/>
                </a:lnSpc>
                <a:spcAft>
                  <a:spcPts val="0"/>
                </a:spcAft>
                <a:tabLst>
                  <a:tab pos="2070735" algn="l"/>
                </a:tabLst>
              </a:pP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果断</a:t>
              </a: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地抓住时机，</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促成</a:t>
              </a:r>
              <a:r>
                <a:rPr lang="zh-CN"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⑭</a:t>
              </a:r>
              <a:r>
                <a:rPr lang="zh-CN" altLang="en-US" sz="1800" u="sng"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a:t>
              </a: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实现事物的飞跃 </a:t>
              </a:r>
            </a:p>
          </p:txBody>
        </p:sp>
        <p:cxnSp>
          <p:nvCxnSpPr>
            <p:cNvPr id="87" name="直接连接符 86"/>
            <p:cNvCxnSpPr/>
            <p:nvPr/>
          </p:nvCxnSpPr>
          <p:spPr>
            <a:xfrm>
              <a:off x="2891936" y="4750700"/>
              <a:ext cx="360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5" name="矩形 4"/>
          <p:cNvSpPr/>
          <p:nvPr/>
        </p:nvSpPr>
        <p:spPr>
          <a:xfrm>
            <a:off x="3648405" y="887522"/>
            <a:ext cx="877163" cy="369332"/>
          </a:xfrm>
          <a:prstGeom prst="rect">
            <a:avLst/>
          </a:prstGeom>
        </p:spPr>
        <p:txBody>
          <a:bodyPr wrap="none">
            <a:spAutoFit/>
          </a:bodyPr>
          <a:lstStyle/>
          <a:p>
            <a:r>
              <a:rPr lang="zh-CN" altLang="en-US" sz="1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普遍性</a:t>
            </a:r>
            <a:endParaRPr lang="zh-CN" altLang="en-US" sz="1800" dirty="0">
              <a:solidFill>
                <a:srgbClr val="C00000"/>
              </a:solidFill>
            </a:endParaRPr>
          </a:p>
        </p:txBody>
      </p:sp>
      <p:sp>
        <p:nvSpPr>
          <p:cNvPr id="88" name="矩形 87"/>
          <p:cNvSpPr/>
          <p:nvPr/>
        </p:nvSpPr>
        <p:spPr>
          <a:xfrm>
            <a:off x="6200802" y="1300520"/>
            <a:ext cx="877163" cy="369332"/>
          </a:xfrm>
          <a:prstGeom prst="rect">
            <a:avLst/>
          </a:prstGeom>
        </p:spPr>
        <p:txBody>
          <a:bodyPr wrap="none">
            <a:spAutoFit/>
          </a:bodyPr>
          <a:lstStyle/>
          <a:p>
            <a:r>
              <a:rPr lang="zh-CN" altLang="en-US" sz="1800" kern="100" smtClean="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新事物</a:t>
            </a:r>
            <a:endParaRPr lang="zh-CN" altLang="en-US" sz="1800" dirty="0">
              <a:solidFill>
                <a:srgbClr val="C00000"/>
              </a:solidFill>
            </a:endParaRPr>
          </a:p>
        </p:txBody>
      </p:sp>
      <p:sp>
        <p:nvSpPr>
          <p:cNvPr id="89" name="矩形 88"/>
          <p:cNvSpPr/>
          <p:nvPr/>
        </p:nvSpPr>
        <p:spPr>
          <a:xfrm>
            <a:off x="8188451" y="1300520"/>
            <a:ext cx="877163" cy="369332"/>
          </a:xfrm>
          <a:prstGeom prst="rect">
            <a:avLst/>
          </a:prstGeom>
        </p:spPr>
        <p:txBody>
          <a:bodyPr wrap="none">
            <a:spAutoFit/>
          </a:bodyPr>
          <a:lstStyle/>
          <a:p>
            <a:r>
              <a:rPr lang="zh-CN" altLang="en-US" sz="1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旧事物</a:t>
            </a:r>
            <a:endParaRPr lang="zh-CN" altLang="en-US" sz="1800" dirty="0">
              <a:solidFill>
                <a:srgbClr val="C00000"/>
              </a:solidFill>
            </a:endParaRPr>
          </a:p>
        </p:txBody>
      </p:sp>
      <p:sp>
        <p:nvSpPr>
          <p:cNvPr id="90" name="矩形 89"/>
          <p:cNvSpPr/>
          <p:nvPr/>
        </p:nvSpPr>
        <p:spPr>
          <a:xfrm>
            <a:off x="4319069" y="1713518"/>
            <a:ext cx="646331" cy="369332"/>
          </a:xfrm>
          <a:prstGeom prst="rect">
            <a:avLst/>
          </a:prstGeom>
        </p:spPr>
        <p:txBody>
          <a:bodyPr wrap="none">
            <a:spAutoFit/>
          </a:bodyPr>
          <a:lstStyle/>
          <a:p>
            <a:r>
              <a:rPr lang="zh-CN" altLang="en-US" sz="1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发展</a:t>
            </a:r>
            <a:endParaRPr lang="zh-CN" altLang="en-US" sz="1800" dirty="0">
              <a:solidFill>
                <a:srgbClr val="C00000"/>
              </a:solidFill>
            </a:endParaRPr>
          </a:p>
        </p:txBody>
      </p:sp>
      <p:sp>
        <p:nvSpPr>
          <p:cNvPr id="91" name="矩形 90"/>
          <p:cNvSpPr/>
          <p:nvPr/>
        </p:nvSpPr>
        <p:spPr>
          <a:xfrm>
            <a:off x="5804403" y="2133883"/>
            <a:ext cx="646331" cy="369332"/>
          </a:xfrm>
          <a:prstGeom prst="rect">
            <a:avLst/>
          </a:prstGeom>
        </p:spPr>
        <p:txBody>
          <a:bodyPr wrap="none">
            <a:spAutoFit/>
          </a:bodyPr>
          <a:lstStyle/>
          <a:p>
            <a:r>
              <a:rPr lang="zh-CN" altLang="en-US" sz="1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前进</a:t>
            </a:r>
            <a:endParaRPr lang="zh-CN" altLang="en-US" sz="1800" dirty="0">
              <a:solidFill>
                <a:srgbClr val="C00000"/>
              </a:solidFill>
            </a:endParaRPr>
          </a:p>
        </p:txBody>
      </p:sp>
      <p:sp>
        <p:nvSpPr>
          <p:cNvPr id="92" name="矩形 91"/>
          <p:cNvSpPr/>
          <p:nvPr/>
        </p:nvSpPr>
        <p:spPr>
          <a:xfrm>
            <a:off x="5122423" y="2978929"/>
            <a:ext cx="646331" cy="369332"/>
          </a:xfrm>
          <a:prstGeom prst="rect">
            <a:avLst/>
          </a:prstGeom>
        </p:spPr>
        <p:txBody>
          <a:bodyPr wrap="none">
            <a:spAutoFit/>
          </a:bodyPr>
          <a:lstStyle/>
          <a:p>
            <a:r>
              <a:rPr lang="zh-CN" altLang="en-US" sz="1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信心</a:t>
            </a:r>
            <a:endParaRPr lang="zh-CN" altLang="en-US" sz="1800" dirty="0">
              <a:solidFill>
                <a:srgbClr val="C00000"/>
              </a:solidFill>
            </a:endParaRPr>
          </a:p>
        </p:txBody>
      </p:sp>
      <p:sp>
        <p:nvSpPr>
          <p:cNvPr id="93" name="矩形 92"/>
          <p:cNvSpPr/>
          <p:nvPr/>
        </p:nvSpPr>
        <p:spPr>
          <a:xfrm>
            <a:off x="5102331" y="3391927"/>
            <a:ext cx="1107996" cy="369332"/>
          </a:xfrm>
          <a:prstGeom prst="rect">
            <a:avLst/>
          </a:prstGeom>
        </p:spPr>
        <p:txBody>
          <a:bodyPr wrap="none">
            <a:spAutoFit/>
          </a:bodyPr>
          <a:lstStyle/>
          <a:p>
            <a:r>
              <a:rPr lang="zh-CN" altLang="en-US" sz="1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思想准备</a:t>
            </a:r>
            <a:endParaRPr lang="zh-CN" altLang="en-US" sz="1800" dirty="0">
              <a:solidFill>
                <a:srgbClr val="C00000"/>
              </a:solidFill>
            </a:endParaRPr>
          </a:p>
        </p:txBody>
      </p:sp>
      <p:sp>
        <p:nvSpPr>
          <p:cNvPr id="94" name="矩形 93"/>
          <p:cNvSpPr/>
          <p:nvPr/>
        </p:nvSpPr>
        <p:spPr>
          <a:xfrm>
            <a:off x="4872541" y="3881125"/>
            <a:ext cx="877163" cy="369332"/>
          </a:xfrm>
          <a:prstGeom prst="rect">
            <a:avLst/>
          </a:prstGeom>
        </p:spPr>
        <p:txBody>
          <a:bodyPr wrap="none">
            <a:spAutoFit/>
          </a:bodyPr>
          <a:lstStyle/>
          <a:p>
            <a:r>
              <a:rPr lang="zh-CN" altLang="en-US" sz="1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渐进的</a:t>
            </a:r>
            <a:endParaRPr lang="zh-CN" altLang="en-US" sz="1800" dirty="0">
              <a:solidFill>
                <a:srgbClr val="C00000"/>
              </a:solidFill>
            </a:endParaRPr>
          </a:p>
        </p:txBody>
      </p:sp>
      <p:sp>
        <p:nvSpPr>
          <p:cNvPr id="95" name="矩形 94"/>
          <p:cNvSpPr/>
          <p:nvPr/>
        </p:nvSpPr>
        <p:spPr>
          <a:xfrm>
            <a:off x="7176797" y="4294123"/>
            <a:ext cx="877163" cy="369332"/>
          </a:xfrm>
          <a:prstGeom prst="rect">
            <a:avLst/>
          </a:prstGeom>
        </p:spPr>
        <p:txBody>
          <a:bodyPr wrap="none">
            <a:spAutoFit/>
          </a:bodyPr>
          <a:lstStyle/>
          <a:p>
            <a:r>
              <a:rPr lang="zh-CN" altLang="en-US" sz="1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根本的</a:t>
            </a:r>
            <a:endParaRPr lang="zh-CN" altLang="en-US" sz="1800" dirty="0">
              <a:solidFill>
                <a:srgbClr val="C00000"/>
              </a:solidFill>
            </a:endParaRPr>
          </a:p>
        </p:txBody>
      </p:sp>
      <p:sp>
        <p:nvSpPr>
          <p:cNvPr id="96" name="矩形 95"/>
          <p:cNvSpPr/>
          <p:nvPr/>
        </p:nvSpPr>
        <p:spPr>
          <a:xfrm>
            <a:off x="7871844" y="4735696"/>
            <a:ext cx="1107996" cy="369332"/>
          </a:xfrm>
          <a:prstGeom prst="rect">
            <a:avLst/>
          </a:prstGeom>
        </p:spPr>
        <p:txBody>
          <a:bodyPr wrap="none">
            <a:spAutoFit/>
          </a:bodyPr>
          <a:lstStyle/>
          <a:p>
            <a:r>
              <a:rPr lang="zh-CN" altLang="en-US" sz="1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必要准备</a:t>
            </a:r>
            <a:endParaRPr lang="zh-CN" altLang="en-US" sz="1800" dirty="0">
              <a:solidFill>
                <a:srgbClr val="C00000"/>
              </a:solidFill>
            </a:endParaRPr>
          </a:p>
        </p:txBody>
      </p:sp>
      <p:sp>
        <p:nvSpPr>
          <p:cNvPr id="97" name="矩形 96"/>
          <p:cNvSpPr/>
          <p:nvPr/>
        </p:nvSpPr>
        <p:spPr>
          <a:xfrm>
            <a:off x="10593290" y="4735696"/>
            <a:ext cx="1107996" cy="369332"/>
          </a:xfrm>
          <a:prstGeom prst="rect">
            <a:avLst/>
          </a:prstGeom>
        </p:spPr>
        <p:txBody>
          <a:bodyPr wrap="none">
            <a:spAutoFit/>
          </a:bodyPr>
          <a:lstStyle/>
          <a:p>
            <a:r>
              <a:rPr lang="zh-CN" altLang="en-US" sz="1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必然结果</a:t>
            </a:r>
            <a:endParaRPr lang="zh-CN" altLang="en-US" sz="1800" dirty="0">
              <a:solidFill>
                <a:srgbClr val="C00000"/>
              </a:solidFill>
            </a:endParaRPr>
          </a:p>
        </p:txBody>
      </p:sp>
      <p:sp>
        <p:nvSpPr>
          <p:cNvPr id="98" name="矩形 97"/>
          <p:cNvSpPr/>
          <p:nvPr/>
        </p:nvSpPr>
        <p:spPr>
          <a:xfrm>
            <a:off x="5093848" y="5153264"/>
            <a:ext cx="646331" cy="369332"/>
          </a:xfrm>
          <a:prstGeom prst="rect">
            <a:avLst/>
          </a:prstGeom>
        </p:spPr>
        <p:txBody>
          <a:bodyPr wrap="none">
            <a:spAutoFit/>
          </a:bodyPr>
          <a:lstStyle/>
          <a:p>
            <a:r>
              <a:rPr lang="zh-CN" altLang="en-US" sz="1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量变</a:t>
            </a:r>
            <a:endParaRPr lang="zh-CN" altLang="en-US" sz="1800" dirty="0">
              <a:solidFill>
                <a:srgbClr val="C00000"/>
              </a:solidFill>
            </a:endParaRPr>
          </a:p>
        </p:txBody>
      </p:sp>
      <p:sp>
        <p:nvSpPr>
          <p:cNvPr id="99" name="矩形 98"/>
          <p:cNvSpPr/>
          <p:nvPr/>
        </p:nvSpPr>
        <p:spPr>
          <a:xfrm>
            <a:off x="3956529" y="5608144"/>
            <a:ext cx="415498" cy="369332"/>
          </a:xfrm>
          <a:prstGeom prst="rect">
            <a:avLst/>
          </a:prstGeom>
        </p:spPr>
        <p:txBody>
          <a:bodyPr wrap="none">
            <a:spAutoFit/>
          </a:bodyPr>
          <a:lstStyle/>
          <a:p>
            <a:r>
              <a:rPr lang="zh-CN" altLang="en-US" sz="1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量</a:t>
            </a:r>
            <a:endParaRPr lang="zh-CN" altLang="en-US" sz="1800" dirty="0">
              <a:solidFill>
                <a:srgbClr val="C00000"/>
              </a:solidFill>
            </a:endParaRPr>
          </a:p>
        </p:txBody>
      </p:sp>
      <p:sp>
        <p:nvSpPr>
          <p:cNvPr id="100" name="矩形 99"/>
          <p:cNvSpPr/>
          <p:nvPr/>
        </p:nvSpPr>
        <p:spPr>
          <a:xfrm>
            <a:off x="5798465" y="6021499"/>
            <a:ext cx="646331" cy="369332"/>
          </a:xfrm>
          <a:prstGeom prst="rect">
            <a:avLst/>
          </a:prstGeom>
        </p:spPr>
        <p:txBody>
          <a:bodyPr wrap="none">
            <a:spAutoFit/>
          </a:bodyPr>
          <a:lstStyle/>
          <a:p>
            <a:r>
              <a:rPr lang="zh-CN" altLang="en-US" sz="1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质变</a:t>
            </a:r>
            <a:endParaRPr lang="zh-CN" altLang="en-US" sz="1800" dirty="0">
              <a:solidFill>
                <a:srgbClr val="C00000"/>
              </a:solidFill>
            </a:endParaRPr>
          </a:p>
        </p:txBody>
      </p:sp>
    </p:spTree>
    <p:extLst>
      <p:ext uri="{BB962C8B-B14F-4D97-AF65-F5344CB8AC3E}">
        <p14:creationId xmlns:p14="http://schemas.microsoft.com/office/powerpoint/2010/main" val="5882417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88"/>
                                        </p:tgtEl>
                                        <p:attrNameLst>
                                          <p:attrName>style.visibility</p:attrName>
                                        </p:attrNameLst>
                                      </p:cBhvr>
                                      <p:to>
                                        <p:strVal val="visible"/>
                                      </p:to>
                                    </p:set>
                                    <p:animEffect transition="in" filter="blinds(horizontal)">
                                      <p:cBhvr>
                                        <p:cTn id="12" dur="500"/>
                                        <p:tgtEl>
                                          <p:spTgt spid="88"/>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89"/>
                                        </p:tgtEl>
                                        <p:attrNameLst>
                                          <p:attrName>style.visibility</p:attrName>
                                        </p:attrNameLst>
                                      </p:cBhvr>
                                      <p:to>
                                        <p:strVal val="visible"/>
                                      </p:to>
                                    </p:set>
                                    <p:animEffect transition="in" filter="blinds(horizontal)">
                                      <p:cBhvr>
                                        <p:cTn id="17" dur="500"/>
                                        <p:tgtEl>
                                          <p:spTgt spid="89"/>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90"/>
                                        </p:tgtEl>
                                        <p:attrNameLst>
                                          <p:attrName>style.visibility</p:attrName>
                                        </p:attrNameLst>
                                      </p:cBhvr>
                                      <p:to>
                                        <p:strVal val="visible"/>
                                      </p:to>
                                    </p:set>
                                    <p:animEffect transition="in" filter="blinds(horizontal)">
                                      <p:cBhvr>
                                        <p:cTn id="22" dur="500"/>
                                        <p:tgtEl>
                                          <p:spTgt spid="90"/>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91"/>
                                        </p:tgtEl>
                                        <p:attrNameLst>
                                          <p:attrName>style.visibility</p:attrName>
                                        </p:attrNameLst>
                                      </p:cBhvr>
                                      <p:to>
                                        <p:strVal val="visible"/>
                                      </p:to>
                                    </p:set>
                                    <p:animEffect transition="in" filter="blinds(horizontal)">
                                      <p:cBhvr>
                                        <p:cTn id="27" dur="500"/>
                                        <p:tgtEl>
                                          <p:spTgt spid="91"/>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92"/>
                                        </p:tgtEl>
                                        <p:attrNameLst>
                                          <p:attrName>style.visibility</p:attrName>
                                        </p:attrNameLst>
                                      </p:cBhvr>
                                      <p:to>
                                        <p:strVal val="visible"/>
                                      </p:to>
                                    </p:set>
                                    <p:animEffect transition="in" filter="blinds(horizontal)">
                                      <p:cBhvr>
                                        <p:cTn id="32" dur="500"/>
                                        <p:tgtEl>
                                          <p:spTgt spid="92"/>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93"/>
                                        </p:tgtEl>
                                        <p:attrNameLst>
                                          <p:attrName>style.visibility</p:attrName>
                                        </p:attrNameLst>
                                      </p:cBhvr>
                                      <p:to>
                                        <p:strVal val="visible"/>
                                      </p:to>
                                    </p:set>
                                    <p:animEffect transition="in" filter="blinds(horizontal)">
                                      <p:cBhvr>
                                        <p:cTn id="37" dur="500"/>
                                        <p:tgtEl>
                                          <p:spTgt spid="93"/>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94"/>
                                        </p:tgtEl>
                                        <p:attrNameLst>
                                          <p:attrName>style.visibility</p:attrName>
                                        </p:attrNameLst>
                                      </p:cBhvr>
                                      <p:to>
                                        <p:strVal val="visible"/>
                                      </p:to>
                                    </p:set>
                                    <p:animEffect transition="in" filter="blinds(horizontal)">
                                      <p:cBhvr>
                                        <p:cTn id="42" dur="500"/>
                                        <p:tgtEl>
                                          <p:spTgt spid="94"/>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95"/>
                                        </p:tgtEl>
                                        <p:attrNameLst>
                                          <p:attrName>style.visibility</p:attrName>
                                        </p:attrNameLst>
                                      </p:cBhvr>
                                      <p:to>
                                        <p:strVal val="visible"/>
                                      </p:to>
                                    </p:set>
                                    <p:animEffect transition="in" filter="blinds(horizontal)">
                                      <p:cBhvr>
                                        <p:cTn id="47" dur="500"/>
                                        <p:tgtEl>
                                          <p:spTgt spid="95"/>
                                        </p:tgtEl>
                                      </p:cBhvr>
                                    </p:animEffect>
                                  </p:childTnLst>
                                </p:cTn>
                              </p:par>
                            </p:childTnLst>
                          </p:cTn>
                        </p:par>
                      </p:childTnLst>
                    </p:cTn>
                  </p:par>
                  <p:par>
                    <p:cTn id="48" fill="hold">
                      <p:stCondLst>
                        <p:cond delay="indefinite"/>
                      </p:stCondLst>
                      <p:childTnLst>
                        <p:par>
                          <p:cTn id="49" fill="hold">
                            <p:stCondLst>
                              <p:cond delay="0"/>
                            </p:stCondLst>
                            <p:childTnLst>
                              <p:par>
                                <p:cTn id="50" presetID="3" presetClass="entr" presetSubtype="10" fill="hold" grpId="0" nodeType="clickEffect">
                                  <p:stCondLst>
                                    <p:cond delay="0"/>
                                  </p:stCondLst>
                                  <p:childTnLst>
                                    <p:set>
                                      <p:cBhvr>
                                        <p:cTn id="51" dur="1" fill="hold">
                                          <p:stCondLst>
                                            <p:cond delay="0"/>
                                          </p:stCondLst>
                                        </p:cTn>
                                        <p:tgtEl>
                                          <p:spTgt spid="96"/>
                                        </p:tgtEl>
                                        <p:attrNameLst>
                                          <p:attrName>style.visibility</p:attrName>
                                        </p:attrNameLst>
                                      </p:cBhvr>
                                      <p:to>
                                        <p:strVal val="visible"/>
                                      </p:to>
                                    </p:set>
                                    <p:animEffect transition="in" filter="blinds(horizontal)">
                                      <p:cBhvr>
                                        <p:cTn id="52" dur="500"/>
                                        <p:tgtEl>
                                          <p:spTgt spid="96"/>
                                        </p:tgtEl>
                                      </p:cBhvr>
                                    </p:animEffect>
                                  </p:childTnLst>
                                </p:cTn>
                              </p:par>
                            </p:childTnLst>
                          </p:cTn>
                        </p:par>
                      </p:childTnLst>
                    </p:cTn>
                  </p:par>
                  <p:par>
                    <p:cTn id="53" fill="hold">
                      <p:stCondLst>
                        <p:cond delay="indefinite"/>
                      </p:stCondLst>
                      <p:childTnLst>
                        <p:par>
                          <p:cTn id="54" fill="hold">
                            <p:stCondLst>
                              <p:cond delay="0"/>
                            </p:stCondLst>
                            <p:childTnLst>
                              <p:par>
                                <p:cTn id="55" presetID="3" presetClass="entr" presetSubtype="10" fill="hold" grpId="0" nodeType="clickEffect">
                                  <p:stCondLst>
                                    <p:cond delay="0"/>
                                  </p:stCondLst>
                                  <p:childTnLst>
                                    <p:set>
                                      <p:cBhvr>
                                        <p:cTn id="56" dur="1" fill="hold">
                                          <p:stCondLst>
                                            <p:cond delay="0"/>
                                          </p:stCondLst>
                                        </p:cTn>
                                        <p:tgtEl>
                                          <p:spTgt spid="97"/>
                                        </p:tgtEl>
                                        <p:attrNameLst>
                                          <p:attrName>style.visibility</p:attrName>
                                        </p:attrNameLst>
                                      </p:cBhvr>
                                      <p:to>
                                        <p:strVal val="visible"/>
                                      </p:to>
                                    </p:set>
                                    <p:animEffect transition="in" filter="blinds(horizontal)">
                                      <p:cBhvr>
                                        <p:cTn id="57" dur="500"/>
                                        <p:tgtEl>
                                          <p:spTgt spid="97"/>
                                        </p:tgtEl>
                                      </p:cBhvr>
                                    </p:animEffect>
                                  </p:childTnLst>
                                </p:cTn>
                              </p:par>
                            </p:childTnLst>
                          </p:cTn>
                        </p:par>
                      </p:childTnLst>
                    </p:cTn>
                  </p:par>
                  <p:par>
                    <p:cTn id="58" fill="hold">
                      <p:stCondLst>
                        <p:cond delay="indefinite"/>
                      </p:stCondLst>
                      <p:childTnLst>
                        <p:par>
                          <p:cTn id="59" fill="hold">
                            <p:stCondLst>
                              <p:cond delay="0"/>
                            </p:stCondLst>
                            <p:childTnLst>
                              <p:par>
                                <p:cTn id="60" presetID="3" presetClass="entr" presetSubtype="10" fill="hold" grpId="0" nodeType="clickEffect">
                                  <p:stCondLst>
                                    <p:cond delay="0"/>
                                  </p:stCondLst>
                                  <p:childTnLst>
                                    <p:set>
                                      <p:cBhvr>
                                        <p:cTn id="61" dur="1" fill="hold">
                                          <p:stCondLst>
                                            <p:cond delay="0"/>
                                          </p:stCondLst>
                                        </p:cTn>
                                        <p:tgtEl>
                                          <p:spTgt spid="98"/>
                                        </p:tgtEl>
                                        <p:attrNameLst>
                                          <p:attrName>style.visibility</p:attrName>
                                        </p:attrNameLst>
                                      </p:cBhvr>
                                      <p:to>
                                        <p:strVal val="visible"/>
                                      </p:to>
                                    </p:set>
                                    <p:animEffect transition="in" filter="blinds(horizontal)">
                                      <p:cBhvr>
                                        <p:cTn id="62" dur="500"/>
                                        <p:tgtEl>
                                          <p:spTgt spid="98"/>
                                        </p:tgtEl>
                                      </p:cBhvr>
                                    </p:animEffect>
                                  </p:childTnLst>
                                </p:cTn>
                              </p:par>
                            </p:childTnLst>
                          </p:cTn>
                        </p:par>
                      </p:childTnLst>
                    </p:cTn>
                  </p:par>
                  <p:par>
                    <p:cTn id="63" fill="hold">
                      <p:stCondLst>
                        <p:cond delay="indefinite"/>
                      </p:stCondLst>
                      <p:childTnLst>
                        <p:par>
                          <p:cTn id="64" fill="hold">
                            <p:stCondLst>
                              <p:cond delay="0"/>
                            </p:stCondLst>
                            <p:childTnLst>
                              <p:par>
                                <p:cTn id="65" presetID="3" presetClass="entr" presetSubtype="10" fill="hold" grpId="0" nodeType="clickEffect">
                                  <p:stCondLst>
                                    <p:cond delay="0"/>
                                  </p:stCondLst>
                                  <p:childTnLst>
                                    <p:set>
                                      <p:cBhvr>
                                        <p:cTn id="66" dur="1" fill="hold">
                                          <p:stCondLst>
                                            <p:cond delay="0"/>
                                          </p:stCondLst>
                                        </p:cTn>
                                        <p:tgtEl>
                                          <p:spTgt spid="99"/>
                                        </p:tgtEl>
                                        <p:attrNameLst>
                                          <p:attrName>style.visibility</p:attrName>
                                        </p:attrNameLst>
                                      </p:cBhvr>
                                      <p:to>
                                        <p:strVal val="visible"/>
                                      </p:to>
                                    </p:set>
                                    <p:animEffect transition="in" filter="blinds(horizontal)">
                                      <p:cBhvr>
                                        <p:cTn id="67" dur="500"/>
                                        <p:tgtEl>
                                          <p:spTgt spid="99"/>
                                        </p:tgtEl>
                                      </p:cBhvr>
                                    </p:animEffect>
                                  </p:childTnLst>
                                </p:cTn>
                              </p:par>
                            </p:childTnLst>
                          </p:cTn>
                        </p:par>
                      </p:childTnLst>
                    </p:cTn>
                  </p:par>
                  <p:par>
                    <p:cTn id="68" fill="hold">
                      <p:stCondLst>
                        <p:cond delay="indefinite"/>
                      </p:stCondLst>
                      <p:childTnLst>
                        <p:par>
                          <p:cTn id="69" fill="hold">
                            <p:stCondLst>
                              <p:cond delay="0"/>
                            </p:stCondLst>
                            <p:childTnLst>
                              <p:par>
                                <p:cTn id="70" presetID="3" presetClass="entr" presetSubtype="10" fill="hold" grpId="0" nodeType="clickEffect">
                                  <p:stCondLst>
                                    <p:cond delay="0"/>
                                  </p:stCondLst>
                                  <p:childTnLst>
                                    <p:set>
                                      <p:cBhvr>
                                        <p:cTn id="71" dur="1" fill="hold">
                                          <p:stCondLst>
                                            <p:cond delay="0"/>
                                          </p:stCondLst>
                                        </p:cTn>
                                        <p:tgtEl>
                                          <p:spTgt spid="100"/>
                                        </p:tgtEl>
                                        <p:attrNameLst>
                                          <p:attrName>style.visibility</p:attrName>
                                        </p:attrNameLst>
                                      </p:cBhvr>
                                      <p:to>
                                        <p:strVal val="visible"/>
                                      </p:to>
                                    </p:set>
                                    <p:animEffect transition="in" filter="blinds(horizontal)">
                                      <p:cBhvr>
                                        <p:cTn id="72" dur="500"/>
                                        <p:tgtEl>
                                          <p:spTgt spid="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8" grpId="0"/>
      <p:bldP spid="89" grpId="0"/>
      <p:bldP spid="90" grpId="0"/>
      <p:bldP spid="91" grpId="0"/>
      <p:bldP spid="92" grpId="0"/>
      <p:bldP spid="93" grpId="0"/>
      <p:bldP spid="94" grpId="0"/>
      <p:bldP spid="95" grpId="0"/>
      <p:bldP spid="96" grpId="0"/>
      <p:bldP spid="97" grpId="0"/>
      <p:bldP spid="98" grpId="0"/>
      <p:bldP spid="99" grpId="0"/>
      <p:bldP spid="10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389206" y="794073"/>
            <a:ext cx="11412000" cy="664477"/>
          </a:xfrm>
          <a:prstGeom prst="rect">
            <a:avLst/>
          </a:prstGeom>
        </p:spPr>
        <p:txBody>
          <a:bodyPr>
            <a:spAutoFit/>
          </a:bodyPr>
          <a:lstStyle/>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任何变化都是发展。</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93" name="矩形 192"/>
          <p:cNvSpPr/>
          <p:nvPr/>
        </p:nvSpPr>
        <p:spPr>
          <a:xfrm>
            <a:off x="226574" y="261442"/>
            <a:ext cx="2339102" cy="523220"/>
          </a:xfrm>
          <a:prstGeom prst="rect">
            <a:avLst/>
          </a:prstGeom>
        </p:spPr>
        <p:txBody>
          <a:bodyPr wrap="none">
            <a:spAutoFit/>
          </a:bodyPr>
          <a:lstStyle/>
          <a:p>
            <a:pPr algn="dist"/>
            <a:r>
              <a:rPr lang="en-US" altLang="zh-CN" sz="2800" b="1" kern="100" dirty="0" smtClean="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en-US" sz="2800" b="1" kern="100" dirty="0" smtClean="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易错明辨</a:t>
            </a:r>
            <a:r>
              <a:rPr lang="en-US" altLang="zh-CN" sz="2800" b="1" kern="100" dirty="0" smtClean="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a:t>
            </a:r>
            <a:endParaRPr lang="zh-CN" altLang="en-US" sz="2800" b="1" kern="100" dirty="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endParaRPr>
          </a:p>
        </p:txBody>
      </p:sp>
      <p:sp>
        <p:nvSpPr>
          <p:cNvPr id="5" name="矩形 4"/>
          <p:cNvSpPr/>
          <p:nvPr/>
        </p:nvSpPr>
        <p:spPr>
          <a:xfrm>
            <a:off x="389206" y="1463808"/>
            <a:ext cx="11412000" cy="1284006"/>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分析：</a:t>
            </a:r>
            <a:r>
              <a:rPr lang="zh-CN" altLang="zh-CN" sz="2800" kern="100" dirty="0">
                <a:solidFill>
                  <a:srgbClr val="C00000"/>
                </a:solidFill>
                <a:latin typeface="Times New Roman" panose="02020603050405020304" pitchFamily="18" charset="0"/>
                <a:cs typeface="Times New Roman" panose="02020603050405020304" pitchFamily="18" charset="0"/>
              </a:rPr>
              <a:t>错误。任何发展都是变化，但并非任何变化都是发展，只有前进的、上升的运动变化才是发展。</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6" name="矩形 5"/>
          <p:cNvSpPr/>
          <p:nvPr/>
        </p:nvSpPr>
        <p:spPr>
          <a:xfrm>
            <a:off x="389206" y="2752253"/>
            <a:ext cx="11412000" cy="664477"/>
          </a:xfrm>
          <a:prstGeom prst="rect">
            <a:avLst/>
          </a:prstGeom>
        </p:spPr>
        <p:txBody>
          <a:bodyPr>
            <a:spAutoFit/>
          </a:bodyPr>
          <a:lstStyle/>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事物发展的趋势是前进性与曲折性的统一。</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7" name="矩形 6"/>
          <p:cNvSpPr/>
          <p:nvPr/>
        </p:nvSpPr>
        <p:spPr>
          <a:xfrm>
            <a:off x="389206" y="3427074"/>
            <a:ext cx="11412000" cy="1284006"/>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分析：</a:t>
            </a:r>
            <a:r>
              <a:rPr lang="zh-CN" altLang="zh-CN" sz="2800" kern="100" dirty="0">
                <a:solidFill>
                  <a:srgbClr val="C00000"/>
                </a:solidFill>
                <a:latin typeface="Times New Roman" panose="02020603050405020304" pitchFamily="18" charset="0"/>
                <a:cs typeface="Times New Roman" panose="02020603050405020304" pitchFamily="18" charset="0"/>
              </a:rPr>
              <a:t>错误。事物发展的趋势是前进的，事物发展的途径是前进性与曲折性的统一。</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8" name="矩形 7"/>
          <p:cNvSpPr/>
          <p:nvPr/>
        </p:nvSpPr>
        <p:spPr>
          <a:xfrm>
            <a:off x="389206" y="4720852"/>
            <a:ext cx="11412000" cy="664477"/>
          </a:xfrm>
          <a:prstGeom prst="rect">
            <a:avLst/>
          </a:prstGeom>
        </p:spPr>
        <p:txBody>
          <a:bodyPr>
            <a:spAutoFit/>
          </a:bodyPr>
          <a:lstStyle/>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3.</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事物总是处在渐进的和不显著的变化之中。</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0" name="矩形 9"/>
          <p:cNvSpPr/>
          <p:nvPr/>
        </p:nvSpPr>
        <p:spPr>
          <a:xfrm>
            <a:off x="389206" y="5395673"/>
            <a:ext cx="11412000" cy="1284006"/>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分析：</a:t>
            </a:r>
            <a:r>
              <a:rPr lang="zh-CN" altLang="zh-CN" sz="2800" kern="100" dirty="0">
                <a:solidFill>
                  <a:srgbClr val="C00000"/>
                </a:solidFill>
                <a:latin typeface="Times New Roman" panose="02020603050405020304" pitchFamily="18" charset="0"/>
                <a:cs typeface="Times New Roman" panose="02020603050405020304" pitchFamily="18" charset="0"/>
              </a:rPr>
              <a:t>错误。事物的变化包括量变和质变，不总是处在渐进的和不显著的变化之中。</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848043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blinds(horizontal)">
                                      <p:cBhvr>
                                        <p:cTn id="12" dur="500"/>
                                        <p:tgtEl>
                                          <p:spTgt spid="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0">
                                            <p:txEl>
                                              <p:pRg st="0" end="0"/>
                                            </p:txEl>
                                          </p:spTgt>
                                        </p:tgtEl>
                                        <p:attrNameLst>
                                          <p:attrName>style.visibility</p:attrName>
                                        </p:attrNameLst>
                                      </p:cBhvr>
                                      <p:to>
                                        <p:strVal val="visible"/>
                                      </p:to>
                                    </p:set>
                                    <p:animEffect transition="in" filter="blinds(horizontal)">
                                      <p:cBhvr>
                                        <p:cTn id="17" dur="500"/>
                                        <p:tgtEl>
                                          <p:spTgt spid="1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389206" y="789881"/>
            <a:ext cx="11412000" cy="664477"/>
          </a:xfrm>
          <a:prstGeom prst="rect">
            <a:avLst/>
          </a:prstGeom>
        </p:spPr>
        <p:txBody>
          <a:bodyPr>
            <a:spAutoFit/>
          </a:bodyPr>
          <a:lstStyle/>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4.</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质变是量变的总和。</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5" name="矩形 4"/>
          <p:cNvSpPr/>
          <p:nvPr/>
        </p:nvSpPr>
        <p:spPr>
          <a:xfrm>
            <a:off x="389206" y="1469141"/>
            <a:ext cx="11412000" cy="657872"/>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分析：</a:t>
            </a:r>
            <a:r>
              <a:rPr lang="zh-CN" altLang="zh-CN" sz="2800" kern="100" dirty="0">
                <a:solidFill>
                  <a:srgbClr val="C00000"/>
                </a:solidFill>
                <a:latin typeface="Times New Roman" panose="02020603050405020304" pitchFamily="18" charset="0"/>
                <a:cs typeface="Times New Roman" panose="02020603050405020304" pitchFamily="18" charset="0"/>
              </a:rPr>
              <a:t>错误。质变是事物根本性质的变化，不是量变的简单相加。</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6" name="矩形 5"/>
          <p:cNvSpPr/>
          <p:nvPr/>
        </p:nvSpPr>
        <p:spPr>
          <a:xfrm>
            <a:off x="389206" y="2129458"/>
            <a:ext cx="11412000" cy="664477"/>
          </a:xfrm>
          <a:prstGeom prst="rect">
            <a:avLst/>
          </a:prstGeom>
        </p:spPr>
        <p:txBody>
          <a:bodyPr>
            <a:spAutoFit/>
          </a:bodyPr>
          <a:lstStyle/>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5.</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量变必然引起质变。</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7" name="矩形 6"/>
          <p:cNvSpPr/>
          <p:nvPr/>
        </p:nvSpPr>
        <p:spPr>
          <a:xfrm>
            <a:off x="389206" y="2804279"/>
            <a:ext cx="11412000" cy="1284006"/>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分析：</a:t>
            </a:r>
            <a:r>
              <a:rPr lang="zh-CN" altLang="zh-CN" sz="2800" kern="100" dirty="0">
                <a:solidFill>
                  <a:srgbClr val="C00000"/>
                </a:solidFill>
                <a:latin typeface="Times New Roman" panose="02020603050405020304" pitchFamily="18" charset="0"/>
                <a:cs typeface="Times New Roman" panose="02020603050405020304" pitchFamily="18" charset="0"/>
              </a:rPr>
              <a:t>错误。量变不是必然引起质变，只有量变达到一定程度才能引起质变。</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8" name="矩形 7"/>
          <p:cNvSpPr/>
          <p:nvPr/>
        </p:nvSpPr>
        <p:spPr>
          <a:xfrm>
            <a:off x="389206" y="4097163"/>
            <a:ext cx="11412000" cy="664477"/>
          </a:xfrm>
          <a:prstGeom prst="rect">
            <a:avLst/>
          </a:prstGeom>
        </p:spPr>
        <p:txBody>
          <a:bodyPr>
            <a:spAutoFit/>
          </a:bodyPr>
          <a:lstStyle/>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6.</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任何事物的量变引起的质变都是前进的、上升的运动。</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0" name="矩形 9"/>
          <p:cNvSpPr/>
          <p:nvPr/>
        </p:nvSpPr>
        <p:spPr>
          <a:xfrm>
            <a:off x="389206" y="4771984"/>
            <a:ext cx="11412000" cy="657872"/>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分析：</a:t>
            </a:r>
            <a:r>
              <a:rPr lang="zh-CN" altLang="zh-CN" sz="2800" kern="100" dirty="0">
                <a:solidFill>
                  <a:srgbClr val="C00000"/>
                </a:solidFill>
                <a:latin typeface="Times New Roman" panose="02020603050405020304" pitchFamily="18" charset="0"/>
                <a:cs typeface="Times New Roman" panose="02020603050405020304" pitchFamily="18" charset="0"/>
              </a:rPr>
              <a:t>错误。质变有上升的、前进的，也有下降的、倒退的。</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38237004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blinds(horizontal)">
                                      <p:cBhvr>
                                        <p:cTn id="12" dur="500"/>
                                        <p:tgtEl>
                                          <p:spTgt spid="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0">
                                            <p:txEl>
                                              <p:pRg st="0" end="0"/>
                                            </p:txEl>
                                          </p:spTgt>
                                        </p:tgtEl>
                                        <p:attrNameLst>
                                          <p:attrName>style.visibility</p:attrName>
                                        </p:attrNameLst>
                                      </p:cBhvr>
                                      <p:to>
                                        <p:strVal val="visible"/>
                                      </p:to>
                                    </p:set>
                                    <p:animEffect transition="in" filter="blinds(horizontal)">
                                      <p:cBhvr>
                                        <p:cTn id="17" dur="500"/>
                                        <p:tgtEl>
                                          <p:spTgt spid="1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rot="16200000">
            <a:off x="-1654274" y="3429000"/>
            <a:ext cx="6858000" cy="0"/>
          </a:xfrm>
          <a:prstGeom prst="line">
            <a:avLst/>
          </a:prstGeom>
          <a:ln>
            <a:solidFill>
              <a:schemeClr val="accent1"/>
            </a:solidFill>
          </a:ln>
        </p:spPr>
        <p:style>
          <a:lnRef idx="1">
            <a:schemeClr val="accent2"/>
          </a:lnRef>
          <a:fillRef idx="0">
            <a:schemeClr val="accent2"/>
          </a:fillRef>
          <a:effectRef idx="0">
            <a:schemeClr val="accent2"/>
          </a:effectRef>
          <a:fontRef idx="minor">
            <a:schemeClr val="tx1"/>
          </a:fontRef>
        </p:style>
      </p:cxnSp>
      <p:sp>
        <p:nvSpPr>
          <p:cNvPr id="6" name="文本框 5">
            <a:hlinkClick r:id="rId3" action="ppaction://hlinksldjump"/>
          </p:cNvPr>
          <p:cNvSpPr txBox="1"/>
          <p:nvPr/>
        </p:nvSpPr>
        <p:spPr>
          <a:xfrm>
            <a:off x="2998862" y="2061642"/>
            <a:ext cx="6120000" cy="553998"/>
          </a:xfrm>
          <a:prstGeom prst="rect">
            <a:avLst/>
          </a:prstGeom>
          <a:noFill/>
        </p:spPr>
        <p:txBody>
          <a:bodyPr wrap="square" rtlCol="0">
            <a:spAutoFit/>
          </a:bodyPr>
          <a:lstStyle/>
          <a:p>
            <a:r>
              <a:rPr lang="zh-CN" altLang="zh-CN" sz="3000" b="1" kern="300" dirty="0">
                <a:solidFill>
                  <a:prstClr val="black"/>
                </a:solidFill>
                <a:latin typeface="微软雅黑" pitchFamily="34" charset="-122"/>
                <a:ea typeface="微软雅黑" pitchFamily="34" charset="-122"/>
                <a:cs typeface="明兰_UI_TC" pitchFamily="2" charset="-122"/>
              </a:rPr>
              <a:t>课时</a:t>
            </a:r>
            <a:r>
              <a:rPr lang="en-US" altLang="zh-CN" sz="3000" b="1" kern="300" dirty="0">
                <a:solidFill>
                  <a:prstClr val="black"/>
                </a:solidFill>
                <a:latin typeface="微软雅黑" pitchFamily="34" charset="-122"/>
                <a:ea typeface="微软雅黑" pitchFamily="34" charset="-122"/>
                <a:cs typeface="明兰_UI_TC" pitchFamily="2" charset="-122"/>
              </a:rPr>
              <a:t>1</a:t>
            </a:r>
            <a:r>
              <a:rPr lang="zh-CN" altLang="zh-CN" sz="3000" b="1" kern="300" dirty="0">
                <a:solidFill>
                  <a:prstClr val="black"/>
                </a:solidFill>
                <a:latin typeface="微软雅黑" pitchFamily="34" charset="-122"/>
                <a:ea typeface="微软雅黑" pitchFamily="34" charset="-122"/>
                <a:cs typeface="明兰_UI_TC" pitchFamily="2" charset="-122"/>
              </a:rPr>
              <a:t>　</a:t>
            </a:r>
            <a:r>
              <a:rPr lang="zh-CN" altLang="en-US" sz="3000" b="1" kern="300" dirty="0">
                <a:solidFill>
                  <a:prstClr val="black"/>
                </a:solidFill>
                <a:latin typeface="微软雅黑" pitchFamily="34" charset="-122"/>
                <a:ea typeface="微软雅黑" pitchFamily="34" charset="-122"/>
                <a:cs typeface="明兰_UI_TC" pitchFamily="2" charset="-122"/>
              </a:rPr>
              <a:t>世界是永恒发展的</a:t>
            </a:r>
            <a:endParaRPr lang="zh-CN" altLang="zh-CN" sz="3000" b="1" kern="300" dirty="0">
              <a:solidFill>
                <a:prstClr val="black"/>
              </a:solidFill>
              <a:latin typeface="微软雅黑" pitchFamily="34" charset="-122"/>
              <a:ea typeface="微软雅黑" pitchFamily="34" charset="-122"/>
              <a:cs typeface="明兰_UI_TC" pitchFamily="2" charset="-122"/>
            </a:endParaRPr>
          </a:p>
        </p:txBody>
      </p:sp>
      <p:sp>
        <p:nvSpPr>
          <p:cNvPr id="18" name="文本框 17">
            <a:hlinkClick r:id="rId4" action="ppaction://hlinksldjump"/>
          </p:cNvPr>
          <p:cNvSpPr txBox="1"/>
          <p:nvPr/>
        </p:nvSpPr>
        <p:spPr>
          <a:xfrm>
            <a:off x="2998862" y="3024227"/>
            <a:ext cx="6120000" cy="553998"/>
          </a:xfrm>
          <a:prstGeom prst="rect">
            <a:avLst/>
          </a:prstGeom>
          <a:noFill/>
        </p:spPr>
        <p:txBody>
          <a:bodyPr wrap="square" rtlCol="0">
            <a:spAutoFit/>
          </a:bodyPr>
          <a:lstStyle/>
          <a:p>
            <a:r>
              <a:rPr lang="zh-CN" altLang="zh-CN" sz="3000" b="1" kern="300" dirty="0">
                <a:solidFill>
                  <a:prstClr val="black"/>
                </a:solidFill>
                <a:latin typeface="微软雅黑" pitchFamily="34" charset="-122"/>
                <a:ea typeface="微软雅黑" pitchFamily="34" charset="-122"/>
                <a:cs typeface="明兰_UI_TC" pitchFamily="2" charset="-122"/>
              </a:rPr>
              <a:t>课时</a:t>
            </a:r>
            <a:r>
              <a:rPr lang="en-US" altLang="zh-CN" sz="3000" b="1" kern="300" dirty="0">
                <a:solidFill>
                  <a:prstClr val="black"/>
                </a:solidFill>
                <a:latin typeface="微软雅黑" pitchFamily="34" charset="-122"/>
                <a:ea typeface="微软雅黑" pitchFamily="34" charset="-122"/>
                <a:cs typeface="明兰_UI_TC" pitchFamily="2" charset="-122"/>
              </a:rPr>
              <a:t>2</a:t>
            </a:r>
            <a:r>
              <a:rPr lang="zh-CN" altLang="zh-CN" sz="3000" b="1" kern="300" dirty="0">
                <a:solidFill>
                  <a:prstClr val="black"/>
                </a:solidFill>
                <a:latin typeface="微软雅黑" pitchFamily="34" charset="-122"/>
                <a:ea typeface="微软雅黑" pitchFamily="34" charset="-122"/>
                <a:cs typeface="明兰_UI_TC" pitchFamily="2" charset="-122"/>
              </a:rPr>
              <a:t>　</a:t>
            </a:r>
            <a:r>
              <a:rPr lang="zh-CN" altLang="en-US" sz="3000" b="1" kern="300" dirty="0">
                <a:solidFill>
                  <a:prstClr val="black"/>
                </a:solidFill>
                <a:latin typeface="微软雅黑" pitchFamily="34" charset="-122"/>
                <a:ea typeface="微软雅黑" pitchFamily="34" charset="-122"/>
                <a:cs typeface="明兰_UI_TC" pitchFamily="2" charset="-122"/>
              </a:rPr>
              <a:t>用发展的观点看问题</a:t>
            </a:r>
            <a:endParaRPr lang="zh-CN" altLang="zh-CN" sz="3000" b="1" kern="300" dirty="0">
              <a:solidFill>
                <a:prstClr val="black"/>
              </a:solidFill>
              <a:latin typeface="微软雅黑" pitchFamily="34" charset="-122"/>
              <a:ea typeface="微软雅黑" pitchFamily="34" charset="-122"/>
              <a:cs typeface="明兰_UI_TC" pitchFamily="2" charset="-122"/>
            </a:endParaRPr>
          </a:p>
        </p:txBody>
      </p:sp>
      <p:sp>
        <p:nvSpPr>
          <p:cNvPr id="14" name="矩形 13"/>
          <p:cNvSpPr/>
          <p:nvPr/>
        </p:nvSpPr>
        <p:spPr>
          <a:xfrm>
            <a:off x="927392" y="1422639"/>
            <a:ext cx="753736" cy="3526968"/>
          </a:xfrm>
          <a:prstGeom prst="rect">
            <a:avLst/>
          </a:prstGeom>
        </p:spPr>
        <p:txBody>
          <a:bodyPr vert="eaVert" wrap="square" lIns="117191" tIns="58595" rIns="117191" bIns="58595">
            <a:spAutoFit/>
          </a:bodyPr>
          <a:lstStyle/>
          <a:p>
            <a:pPr fontAlgn="base">
              <a:lnSpc>
                <a:spcPct val="120000"/>
              </a:lnSpc>
              <a:spcBef>
                <a:spcPct val="0"/>
              </a:spcBef>
              <a:spcAft>
                <a:spcPct val="0"/>
              </a:spcAft>
            </a:pPr>
            <a:r>
              <a:rPr lang="zh-CN" altLang="en-US" sz="2800" b="1" kern="300" dirty="0" smtClean="0">
                <a:solidFill>
                  <a:schemeClr val="accent1"/>
                </a:solidFill>
                <a:latin typeface="微软雅黑" pitchFamily="34" charset="-122"/>
                <a:ea typeface="微软雅黑" pitchFamily="34" charset="-122"/>
                <a:cs typeface="明兰_UI_TC" pitchFamily="2" charset="-122"/>
              </a:rPr>
              <a:t>内容索引 </a:t>
            </a:r>
            <a:r>
              <a:rPr lang="en-US" altLang="zh-CN" sz="1400" b="1" dirty="0" smtClean="0">
                <a:latin typeface="微软雅黑" panose="020B0503020204020204" pitchFamily="34" charset="-122"/>
                <a:ea typeface="微软雅黑" panose="020B0503020204020204" pitchFamily="34" charset="-122"/>
              </a:rPr>
              <a:t>/NEI RONG SUO YIN</a:t>
            </a:r>
            <a:endParaRPr lang="en-GB" altLang="zh-CN" sz="1400" b="1" dirty="0">
              <a:latin typeface="微软雅黑" panose="020B0503020204020204" pitchFamily="34" charset="-122"/>
              <a:ea typeface="微软雅黑" panose="020B0503020204020204" pitchFamily="34" charset="-122"/>
            </a:endParaRPr>
          </a:p>
        </p:txBody>
      </p:sp>
      <p:grpSp>
        <p:nvGrpSpPr>
          <p:cNvPr id="8" name="组合 7"/>
          <p:cNvGrpSpPr/>
          <p:nvPr/>
        </p:nvGrpSpPr>
        <p:grpSpPr>
          <a:xfrm>
            <a:off x="2998862" y="3986811"/>
            <a:ext cx="8001733" cy="553998"/>
            <a:chOff x="2998862" y="3680651"/>
            <a:chExt cx="8001733" cy="553998"/>
          </a:xfrm>
        </p:grpSpPr>
        <p:sp>
          <p:nvSpPr>
            <p:cNvPr id="9" name="文本框 8">
              <a:hlinkClick r:id="rId5" action="ppaction://hlinksldjump"/>
            </p:cNvPr>
            <p:cNvSpPr txBox="1"/>
            <p:nvPr/>
          </p:nvSpPr>
          <p:spPr>
            <a:xfrm>
              <a:off x="2998862" y="3680651"/>
              <a:ext cx="2160240" cy="553998"/>
            </a:xfrm>
            <a:prstGeom prst="rect">
              <a:avLst/>
            </a:prstGeom>
            <a:noFill/>
          </p:spPr>
          <p:txBody>
            <a:bodyPr wrap="square" rtlCol="0">
              <a:spAutoFit/>
            </a:bodyPr>
            <a:lstStyle/>
            <a:p>
              <a:r>
                <a:rPr lang="zh-CN" altLang="en-US" sz="3000" b="1" kern="300" dirty="0">
                  <a:solidFill>
                    <a:schemeClr val="accent1"/>
                  </a:solidFill>
                  <a:latin typeface="微软雅黑" pitchFamily="34" charset="-122"/>
                  <a:ea typeface="微软雅黑" pitchFamily="34" charset="-122"/>
                  <a:cs typeface="明兰_UI_TC" pitchFamily="2" charset="-122"/>
                </a:rPr>
                <a:t>大</a:t>
              </a:r>
              <a:r>
                <a:rPr lang="zh-CN" altLang="en-US" sz="3000" b="1" kern="300" dirty="0" smtClean="0">
                  <a:solidFill>
                    <a:schemeClr val="accent1"/>
                  </a:solidFill>
                  <a:latin typeface="微软雅黑" pitchFamily="34" charset="-122"/>
                  <a:ea typeface="微软雅黑" pitchFamily="34" charset="-122"/>
                  <a:cs typeface="明兰_UI_TC" pitchFamily="2" charset="-122"/>
                </a:rPr>
                <a:t>题增分　</a:t>
              </a:r>
              <a:endParaRPr lang="zh-CN" altLang="en-US" sz="3000" b="1" kern="300" dirty="0">
                <a:solidFill>
                  <a:schemeClr val="accent1"/>
                </a:solidFill>
                <a:latin typeface="微软雅黑" pitchFamily="34" charset="-122"/>
                <a:ea typeface="微软雅黑" pitchFamily="34" charset="-122"/>
                <a:cs typeface="明兰_UI_TC" pitchFamily="2" charset="-122"/>
              </a:endParaRPr>
            </a:p>
          </p:txBody>
        </p:sp>
        <p:sp>
          <p:nvSpPr>
            <p:cNvPr id="10" name="文本框 9">
              <a:hlinkClick r:id="rId5" action="ppaction://hlinksldjump"/>
            </p:cNvPr>
            <p:cNvSpPr txBox="1"/>
            <p:nvPr/>
          </p:nvSpPr>
          <p:spPr>
            <a:xfrm>
              <a:off x="4880595" y="3680651"/>
              <a:ext cx="6120000" cy="553998"/>
            </a:xfrm>
            <a:prstGeom prst="rect">
              <a:avLst/>
            </a:prstGeom>
            <a:noFill/>
          </p:spPr>
          <p:txBody>
            <a:bodyPr wrap="square" rtlCol="0">
              <a:spAutoFit/>
            </a:bodyPr>
            <a:lstStyle/>
            <a:p>
              <a:r>
                <a:rPr lang="zh-CN" altLang="zh-CN" sz="3000" b="1" kern="100" dirty="0" smtClean="0">
                  <a:latin typeface="Times New Roman" panose="02020603050405020304" pitchFamily="18" charset="0"/>
                  <a:ea typeface="方正中等线简体" panose="03000509000000000000" pitchFamily="65" charset="-122"/>
                </a:rPr>
                <a:t>主观题</a:t>
              </a:r>
              <a:r>
                <a:rPr lang="zh-CN" altLang="zh-CN" sz="3000" b="1" kern="100" dirty="0">
                  <a:latin typeface="Times New Roman" panose="02020603050405020304" pitchFamily="18" charset="0"/>
                  <a:ea typeface="方正中等线简体" panose="03000509000000000000" pitchFamily="65" charset="-122"/>
                </a:rPr>
                <a:t>对</a:t>
              </a:r>
              <a:r>
                <a:rPr lang="en-US" altLang="zh-CN" sz="3000" b="1" kern="100" dirty="0" smtClean="0">
                  <a:latin typeface="宋体" panose="02010600030101010101" pitchFamily="2" charset="-122"/>
                  <a:ea typeface="宋体" panose="02010600030101010101" pitchFamily="2" charset="-122"/>
                </a:rPr>
                <a:t>“</a:t>
              </a:r>
              <a:r>
                <a:rPr lang="zh-CN" altLang="en-US" sz="3000" b="1" kern="100" dirty="0" smtClean="0">
                  <a:latin typeface="Times New Roman" panose="02020603050405020304" pitchFamily="18" charset="0"/>
                  <a:ea typeface="方正中等线简体" panose="03000509000000000000" pitchFamily="65" charset="-122"/>
                </a:rPr>
                <a:t>发展观</a:t>
              </a:r>
              <a:r>
                <a:rPr lang="en-US" altLang="zh-CN" sz="3000" b="1" kern="100" dirty="0" smtClean="0">
                  <a:latin typeface="宋体" panose="02010600030101010101" pitchFamily="2" charset="-122"/>
                  <a:ea typeface="宋体" panose="02010600030101010101" pitchFamily="2" charset="-122"/>
                </a:rPr>
                <a:t>”</a:t>
              </a:r>
              <a:r>
                <a:rPr lang="zh-CN" altLang="zh-CN" sz="3000" b="1" kern="100" dirty="0">
                  <a:latin typeface="Times New Roman" panose="02020603050405020304" pitchFamily="18" charset="0"/>
                  <a:ea typeface="方正中等线简体" panose="03000509000000000000" pitchFamily="65" charset="-122"/>
                </a:rPr>
                <a:t>的考查</a:t>
              </a:r>
            </a:p>
          </p:txBody>
        </p:sp>
      </p:grpSp>
      <p:pic>
        <p:nvPicPr>
          <p:cNvPr id="2" name="图片 1"/>
          <p:cNvPicPr>
            <a:picLocks noChangeAspect="1"/>
          </p:cNvPicPr>
          <p:nvPr/>
        </p:nvPicPr>
        <p:blipFill rotWithShape="1">
          <a:blip r:embed="rId6" cstate="print">
            <a:extLst>
              <a:ext uri="{28A0092B-C50C-407E-A947-70E740481C1C}">
                <a14:useLocalDpi xmlns:a14="http://schemas.microsoft.com/office/drawing/2010/main" val="0"/>
              </a:ext>
            </a:extLst>
          </a:blip>
          <a:srcRect l="64415" t="529" r="26036" b="9602"/>
          <a:stretch/>
        </p:blipFill>
        <p:spPr>
          <a:xfrm>
            <a:off x="0" y="1423095"/>
            <a:ext cx="1008112" cy="4401770"/>
          </a:xfrm>
          <a:prstGeom prst="rect">
            <a:avLst/>
          </a:prstGeom>
          <a:ln>
            <a:solidFill>
              <a:srgbClr val="385D8A"/>
            </a:solidFill>
          </a:ln>
        </p:spPr>
      </p:pic>
    </p:spTree>
    <p:extLst>
      <p:ext uri="{BB962C8B-B14F-4D97-AF65-F5344CB8AC3E}">
        <p14:creationId xmlns:p14="http://schemas.microsoft.com/office/powerpoint/2010/main" val="36338091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630710" y="2247357"/>
            <a:ext cx="10559703" cy="15030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5" name="图片 4"/>
          <p:cNvPicPr>
            <a:picLocks noChangeAspect="1"/>
          </p:cNvPicPr>
          <p:nvPr/>
        </p:nvPicPr>
        <p:blipFill rotWithShape="1">
          <a:blip r:embed="rId2" cstate="print">
            <a:extLst>
              <a:ext uri="{28A0092B-C50C-407E-A947-70E740481C1C}">
                <a14:useLocalDpi xmlns:a14="http://schemas.microsoft.com/office/drawing/2010/main" val="0"/>
              </a:ext>
            </a:extLst>
          </a:blip>
          <a:srcRect l="28859" r="23087"/>
          <a:stretch/>
        </p:blipFill>
        <p:spPr>
          <a:xfrm>
            <a:off x="0" y="2247357"/>
            <a:ext cx="1558702" cy="1504800"/>
          </a:xfrm>
          <a:prstGeom prst="rect">
            <a:avLst/>
          </a:prstGeom>
        </p:spPr>
      </p:pic>
      <p:sp>
        <p:nvSpPr>
          <p:cNvPr id="9" name="文本框 8"/>
          <p:cNvSpPr txBox="1"/>
          <p:nvPr/>
        </p:nvSpPr>
        <p:spPr>
          <a:xfrm>
            <a:off x="1840357" y="2568020"/>
            <a:ext cx="10080000" cy="861774"/>
          </a:xfrm>
          <a:prstGeom prst="rect">
            <a:avLst/>
          </a:prstGeom>
          <a:noFill/>
        </p:spPr>
        <p:txBody>
          <a:bodyPr wrap="square" rtlCol="0">
            <a:spAutoFit/>
          </a:bodyPr>
          <a:lstStyle/>
          <a:p>
            <a:r>
              <a:rPr lang="zh-CN" altLang="zh-CN" sz="5000" b="1" kern="300" dirty="0">
                <a:solidFill>
                  <a:schemeClr val="bg1"/>
                </a:solidFill>
                <a:latin typeface="微软雅黑" pitchFamily="34" charset="-122"/>
                <a:ea typeface="微软雅黑" pitchFamily="34" charset="-122"/>
                <a:cs typeface="明兰_UI_TC" pitchFamily="2" charset="-122"/>
              </a:rPr>
              <a:t>课时</a:t>
            </a:r>
            <a:r>
              <a:rPr lang="en-US" altLang="zh-CN" sz="5000" b="1" kern="300" dirty="0">
                <a:solidFill>
                  <a:schemeClr val="bg1"/>
                </a:solidFill>
                <a:latin typeface="微软雅黑" pitchFamily="34" charset="-122"/>
                <a:ea typeface="微软雅黑" pitchFamily="34" charset="-122"/>
                <a:cs typeface="明兰_UI_TC" pitchFamily="2" charset="-122"/>
              </a:rPr>
              <a:t>1</a:t>
            </a:r>
            <a:r>
              <a:rPr lang="zh-CN" altLang="zh-CN" sz="5000" b="1" kern="300" dirty="0">
                <a:solidFill>
                  <a:schemeClr val="bg1"/>
                </a:solidFill>
                <a:latin typeface="微软雅黑" pitchFamily="34" charset="-122"/>
                <a:ea typeface="微软雅黑" pitchFamily="34" charset="-122"/>
                <a:cs typeface="明兰_UI_TC" pitchFamily="2" charset="-122"/>
              </a:rPr>
              <a:t>　</a:t>
            </a:r>
            <a:r>
              <a:rPr lang="zh-CN" altLang="en-US" sz="5000" b="1" kern="300" dirty="0">
                <a:solidFill>
                  <a:schemeClr val="bg1"/>
                </a:solidFill>
                <a:latin typeface="微软雅黑" pitchFamily="34" charset="-122"/>
                <a:ea typeface="微软雅黑" pitchFamily="34" charset="-122"/>
                <a:cs typeface="明兰_UI_TC" pitchFamily="2" charset="-122"/>
              </a:rPr>
              <a:t>世界是永恒发展的</a:t>
            </a:r>
            <a:endParaRPr lang="zh-CN" altLang="zh-CN" sz="5000" b="1" kern="300" dirty="0">
              <a:solidFill>
                <a:schemeClr val="bg1"/>
              </a:solidFill>
              <a:latin typeface="微软雅黑" pitchFamily="34" charset="-122"/>
              <a:ea typeface="微软雅黑" pitchFamily="34" charset="-122"/>
              <a:cs typeface="明兰_UI_TC" pitchFamily="2" charset="-122"/>
            </a:endParaRPr>
          </a:p>
        </p:txBody>
      </p:sp>
    </p:spTree>
    <p:extLst>
      <p:ext uri="{BB962C8B-B14F-4D97-AF65-F5344CB8AC3E}">
        <p14:creationId xmlns:p14="http://schemas.microsoft.com/office/powerpoint/2010/main" val="256352833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肘形连接符 6"/>
          <p:cNvCxnSpPr/>
          <p:nvPr/>
        </p:nvCxnSpPr>
        <p:spPr>
          <a:xfrm rot="10800000" flipH="1" flipV="1">
            <a:off x="612766" y="439864"/>
            <a:ext cx="11062414" cy="324839"/>
          </a:xfrm>
          <a:prstGeom prst="bentConnector3">
            <a:avLst>
              <a:gd name="adj1" fmla="val -1893"/>
            </a:avLst>
          </a:prstGeom>
          <a:ln w="12700">
            <a:solidFill>
              <a:srgbClr val="2663B4"/>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409285" y="592668"/>
            <a:ext cx="11256212" cy="16117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983432" y="223757"/>
            <a:ext cx="6696744" cy="523220"/>
          </a:xfrm>
          <a:prstGeom prst="rect">
            <a:avLst/>
          </a:prstGeom>
        </p:spPr>
        <p:txBody>
          <a:bodyPr wrap="square">
            <a:spAutoFit/>
          </a:bodyPr>
          <a:lstStyle/>
          <a:p>
            <a:pPr lvl="0" defTabSz="1219140">
              <a:defRPr/>
            </a:pPr>
            <a:r>
              <a:rPr lang="zh-CN" altLang="en-US" sz="2800" b="1" kern="100" dirty="0">
                <a:latin typeface="Times New Roman" panose="02020603050405020304"/>
                <a:ea typeface="+mj-ea"/>
                <a:cs typeface="Times New Roman" panose="02020603050405020304"/>
              </a:rPr>
              <a:t>考点精讲</a:t>
            </a:r>
            <a:endParaRPr lang="zh-CN" altLang="zh-CN" sz="2800" b="1" kern="100" dirty="0">
              <a:latin typeface="Times New Roman" panose="02020603050405020304"/>
              <a:ea typeface="+mj-ea"/>
              <a:cs typeface="Times New Roman" panose="02020603050405020304"/>
            </a:endParaRPr>
          </a:p>
        </p:txBody>
      </p:sp>
      <p:sp>
        <p:nvSpPr>
          <p:cNvPr id="11" name="流程图: 离页连接符 10"/>
          <p:cNvSpPr/>
          <p:nvPr/>
        </p:nvSpPr>
        <p:spPr>
          <a:xfrm>
            <a:off x="624802" y="350729"/>
            <a:ext cx="189621" cy="333731"/>
          </a:xfrm>
          <a:prstGeom prst="flowChartOffpageConnector">
            <a:avLst/>
          </a:prstGeom>
          <a:solidFill>
            <a:srgbClr val="2663B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10" name="矩形 9"/>
          <p:cNvSpPr/>
          <p:nvPr/>
        </p:nvSpPr>
        <p:spPr>
          <a:xfrm>
            <a:off x="389206" y="837506"/>
            <a:ext cx="11412000" cy="664477"/>
          </a:xfrm>
          <a:prstGeom prst="rect">
            <a:avLst/>
          </a:prstGeom>
        </p:spPr>
        <p:txBody>
          <a:bodyPr>
            <a:spAutoFit/>
          </a:bodyPr>
          <a:lstStyle/>
          <a:p>
            <a:pPr algn="just">
              <a:lnSpc>
                <a:spcPct val="150000"/>
              </a:lnSpc>
              <a:spcAft>
                <a:spcPts val="0"/>
              </a:spcAft>
              <a:tabLst>
                <a:tab pos="2070735" algn="l"/>
              </a:tabLst>
            </a:pPr>
            <a:r>
              <a:rPr lang="en-US" altLang="zh-CN" sz="2800" b="1" kern="100" dirty="0">
                <a:latin typeface="Times New Roman" panose="02020603050405020304" pitchFamily="18" charset="0"/>
                <a:ea typeface="方正中等线简体" panose="03000509000000000000" pitchFamily="65" charset="-122"/>
                <a:cs typeface="Courier New" panose="02070309020205020404" pitchFamily="49" charset="0"/>
              </a:rPr>
              <a:t>1.</a:t>
            </a:r>
            <a:r>
              <a:rPr lang="zh-CN" altLang="zh-CN" sz="2800" b="1" kern="100" dirty="0">
                <a:latin typeface="Times New Roman" panose="02020603050405020304" pitchFamily="18" charset="0"/>
                <a:ea typeface="方正中等线简体" panose="03000509000000000000" pitchFamily="65" charset="-122"/>
                <a:cs typeface="Times New Roman" panose="02020603050405020304" pitchFamily="18" charset="0"/>
              </a:rPr>
              <a:t>发展的普遍性</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graphicFrame>
        <p:nvGraphicFramePr>
          <p:cNvPr id="3" name="表格 2"/>
          <p:cNvGraphicFramePr>
            <a:graphicFrameLocks noGrp="1"/>
          </p:cNvGraphicFramePr>
          <p:nvPr>
            <p:extLst>
              <p:ext uri="{D42A27DB-BD31-4B8C-83A1-F6EECF244321}">
                <p14:modId xmlns:p14="http://schemas.microsoft.com/office/powerpoint/2010/main" val="483261661"/>
              </p:ext>
            </p:extLst>
          </p:nvPr>
        </p:nvGraphicFramePr>
        <p:xfrm>
          <a:off x="495278" y="1639119"/>
          <a:ext cx="11199856" cy="4480560"/>
        </p:xfrm>
        <a:graphic>
          <a:graphicData uri="http://schemas.openxmlformats.org/drawingml/2006/table">
            <a:tbl>
              <a:tblPr/>
              <a:tblGrid>
                <a:gridCol w="670560"/>
                <a:gridCol w="10529296"/>
              </a:tblGrid>
              <a:tr h="0">
                <a:tc>
                  <a:txBody>
                    <a:bodyPr/>
                    <a:lstStyle/>
                    <a:p>
                      <a:pPr algn="ctr">
                        <a:lnSpc>
                          <a:spcPct val="150000"/>
                        </a:lnSpc>
                        <a:spcAft>
                          <a:spcPts val="0"/>
                        </a:spcAft>
                        <a:tabLst>
                          <a:tab pos="2070735" algn="l"/>
                        </a:tabLst>
                      </a:pPr>
                      <a:r>
                        <a:rPr lang="zh-CN" sz="2800" kern="100" dirty="0" smtClean="0">
                          <a:effectLst/>
                          <a:latin typeface="Times New Roman" panose="02020603050405020304" pitchFamily="18" charset="0"/>
                          <a:ea typeface="方正中等线简体" panose="03000509000000000000" pitchFamily="65" charset="-122"/>
                          <a:cs typeface="Times New Roman" panose="02020603050405020304" pitchFamily="18" charset="0"/>
                        </a:rPr>
                        <a:t>表</a:t>
                      </a:r>
                      <a:endParaRPr lang="en-US" altLang="zh-CN" sz="2800" kern="100" dirty="0" smtClean="0">
                        <a:effectLst/>
                        <a:latin typeface="Times New Roman" panose="02020603050405020304" pitchFamily="18" charset="0"/>
                        <a:ea typeface="方正中等线简体" panose="03000509000000000000" pitchFamily="65" charset="-122"/>
                        <a:cs typeface="Times New Roman" panose="02020603050405020304" pitchFamily="18" charset="0"/>
                      </a:endParaRPr>
                    </a:p>
                    <a:p>
                      <a:pPr algn="ctr">
                        <a:lnSpc>
                          <a:spcPct val="150000"/>
                        </a:lnSpc>
                        <a:spcAft>
                          <a:spcPts val="0"/>
                        </a:spcAft>
                        <a:tabLst>
                          <a:tab pos="2070735" algn="l"/>
                        </a:tabLst>
                      </a:pPr>
                      <a:r>
                        <a:rPr lang="zh-CN" sz="2800" kern="100" dirty="0" smtClean="0">
                          <a:effectLst/>
                          <a:latin typeface="Times New Roman" panose="02020603050405020304" pitchFamily="18" charset="0"/>
                          <a:ea typeface="方正中等线简体" panose="03000509000000000000" pitchFamily="65" charset="-122"/>
                          <a:cs typeface="Times New Roman" panose="02020603050405020304" pitchFamily="18" charset="0"/>
                        </a:rPr>
                        <a:t>现</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tabLst>
                          <a:tab pos="2070735" algn="l"/>
                        </a:tabLst>
                      </a:pPr>
                      <a:r>
                        <a:rPr lang="en-US" sz="2800" kern="100" spc="-40" baseline="0" dirty="0">
                          <a:effectLst/>
                          <a:latin typeface="宋体" panose="02010600030101010101" pitchFamily="2" charset="-122"/>
                          <a:ea typeface="方正中等线简体" panose="03000509000000000000" pitchFamily="65" charset="-122"/>
                          <a:cs typeface="Times New Roman" panose="02020603050405020304" pitchFamily="18" charset="0"/>
                        </a:rPr>
                        <a:t>①</a:t>
                      </a:r>
                      <a:r>
                        <a:rPr lang="zh-CN" sz="2800" kern="100" spc="-4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自然界是发展的。自然界总是处在由低级到高级、由简单到复杂的发展过程中。整个自然界经历了一个漫长的前进和上升过程</a:t>
                      </a:r>
                      <a:endParaRPr lang="zh-CN" sz="2800" kern="100" spc="-40" baseline="0" dirty="0">
                        <a:effectLst/>
                        <a:latin typeface="宋体" panose="02010600030101010101" pitchFamily="2" charset="-122"/>
                        <a:ea typeface="宋体" panose="02010600030101010101" pitchFamily="2" charset="-122"/>
                        <a:cs typeface="Courier New" panose="02070309020205020404" pitchFamily="49" charset="0"/>
                      </a:endParaRPr>
                    </a:p>
                    <a:p>
                      <a:pPr marL="72000" algn="l">
                        <a:lnSpc>
                          <a:spcPct val="150000"/>
                        </a:lnSpc>
                        <a:spcAft>
                          <a:spcPts val="0"/>
                        </a:spcAft>
                        <a:tabLst>
                          <a:tab pos="2070735" algn="l"/>
                        </a:tabLst>
                      </a:pPr>
                      <a:r>
                        <a:rPr lang="en-US" sz="2800" kern="100" spc="-40" baseline="0" dirty="0">
                          <a:effectLst/>
                          <a:latin typeface="宋体" panose="02010600030101010101" pitchFamily="2" charset="-122"/>
                          <a:ea typeface="方正中等线简体" panose="03000509000000000000" pitchFamily="65" charset="-122"/>
                          <a:cs typeface="Times New Roman" panose="02020603050405020304" pitchFamily="18" charset="0"/>
                        </a:rPr>
                        <a:t>②</a:t>
                      </a:r>
                      <a:r>
                        <a:rPr lang="zh-CN" sz="2800" kern="100" spc="-4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人类社会是发展的。社会形态的依次更替表明，人类社会是一个不断发展的过程</a:t>
                      </a:r>
                      <a:endParaRPr lang="zh-CN" sz="2800" kern="100" spc="-40" baseline="0" dirty="0">
                        <a:effectLst/>
                        <a:latin typeface="宋体" panose="02010600030101010101" pitchFamily="2" charset="-122"/>
                        <a:ea typeface="宋体" panose="02010600030101010101" pitchFamily="2" charset="-122"/>
                        <a:cs typeface="Courier New" panose="02070309020205020404" pitchFamily="49" charset="0"/>
                      </a:endParaRPr>
                    </a:p>
                    <a:p>
                      <a:pPr marL="72000" algn="l">
                        <a:lnSpc>
                          <a:spcPct val="150000"/>
                        </a:lnSpc>
                        <a:spcAft>
                          <a:spcPts val="0"/>
                        </a:spcAft>
                        <a:tabLst>
                          <a:tab pos="2070735" algn="l"/>
                        </a:tabLst>
                      </a:pPr>
                      <a:r>
                        <a:rPr lang="en-US" sz="2800" kern="100" spc="-40" baseline="0" dirty="0">
                          <a:effectLst/>
                          <a:latin typeface="宋体" panose="02010600030101010101" pitchFamily="2" charset="-122"/>
                          <a:ea typeface="方正中等线简体" panose="03000509000000000000" pitchFamily="65" charset="-122"/>
                          <a:cs typeface="Times New Roman" panose="02020603050405020304" pitchFamily="18" charset="0"/>
                        </a:rPr>
                        <a:t>③</a:t>
                      </a:r>
                      <a:r>
                        <a:rPr lang="zh-CN" sz="2800" kern="100" spc="-4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人的认识是发展的。每个人的认识都经历着由不知到知、由知之不多到知之较多的过程，对各种事物的认识也都有一个由浅入深的过程。整个人类的认识也是不断发展的</a:t>
                      </a:r>
                      <a:endParaRPr lang="zh-CN" sz="2800" kern="100" spc="-40" baseline="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8813819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extLst>
              <p:ext uri="{D42A27DB-BD31-4B8C-83A1-F6EECF244321}">
                <p14:modId xmlns:p14="http://schemas.microsoft.com/office/powerpoint/2010/main" val="2953853888"/>
              </p:ext>
            </p:extLst>
          </p:nvPr>
        </p:nvGraphicFramePr>
        <p:xfrm>
          <a:off x="550252" y="1845618"/>
          <a:ext cx="11089908" cy="2560320"/>
        </p:xfrm>
        <a:graphic>
          <a:graphicData uri="http://schemas.openxmlformats.org/drawingml/2006/table">
            <a:tbl>
              <a:tblPr/>
              <a:tblGrid>
                <a:gridCol w="1381760"/>
                <a:gridCol w="9708148"/>
              </a:tblGrid>
              <a:tr h="0">
                <a:tc>
                  <a:txBody>
                    <a:bodyPr/>
                    <a:lstStyle/>
                    <a:p>
                      <a:pPr algn="ctr">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原理</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发展具有普遍性，世界上的一切事物都是运动变化发展着的，一成不变的事物是没有的</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方法论</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用发展的观点看问题。要反对僵化保守的思想和静止的观点，克服因循守旧、安于现状的不良习惯</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3266713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389206" y="822842"/>
            <a:ext cx="11412000" cy="1310808"/>
          </a:xfrm>
          <a:prstGeom prst="rect">
            <a:avLst/>
          </a:prstGeom>
        </p:spPr>
        <p:txBody>
          <a:bodyPr>
            <a:spAutoFit/>
          </a:bodyPr>
          <a:lstStyle/>
          <a:p>
            <a:pPr algn="just">
              <a:lnSpc>
                <a:spcPct val="150000"/>
              </a:lnSpc>
              <a:spcAft>
                <a:spcPts val="0"/>
              </a:spcAft>
              <a:tabLst>
                <a:tab pos="2070735" algn="l"/>
              </a:tabLst>
            </a:pPr>
            <a:r>
              <a:rPr lang="en-US" altLang="zh-CN" sz="2800" b="1"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zh-CN" altLang="zh-CN" sz="2800" b="1" kern="100" dirty="0">
                <a:latin typeface="Times New Roman" panose="02020603050405020304" pitchFamily="18" charset="0"/>
                <a:ea typeface="方正中等线简体" panose="03000509000000000000" pitchFamily="65" charset="-122"/>
                <a:cs typeface="Times New Roman" panose="02020603050405020304" pitchFamily="18" charset="0"/>
              </a:rPr>
              <a:t>发展的实质</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发展的实质</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graphicFrame>
        <p:nvGraphicFramePr>
          <p:cNvPr id="4" name="表格 3"/>
          <p:cNvGraphicFramePr>
            <a:graphicFrameLocks noGrp="1"/>
          </p:cNvGraphicFramePr>
          <p:nvPr>
            <p:extLst>
              <p:ext uri="{D42A27DB-BD31-4B8C-83A1-F6EECF244321}">
                <p14:modId xmlns:p14="http://schemas.microsoft.com/office/powerpoint/2010/main" val="3428905251"/>
              </p:ext>
            </p:extLst>
          </p:nvPr>
        </p:nvGraphicFramePr>
        <p:xfrm>
          <a:off x="470365" y="2349674"/>
          <a:ext cx="11249683" cy="2560320"/>
        </p:xfrm>
        <a:graphic>
          <a:graphicData uri="http://schemas.openxmlformats.org/drawingml/2006/table">
            <a:tbl>
              <a:tblPr/>
              <a:tblGrid>
                <a:gridCol w="1381760"/>
                <a:gridCol w="9867923"/>
              </a:tblGrid>
              <a:tr h="0">
                <a:tc>
                  <a:txBody>
                    <a:bodyPr/>
                    <a:lstStyle/>
                    <a:p>
                      <a:pPr algn="ctr">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原理</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发展的实质是事物的前进和上升，是新事物的产生和旧事物的灭亡</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方法论</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用发展的观点看问题，要坚持与时俱进，培养创新精神，促进新事物的成长</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21207840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389206" y="-26590"/>
            <a:ext cx="11412000" cy="664477"/>
          </a:xfrm>
          <a:prstGeom prst="rect">
            <a:avLst/>
          </a:prstGeom>
        </p:spPr>
        <p:txBody>
          <a:bodyPr>
            <a:spAutoFit/>
          </a:bodyPr>
          <a:lstStyle/>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新事物与旧事物</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graphicFrame>
        <p:nvGraphicFramePr>
          <p:cNvPr id="3" name="表格 2"/>
          <p:cNvGraphicFramePr>
            <a:graphicFrameLocks noGrp="1"/>
          </p:cNvGraphicFramePr>
          <p:nvPr/>
        </p:nvGraphicFramePr>
        <p:xfrm>
          <a:off x="484856" y="733286"/>
          <a:ext cx="11220700" cy="5845810"/>
        </p:xfrm>
        <a:graphic>
          <a:graphicData uri="http://schemas.openxmlformats.org/drawingml/2006/table">
            <a:tbl>
              <a:tblPr/>
              <a:tblGrid>
                <a:gridCol w="657860"/>
                <a:gridCol w="657860"/>
                <a:gridCol w="5290042"/>
                <a:gridCol w="4614938"/>
              </a:tblGrid>
              <a:tr h="0">
                <a:tc gridSpan="2">
                  <a:txBody>
                    <a:bodyPr/>
                    <a:lstStyle/>
                    <a:p>
                      <a:pPr algn="ctr">
                        <a:lnSpc>
                          <a:spcPct val="137000"/>
                        </a:lnSpc>
                        <a:spcAft>
                          <a:spcPts val="0"/>
                        </a:spcAft>
                        <a:tabLst>
                          <a:tab pos="2070735" algn="l"/>
                        </a:tabLst>
                      </a:pP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 </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c>
                  <a:txBody>
                    <a:bodyPr/>
                    <a:lstStyle/>
                    <a:p>
                      <a:pPr algn="ctr">
                        <a:lnSpc>
                          <a:spcPct val="137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新事物</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37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旧事物</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rowSpan="2">
                  <a:txBody>
                    <a:bodyPr/>
                    <a:lstStyle/>
                    <a:p>
                      <a:pPr algn="ctr">
                        <a:lnSpc>
                          <a:spcPct val="137000"/>
                        </a:lnSpc>
                        <a:spcAft>
                          <a:spcPts val="0"/>
                        </a:spcAft>
                        <a:tabLst>
                          <a:tab pos="2070735" algn="l"/>
                        </a:tabLst>
                      </a:pPr>
                      <a:r>
                        <a:rPr lang="zh-CN" sz="2800" kern="100" spc="-5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区</a:t>
                      </a:r>
                      <a:endParaRPr lang="zh-CN" sz="2800" kern="100" spc="-50" baseline="0" dirty="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37000"/>
                        </a:lnSpc>
                        <a:spcAft>
                          <a:spcPts val="0"/>
                        </a:spcAft>
                        <a:tabLst>
                          <a:tab pos="2070735" algn="l"/>
                        </a:tabLst>
                      </a:pPr>
                      <a:r>
                        <a:rPr lang="zh-CN" sz="2800" kern="100" spc="-5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别</a:t>
                      </a:r>
                      <a:endParaRPr lang="zh-CN" sz="2800" kern="100" spc="-50" baseline="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37000"/>
                        </a:lnSpc>
                        <a:spcAft>
                          <a:spcPts val="0"/>
                        </a:spcAft>
                        <a:tabLst>
                          <a:tab pos="2070735" algn="l"/>
                        </a:tabLst>
                      </a:pPr>
                      <a:r>
                        <a:rPr lang="zh-CN" sz="2800" kern="100" spc="-50" baseline="0" dirty="0" smtClean="0">
                          <a:effectLst/>
                          <a:latin typeface="Times New Roman" panose="02020603050405020304" pitchFamily="18" charset="0"/>
                          <a:ea typeface="方正中等线简体" panose="03000509000000000000" pitchFamily="65" charset="-122"/>
                          <a:cs typeface="Times New Roman" panose="02020603050405020304" pitchFamily="18" charset="0"/>
                        </a:rPr>
                        <a:t>含</a:t>
                      </a:r>
                      <a:endParaRPr lang="en-US" altLang="zh-CN" sz="2800" kern="100" spc="-50" baseline="0" dirty="0" smtClean="0">
                        <a:effectLst/>
                        <a:latin typeface="Times New Roman" panose="02020603050405020304" pitchFamily="18" charset="0"/>
                        <a:ea typeface="方正中等线简体" panose="03000509000000000000" pitchFamily="65" charset="-122"/>
                        <a:cs typeface="Times New Roman" panose="02020603050405020304" pitchFamily="18" charset="0"/>
                      </a:endParaRPr>
                    </a:p>
                    <a:p>
                      <a:pPr algn="ctr">
                        <a:lnSpc>
                          <a:spcPct val="137000"/>
                        </a:lnSpc>
                        <a:spcAft>
                          <a:spcPts val="0"/>
                        </a:spcAft>
                        <a:tabLst>
                          <a:tab pos="2070735" algn="l"/>
                        </a:tabLst>
                      </a:pPr>
                      <a:r>
                        <a:rPr lang="zh-CN" sz="2800" kern="100" spc="-50" baseline="0" dirty="0" smtClean="0">
                          <a:effectLst/>
                          <a:latin typeface="Times New Roman" panose="02020603050405020304" pitchFamily="18" charset="0"/>
                          <a:ea typeface="方正中等线简体" panose="03000509000000000000" pitchFamily="65" charset="-122"/>
                          <a:cs typeface="Times New Roman" panose="02020603050405020304" pitchFamily="18" charset="0"/>
                        </a:rPr>
                        <a:t>义</a:t>
                      </a:r>
                      <a:endParaRPr lang="zh-CN" sz="2800" kern="100" spc="-50" baseline="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37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是符合客观规律、具有强大生命力和远大前途的事物</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37000"/>
                        </a:lnSpc>
                        <a:spcAft>
                          <a:spcPts val="0"/>
                        </a:spcAft>
                        <a:tabLst>
                          <a:tab pos="2070735" algn="l"/>
                        </a:tabLst>
                      </a:pPr>
                      <a:r>
                        <a:rPr lang="zh-CN" sz="2800" kern="100" spc="-6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是违背事物发展的必然趋势，最终会走向灭亡的事物</a:t>
                      </a:r>
                      <a:endParaRPr lang="zh-CN" sz="2800" kern="100" spc="-60" baseline="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a:lstStyle/>
                    <a:p>
                      <a:endParaRPr lang="zh-CN" altLang="en-US"/>
                    </a:p>
                  </a:txBody>
                  <a:tcPr/>
                </a:tc>
                <a:tc>
                  <a:txBody>
                    <a:bodyPr/>
                    <a:lstStyle/>
                    <a:p>
                      <a:pPr algn="ctr">
                        <a:lnSpc>
                          <a:spcPct val="137000"/>
                        </a:lnSpc>
                        <a:spcAft>
                          <a:spcPts val="0"/>
                        </a:spcAft>
                        <a:tabLst>
                          <a:tab pos="2070735" algn="l"/>
                        </a:tabLst>
                      </a:pPr>
                      <a:r>
                        <a:rPr lang="zh-CN" sz="2800" kern="100" spc="-50" baseline="0" dirty="0" smtClean="0">
                          <a:effectLst/>
                          <a:latin typeface="Times New Roman" panose="02020603050405020304" pitchFamily="18" charset="0"/>
                          <a:ea typeface="方正中等线简体" panose="03000509000000000000" pitchFamily="65" charset="-122"/>
                          <a:cs typeface="Times New Roman" panose="02020603050405020304" pitchFamily="18" charset="0"/>
                        </a:rPr>
                        <a:t>区</a:t>
                      </a:r>
                      <a:endParaRPr lang="en-US" altLang="zh-CN" sz="2800" kern="100" spc="-50" baseline="0" dirty="0" smtClean="0">
                        <a:effectLst/>
                        <a:latin typeface="Times New Roman" panose="02020603050405020304" pitchFamily="18" charset="0"/>
                        <a:ea typeface="方正中等线简体" panose="03000509000000000000" pitchFamily="65" charset="-122"/>
                        <a:cs typeface="Times New Roman" panose="02020603050405020304" pitchFamily="18" charset="0"/>
                      </a:endParaRPr>
                    </a:p>
                    <a:p>
                      <a:pPr algn="ctr">
                        <a:lnSpc>
                          <a:spcPct val="137000"/>
                        </a:lnSpc>
                        <a:spcAft>
                          <a:spcPts val="0"/>
                        </a:spcAft>
                        <a:tabLst>
                          <a:tab pos="2070735" algn="l"/>
                        </a:tabLst>
                      </a:pPr>
                      <a:r>
                        <a:rPr lang="zh-CN" sz="2800" kern="100" spc="-50" baseline="0" dirty="0" smtClean="0">
                          <a:effectLst/>
                          <a:latin typeface="Times New Roman" panose="02020603050405020304" pitchFamily="18" charset="0"/>
                          <a:ea typeface="方正中等线简体" panose="03000509000000000000" pitchFamily="65" charset="-122"/>
                          <a:cs typeface="Times New Roman" panose="02020603050405020304" pitchFamily="18" charset="0"/>
                        </a:rPr>
                        <a:t>分</a:t>
                      </a:r>
                      <a:endParaRPr lang="en-US" altLang="zh-CN" sz="2800" kern="100" spc="-50" baseline="0" dirty="0" smtClean="0">
                        <a:effectLst/>
                        <a:latin typeface="Times New Roman" panose="02020603050405020304" pitchFamily="18" charset="0"/>
                        <a:ea typeface="方正中等线简体" panose="03000509000000000000" pitchFamily="65" charset="-122"/>
                        <a:cs typeface="Times New Roman" panose="02020603050405020304" pitchFamily="18" charset="0"/>
                      </a:endParaRPr>
                    </a:p>
                    <a:p>
                      <a:pPr algn="ctr">
                        <a:lnSpc>
                          <a:spcPct val="137000"/>
                        </a:lnSpc>
                        <a:spcAft>
                          <a:spcPts val="0"/>
                        </a:spcAft>
                        <a:tabLst>
                          <a:tab pos="2070735" algn="l"/>
                        </a:tabLst>
                      </a:pPr>
                      <a:r>
                        <a:rPr lang="zh-CN" sz="2800" kern="100" spc="-50" baseline="0" dirty="0" smtClean="0">
                          <a:effectLst/>
                          <a:latin typeface="Times New Roman" panose="02020603050405020304" pitchFamily="18" charset="0"/>
                          <a:ea typeface="方正中等线简体" panose="03000509000000000000" pitchFamily="65" charset="-122"/>
                          <a:cs typeface="Times New Roman" panose="02020603050405020304" pitchFamily="18" charset="0"/>
                        </a:rPr>
                        <a:t>标</a:t>
                      </a:r>
                      <a:endParaRPr lang="en-US" altLang="zh-CN" sz="2800" kern="100" spc="-50" baseline="0" dirty="0" smtClean="0">
                        <a:effectLst/>
                        <a:latin typeface="Times New Roman" panose="02020603050405020304" pitchFamily="18" charset="0"/>
                        <a:ea typeface="方正中等线简体" panose="03000509000000000000" pitchFamily="65" charset="-122"/>
                        <a:cs typeface="Times New Roman" panose="02020603050405020304" pitchFamily="18" charset="0"/>
                      </a:endParaRPr>
                    </a:p>
                    <a:p>
                      <a:pPr algn="ctr">
                        <a:lnSpc>
                          <a:spcPct val="137000"/>
                        </a:lnSpc>
                        <a:spcAft>
                          <a:spcPts val="0"/>
                        </a:spcAft>
                        <a:tabLst>
                          <a:tab pos="2070735" algn="l"/>
                        </a:tabLst>
                      </a:pPr>
                      <a:r>
                        <a:rPr lang="zh-CN" sz="2800" kern="100" spc="-50" baseline="0" dirty="0" smtClean="0">
                          <a:effectLst/>
                          <a:latin typeface="Times New Roman" panose="02020603050405020304" pitchFamily="18" charset="0"/>
                          <a:ea typeface="方正中等线简体" panose="03000509000000000000" pitchFamily="65" charset="-122"/>
                          <a:cs typeface="Times New Roman" panose="02020603050405020304" pitchFamily="18" charset="0"/>
                        </a:rPr>
                        <a:t>准</a:t>
                      </a:r>
                      <a:endParaRPr lang="zh-CN" sz="2800" kern="100" spc="-50" baseline="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marL="72000" algn="l">
                        <a:lnSpc>
                          <a:spcPct val="137000"/>
                        </a:lnSpc>
                        <a:spcAft>
                          <a:spcPts val="0"/>
                        </a:spcAft>
                        <a:tabLst>
                          <a:tab pos="2070735" algn="l"/>
                        </a:tabLst>
                      </a:pPr>
                      <a:r>
                        <a:rPr lang="en-US" sz="2800" kern="100" spc="-10" baseline="0" dirty="0">
                          <a:effectLst/>
                          <a:latin typeface="宋体" panose="02010600030101010101" pitchFamily="2" charset="-122"/>
                          <a:ea typeface="方正中等线简体" panose="03000509000000000000" pitchFamily="65" charset="-122"/>
                          <a:cs typeface="Times New Roman" panose="02020603050405020304" pitchFamily="18" charset="0"/>
                        </a:rPr>
                        <a:t>①</a:t>
                      </a:r>
                      <a:r>
                        <a:rPr lang="zh-CN" sz="2800" kern="100" spc="-1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根本标志在于它是否符合客观规律，有没有强大生命力和远大前途</a:t>
                      </a:r>
                      <a:endParaRPr lang="zh-CN" sz="2800" kern="100" spc="-10" baseline="0" dirty="0">
                        <a:effectLst/>
                        <a:latin typeface="宋体" panose="02010600030101010101" pitchFamily="2" charset="-122"/>
                        <a:ea typeface="宋体" panose="02010600030101010101" pitchFamily="2" charset="-122"/>
                        <a:cs typeface="Courier New" panose="02070309020205020404" pitchFamily="49" charset="0"/>
                      </a:endParaRPr>
                    </a:p>
                    <a:p>
                      <a:pPr marL="72000" algn="l">
                        <a:lnSpc>
                          <a:spcPct val="137000"/>
                        </a:lnSpc>
                        <a:spcAft>
                          <a:spcPts val="0"/>
                        </a:spcAft>
                        <a:tabLst>
                          <a:tab pos="2070735" algn="l"/>
                        </a:tabLst>
                      </a:pPr>
                      <a:r>
                        <a:rPr lang="en-US" sz="2800" kern="100" spc="-10" baseline="0" dirty="0">
                          <a:effectLst/>
                          <a:latin typeface="宋体" panose="02010600030101010101" pitchFamily="2" charset="-122"/>
                          <a:ea typeface="方正中等线简体" panose="03000509000000000000" pitchFamily="65" charset="-122"/>
                          <a:cs typeface="Times New Roman" panose="02020603050405020304" pitchFamily="18" charset="0"/>
                        </a:rPr>
                        <a:t>②</a:t>
                      </a:r>
                      <a:r>
                        <a:rPr lang="zh-CN" sz="2800" kern="100" spc="-1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错误标准：以事物出现时间的先后来判断事物的新旧；以事物的名称、旗号等表面形式判断事物的新旧；以事物一时力量的强弱、发展速度的快慢、是否成熟和完善来判断事物的新旧</a:t>
                      </a:r>
                      <a:endParaRPr lang="zh-CN" sz="2800" kern="100" spc="-10" baseline="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r>
              <a:tr h="0">
                <a:tc gridSpan="2">
                  <a:txBody>
                    <a:bodyPr/>
                    <a:lstStyle/>
                    <a:p>
                      <a:pPr algn="ctr">
                        <a:lnSpc>
                          <a:spcPct val="137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联系</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c gridSpan="2">
                  <a:txBody>
                    <a:bodyPr/>
                    <a:lstStyle/>
                    <a:p>
                      <a:pPr marL="72000" algn="l">
                        <a:lnSpc>
                          <a:spcPct val="137000"/>
                        </a:lnSpc>
                        <a:spcAft>
                          <a:spcPts val="0"/>
                        </a:spcAft>
                        <a:tabLst>
                          <a:tab pos="2070735" algn="l"/>
                        </a:tabLst>
                      </a:pPr>
                      <a:r>
                        <a:rPr lang="zh-CN" sz="2800" kern="100" spc="-1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新事物是在旧事物的基础上发展而来的，新事物不是对旧事物的全盘否定，而是对旧事物的辩证否定</a:t>
                      </a:r>
                      <a:endParaRPr lang="zh-CN" sz="2800" kern="100" spc="-10" baseline="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r>
            </a:tbl>
          </a:graphicData>
        </a:graphic>
      </p:graphicFrame>
    </p:spTree>
    <p:extLst>
      <p:ext uri="{BB962C8B-B14F-4D97-AF65-F5344CB8AC3E}">
        <p14:creationId xmlns:p14="http://schemas.microsoft.com/office/powerpoint/2010/main" val="23263295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389206" y="605077"/>
            <a:ext cx="11412000" cy="664477"/>
          </a:xfrm>
          <a:prstGeom prst="rect">
            <a:avLst/>
          </a:prstGeom>
        </p:spPr>
        <p:txBody>
          <a:bodyPr>
            <a:spAutoFit/>
          </a:bodyPr>
          <a:lstStyle/>
          <a:p>
            <a:pPr algn="just">
              <a:lnSpc>
                <a:spcPct val="150000"/>
              </a:lnSpc>
              <a:spcAft>
                <a:spcPts val="0"/>
              </a:spcAft>
              <a:tabLst>
                <a:tab pos="2070735" algn="l"/>
              </a:tabLst>
            </a:pPr>
            <a:r>
              <a:rPr lang="zh-CN" altLang="zh-CN" sz="2800" b="1" kern="100" dirty="0">
                <a:solidFill>
                  <a:srgbClr val="0000FF"/>
                </a:solidFill>
                <a:latin typeface="Times New Roman" panose="02020603050405020304" pitchFamily="18" charset="0"/>
                <a:ea typeface="方正中等线简体" panose="03000509000000000000" pitchFamily="65" charset="-122"/>
                <a:cs typeface="Times New Roman" panose="02020603050405020304" pitchFamily="18" charset="0"/>
              </a:rPr>
              <a:t>拓展提升</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zh-CN" sz="2800" b="1" kern="100" dirty="0">
                <a:latin typeface="Times New Roman" panose="02020603050405020304" pitchFamily="18" charset="0"/>
                <a:ea typeface="方正中等线简体" panose="03000509000000000000" pitchFamily="65" charset="-122"/>
                <a:cs typeface="Times New Roman" panose="02020603050405020304" pitchFamily="18" charset="0"/>
              </a:rPr>
              <a:t>区分联系、运动、变化、发展</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graphicFrame>
        <p:nvGraphicFramePr>
          <p:cNvPr id="3" name="表格 2"/>
          <p:cNvGraphicFramePr>
            <a:graphicFrameLocks noGrp="1"/>
          </p:cNvGraphicFramePr>
          <p:nvPr>
            <p:extLst>
              <p:ext uri="{D42A27DB-BD31-4B8C-83A1-F6EECF244321}">
                <p14:modId xmlns:p14="http://schemas.microsoft.com/office/powerpoint/2010/main" val="2652519575"/>
              </p:ext>
            </p:extLst>
          </p:nvPr>
        </p:nvGraphicFramePr>
        <p:xfrm>
          <a:off x="500326" y="1485578"/>
          <a:ext cx="11189760" cy="3840480"/>
        </p:xfrm>
        <a:graphic>
          <a:graphicData uri="http://schemas.openxmlformats.org/drawingml/2006/table">
            <a:tbl>
              <a:tblPr/>
              <a:tblGrid>
                <a:gridCol w="670560"/>
                <a:gridCol w="3174384"/>
                <a:gridCol w="2088232"/>
                <a:gridCol w="2448272"/>
                <a:gridCol w="2808312"/>
              </a:tblGrid>
              <a:tr h="0">
                <a:tc>
                  <a:txBody>
                    <a:bodyPr/>
                    <a:lstStyle/>
                    <a:p>
                      <a:pPr algn="ctr">
                        <a:lnSpc>
                          <a:spcPct val="150000"/>
                        </a:lnSpc>
                        <a:spcAft>
                          <a:spcPts val="0"/>
                        </a:spcAft>
                        <a:tabLst>
                          <a:tab pos="2070735" algn="l"/>
                        </a:tabLst>
                      </a:pP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 </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联系</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运动</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变化</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发展</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ctr">
                        <a:lnSpc>
                          <a:spcPct val="150000"/>
                        </a:lnSpc>
                        <a:spcAft>
                          <a:spcPts val="0"/>
                        </a:spcAft>
                        <a:tabLst>
                          <a:tab pos="2070735" algn="l"/>
                        </a:tabLst>
                      </a:pPr>
                      <a:r>
                        <a:rPr lang="zh-CN" sz="2800" kern="100" dirty="0" smtClean="0">
                          <a:effectLst/>
                          <a:latin typeface="Times New Roman" panose="02020603050405020304" pitchFamily="18" charset="0"/>
                          <a:ea typeface="方正中等线简体" panose="03000509000000000000" pitchFamily="65" charset="-122"/>
                          <a:cs typeface="Times New Roman" panose="02020603050405020304" pitchFamily="18" charset="0"/>
                        </a:rPr>
                        <a:t>区</a:t>
                      </a:r>
                      <a:endParaRPr lang="en-US" altLang="zh-CN" sz="2800" kern="100" dirty="0" smtClean="0">
                        <a:effectLst/>
                        <a:latin typeface="Times New Roman" panose="02020603050405020304" pitchFamily="18" charset="0"/>
                        <a:ea typeface="方正中等线简体" panose="03000509000000000000" pitchFamily="65" charset="-122"/>
                        <a:cs typeface="Times New Roman" panose="02020603050405020304" pitchFamily="18" charset="0"/>
                      </a:endParaRPr>
                    </a:p>
                    <a:p>
                      <a:pPr algn="ctr">
                        <a:lnSpc>
                          <a:spcPct val="150000"/>
                        </a:lnSpc>
                        <a:spcAft>
                          <a:spcPts val="0"/>
                        </a:spcAft>
                        <a:tabLst>
                          <a:tab pos="2070735" algn="l"/>
                        </a:tabLst>
                      </a:pPr>
                      <a:r>
                        <a:rPr lang="zh-CN" sz="2800" kern="100" dirty="0" smtClean="0">
                          <a:effectLst/>
                          <a:latin typeface="Times New Roman" panose="02020603050405020304" pitchFamily="18" charset="0"/>
                          <a:ea typeface="方正中等线简体" panose="03000509000000000000" pitchFamily="65" charset="-122"/>
                          <a:cs typeface="Times New Roman" panose="02020603050405020304" pitchFamily="18" charset="0"/>
                        </a:rPr>
                        <a:t>别</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联系是事物之间以及事物内部诸要素之间的相互依赖、相互影响、相互制约和相互作用</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运动是指宇宙间一切事物、现象的变化和过程</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变化是指事物数量的增减和性质的变化，即量变和质变</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发展是事物的前进和上升，是新事物的产生和旧事物的灭亡</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18199688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extLst>
              <p:ext uri="{D42A27DB-BD31-4B8C-83A1-F6EECF244321}">
                <p14:modId xmlns:p14="http://schemas.microsoft.com/office/powerpoint/2010/main" val="3198227238"/>
              </p:ext>
            </p:extLst>
          </p:nvPr>
        </p:nvGraphicFramePr>
        <p:xfrm>
          <a:off x="428318" y="613410"/>
          <a:ext cx="11333776" cy="5120640"/>
        </p:xfrm>
        <a:graphic>
          <a:graphicData uri="http://schemas.openxmlformats.org/drawingml/2006/table">
            <a:tbl>
              <a:tblPr/>
              <a:tblGrid>
                <a:gridCol w="670560"/>
                <a:gridCol w="10663216"/>
              </a:tblGrid>
              <a:tr h="0">
                <a:tc>
                  <a:txBody>
                    <a:bodyPr/>
                    <a:lstStyle/>
                    <a:p>
                      <a:pPr algn="ctr">
                        <a:lnSpc>
                          <a:spcPct val="150000"/>
                        </a:lnSpc>
                        <a:spcAft>
                          <a:spcPts val="0"/>
                        </a:spcAft>
                        <a:tabLst>
                          <a:tab pos="2070735" algn="l"/>
                        </a:tabLst>
                      </a:pPr>
                      <a:r>
                        <a:rPr lang="zh-CN" sz="2800" kern="100" dirty="0" smtClean="0">
                          <a:effectLst/>
                          <a:latin typeface="Times New Roman" panose="02020603050405020304" pitchFamily="18" charset="0"/>
                          <a:ea typeface="方正中等线简体" panose="03000509000000000000" pitchFamily="65" charset="-122"/>
                          <a:cs typeface="Times New Roman" panose="02020603050405020304" pitchFamily="18" charset="0"/>
                        </a:rPr>
                        <a:t>联</a:t>
                      </a:r>
                      <a:endParaRPr lang="en-US" altLang="zh-CN" sz="2800" kern="100" dirty="0" smtClean="0">
                        <a:effectLst/>
                        <a:latin typeface="Times New Roman" panose="02020603050405020304" pitchFamily="18" charset="0"/>
                        <a:ea typeface="方正中等线简体" panose="03000509000000000000" pitchFamily="65" charset="-122"/>
                        <a:cs typeface="Times New Roman" panose="02020603050405020304" pitchFamily="18" charset="0"/>
                      </a:endParaRPr>
                    </a:p>
                    <a:p>
                      <a:pPr algn="ctr">
                        <a:lnSpc>
                          <a:spcPct val="150000"/>
                        </a:lnSpc>
                        <a:spcAft>
                          <a:spcPts val="0"/>
                        </a:spcAft>
                        <a:tabLst>
                          <a:tab pos="2070735" algn="l"/>
                        </a:tabLst>
                      </a:pPr>
                      <a:r>
                        <a:rPr lang="zh-CN" sz="2800" kern="100" dirty="0" smtClean="0">
                          <a:effectLst/>
                          <a:latin typeface="Times New Roman" panose="02020603050405020304" pitchFamily="18" charset="0"/>
                          <a:ea typeface="方正中等线简体" panose="03000509000000000000" pitchFamily="65" charset="-122"/>
                          <a:cs typeface="Times New Roman" panose="02020603050405020304" pitchFamily="18" charset="0"/>
                        </a:rPr>
                        <a:t>系</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tabLst>
                          <a:tab pos="2070735" algn="l"/>
                        </a:tabLst>
                      </a:pP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①</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联系构成运动，没有联系就没有运动、变化和发展。正是由于事物之间的相互联系、相互作用，才构成了事物的运动，引起事物的变化，推动事物的发展</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marL="72000" algn="l">
                        <a:lnSpc>
                          <a:spcPct val="150000"/>
                        </a:lnSpc>
                        <a:spcAft>
                          <a:spcPts val="0"/>
                        </a:spcAft>
                        <a:tabLst>
                          <a:tab pos="2070735" algn="l"/>
                        </a:tabLst>
                      </a:pP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②</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事物之间的相互联系和相互作用也离不开运动，是在运动过程中实现的</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marL="72000" algn="l">
                        <a:lnSpc>
                          <a:spcPct val="150000"/>
                        </a:lnSpc>
                        <a:spcAft>
                          <a:spcPts val="0"/>
                        </a:spcAft>
                        <a:tabLst>
                          <a:tab pos="2070735" algn="l"/>
                        </a:tabLst>
                      </a:pP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③</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运动包括变化和发展，有运动才会有变化和发展；发展是运动、</a:t>
                      </a:r>
                      <a:r>
                        <a:rPr lang="zh-CN" sz="2800" kern="100" spc="-5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变化的更高层次，揭示了物质世界运动、变化的整体趋势和方向性。</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三个概念都表明事物不是绝对静止的，不是凝固和僵化的</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40538086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389206" y="965117"/>
            <a:ext cx="11412000" cy="664477"/>
          </a:xfrm>
          <a:prstGeom prst="rect">
            <a:avLst/>
          </a:prstGeom>
        </p:spPr>
        <p:txBody>
          <a:bodyPr>
            <a:spAutoFit/>
          </a:bodyPr>
          <a:lstStyle/>
          <a:p>
            <a:pPr algn="just">
              <a:lnSpc>
                <a:spcPct val="150000"/>
              </a:lnSpc>
              <a:spcAft>
                <a:spcPts val="0"/>
              </a:spcAft>
              <a:tabLst>
                <a:tab pos="2070735" algn="l"/>
              </a:tabLst>
            </a:pPr>
            <a:r>
              <a:rPr lang="zh-CN" altLang="zh-CN" sz="2800" b="1" kern="100" dirty="0">
                <a:solidFill>
                  <a:srgbClr val="0000FF"/>
                </a:solidFill>
                <a:latin typeface="Times New Roman" panose="02020603050405020304" pitchFamily="18" charset="0"/>
                <a:ea typeface="方正中等线简体" panose="03000509000000000000" pitchFamily="65" charset="-122"/>
                <a:cs typeface="Times New Roman" panose="02020603050405020304" pitchFamily="18" charset="0"/>
              </a:rPr>
              <a:t>闪记</a:t>
            </a:r>
            <a:r>
              <a:rPr lang="zh-CN" altLang="zh-CN" sz="2800" b="1" kern="100" dirty="0">
                <a:latin typeface="Times New Roman" panose="02020603050405020304" pitchFamily="18" charset="0"/>
                <a:ea typeface="方正中等线简体" panose="03000509000000000000" pitchFamily="65" charset="-122"/>
                <a:cs typeface="Times New Roman" panose="02020603050405020304" pitchFamily="18" charset="0"/>
              </a:rPr>
              <a:t>　发展的普遍性和实质</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pic>
        <p:nvPicPr>
          <p:cNvPr id="8194" name="Picture 2" descr="Z168"/>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52238" y="1917626"/>
            <a:ext cx="11285936" cy="298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469673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肘形连接符 5"/>
          <p:cNvCxnSpPr/>
          <p:nvPr/>
        </p:nvCxnSpPr>
        <p:spPr>
          <a:xfrm rot="10800000" flipH="1" flipV="1">
            <a:off x="612766" y="439864"/>
            <a:ext cx="11062414" cy="324839"/>
          </a:xfrm>
          <a:prstGeom prst="bentConnector3">
            <a:avLst>
              <a:gd name="adj1" fmla="val -1893"/>
            </a:avLst>
          </a:prstGeom>
          <a:ln w="12700">
            <a:solidFill>
              <a:srgbClr val="2663B4"/>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409285" y="592668"/>
            <a:ext cx="11256212" cy="16117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983432" y="223757"/>
            <a:ext cx="6696744" cy="523220"/>
          </a:xfrm>
          <a:prstGeom prst="rect">
            <a:avLst/>
          </a:prstGeom>
        </p:spPr>
        <p:txBody>
          <a:bodyPr wrap="square">
            <a:spAutoFit/>
          </a:bodyPr>
          <a:lstStyle/>
          <a:p>
            <a:pPr lvl="0" defTabSz="1219140">
              <a:defRPr/>
            </a:pPr>
            <a:r>
              <a:rPr lang="zh-CN" altLang="en-US" sz="2800" b="1" kern="100" dirty="0" smtClean="0">
                <a:latin typeface="Times New Roman" panose="02020603050405020304"/>
                <a:ea typeface="+mj-ea"/>
                <a:cs typeface="Times New Roman" panose="02020603050405020304"/>
              </a:rPr>
              <a:t>考向探究</a:t>
            </a:r>
            <a:endParaRPr lang="zh-CN" altLang="zh-CN" sz="2800" b="1" kern="100" dirty="0">
              <a:latin typeface="Times New Roman" panose="02020603050405020304"/>
              <a:ea typeface="+mj-ea"/>
              <a:cs typeface="Times New Roman" panose="02020603050405020304"/>
            </a:endParaRPr>
          </a:p>
        </p:txBody>
      </p:sp>
      <p:sp>
        <p:nvSpPr>
          <p:cNvPr id="9" name="流程图: 离页连接符 8"/>
          <p:cNvSpPr/>
          <p:nvPr/>
        </p:nvSpPr>
        <p:spPr>
          <a:xfrm>
            <a:off x="624802" y="350729"/>
            <a:ext cx="189621" cy="333731"/>
          </a:xfrm>
          <a:prstGeom prst="flowChartOffpageConnector">
            <a:avLst/>
          </a:prstGeom>
          <a:solidFill>
            <a:srgbClr val="2663B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graphicFrame>
        <p:nvGraphicFramePr>
          <p:cNvPr id="4" name="表格 3"/>
          <p:cNvGraphicFramePr>
            <a:graphicFrameLocks noGrp="1"/>
          </p:cNvGraphicFramePr>
          <p:nvPr>
            <p:extLst>
              <p:ext uri="{D42A27DB-BD31-4B8C-83A1-F6EECF244321}">
                <p14:modId xmlns:p14="http://schemas.microsoft.com/office/powerpoint/2010/main" val="3240150982"/>
              </p:ext>
            </p:extLst>
          </p:nvPr>
        </p:nvGraphicFramePr>
        <p:xfrm>
          <a:off x="523249" y="1197546"/>
          <a:ext cx="11143914" cy="4480560"/>
        </p:xfrm>
        <a:graphic>
          <a:graphicData uri="http://schemas.openxmlformats.org/drawingml/2006/table">
            <a:tbl>
              <a:tblPr/>
              <a:tblGrid>
                <a:gridCol w="2448560"/>
                <a:gridCol w="2686685"/>
                <a:gridCol w="6008669"/>
              </a:tblGrid>
              <a:tr h="0">
                <a:tc>
                  <a:txBody>
                    <a:bodyPr/>
                    <a:lstStyle/>
                    <a:p>
                      <a:pPr algn="ctr">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考向展示</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五年考题</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考情分析</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20240">
                <a:tc>
                  <a:txBody>
                    <a:bodyPr/>
                    <a:lstStyle/>
                    <a:p>
                      <a:pPr algn="ctr">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发展的普遍性</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无</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结合漫画、俗语、热点等材料，以选择题或主观题形式考查事物发展的普遍性和实质、用发展的观点看问题。并常与事物发展的趋势与道路、发展的状态、运动与静止、辩证的否定观等结合起来考查。</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20240">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发展的实质</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2018·</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全国</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Ⅱ</a:t>
                      </a: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·22</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zh-CN" altLang="en-US"/>
                    </a:p>
                  </a:txBody>
                  <a:tcPr/>
                </a:tc>
              </a:tr>
            </a:tbl>
          </a:graphicData>
        </a:graphic>
      </p:graphicFrame>
    </p:spTree>
    <p:extLst>
      <p:ext uri="{BB962C8B-B14F-4D97-AF65-F5344CB8AC3E}">
        <p14:creationId xmlns:p14="http://schemas.microsoft.com/office/powerpoint/2010/main" val="2730269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389206" y="261442"/>
            <a:ext cx="11412000" cy="664477"/>
          </a:xfrm>
          <a:prstGeom prst="rect">
            <a:avLst/>
          </a:prstGeom>
        </p:spPr>
        <p:txBody>
          <a:bodyPr>
            <a:spAutoFit/>
          </a:bodyPr>
          <a:lstStyle/>
          <a:p>
            <a:pPr algn="just">
              <a:lnSpc>
                <a:spcPct val="150000"/>
              </a:lnSpc>
              <a:spcAft>
                <a:spcPts val="0"/>
              </a:spcAft>
              <a:tabLst>
                <a:tab pos="2070735" algn="l"/>
              </a:tabLst>
            </a:pPr>
            <a:r>
              <a:rPr lang="zh-CN" altLang="en-US"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考向</a:t>
            </a:r>
            <a:r>
              <a:rPr lang="en-US"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1</a:t>
            </a:r>
            <a:r>
              <a:rPr lang="zh-CN" altLang="en-US"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　发展的普遍性</a:t>
            </a:r>
            <a:endParaRPr lang="zh-CN" altLang="zh-CN" sz="2800" b="1" kern="100" dirty="0">
              <a:solidFill>
                <a:srgbClr val="C00000"/>
              </a:solidFill>
              <a:effectLst/>
              <a:latin typeface="宋体" panose="02010600030101010101" pitchFamily="2" charset="-122"/>
              <a:ea typeface="宋体" panose="02010600030101010101" pitchFamily="2" charset="-122"/>
              <a:cs typeface="Courier New" panose="02070309020205020404" pitchFamily="49" charset="0"/>
            </a:endParaRPr>
          </a:p>
        </p:txBody>
      </p:sp>
      <p:sp>
        <p:nvSpPr>
          <p:cNvPr id="3" name="矩形 2"/>
          <p:cNvSpPr/>
          <p:nvPr/>
        </p:nvSpPr>
        <p:spPr>
          <a:xfrm>
            <a:off x="389206" y="938089"/>
            <a:ext cx="11412000" cy="5262979"/>
          </a:xfrm>
          <a:prstGeom prst="rect">
            <a:avLst/>
          </a:prstGeom>
        </p:spPr>
        <p:txBody>
          <a:bodyPr>
            <a:spAutoFit/>
          </a:bodyPr>
          <a:lstStyle/>
          <a:p>
            <a:pPr algn="just">
              <a:lnSpc>
                <a:spcPct val="150000"/>
              </a:lnSpc>
              <a:spcAft>
                <a:spcPts val="0"/>
              </a:spcAft>
              <a:tabLst>
                <a:tab pos="2070735" algn="l"/>
              </a:tabLs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典例</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a:latin typeface="Times New Roman" panose="02020603050405020304" pitchFamily="18" charset="0"/>
                <a:cs typeface="Courier New" panose="02070309020205020404" pitchFamily="49" charset="0"/>
              </a:rPr>
              <a:t>(20</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18·</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江苏高考</a:t>
            </a:r>
            <a:r>
              <a:rPr lang="en-US" altLang="zh-CN" sz="2800" kern="100" dirty="0">
                <a:latin typeface="Times New Roman" panose="02020603050405020304" pitchFamily="18" charset="0"/>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唐代文学家柳宗元有诗云：</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乡禽何事亦来此，令我生心忆桑梓。</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桑和梓原本是两种树，在古代与人们的生活有密切的关系。人们常在房前屋后栽植桑梓，而后人对父母先辈所栽植的桑树和梓树也心怀敬意。久而久之，</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桑梓</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便成为祖先崇拜的符号和故乡的代称。由此可见</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文化发展是通过创新实现</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的</a:t>
            </a:r>
            <a:r>
              <a:rPr lang="zh-CN" altLang="en-US"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人为事物的联系是客观</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的</a:t>
            </a:r>
            <a:r>
              <a:rPr lang="zh-CN" altLang="en-US"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人的认识是不断变化发展</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的</a:t>
            </a:r>
            <a:r>
              <a:rPr lang="zh-CN" altLang="en-US"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文字是文化发展的基本载体</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5509617" y="5417443"/>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15115092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765498"/>
            <a:ext cx="11412000" cy="4616648"/>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en-US" altLang="zh-CN" sz="2800" kern="100" dirty="0">
                <a:latin typeface="宋体" panose="02010600030101010101" pitchFamily="2" charset="-122"/>
                <a:cs typeface="Times New Roman" panose="02020603050405020304" pitchFamily="18" charset="0"/>
              </a:rPr>
              <a:t>③</a:t>
            </a:r>
            <a:r>
              <a:rPr lang="zh-CN" altLang="zh-CN" sz="2800" kern="100" dirty="0">
                <a:latin typeface="Times New Roman" panose="02020603050405020304" pitchFamily="18" charset="0"/>
                <a:cs typeface="Times New Roman" panose="02020603050405020304" pitchFamily="18" charset="0"/>
              </a:rPr>
              <a:t>对：桑和梓原本是两种树，因后人对父母先辈所栽植的桑树和梓树心怀敬意，</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桑梓</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便成为祖先崇拜的符号和故乡的代称，这表明人的认识是不断变化发展的</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en-US" altLang="zh-CN" sz="2800" kern="100" dirty="0" smtClean="0">
                <a:latin typeface="宋体" panose="02010600030101010101" pitchFamily="2" charset="-122"/>
                <a:cs typeface="Times New Roman" panose="02020603050405020304" pitchFamily="18" charset="0"/>
              </a:rPr>
              <a:t>④</a:t>
            </a:r>
            <a:r>
              <a:rPr lang="zh-CN" altLang="zh-CN" sz="2800" kern="100" dirty="0">
                <a:latin typeface="Times New Roman" panose="02020603050405020304" pitchFamily="18" charset="0"/>
                <a:cs typeface="Times New Roman" panose="02020603050405020304" pitchFamily="18" charset="0"/>
              </a:rPr>
              <a:t>对：以柳宗元的诗引出桑梓的来源，体现出诗人的思乡之情，所以文字是文化发展的基本载体</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en-US" altLang="zh-CN" sz="2800" kern="100" dirty="0" smtClean="0">
                <a:latin typeface="宋体" panose="02010600030101010101" pitchFamily="2" charset="-122"/>
                <a:cs typeface="Times New Roman" panose="02020603050405020304" pitchFamily="18" charset="0"/>
              </a:rPr>
              <a:t>①</a:t>
            </a:r>
            <a:r>
              <a:rPr lang="zh-CN" altLang="zh-CN" sz="2800" kern="100" dirty="0">
                <a:latin typeface="Times New Roman" panose="02020603050405020304" pitchFamily="18" charset="0"/>
                <a:cs typeface="Times New Roman" panose="02020603050405020304" pitchFamily="18" charset="0"/>
              </a:rPr>
              <a:t>排除：材料没有体现文化创新</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en-US" altLang="zh-CN" sz="2800" kern="100" dirty="0" smtClean="0">
                <a:latin typeface="宋体" panose="02010600030101010101" pitchFamily="2" charset="-122"/>
                <a:cs typeface="Times New Roman" panose="02020603050405020304" pitchFamily="18" charset="0"/>
              </a:rPr>
              <a:t>②</a:t>
            </a:r>
            <a:r>
              <a:rPr lang="zh-CN" altLang="zh-CN" sz="2800" kern="100" dirty="0">
                <a:latin typeface="Times New Roman" panose="02020603050405020304" pitchFamily="18" charset="0"/>
                <a:cs typeface="Times New Roman" panose="02020603050405020304" pitchFamily="18" charset="0"/>
              </a:rPr>
              <a:t>排除：材料没有体现人为事物的联系。</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32683833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linds(horizontal)">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0"/>
            <a:ext cx="11412000" cy="3970318"/>
          </a:xfrm>
          <a:prstGeom prst="rect">
            <a:avLst/>
          </a:prstGeom>
        </p:spPr>
        <p:txBody>
          <a:bodyPr>
            <a:spAutoFit/>
          </a:bodyPr>
          <a:lstStyle/>
          <a:p>
            <a:pPr algn="just">
              <a:lnSpc>
                <a:spcPct val="150000"/>
              </a:lnSpc>
              <a:spcAft>
                <a:spcPts val="0"/>
              </a:spcAft>
              <a:tabLst>
                <a:tab pos="2070735" algn="l"/>
              </a:tabLs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训练</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　下列与漫画所蕴含的哲理相近的诗句有</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时人不识凌云木，直待凌云始道高</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沉舟侧畔千帆过，病树前头万木春</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芳林新叶催陈叶，流水前波让后波</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劝君莫惜金缕衣，劝君惜取少年时</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1827764" y="3213770"/>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pic>
        <p:nvPicPr>
          <p:cNvPr id="2" name="图片 1"/>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7655959" y="837858"/>
            <a:ext cx="4145247" cy="3168000"/>
          </a:xfrm>
          <a:prstGeom prst="rect">
            <a:avLst/>
          </a:prstGeom>
        </p:spPr>
      </p:pic>
      <p:sp>
        <p:nvSpPr>
          <p:cNvPr id="6" name="矩形 5"/>
          <p:cNvSpPr/>
          <p:nvPr/>
        </p:nvSpPr>
        <p:spPr>
          <a:xfrm>
            <a:off x="389206" y="4293890"/>
            <a:ext cx="11412000" cy="1930337"/>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漫画的寓意是世界是永恒发展的，要用发展的眼光看问题，把事物如实地看成一个发展的过程，</a:t>
            </a:r>
            <a:r>
              <a:rPr lang="en-US" altLang="zh-CN" sz="2800" kern="100" dirty="0">
                <a:latin typeface="宋体" panose="02010600030101010101" pitchFamily="2" charset="-122"/>
                <a:cs typeface="Times New Roman" panose="02020603050405020304" pitchFamily="18" charset="0"/>
              </a:rPr>
              <a:t>①④</a:t>
            </a:r>
            <a:r>
              <a:rPr lang="zh-CN" altLang="zh-CN" sz="2800" kern="100" dirty="0">
                <a:latin typeface="Times New Roman" panose="02020603050405020304" pitchFamily="18" charset="0"/>
                <a:cs typeface="Times New Roman" panose="02020603050405020304" pitchFamily="18" charset="0"/>
              </a:rPr>
              <a:t>符合漫画的寓意</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en-US" altLang="zh-CN" sz="2800" kern="100" dirty="0" smtClean="0">
                <a:latin typeface="宋体" panose="02010600030101010101" pitchFamily="2" charset="-122"/>
                <a:cs typeface="Times New Roman" panose="02020603050405020304" pitchFamily="18" charset="0"/>
              </a:rPr>
              <a:t>②③</a:t>
            </a:r>
            <a:r>
              <a:rPr lang="zh-CN" altLang="zh-CN" sz="2800" kern="100" dirty="0">
                <a:latin typeface="Times New Roman" panose="02020603050405020304" pitchFamily="18" charset="0"/>
                <a:cs typeface="Times New Roman" panose="02020603050405020304" pitchFamily="18" charset="0"/>
              </a:rPr>
              <a:t>体现的哲理是新事物必然战胜旧事物，不符合题意。</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42066337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blinds(horizontal)">
                                      <p:cBhvr>
                                        <p:cTn id="12" dur="500"/>
                                        <p:tgtEl>
                                          <p:spTgt spid="6">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6">
                                            <p:txEl>
                                              <p:pRg st="1" end="1"/>
                                            </p:txEl>
                                          </p:spTgt>
                                        </p:tgtEl>
                                        <p:attrNameLst>
                                          <p:attrName>style.visibility</p:attrName>
                                        </p:attrNameLst>
                                      </p:cBhvr>
                                      <p:to>
                                        <p:strVal val="visible"/>
                                      </p:to>
                                    </p:set>
                                    <p:animEffect transition="in" filter="blinds(horizontal)">
                                      <p:cBhvr>
                                        <p:cTn id="17" dur="500"/>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389206" y="0"/>
            <a:ext cx="11412000" cy="664477"/>
          </a:xfrm>
          <a:prstGeom prst="rect">
            <a:avLst/>
          </a:prstGeom>
        </p:spPr>
        <p:txBody>
          <a:bodyPr>
            <a:spAutoFit/>
          </a:bodyPr>
          <a:lstStyle/>
          <a:p>
            <a:pPr algn="just">
              <a:lnSpc>
                <a:spcPct val="150000"/>
              </a:lnSpc>
              <a:spcAft>
                <a:spcPts val="0"/>
              </a:spcAft>
              <a:tabLst>
                <a:tab pos="2070735" algn="l"/>
              </a:tabLst>
            </a:pPr>
            <a:r>
              <a:rPr lang="zh-CN" altLang="en-US"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考向</a:t>
            </a:r>
            <a:r>
              <a:rPr lang="en-US"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2</a:t>
            </a:r>
            <a:r>
              <a:rPr lang="zh-CN" altLang="en-US"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　发展的实质</a:t>
            </a:r>
            <a:endParaRPr lang="zh-CN" altLang="zh-CN" sz="2800" b="1" kern="100" dirty="0">
              <a:solidFill>
                <a:srgbClr val="C00000"/>
              </a:solidFill>
              <a:effectLst/>
              <a:latin typeface="宋体" panose="02010600030101010101" pitchFamily="2" charset="-122"/>
              <a:ea typeface="宋体" panose="02010600030101010101" pitchFamily="2" charset="-122"/>
              <a:cs typeface="Courier New" panose="02070309020205020404" pitchFamily="49" charset="0"/>
            </a:endParaRPr>
          </a:p>
        </p:txBody>
      </p:sp>
      <p:sp>
        <p:nvSpPr>
          <p:cNvPr id="3" name="矩形 2"/>
          <p:cNvSpPr/>
          <p:nvPr/>
        </p:nvSpPr>
        <p:spPr>
          <a:xfrm>
            <a:off x="389206" y="650057"/>
            <a:ext cx="11412000" cy="6061339"/>
          </a:xfrm>
          <a:prstGeom prst="rect">
            <a:avLst/>
          </a:prstGeom>
        </p:spPr>
        <p:txBody>
          <a:bodyPr>
            <a:spAutoFit/>
          </a:bodyPr>
          <a:lstStyle/>
          <a:p>
            <a:pPr algn="just">
              <a:lnSpc>
                <a:spcPct val="140000"/>
              </a:lnSpc>
              <a:spcAft>
                <a:spcPts val="0"/>
              </a:spcAft>
              <a:tabLst>
                <a:tab pos="2070735" algn="l"/>
              </a:tabLs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典例</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a:latin typeface="Times New Roman" panose="02020603050405020304" pitchFamily="18" charset="0"/>
                <a:cs typeface="Courier New" panose="02070309020205020404" pitchFamily="49" charset="0"/>
              </a:rPr>
              <a:t>(20</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18·</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全国</a:t>
            </a:r>
            <a:r>
              <a:rPr lang="en-US" altLang="zh-CN" sz="2800" kern="100" dirty="0">
                <a:latin typeface="宋体" panose="02010600030101010101" pitchFamily="2" charset="-122"/>
                <a:cs typeface="Times New Roman" panose="02020603050405020304" pitchFamily="18" charset="0"/>
              </a:rPr>
              <a:t>Ⅱ</a:t>
            </a:r>
            <a:r>
              <a:rPr lang="en-US" altLang="zh-CN" sz="2800" kern="100" dirty="0">
                <a:latin typeface="Times New Roman" panose="02020603050405020304" pitchFamily="18" charset="0"/>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习近平在党的十九大报告中提出：</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从全面建成小康社会到基本实现现代化，再到全面建成社会主义现代化强国，是新时代中国特色社会主义发展的战略安排。我们要坚忍不拔、锲而不舍，奋力谱写社会主义现代化新征程的壮丽篇章！</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新时代中国特色社会主义发展战略安排的哲学依据是</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社会的发展受人的意志和意愿的支配</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社会的发展是渐进性和飞跃性的统一</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社会的发展是新事物和旧事物交织融合的过程</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社会的发展是客观规律性和主观能动性的统一</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3771900" y="6003032"/>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10191998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45418"/>
            <a:ext cx="11412000" cy="6555641"/>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en-US" altLang="zh-CN" sz="2800" kern="100" dirty="0">
                <a:latin typeface="宋体" panose="02010600030101010101" pitchFamily="2" charset="-122"/>
                <a:cs typeface="Times New Roman" panose="02020603050405020304" pitchFamily="18" charset="0"/>
              </a:rPr>
              <a:t>②</a:t>
            </a:r>
            <a:r>
              <a:rPr lang="zh-CN" altLang="zh-CN" sz="2800" kern="100" dirty="0">
                <a:latin typeface="Times New Roman" panose="02020603050405020304" pitchFamily="18" charset="0"/>
                <a:cs typeface="Times New Roman" panose="02020603050405020304" pitchFamily="18" charset="0"/>
              </a:rPr>
              <a:t>正确：事物的发展是量变与质变的统一，社会的发展也是如此，我们要实现社会主义现代化强国这一飞跃式发展，必须要经历全面建成小康社会到基本实现现代化的渐进式发展过程</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en-US" altLang="zh-CN" sz="2800" kern="100" dirty="0" smtClean="0">
                <a:latin typeface="宋体" panose="02010600030101010101" pitchFamily="2" charset="-122"/>
                <a:cs typeface="Times New Roman" panose="02020603050405020304" pitchFamily="18" charset="0"/>
              </a:rPr>
              <a:t>④</a:t>
            </a:r>
            <a:r>
              <a:rPr lang="zh-CN" altLang="zh-CN" sz="2800" kern="100" dirty="0">
                <a:latin typeface="Times New Roman" panose="02020603050405020304" pitchFamily="18" charset="0"/>
                <a:cs typeface="Times New Roman" panose="02020603050405020304" pitchFamily="18" charset="0"/>
              </a:rPr>
              <a:t>正确：我们要实现社会主义现代化强国的目标，不仅要尊重社会发展的规律，还要坚忍不拔、锲而不舍、奋力拼搏等，所以社会的发展是客观规律性和主观能动性的统一</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en-US" altLang="zh-CN" sz="2800" kern="100" dirty="0" smtClean="0">
                <a:latin typeface="宋体" panose="02010600030101010101" pitchFamily="2" charset="-122"/>
                <a:cs typeface="Times New Roman" panose="02020603050405020304" pitchFamily="18" charset="0"/>
              </a:rPr>
              <a:t>①</a:t>
            </a:r>
            <a:r>
              <a:rPr lang="zh-CN" altLang="zh-CN" sz="2800" kern="100" dirty="0">
                <a:latin typeface="Times New Roman" panose="02020603050405020304" pitchFamily="18" charset="0"/>
                <a:cs typeface="Times New Roman" panose="02020603050405020304" pitchFamily="18" charset="0"/>
              </a:rPr>
              <a:t>错误：这一说法夸大了人的意志和意愿的作用，社会的发展要遵循社会发展的客观规律</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en-US" altLang="zh-CN" sz="2800" kern="100" dirty="0" smtClean="0">
                <a:latin typeface="宋体" panose="02010600030101010101" pitchFamily="2" charset="-122"/>
                <a:cs typeface="Times New Roman" panose="02020603050405020304" pitchFamily="18" charset="0"/>
              </a:rPr>
              <a:t>③</a:t>
            </a:r>
            <a:r>
              <a:rPr lang="zh-CN" altLang="zh-CN" sz="2800" kern="100" dirty="0">
                <a:latin typeface="Times New Roman" panose="02020603050405020304" pitchFamily="18" charset="0"/>
                <a:cs typeface="Times New Roman" panose="02020603050405020304" pitchFamily="18" charset="0"/>
              </a:rPr>
              <a:t>错误：发展是新事物的产生和旧事物的灭亡，是新事物战胜旧事物的过程。</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21503329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linds(horizontal)">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545257"/>
            <a:ext cx="11412000" cy="5188793"/>
          </a:xfrm>
          <a:prstGeom prst="rect">
            <a:avLst/>
          </a:prstGeom>
        </p:spPr>
        <p:txBody>
          <a:bodyPr>
            <a:spAutoFit/>
          </a:bodyPr>
          <a:lstStyle/>
          <a:p>
            <a:pPr algn="just">
              <a:lnSpc>
                <a:spcPct val="150000"/>
              </a:lnSpc>
              <a:spcAft>
                <a:spcPts val="0"/>
              </a:spcAft>
              <a:tabLst>
                <a:tab pos="2070735" algn="l"/>
              </a:tabLs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训练</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5G</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技术正在建设中，</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6G</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又将向我们走来。在</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5G</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的基础上，</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6G</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的传输能力可能比</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5G</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提升</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100</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倍，网络延迟也可能从毫秒级降到微秒级，将会带来更好的用户体验。移动通讯技术的发展说明了</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新事物的产生源于对旧事物彻底的否定</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事物是在自我否定与超越中得到发展的</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批判思维是解决一切问题的根本出发点</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新事物具有强大生命力和远大发展前途</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5509617" y="5038353"/>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12307965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肘形连接符 10"/>
          <p:cNvCxnSpPr/>
          <p:nvPr/>
        </p:nvCxnSpPr>
        <p:spPr>
          <a:xfrm rot="10800000" flipH="1" flipV="1">
            <a:off x="612766" y="439864"/>
            <a:ext cx="11062414" cy="324839"/>
          </a:xfrm>
          <a:prstGeom prst="bentConnector3">
            <a:avLst>
              <a:gd name="adj1" fmla="val -1893"/>
            </a:avLst>
          </a:prstGeom>
          <a:ln w="12700">
            <a:solidFill>
              <a:srgbClr val="2663B4"/>
            </a:solidFill>
          </a:ln>
        </p:spPr>
        <p:style>
          <a:lnRef idx="1">
            <a:schemeClr val="accent1"/>
          </a:lnRef>
          <a:fillRef idx="0">
            <a:schemeClr val="accent1"/>
          </a:fillRef>
          <a:effectRef idx="0">
            <a:schemeClr val="accent1"/>
          </a:effectRef>
          <a:fontRef idx="minor">
            <a:schemeClr val="tx1"/>
          </a:fontRef>
        </p:style>
      </p:cxnSp>
      <p:sp>
        <p:nvSpPr>
          <p:cNvPr id="14" name="矩形 13"/>
          <p:cNvSpPr/>
          <p:nvPr/>
        </p:nvSpPr>
        <p:spPr>
          <a:xfrm>
            <a:off x="409285" y="592668"/>
            <a:ext cx="11256212" cy="16117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983432" y="223757"/>
            <a:ext cx="6696744" cy="523220"/>
          </a:xfrm>
          <a:prstGeom prst="rect">
            <a:avLst/>
          </a:prstGeom>
        </p:spPr>
        <p:txBody>
          <a:bodyPr wrap="square">
            <a:spAutoFit/>
          </a:bodyPr>
          <a:lstStyle/>
          <a:p>
            <a:pPr defTabSz="1219140">
              <a:defRPr/>
            </a:pPr>
            <a:r>
              <a:rPr lang="zh-CN" altLang="en-US" sz="2800" b="1" kern="100" dirty="0">
                <a:latin typeface="Times New Roman" panose="02020603050405020304"/>
                <a:ea typeface="+mj-ea"/>
                <a:cs typeface="Times New Roman" panose="02020603050405020304"/>
              </a:rPr>
              <a:t>易错矫正</a:t>
            </a:r>
            <a:endParaRPr lang="zh-CN" altLang="zh-CN" sz="2800" b="1" kern="100" dirty="0">
              <a:latin typeface="Times New Roman" panose="02020603050405020304"/>
              <a:ea typeface="+mj-ea"/>
              <a:cs typeface="Times New Roman" panose="02020603050405020304"/>
            </a:endParaRPr>
          </a:p>
        </p:txBody>
      </p:sp>
      <p:sp>
        <p:nvSpPr>
          <p:cNvPr id="17" name="流程图: 离页连接符 16"/>
          <p:cNvSpPr/>
          <p:nvPr/>
        </p:nvSpPr>
        <p:spPr>
          <a:xfrm>
            <a:off x="624802" y="350729"/>
            <a:ext cx="189621" cy="333731"/>
          </a:xfrm>
          <a:prstGeom prst="flowChartOffpageConnector">
            <a:avLst/>
          </a:prstGeom>
          <a:solidFill>
            <a:srgbClr val="2663B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10" name="矩形 9"/>
          <p:cNvSpPr/>
          <p:nvPr/>
        </p:nvSpPr>
        <p:spPr>
          <a:xfrm>
            <a:off x="389206" y="764879"/>
            <a:ext cx="11412000" cy="632161"/>
          </a:xfrm>
          <a:prstGeom prst="rect">
            <a:avLst/>
          </a:prstGeom>
        </p:spPr>
        <p:txBody>
          <a:bodyPr>
            <a:spAutoFit/>
          </a:bodyPr>
          <a:lstStyle/>
          <a:p>
            <a:pPr algn="just">
              <a:lnSpc>
                <a:spcPct val="140000"/>
              </a:lnSpc>
              <a:spcAft>
                <a:spcPts val="0"/>
              </a:spcAft>
              <a:tabLst>
                <a:tab pos="2070735" algn="l"/>
              </a:tabLst>
            </a:pPr>
            <a:r>
              <a:rPr lang="zh-CN" altLang="en-US"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易错点</a:t>
            </a:r>
            <a:r>
              <a:rPr lang="en-US"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1</a:t>
            </a:r>
            <a:r>
              <a:rPr lang="zh-CN" altLang="en-US"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　错误理解区分新旧事物的标准</a:t>
            </a:r>
            <a:endParaRPr lang="zh-CN" altLang="zh-CN" sz="2800" b="1" kern="100" dirty="0">
              <a:solidFill>
                <a:srgbClr val="C00000"/>
              </a:solidFill>
              <a:effectLst/>
              <a:latin typeface="宋体" panose="02010600030101010101" pitchFamily="2" charset="-122"/>
              <a:ea typeface="宋体" panose="02010600030101010101" pitchFamily="2" charset="-122"/>
              <a:cs typeface="Courier New" panose="02070309020205020404" pitchFamily="49" charset="0"/>
            </a:endParaRPr>
          </a:p>
        </p:txBody>
      </p:sp>
      <p:sp>
        <p:nvSpPr>
          <p:cNvPr id="12" name="矩形 11"/>
          <p:cNvSpPr/>
          <p:nvPr/>
        </p:nvSpPr>
        <p:spPr>
          <a:xfrm>
            <a:off x="389206" y="1356073"/>
            <a:ext cx="11412000" cy="5521512"/>
          </a:xfrm>
          <a:prstGeom prst="rect">
            <a:avLst/>
          </a:prstGeom>
        </p:spPr>
        <p:txBody>
          <a:bodyPr>
            <a:spAutoFit/>
          </a:bodyPr>
          <a:lstStyle/>
          <a:p>
            <a:pPr algn="just">
              <a:lnSpc>
                <a:spcPct val="140000"/>
              </a:lnSpc>
              <a:spcAft>
                <a:spcPts val="0"/>
              </a:spcAft>
              <a:tabLst>
                <a:tab pos="2070735" algn="l"/>
              </a:tabLs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训练</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zh-CN" sz="2800" kern="100" spc="-100" dirty="0">
                <a:latin typeface="Times New Roman" panose="02020603050405020304" pitchFamily="18" charset="0"/>
                <a:ea typeface="方正中等线简体" panose="03000509000000000000" pitchFamily="65" charset="-122"/>
                <a:cs typeface="Times New Roman" panose="02020603050405020304" pitchFamily="18" charset="0"/>
              </a:rPr>
              <a:t>近年来，对于新业态、新技术、新模式，我国采取</a:t>
            </a:r>
            <a:r>
              <a:rPr lang="en-US" altLang="zh-CN" sz="2800" kern="100" spc="-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spc="-100" dirty="0">
                <a:latin typeface="Times New Roman" panose="02020603050405020304" pitchFamily="18" charset="0"/>
                <a:ea typeface="方正中等线简体" panose="03000509000000000000" pitchFamily="65" charset="-122"/>
                <a:cs typeface="Times New Roman" panose="02020603050405020304" pitchFamily="18" charset="0"/>
              </a:rPr>
              <a:t>包容审慎</a:t>
            </a:r>
            <a:r>
              <a:rPr lang="en-US" altLang="zh-CN" sz="2800" kern="100" spc="-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spc="-100" dirty="0">
                <a:latin typeface="Times New Roman" panose="02020603050405020304" pitchFamily="18" charset="0"/>
                <a:ea typeface="方正中等线简体" panose="03000509000000000000" pitchFamily="65" charset="-122"/>
                <a:cs typeface="Times New Roman" panose="02020603050405020304" pitchFamily="18" charset="0"/>
              </a:rPr>
              <a:t>的监管方式。所谓</a:t>
            </a:r>
            <a:r>
              <a:rPr lang="en-US" altLang="zh-CN" sz="2800" kern="100" spc="-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spc="-100" dirty="0">
                <a:latin typeface="Times New Roman" panose="02020603050405020304" pitchFamily="18" charset="0"/>
                <a:ea typeface="方正中等线简体" panose="03000509000000000000" pitchFamily="65" charset="-122"/>
                <a:cs typeface="Times New Roman" panose="02020603050405020304" pitchFamily="18" charset="0"/>
              </a:rPr>
              <a:t>包容</a:t>
            </a:r>
            <a:r>
              <a:rPr lang="en-US" altLang="zh-CN" sz="2800" kern="100" spc="-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spc="-100" dirty="0">
                <a:latin typeface="Times New Roman" panose="02020603050405020304" pitchFamily="18" charset="0"/>
                <a:ea typeface="方正中等线简体" panose="03000509000000000000" pitchFamily="65" charset="-122"/>
                <a:cs typeface="Times New Roman" panose="02020603050405020304" pitchFamily="18" charset="0"/>
              </a:rPr>
              <a:t>，就是对那些未知大于已知的新业态采取包容态度，只要它不触碰安全底线。所谓</a:t>
            </a:r>
            <a:r>
              <a:rPr lang="en-US" altLang="zh-CN" sz="2800" kern="100" spc="-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spc="-100" dirty="0">
                <a:latin typeface="Times New Roman" panose="02020603050405020304" pitchFamily="18" charset="0"/>
                <a:ea typeface="方正中等线简体" panose="03000509000000000000" pitchFamily="65" charset="-122"/>
                <a:cs typeface="Times New Roman" panose="02020603050405020304" pitchFamily="18" charset="0"/>
              </a:rPr>
              <a:t>审慎</a:t>
            </a:r>
            <a:r>
              <a:rPr lang="en-US" altLang="zh-CN" sz="2800" kern="100" spc="-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spc="-100" dirty="0">
                <a:latin typeface="Times New Roman" panose="02020603050405020304" pitchFamily="18" charset="0"/>
                <a:ea typeface="方正中等线简体" panose="03000509000000000000" pitchFamily="65" charset="-122"/>
                <a:cs typeface="Times New Roman" panose="02020603050405020304" pitchFamily="18" charset="0"/>
              </a:rPr>
              <a:t>，就是当新业态刚出现还看不准的时候，不要一上来就</a:t>
            </a:r>
            <a:r>
              <a:rPr lang="en-US" altLang="zh-CN" sz="2800" kern="100" spc="-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spc="-100" dirty="0">
                <a:latin typeface="Times New Roman" panose="02020603050405020304" pitchFamily="18" charset="0"/>
                <a:ea typeface="方正中等线简体" panose="03000509000000000000" pitchFamily="65" charset="-122"/>
                <a:cs typeface="Times New Roman" panose="02020603050405020304" pitchFamily="18" charset="0"/>
              </a:rPr>
              <a:t>管死</a:t>
            </a:r>
            <a:r>
              <a:rPr lang="en-US" altLang="zh-CN" sz="2800" kern="100" spc="-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spc="-100" dirty="0">
                <a:latin typeface="Times New Roman" panose="02020603050405020304" pitchFamily="18" charset="0"/>
                <a:ea typeface="方正中等线简体" panose="03000509000000000000" pitchFamily="65" charset="-122"/>
                <a:cs typeface="Times New Roman" panose="02020603050405020304" pitchFamily="18" charset="0"/>
              </a:rPr>
              <a:t>，而要给它一个</a:t>
            </a:r>
            <a:r>
              <a:rPr lang="en-US" altLang="zh-CN" sz="2800" kern="100" spc="-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spc="-100" dirty="0">
                <a:latin typeface="Times New Roman" panose="02020603050405020304" pitchFamily="18" charset="0"/>
                <a:ea typeface="方正中等线简体" panose="03000509000000000000" pitchFamily="65" charset="-122"/>
                <a:cs typeface="Times New Roman" panose="02020603050405020304" pitchFamily="18" charset="0"/>
              </a:rPr>
              <a:t>观察期</a:t>
            </a:r>
            <a:r>
              <a:rPr lang="en-US" altLang="zh-CN" sz="2800" kern="100" spc="-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spc="-100" dirty="0">
                <a:latin typeface="Times New Roman" panose="02020603050405020304" pitchFamily="18" charset="0"/>
                <a:ea typeface="方正中等线简体" panose="03000509000000000000" pitchFamily="65" charset="-122"/>
                <a:cs typeface="Times New Roman" panose="02020603050405020304" pitchFamily="18" charset="0"/>
              </a:rPr>
              <a:t>。这基于</a:t>
            </a:r>
            <a:endParaRPr lang="zh-CN" altLang="zh-CN" sz="2800" kern="100" spc="-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新业态、新技术、新模式是新事物</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新事物发展总要经历由不完善到比较完善的过程</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新事物具有强大的生命力，必然战胜旧事物</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人们对新事物的认识需要一个过程</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3" name="TextBox 9"/>
          <p:cNvSpPr txBox="1"/>
          <p:nvPr/>
        </p:nvSpPr>
        <p:spPr>
          <a:xfrm>
            <a:off x="3781425" y="6111013"/>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15314349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linds(horizontal)">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765498"/>
            <a:ext cx="11412000" cy="4515660"/>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本题问的是事物发展的道路是曲折的原因。新事物发展总要经历由不完善到比较完善的过程，人们对新事物的认识也需要一个过程，因此，当新业态刚出现还看不准的时候，不要一上来就</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管死</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，而要给它一个</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观察期</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a:t>
            </a:r>
            <a:r>
              <a:rPr lang="en-US" altLang="zh-CN" sz="2800" kern="100" dirty="0">
                <a:latin typeface="宋体" panose="02010600030101010101" pitchFamily="2" charset="-122"/>
                <a:cs typeface="Times New Roman" panose="02020603050405020304" pitchFamily="18" charset="0"/>
              </a:rPr>
              <a:t>②④</a:t>
            </a:r>
            <a:r>
              <a:rPr lang="zh-CN" altLang="zh-CN" sz="2800" kern="100" dirty="0">
                <a:latin typeface="Times New Roman" panose="02020603050405020304" pitchFamily="18" charset="0"/>
                <a:cs typeface="Times New Roman" panose="02020603050405020304" pitchFamily="18" charset="0"/>
              </a:rPr>
              <a:t>符合题意</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zh-CN" altLang="zh-CN" sz="2800" kern="100" dirty="0" smtClean="0">
                <a:latin typeface="Times New Roman" panose="02020603050405020304" pitchFamily="18" charset="0"/>
                <a:cs typeface="Times New Roman" panose="02020603050405020304" pitchFamily="18" charset="0"/>
              </a:rPr>
              <a:t>新</a:t>
            </a:r>
            <a:r>
              <a:rPr lang="zh-CN" altLang="zh-CN" sz="2800" kern="100" dirty="0">
                <a:latin typeface="Times New Roman" panose="02020603050405020304" pitchFamily="18" charset="0"/>
                <a:cs typeface="Times New Roman" panose="02020603050405020304" pitchFamily="18" charset="0"/>
              </a:rPr>
              <a:t>业态、新技术、新模式是新出现的事物，但不一定是新事物，</a:t>
            </a:r>
            <a:r>
              <a:rPr lang="en-US" altLang="zh-CN" sz="2800" kern="100" dirty="0">
                <a:latin typeface="宋体" panose="02010600030101010101" pitchFamily="2" charset="-122"/>
                <a:cs typeface="Times New Roman" panose="02020603050405020304" pitchFamily="18" charset="0"/>
              </a:rPr>
              <a:t>①</a:t>
            </a:r>
            <a:r>
              <a:rPr lang="zh-CN" altLang="zh-CN" sz="2800" kern="100" dirty="0">
                <a:latin typeface="Times New Roman" panose="02020603050405020304" pitchFamily="18" charset="0"/>
                <a:cs typeface="Times New Roman" panose="02020603050405020304" pitchFamily="18" charset="0"/>
              </a:rPr>
              <a:t>说法错误</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en-US" altLang="zh-CN" sz="2800" kern="100" dirty="0" smtClean="0">
                <a:latin typeface="宋体" panose="02010600030101010101" pitchFamily="2" charset="-122"/>
                <a:cs typeface="Times New Roman" panose="02020603050405020304" pitchFamily="18" charset="0"/>
              </a:rPr>
              <a:t>③</a:t>
            </a:r>
            <a:r>
              <a:rPr lang="zh-CN" altLang="zh-CN" sz="2800" kern="100" dirty="0">
                <a:latin typeface="Times New Roman" panose="02020603050405020304" pitchFamily="18" charset="0"/>
                <a:cs typeface="Times New Roman" panose="02020603050405020304" pitchFamily="18" charset="0"/>
              </a:rPr>
              <a:t>强调的是事物发展的前途是光明的，不符合题意。</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41107372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389206" y="333450"/>
            <a:ext cx="11412000" cy="664477"/>
          </a:xfrm>
          <a:prstGeom prst="rect">
            <a:avLst/>
          </a:prstGeom>
        </p:spPr>
        <p:txBody>
          <a:bodyPr>
            <a:spAutoFit/>
          </a:bodyPr>
          <a:lstStyle/>
          <a:p>
            <a:pPr algn="just">
              <a:lnSpc>
                <a:spcPct val="150000"/>
              </a:lnSpc>
              <a:spcAft>
                <a:spcPts val="0"/>
              </a:spcAft>
              <a:tabLst>
                <a:tab pos="2070735" algn="l"/>
              </a:tabLst>
            </a:pPr>
            <a:r>
              <a:rPr lang="zh-CN" altLang="en-US"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易错点</a:t>
            </a:r>
            <a:r>
              <a:rPr lang="en-US"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2</a:t>
            </a:r>
            <a:r>
              <a:rPr lang="zh-CN" altLang="en-US"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　误认为事物的变化是循环往复的</a:t>
            </a:r>
            <a:endParaRPr lang="zh-CN" altLang="zh-CN" sz="2800" b="1" kern="100" dirty="0">
              <a:solidFill>
                <a:srgbClr val="C00000"/>
              </a:solidFill>
              <a:effectLst/>
              <a:latin typeface="宋体" panose="02010600030101010101" pitchFamily="2" charset="-122"/>
              <a:ea typeface="宋体" panose="02010600030101010101" pitchFamily="2" charset="-122"/>
              <a:cs typeface="Courier New" panose="02070309020205020404" pitchFamily="49" charset="0"/>
            </a:endParaRPr>
          </a:p>
        </p:txBody>
      </p:sp>
      <p:sp>
        <p:nvSpPr>
          <p:cNvPr id="3" name="矩形 2"/>
          <p:cNvSpPr/>
          <p:nvPr/>
        </p:nvSpPr>
        <p:spPr>
          <a:xfrm>
            <a:off x="389206" y="1011595"/>
            <a:ext cx="11412000" cy="2677656"/>
          </a:xfrm>
          <a:prstGeom prst="rect">
            <a:avLst/>
          </a:prstGeom>
        </p:spPr>
        <p:txBody>
          <a:bodyPr>
            <a:spAutoFit/>
          </a:bodyPr>
          <a:lstStyle/>
          <a:p>
            <a:pPr algn="just">
              <a:lnSpc>
                <a:spcPct val="150000"/>
              </a:lnSpc>
              <a:spcAft>
                <a:spcPts val="0"/>
              </a:spcAft>
              <a:tabLst>
                <a:tab pos="2070735" algn="l"/>
              </a:tabLs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训练</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　中国古代哲学家荀况认为：</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始则终，终则始，若环之，无端也。</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荀况的这句话</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否认了运动的</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绝对性</a:t>
            </a:r>
            <a:r>
              <a:rPr lang="zh-CN" altLang="en-US"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肯定了物质与运动是不可分离的</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C.</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肯定了静止的</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相对性</a:t>
            </a:r>
            <a:r>
              <a:rPr lang="zh-CN" altLang="en-US"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否认了事物的发展</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4482535" y="2944788"/>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6" name="矩形 5"/>
          <p:cNvSpPr/>
          <p:nvPr/>
        </p:nvSpPr>
        <p:spPr>
          <a:xfrm>
            <a:off x="389206" y="3928558"/>
            <a:ext cx="11412000" cy="1949508"/>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Courier New" panose="02070309020205020404" pitchFamily="49" charset="0"/>
              </a:rPr>
              <a:t>解析　</a:t>
            </a:r>
            <a:r>
              <a:rPr lang="zh-CN" altLang="zh-CN" sz="2800" kern="100" dirty="0">
                <a:latin typeface="Times New Roman" panose="02020603050405020304" pitchFamily="18" charset="0"/>
                <a:cs typeface="Courier New" panose="02070309020205020404" pitchFamily="49" charset="0"/>
              </a:rPr>
              <a:t>荀况认为事物的变化是循环往复的，否认了事物的发展，选</a:t>
            </a:r>
            <a:r>
              <a:rPr lang="en-US" altLang="zh-CN" sz="2800" kern="100" dirty="0">
                <a:latin typeface="Times New Roman" panose="02020603050405020304" pitchFamily="18" charset="0"/>
                <a:cs typeface="Courier New" panose="02070309020205020404" pitchFamily="49" charset="0"/>
              </a:rPr>
              <a:t>D</a:t>
            </a:r>
            <a:r>
              <a:rPr lang="zh-CN" altLang="zh-CN" sz="2800" kern="100" dirty="0" smtClean="0">
                <a:latin typeface="Times New Roman" panose="02020603050405020304" pitchFamily="18" charset="0"/>
                <a:cs typeface="Courier New" panose="02070309020205020404" pitchFamily="49" charset="0"/>
              </a:rPr>
              <a:t>；</a:t>
            </a:r>
            <a:endParaRPr lang="en-US" altLang="zh-CN" sz="2800" kern="100" dirty="0" smtClean="0">
              <a:latin typeface="Times New Roman" panose="02020603050405020304" pitchFamily="18" charset="0"/>
              <a:cs typeface="Courier New" panose="02070309020205020404" pitchFamily="49" charset="0"/>
            </a:endParaRPr>
          </a:p>
          <a:p>
            <a:pPr algn="just">
              <a:lnSpc>
                <a:spcPct val="150000"/>
              </a:lnSpc>
              <a:spcAft>
                <a:spcPts val="0"/>
              </a:spcAft>
              <a:tabLst>
                <a:tab pos="2070735" algn="l"/>
              </a:tabLst>
            </a:pPr>
            <a:r>
              <a:rPr lang="zh-CN" altLang="zh-CN" sz="2800" kern="100" dirty="0" smtClean="0">
                <a:latin typeface="Times New Roman" panose="02020603050405020304" pitchFamily="18" charset="0"/>
                <a:cs typeface="Courier New" panose="02070309020205020404" pitchFamily="49" charset="0"/>
              </a:rPr>
              <a:t>他</a:t>
            </a:r>
            <a:r>
              <a:rPr lang="zh-CN" altLang="zh-CN" sz="2800" kern="100" dirty="0">
                <a:latin typeface="Times New Roman" panose="02020603050405020304" pitchFamily="18" charset="0"/>
                <a:cs typeface="Courier New" panose="02070309020205020404" pitchFamily="49" charset="0"/>
              </a:rPr>
              <a:t>看到了事物的运动，但是没有看到事物的发展，</a:t>
            </a:r>
            <a:r>
              <a:rPr lang="en-US" altLang="zh-CN" sz="2800" kern="100" dirty="0">
                <a:latin typeface="Times New Roman" panose="02020603050405020304" pitchFamily="18" charset="0"/>
                <a:cs typeface="Courier New" panose="02070309020205020404" pitchFamily="49" charset="0"/>
              </a:rPr>
              <a:t>A</a:t>
            </a:r>
            <a:r>
              <a:rPr lang="zh-CN" altLang="zh-CN" sz="2800" kern="100" dirty="0">
                <a:latin typeface="Times New Roman" panose="02020603050405020304" pitchFamily="18" charset="0"/>
                <a:cs typeface="Courier New" panose="02070309020205020404" pitchFamily="49" charset="0"/>
              </a:rPr>
              <a:t>错误</a:t>
            </a:r>
            <a:r>
              <a:rPr lang="zh-CN" altLang="zh-CN" sz="2800" kern="100" dirty="0" smtClean="0">
                <a:latin typeface="Times New Roman" panose="02020603050405020304" pitchFamily="18" charset="0"/>
                <a:cs typeface="Courier New" panose="02070309020205020404" pitchFamily="49" charset="0"/>
              </a:rPr>
              <a:t>；</a:t>
            </a:r>
            <a:endParaRPr lang="en-US" altLang="zh-CN" sz="2800" kern="100" dirty="0" smtClean="0">
              <a:latin typeface="Times New Roman" panose="02020603050405020304" pitchFamily="18" charset="0"/>
              <a:cs typeface="Courier New" panose="02070309020205020404" pitchFamily="49" charset="0"/>
            </a:endParaRPr>
          </a:p>
          <a:p>
            <a:pPr algn="just">
              <a:lnSpc>
                <a:spcPct val="150000"/>
              </a:lnSpc>
              <a:spcAft>
                <a:spcPts val="0"/>
              </a:spcAft>
              <a:tabLst>
                <a:tab pos="2070735" algn="l"/>
              </a:tabLst>
            </a:pPr>
            <a:r>
              <a:rPr lang="zh-CN" altLang="zh-CN" sz="2800" kern="100" dirty="0" smtClean="0">
                <a:latin typeface="Times New Roman" panose="02020603050405020304" pitchFamily="18" charset="0"/>
                <a:cs typeface="Courier New" panose="02070309020205020404" pitchFamily="49" charset="0"/>
              </a:rPr>
              <a:t>题</a:t>
            </a:r>
            <a:r>
              <a:rPr lang="zh-CN" altLang="zh-CN" sz="2800" kern="100" dirty="0">
                <a:latin typeface="Times New Roman" panose="02020603050405020304" pitchFamily="18" charset="0"/>
                <a:cs typeface="Courier New" panose="02070309020205020404" pitchFamily="49" charset="0"/>
              </a:rPr>
              <a:t>干没有涉及物质与运动的关系，也没有涉及静止，</a:t>
            </a:r>
            <a:r>
              <a:rPr lang="en-US" altLang="zh-CN" sz="2800" kern="100" dirty="0">
                <a:latin typeface="Times New Roman" panose="02020603050405020304" pitchFamily="18" charset="0"/>
                <a:cs typeface="Courier New" panose="02070309020205020404" pitchFamily="49" charset="0"/>
              </a:rPr>
              <a:t>B</a:t>
            </a:r>
            <a:r>
              <a:rPr lang="zh-CN" altLang="zh-CN" sz="2800" kern="100" dirty="0">
                <a:latin typeface="Times New Roman" panose="02020603050405020304" pitchFamily="18" charset="0"/>
                <a:cs typeface="Courier New" panose="02070309020205020404" pitchFamily="49" charset="0"/>
              </a:rPr>
              <a:t>、</a:t>
            </a:r>
            <a:r>
              <a:rPr lang="en-US" altLang="zh-CN" sz="2800" kern="100" dirty="0">
                <a:latin typeface="Times New Roman" panose="02020603050405020304" pitchFamily="18" charset="0"/>
                <a:cs typeface="Courier New" panose="02070309020205020404" pitchFamily="49" charset="0"/>
              </a:rPr>
              <a:t>C</a:t>
            </a:r>
            <a:r>
              <a:rPr lang="zh-CN" altLang="zh-CN" sz="2800" kern="100" dirty="0">
                <a:latin typeface="Times New Roman" panose="02020603050405020304" pitchFamily="18" charset="0"/>
                <a:cs typeface="Courier New" panose="02070309020205020404" pitchFamily="49" charset="0"/>
              </a:rPr>
              <a:t>与题意无关。</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39040907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blinds(horizontal)">
                                      <p:cBhvr>
                                        <p:cTn id="12" dur="500"/>
                                        <p:tgtEl>
                                          <p:spTgt spid="6">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6">
                                            <p:txEl>
                                              <p:pRg st="1" end="1"/>
                                            </p:txEl>
                                          </p:spTgt>
                                        </p:tgtEl>
                                        <p:attrNameLst>
                                          <p:attrName>style.visibility</p:attrName>
                                        </p:attrNameLst>
                                      </p:cBhvr>
                                      <p:to>
                                        <p:strVal val="visible"/>
                                      </p:to>
                                    </p:set>
                                    <p:animEffect transition="in" filter="blinds(horizontal)">
                                      <p:cBhvr>
                                        <p:cTn id="17" dur="500"/>
                                        <p:tgtEl>
                                          <p:spTgt spid="6">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6">
                                            <p:txEl>
                                              <p:pRg st="2" end="2"/>
                                            </p:txEl>
                                          </p:spTgt>
                                        </p:tgtEl>
                                        <p:attrNameLst>
                                          <p:attrName>style.visibility</p:attrName>
                                        </p:attrNameLst>
                                      </p:cBhvr>
                                      <p:to>
                                        <p:strVal val="visible"/>
                                      </p:to>
                                    </p:set>
                                    <p:animEffect transition="in" filter="blinds(horizontal)">
                                      <p:cBhvr>
                                        <p:cTn id="22" dur="50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肘形连接符 3"/>
          <p:cNvCxnSpPr/>
          <p:nvPr/>
        </p:nvCxnSpPr>
        <p:spPr>
          <a:xfrm rot="10800000" flipH="1" flipV="1">
            <a:off x="612766" y="439864"/>
            <a:ext cx="11062414" cy="324839"/>
          </a:xfrm>
          <a:prstGeom prst="bentConnector3">
            <a:avLst>
              <a:gd name="adj1" fmla="val -1893"/>
            </a:avLst>
          </a:prstGeom>
          <a:ln w="12700">
            <a:solidFill>
              <a:srgbClr val="2663B4"/>
            </a:solidFill>
          </a:ln>
        </p:spPr>
        <p:style>
          <a:lnRef idx="1">
            <a:schemeClr val="accent1"/>
          </a:lnRef>
          <a:fillRef idx="0">
            <a:schemeClr val="accent1"/>
          </a:fillRef>
          <a:effectRef idx="0">
            <a:schemeClr val="accent1"/>
          </a:effectRef>
          <a:fontRef idx="minor">
            <a:schemeClr val="tx1"/>
          </a:fontRef>
        </p:style>
      </p:cxnSp>
      <p:sp>
        <p:nvSpPr>
          <p:cNvPr id="5" name="矩形 4"/>
          <p:cNvSpPr/>
          <p:nvPr/>
        </p:nvSpPr>
        <p:spPr>
          <a:xfrm>
            <a:off x="409285" y="592668"/>
            <a:ext cx="11256212" cy="16117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983432" y="223757"/>
            <a:ext cx="6696744" cy="523220"/>
          </a:xfrm>
          <a:prstGeom prst="rect">
            <a:avLst/>
          </a:prstGeom>
        </p:spPr>
        <p:txBody>
          <a:bodyPr wrap="square">
            <a:spAutoFit/>
          </a:bodyPr>
          <a:lstStyle/>
          <a:p>
            <a:pPr defTabSz="1219140">
              <a:defRPr/>
            </a:pPr>
            <a:r>
              <a:rPr lang="zh-CN" altLang="zh-CN" sz="2800" b="1" kern="100" dirty="0">
                <a:latin typeface="Times New Roman" panose="02020603050405020304"/>
                <a:ea typeface="+mj-ea"/>
                <a:cs typeface="Times New Roman" panose="02020603050405020304"/>
              </a:rPr>
              <a:t>课时精练</a:t>
            </a:r>
          </a:p>
        </p:txBody>
      </p:sp>
      <p:sp>
        <p:nvSpPr>
          <p:cNvPr id="7" name="流程图: 离页连接符 6"/>
          <p:cNvSpPr/>
          <p:nvPr/>
        </p:nvSpPr>
        <p:spPr>
          <a:xfrm>
            <a:off x="624802" y="350729"/>
            <a:ext cx="189621" cy="333731"/>
          </a:xfrm>
          <a:prstGeom prst="flowChartOffpageConnector">
            <a:avLst/>
          </a:prstGeom>
          <a:solidFill>
            <a:srgbClr val="2663B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19" name="矩形 18"/>
          <p:cNvSpPr/>
          <p:nvPr/>
        </p:nvSpPr>
        <p:spPr>
          <a:xfrm>
            <a:off x="389206" y="1047572"/>
            <a:ext cx="11412000" cy="4542462"/>
          </a:xfrm>
          <a:prstGeom prst="rect">
            <a:avLst/>
          </a:prstGeom>
        </p:spPr>
        <p:txBody>
          <a:bodyPr>
            <a:spAutoFit/>
          </a:bodyPr>
          <a:lstStyle/>
          <a:p>
            <a:pPr algn="just">
              <a:lnSpc>
                <a:spcPct val="150000"/>
              </a:lnSpc>
              <a:spcAft>
                <a:spcPts val="0"/>
              </a:spcAft>
              <a:tabLst>
                <a:tab pos="2070735" algn="l"/>
              </a:tabLst>
            </a:pPr>
            <a:r>
              <a:rPr lang="zh-CN" altLang="zh-CN" sz="2800" b="1" kern="100" dirty="0">
                <a:solidFill>
                  <a:srgbClr val="0000FF"/>
                </a:solidFill>
                <a:latin typeface="Times New Roman" panose="02020603050405020304" pitchFamily="18" charset="0"/>
                <a:ea typeface="方正中等线简体" panose="03000509000000000000" pitchFamily="65" charset="-122"/>
                <a:cs typeface="Times New Roman" panose="02020603050405020304" pitchFamily="18" charset="0"/>
              </a:rPr>
              <a:t>一、选择题</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中华文化长河中的古典名句，是传承中华民族优秀传统文化的经典载体。下列选项与</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新故相推，日生不滞</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所蕴含哲理相一致的是</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静者静动，非不动也</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王夫之</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B.</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豪华尽出成功后，逸乐安知与祸双</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王安石</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C.</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积羽沉舟，群轻折轴</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刘向</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D.</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世异则事异，事异则备变</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韩非子</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20" name="TextBox 9"/>
          <p:cNvSpPr txBox="1"/>
          <p:nvPr/>
        </p:nvSpPr>
        <p:spPr>
          <a:xfrm>
            <a:off x="244779" y="4908134"/>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16"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1</a:t>
            </a:r>
          </a:p>
        </p:txBody>
      </p:sp>
      <p:sp>
        <p:nvSpPr>
          <p:cNvPr id="17"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18"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21"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22"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23"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24"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spTree>
    <p:extLst>
      <p:ext uri="{BB962C8B-B14F-4D97-AF65-F5344CB8AC3E}">
        <p14:creationId xmlns:p14="http://schemas.microsoft.com/office/powerpoint/2010/main" val="17405015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blinds(horizontal)">
                                      <p:cBhvr>
                                        <p:cTn id="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矩形 40"/>
          <p:cNvSpPr/>
          <p:nvPr/>
        </p:nvSpPr>
        <p:spPr>
          <a:xfrm>
            <a:off x="389206" y="1341562"/>
            <a:ext cx="11412000" cy="3323987"/>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en-US" altLang="zh-CN" sz="2800" kern="100" dirty="0">
                <a:latin typeface="宋体" panose="02010600030101010101" pitchFamily="2" charset="-122"/>
                <a:ea typeface="黑体" panose="02010609060101010101" pitchFamily="49" charset="-122"/>
                <a:cs typeface="Times New Roman" panose="02020603050405020304" pitchFamily="18" charset="0"/>
              </a:rPr>
              <a:t>“</a:t>
            </a:r>
            <a:r>
              <a:rPr lang="zh-CN" altLang="zh-CN" sz="2800" kern="100" dirty="0">
                <a:latin typeface="Times New Roman" panose="02020603050405020304" pitchFamily="18" charset="0"/>
                <a:ea typeface="黑体" panose="02010609060101010101" pitchFamily="49" charset="-122"/>
                <a:cs typeface="Times New Roman" panose="02020603050405020304" pitchFamily="18" charset="0"/>
              </a:rPr>
              <a:t>新故相推，日生不滞</a:t>
            </a:r>
            <a:r>
              <a:rPr lang="en-US" altLang="zh-CN" sz="2800" kern="100" dirty="0">
                <a:latin typeface="宋体" panose="02010600030101010101" pitchFamily="2" charset="-122"/>
                <a:ea typeface="黑体" panose="02010609060101010101" pitchFamily="49" charset="-122"/>
                <a:cs typeface="Times New Roman" panose="02020603050405020304" pitchFamily="18" charset="0"/>
              </a:rPr>
              <a:t>”</a:t>
            </a:r>
            <a:r>
              <a:rPr lang="zh-CN" altLang="zh-CN" sz="2800" kern="100" dirty="0">
                <a:latin typeface="Times New Roman" panose="02020603050405020304" pitchFamily="18" charset="0"/>
                <a:ea typeface="黑体" panose="02010609060101010101" pitchFamily="49" charset="-122"/>
                <a:cs typeface="Times New Roman" panose="02020603050405020304" pitchFamily="18" charset="0"/>
              </a:rPr>
              <a:t>蕴含的哲理是变化、发展的观点，</a:t>
            </a:r>
            <a:r>
              <a:rPr lang="en-US" altLang="zh-CN" sz="2800" kern="100" dirty="0">
                <a:latin typeface="Times New Roman" panose="02020603050405020304" pitchFamily="18" charset="0"/>
                <a:ea typeface="黑体" panose="02010609060101010101" pitchFamily="49" charset="-122"/>
                <a:cs typeface="Courier New" panose="02070309020205020404" pitchFamily="49" charset="0"/>
              </a:rPr>
              <a:t>D</a:t>
            </a:r>
            <a:r>
              <a:rPr lang="zh-CN" altLang="zh-CN" sz="2800" kern="100" dirty="0">
                <a:latin typeface="Times New Roman" panose="02020603050405020304" pitchFamily="18" charset="0"/>
                <a:ea typeface="黑体" panose="02010609060101010101" pitchFamily="49" charset="-122"/>
                <a:cs typeface="Times New Roman" panose="02020603050405020304" pitchFamily="18" charset="0"/>
              </a:rPr>
              <a:t>符合题意</a:t>
            </a:r>
            <a:r>
              <a:rPr lang="zh-CN" altLang="zh-CN" sz="2800" kern="100" dirty="0" smtClean="0">
                <a:latin typeface="Times New Roman" panose="02020603050405020304" pitchFamily="18" charset="0"/>
                <a:ea typeface="黑体" panose="02010609060101010101" pitchFamily="49" charset="-122"/>
                <a:cs typeface="Times New Roman" panose="02020603050405020304" pitchFamily="18" charset="0"/>
              </a:rPr>
              <a:t>。</a:t>
            </a:r>
            <a:endParaRPr lang="en-US" altLang="zh-CN" sz="2800" kern="100" dirty="0" smtClean="0">
              <a:latin typeface="Times New Roman" panose="02020603050405020304" pitchFamily="18" charset="0"/>
              <a:ea typeface="黑体" panose="02010609060101010101" pitchFamily="49" charset="-122"/>
              <a:cs typeface="Times New Roman" panose="02020603050405020304" pitchFamily="18" charset="0"/>
            </a:endParaRPr>
          </a:p>
          <a:p>
            <a:pPr algn="just">
              <a:lnSpc>
                <a:spcPct val="150000"/>
              </a:lnSpc>
              <a:spcAft>
                <a:spcPts val="0"/>
              </a:spcAft>
              <a:tabLst>
                <a:tab pos="2070735" algn="l"/>
              </a:tabLst>
            </a:pPr>
            <a:r>
              <a:rPr lang="en-US" altLang="zh-CN" sz="2800" kern="100" dirty="0" smtClean="0">
                <a:latin typeface="Times New Roman" panose="02020603050405020304" pitchFamily="18" charset="0"/>
                <a:ea typeface="黑体" panose="02010609060101010101" pitchFamily="49" charset="-122"/>
                <a:cs typeface="Courier New" panose="02070309020205020404" pitchFamily="49" charset="0"/>
              </a:rPr>
              <a:t>A</a:t>
            </a:r>
            <a:r>
              <a:rPr lang="zh-CN" altLang="zh-CN" sz="2800" kern="100" dirty="0">
                <a:latin typeface="Times New Roman" panose="02020603050405020304" pitchFamily="18" charset="0"/>
                <a:ea typeface="黑体" panose="02010609060101010101" pitchFamily="49" charset="-122"/>
                <a:cs typeface="Times New Roman" panose="02020603050405020304" pitchFamily="18" charset="0"/>
              </a:rPr>
              <a:t>蕴含了运动和静止的关系</a:t>
            </a:r>
            <a:r>
              <a:rPr lang="zh-CN" altLang="zh-CN" sz="2800" kern="100" dirty="0" smtClean="0">
                <a:latin typeface="Times New Roman" panose="02020603050405020304" pitchFamily="18" charset="0"/>
                <a:ea typeface="黑体" panose="02010609060101010101" pitchFamily="49" charset="-122"/>
                <a:cs typeface="Times New Roman" panose="02020603050405020304" pitchFamily="18" charset="0"/>
              </a:rPr>
              <a:t>；</a:t>
            </a:r>
            <a:endParaRPr lang="en-US" altLang="zh-CN" sz="2800" kern="100" dirty="0" smtClean="0">
              <a:latin typeface="Times New Roman" panose="02020603050405020304" pitchFamily="18" charset="0"/>
              <a:ea typeface="黑体" panose="02010609060101010101" pitchFamily="49" charset="-122"/>
              <a:cs typeface="Times New Roman" panose="02020603050405020304" pitchFamily="18" charset="0"/>
            </a:endParaRPr>
          </a:p>
          <a:p>
            <a:pPr algn="just">
              <a:lnSpc>
                <a:spcPct val="150000"/>
              </a:lnSpc>
              <a:spcAft>
                <a:spcPts val="0"/>
              </a:spcAft>
              <a:tabLst>
                <a:tab pos="2070735" algn="l"/>
              </a:tabLst>
            </a:pPr>
            <a:r>
              <a:rPr lang="en-US" altLang="zh-CN" sz="2800" kern="100" dirty="0" smtClean="0">
                <a:latin typeface="Times New Roman" panose="02020603050405020304" pitchFamily="18" charset="0"/>
                <a:ea typeface="黑体" panose="02010609060101010101" pitchFamily="49" charset="-122"/>
                <a:cs typeface="Courier New" panose="02070309020205020404" pitchFamily="49" charset="0"/>
              </a:rPr>
              <a:t>B</a:t>
            </a:r>
            <a:r>
              <a:rPr lang="zh-CN" altLang="zh-CN" sz="2800" kern="100" dirty="0">
                <a:latin typeface="Times New Roman" panose="02020603050405020304" pitchFamily="18" charset="0"/>
                <a:ea typeface="黑体" panose="02010609060101010101" pitchFamily="49" charset="-122"/>
                <a:cs typeface="Times New Roman" panose="02020603050405020304" pitchFamily="18" charset="0"/>
              </a:rPr>
              <a:t>蕴含了矛盾双方在一定条件下可以相互转化</a:t>
            </a:r>
            <a:r>
              <a:rPr lang="zh-CN" altLang="zh-CN" sz="2800" kern="100" dirty="0" smtClean="0">
                <a:latin typeface="Times New Roman" panose="02020603050405020304" pitchFamily="18" charset="0"/>
                <a:ea typeface="黑体" panose="02010609060101010101" pitchFamily="49" charset="-122"/>
                <a:cs typeface="Times New Roman" panose="02020603050405020304" pitchFamily="18" charset="0"/>
              </a:rPr>
              <a:t>；</a:t>
            </a:r>
            <a:endParaRPr lang="en-US" altLang="zh-CN" sz="2800" kern="100" dirty="0" smtClean="0">
              <a:latin typeface="Times New Roman" panose="02020603050405020304" pitchFamily="18" charset="0"/>
              <a:ea typeface="黑体" panose="02010609060101010101" pitchFamily="49" charset="-122"/>
              <a:cs typeface="Times New Roman" panose="02020603050405020304" pitchFamily="18" charset="0"/>
            </a:endParaRPr>
          </a:p>
          <a:p>
            <a:pPr algn="just">
              <a:lnSpc>
                <a:spcPct val="150000"/>
              </a:lnSpc>
              <a:spcAft>
                <a:spcPts val="0"/>
              </a:spcAft>
              <a:tabLst>
                <a:tab pos="2070735" algn="l"/>
              </a:tabLst>
            </a:pPr>
            <a:r>
              <a:rPr lang="en-US" altLang="zh-CN" sz="2800" kern="100" dirty="0" smtClean="0">
                <a:latin typeface="Times New Roman" panose="02020603050405020304" pitchFamily="18" charset="0"/>
                <a:ea typeface="黑体" panose="02010609060101010101" pitchFamily="49" charset="-122"/>
                <a:cs typeface="Courier New" panose="02070309020205020404" pitchFamily="49" charset="0"/>
              </a:rPr>
              <a:t>C</a:t>
            </a:r>
            <a:r>
              <a:rPr lang="zh-CN" altLang="zh-CN" sz="2800" kern="100" dirty="0">
                <a:latin typeface="Times New Roman" panose="02020603050405020304" pitchFamily="18" charset="0"/>
                <a:ea typeface="黑体" panose="02010609060101010101" pitchFamily="49" charset="-122"/>
                <a:cs typeface="Times New Roman" panose="02020603050405020304" pitchFamily="18" charset="0"/>
              </a:rPr>
              <a:t>蕴含了量变是质变的必要准备。</a:t>
            </a:r>
            <a:endParaRPr lang="zh-CN" altLang="zh-CN" sz="2800" kern="100" dirty="0">
              <a:effectLst/>
              <a:latin typeface="黑体" panose="02010609060101010101" pitchFamily="49" charset="-122"/>
              <a:ea typeface="黑体" panose="02010609060101010101" pitchFamily="49" charset="-122"/>
              <a:cs typeface="Courier New" panose="02070309020205020404" pitchFamily="49" charset="0"/>
            </a:endParaRPr>
          </a:p>
        </p:txBody>
      </p:sp>
      <p:sp>
        <p:nvSpPr>
          <p:cNvPr id="11"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1</a:t>
            </a:r>
          </a:p>
        </p:txBody>
      </p:sp>
      <p:sp>
        <p:nvSpPr>
          <p:cNvPr id="12"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13"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14"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15"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16"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17"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spTree>
    <p:extLst>
      <p:ext uri="{BB962C8B-B14F-4D97-AF65-F5344CB8AC3E}">
        <p14:creationId xmlns:p14="http://schemas.microsoft.com/office/powerpoint/2010/main" val="13208394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41">
                                            <p:txEl>
                                              <p:pRg st="0" end="0"/>
                                            </p:txEl>
                                          </p:spTgt>
                                        </p:tgtEl>
                                        <p:attrNameLst>
                                          <p:attrName>style.visibility</p:attrName>
                                        </p:attrNameLst>
                                      </p:cBhvr>
                                      <p:to>
                                        <p:strVal val="visible"/>
                                      </p:to>
                                    </p:set>
                                    <p:animEffect transition="in" filter="blinds(horizontal)">
                                      <p:cBhvr>
                                        <p:cTn id="7" dur="500"/>
                                        <p:tgtEl>
                                          <p:spTgt spid="4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1">
                                            <p:txEl>
                                              <p:pRg st="1" end="1"/>
                                            </p:txEl>
                                          </p:spTgt>
                                        </p:tgtEl>
                                        <p:attrNameLst>
                                          <p:attrName>style.visibility</p:attrName>
                                        </p:attrNameLst>
                                      </p:cBhvr>
                                      <p:to>
                                        <p:strVal val="visible"/>
                                      </p:to>
                                    </p:set>
                                    <p:animEffect transition="in" filter="blinds(horizontal)">
                                      <p:cBhvr>
                                        <p:cTn id="12" dur="500"/>
                                        <p:tgtEl>
                                          <p:spTgt spid="41">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1">
                                            <p:txEl>
                                              <p:pRg st="2" end="2"/>
                                            </p:txEl>
                                          </p:spTgt>
                                        </p:tgtEl>
                                        <p:attrNameLst>
                                          <p:attrName>style.visibility</p:attrName>
                                        </p:attrNameLst>
                                      </p:cBhvr>
                                      <p:to>
                                        <p:strVal val="visible"/>
                                      </p:to>
                                    </p:set>
                                    <p:animEffect transition="in" filter="blinds(horizontal)">
                                      <p:cBhvr>
                                        <p:cTn id="17" dur="500"/>
                                        <p:tgtEl>
                                          <p:spTgt spid="41">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1">
                                            <p:txEl>
                                              <p:pRg st="3" end="3"/>
                                            </p:txEl>
                                          </p:spTgt>
                                        </p:tgtEl>
                                        <p:attrNameLst>
                                          <p:attrName>style.visibility</p:attrName>
                                        </p:attrNameLst>
                                      </p:cBhvr>
                                      <p:to>
                                        <p:strVal val="visible"/>
                                      </p:to>
                                    </p:set>
                                    <p:animEffect transition="in" filter="blinds(horizontal)">
                                      <p:cBhvr>
                                        <p:cTn id="22" dur="500"/>
                                        <p:tgtEl>
                                          <p:spTgt spid="41">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0"/>
            <a:ext cx="11412000" cy="4955267"/>
          </a:xfrm>
          <a:prstGeom prst="rect">
            <a:avLst/>
          </a:prstGeom>
        </p:spPr>
        <p:txBody>
          <a:bodyPr>
            <a:spAutoFit/>
          </a:bodyPr>
          <a:lstStyle/>
          <a:p>
            <a:pPr algn="just">
              <a:lnSpc>
                <a:spcPct val="143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习近平总书记在中央全面深化改革领导小组会议上强调，改革是奔着问题去的，改革开放只有进行时，没有完成时，要坚定改革开放再出发的信心和决心。这一要求的哲学依据有</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3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新事物符合客观规律</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3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联系具有客观性和多样性</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3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事物发展的道路是曲折的</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3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世界是永恒发展着的</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3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2002913" y="4265395"/>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13" name="矩形 12"/>
          <p:cNvSpPr/>
          <p:nvPr/>
        </p:nvSpPr>
        <p:spPr>
          <a:xfrm>
            <a:off x="389206" y="5085978"/>
            <a:ext cx="11412000" cy="1231299"/>
          </a:xfrm>
          <a:prstGeom prst="rect">
            <a:avLst/>
          </a:prstGeom>
        </p:spPr>
        <p:txBody>
          <a:bodyPr>
            <a:spAutoFit/>
          </a:bodyPr>
          <a:lstStyle/>
          <a:p>
            <a:pPr algn="just">
              <a:lnSpc>
                <a:spcPct val="143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材料没有体现联系的多样性，</a:t>
            </a:r>
            <a:r>
              <a:rPr lang="en-US" altLang="zh-CN" sz="2800" kern="100" dirty="0">
                <a:latin typeface="宋体" panose="02010600030101010101" pitchFamily="2" charset="-122"/>
                <a:cs typeface="Times New Roman" panose="02020603050405020304" pitchFamily="18" charset="0"/>
              </a:rPr>
              <a:t>②</a:t>
            </a:r>
            <a:r>
              <a:rPr lang="zh-CN" altLang="zh-CN" sz="2800" kern="100" dirty="0">
                <a:latin typeface="Times New Roman" panose="02020603050405020304" pitchFamily="18" charset="0"/>
                <a:cs typeface="Times New Roman" panose="02020603050405020304" pitchFamily="18" charset="0"/>
              </a:rPr>
              <a:t>排除</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43000"/>
              </a:lnSpc>
              <a:spcAft>
                <a:spcPts val="0"/>
              </a:spcAft>
              <a:tabLst>
                <a:tab pos="2070735" algn="l"/>
              </a:tabLst>
            </a:pPr>
            <a:r>
              <a:rPr lang="zh-CN" altLang="zh-CN" sz="2800" kern="100" dirty="0" smtClean="0">
                <a:latin typeface="Times New Roman" panose="02020603050405020304" pitchFamily="18" charset="0"/>
                <a:cs typeface="Times New Roman" panose="02020603050405020304" pitchFamily="18" charset="0"/>
              </a:rPr>
              <a:t>材料</a:t>
            </a:r>
            <a:r>
              <a:rPr lang="zh-CN" altLang="zh-CN" sz="2800" kern="100" dirty="0">
                <a:latin typeface="Times New Roman" panose="02020603050405020304" pitchFamily="18" charset="0"/>
                <a:cs typeface="Times New Roman" panose="02020603050405020304" pitchFamily="18" charset="0"/>
              </a:rPr>
              <a:t>强调事物发展的方向</a:t>
            </a:r>
            <a:r>
              <a:rPr lang="zh-CN" altLang="zh-CN" sz="2800" kern="100" spc="-80" dirty="0">
                <a:latin typeface="Times New Roman" panose="02020603050405020304" pitchFamily="18" charset="0"/>
                <a:cs typeface="Times New Roman" panose="02020603050405020304" pitchFamily="18" charset="0"/>
              </a:rPr>
              <a:t>，没有涉及发展道路的曲折性，</a:t>
            </a:r>
            <a:r>
              <a:rPr lang="en-US" altLang="zh-CN" sz="2800" kern="100" spc="-80" dirty="0">
                <a:latin typeface="宋体" panose="02010600030101010101" pitchFamily="2" charset="-122"/>
                <a:cs typeface="Times New Roman" panose="02020603050405020304" pitchFamily="18" charset="0"/>
              </a:rPr>
              <a:t>③</a:t>
            </a:r>
            <a:r>
              <a:rPr lang="zh-CN" altLang="zh-CN" sz="2800" kern="100" spc="-80" dirty="0">
                <a:latin typeface="Times New Roman" panose="02020603050405020304" pitchFamily="18" charset="0"/>
                <a:cs typeface="Times New Roman" panose="02020603050405020304" pitchFamily="18" charset="0"/>
              </a:rPr>
              <a:t>不符合题意。</a:t>
            </a:r>
            <a:endParaRPr lang="zh-CN" altLang="zh-CN" sz="2800" kern="100" spc="-8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22"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23"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2</a:t>
            </a:r>
          </a:p>
        </p:txBody>
      </p:sp>
      <p:sp>
        <p:nvSpPr>
          <p:cNvPr id="24"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25"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26"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27"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28"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spTree>
    <p:extLst>
      <p:ext uri="{BB962C8B-B14F-4D97-AF65-F5344CB8AC3E}">
        <p14:creationId xmlns:p14="http://schemas.microsoft.com/office/powerpoint/2010/main" val="29738855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3">
                                            <p:txEl>
                                              <p:pRg st="0" end="0"/>
                                            </p:txEl>
                                          </p:spTgt>
                                        </p:tgtEl>
                                        <p:attrNameLst>
                                          <p:attrName>style.visibility</p:attrName>
                                        </p:attrNameLst>
                                      </p:cBhvr>
                                      <p:to>
                                        <p:strVal val="visible"/>
                                      </p:to>
                                    </p:set>
                                    <p:animEffect transition="in" filter="blinds(horizontal)">
                                      <p:cBhvr>
                                        <p:cTn id="12" dur="500"/>
                                        <p:tgtEl>
                                          <p:spTgt spid="1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3">
                                            <p:txEl>
                                              <p:pRg st="1" end="1"/>
                                            </p:txEl>
                                          </p:spTgt>
                                        </p:tgtEl>
                                        <p:attrNameLst>
                                          <p:attrName>style.visibility</p:attrName>
                                        </p:attrNameLst>
                                      </p:cBhvr>
                                      <p:to>
                                        <p:strVal val="visible"/>
                                      </p:to>
                                    </p:set>
                                    <p:animEffect transition="in" filter="blinds(horizontal)">
                                      <p:cBhvr>
                                        <p:cTn id="17" dur="500"/>
                                        <p:tgtEl>
                                          <p:spTgt spid="1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1332122"/>
            <a:ext cx="11412000" cy="3323987"/>
          </a:xfrm>
          <a:prstGeom prst="rect">
            <a:avLst/>
          </a:prstGeom>
        </p:spPr>
        <p:txBody>
          <a:bodyPr>
            <a:spAutoFit/>
          </a:bodyPr>
          <a:lstStyle/>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3</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en-US"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右</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图</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漫画告诉我们要</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学会掌握系统优化的方法</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B.</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坚持用发展的观点看问题</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C.</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坚持两点论与重点论的统一</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D.</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果断地抓住时机促成飞跃</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243588" y="2637706"/>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14"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15"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16"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srgbClr val="0000FF"/>
                </a:solidFill>
                <a:latin typeface="Broadway" pitchFamily="82" charset="0"/>
                <a:ea typeface="楷体" panose="02010609060101010101" pitchFamily="49" charset="-122"/>
                <a:cs typeface="经典繁仿黑" pitchFamily="49" charset="-122"/>
              </a:rPr>
              <a:t>3</a:t>
            </a:r>
            <a:endParaRPr lang="en-US" altLang="zh-CN" sz="1400" dirty="0">
              <a:solidFill>
                <a:srgbClr val="0000FF"/>
              </a:solidFill>
              <a:latin typeface="Broadway" pitchFamily="82" charset="0"/>
              <a:ea typeface="楷体" panose="02010609060101010101" pitchFamily="49" charset="-122"/>
              <a:cs typeface="经典繁仿黑" pitchFamily="49" charset="-122"/>
            </a:endParaRPr>
          </a:p>
        </p:txBody>
      </p:sp>
      <p:sp>
        <p:nvSpPr>
          <p:cNvPr id="17"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18"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19"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20"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pic>
        <p:nvPicPr>
          <p:cNvPr id="2" name="图片 1"/>
          <p:cNvPicPr>
            <a:picLocks noChangeAspect="1"/>
          </p:cNvPicPr>
          <p:nvPr/>
        </p:nvPicPr>
        <p:blipFill>
          <a:blip r:embed="rId9">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8653473" y="1377986"/>
            <a:ext cx="3147733" cy="3780000"/>
          </a:xfrm>
          <a:prstGeom prst="rect">
            <a:avLst/>
          </a:prstGeom>
        </p:spPr>
      </p:pic>
    </p:spTree>
    <p:extLst>
      <p:ext uri="{BB962C8B-B14F-4D97-AF65-F5344CB8AC3E}">
        <p14:creationId xmlns:p14="http://schemas.microsoft.com/office/powerpoint/2010/main" val="1236260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189434"/>
            <a:ext cx="11412000" cy="5909310"/>
          </a:xfrm>
          <a:prstGeom prst="rect">
            <a:avLst/>
          </a:prstGeom>
        </p:spPr>
        <p:txBody>
          <a:bodyPr>
            <a:spAutoFit/>
          </a:bodyPr>
          <a:lstStyle/>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4.2020</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年</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10</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月</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14</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日，习近平总书记在深圳经济特区建立</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40</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周年庆祝大会上指出，</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40</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年来，深圳坚持解放思想、与时俱进，率先进行市场取向的经济体制改革，首创</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1 000</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多项改革举措，奏响了实干兴邦的时代强音。深圳的发展说明</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必须用发展的观点观察和处理问题</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坚持从科学理论出发进行全面改革</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必须使自己的思想符合不断变化的客观情况</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坚持矛盾的普遍性和特殊性具体的历史的统一</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2009800" y="5331119"/>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13"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14"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15"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16"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4</a:t>
            </a:r>
          </a:p>
        </p:txBody>
      </p:sp>
      <p:sp>
        <p:nvSpPr>
          <p:cNvPr id="17"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18"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19"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spTree>
    <p:extLst>
      <p:ext uri="{BB962C8B-B14F-4D97-AF65-F5344CB8AC3E}">
        <p14:creationId xmlns:p14="http://schemas.microsoft.com/office/powerpoint/2010/main" val="25864514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261442"/>
            <a:ext cx="11412000" cy="3970318"/>
          </a:xfrm>
          <a:prstGeom prst="rect">
            <a:avLst/>
          </a:prstGeom>
        </p:spPr>
        <p:txBody>
          <a:bodyPr>
            <a:spAutoFit/>
          </a:bodyPr>
          <a:lstStyle/>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5.</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有人利用先进信息技术搞</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科学算命</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，并称之为</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发展</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。该观点</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zh-CN" altLang="zh-CN" sz="2800" kern="100" spc="-100" dirty="0">
                <a:latin typeface="Times New Roman" panose="02020603050405020304" pitchFamily="18" charset="0"/>
                <a:ea typeface="方正中等线简体" panose="03000509000000000000" pitchFamily="65" charset="-122"/>
                <a:cs typeface="Times New Roman" panose="02020603050405020304" pitchFamily="18" charset="0"/>
              </a:rPr>
              <a:t>正确，因为它肯定了先进信息技术在人们命运</a:t>
            </a:r>
            <a:r>
              <a:rPr lang="zh-CN" altLang="zh-CN" sz="2800" kern="100" spc="-100" dirty="0" smtClean="0">
                <a:latin typeface="Times New Roman" panose="02020603050405020304" pitchFamily="18" charset="0"/>
                <a:ea typeface="方正中等线简体" panose="03000509000000000000" pitchFamily="65" charset="-122"/>
                <a:cs typeface="Times New Roman" panose="02020603050405020304" pitchFamily="18" charset="0"/>
              </a:rPr>
              <a:t>中所</a:t>
            </a:r>
            <a:endParaRPr lang="en-US" altLang="zh-CN" sz="2800" kern="100" spc="-100" dirty="0" smtClean="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spcAft>
                <a:spcPts val="0"/>
              </a:spcAft>
              <a:tabLst>
                <a:tab pos="2070735" algn="l"/>
              </a:tabLst>
            </a:pPr>
            <a:r>
              <a:rPr lang="zh-CN" altLang="en-US" sz="2800" kern="100" spc="-100" dirty="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zh-CN" sz="2800" kern="100" spc="-100" dirty="0" smtClean="0">
                <a:latin typeface="Times New Roman" panose="02020603050405020304" pitchFamily="18" charset="0"/>
                <a:ea typeface="方正中等线简体" panose="03000509000000000000" pitchFamily="65" charset="-122"/>
                <a:cs typeface="Times New Roman" panose="02020603050405020304" pitchFamily="18" charset="0"/>
              </a:rPr>
              <a:t>起</a:t>
            </a:r>
            <a:r>
              <a:rPr lang="zh-CN" altLang="zh-CN" sz="2800" kern="100" spc="-100" dirty="0">
                <a:latin typeface="Times New Roman" panose="02020603050405020304" pitchFamily="18" charset="0"/>
                <a:ea typeface="方正中等线简体" panose="03000509000000000000" pitchFamily="65" charset="-122"/>
                <a:cs typeface="Times New Roman" panose="02020603050405020304" pitchFamily="18" charset="0"/>
              </a:rPr>
              <a:t>的积极作用</a:t>
            </a:r>
            <a:endParaRPr lang="zh-CN" altLang="zh-CN" sz="2800" kern="100" spc="-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B.</a:t>
            </a:r>
            <a:r>
              <a:rPr lang="zh-CN" altLang="zh-CN" sz="2800" kern="100" spc="-100" dirty="0">
                <a:latin typeface="Times New Roman" panose="02020603050405020304" pitchFamily="18" charset="0"/>
                <a:ea typeface="方正中等线简体" panose="03000509000000000000" pitchFamily="65" charset="-122"/>
                <a:cs typeface="Times New Roman" panose="02020603050405020304" pitchFamily="18" charset="0"/>
              </a:rPr>
              <a:t>正确，因为它正确理解了发展的实质</a:t>
            </a:r>
            <a:endParaRPr lang="zh-CN" altLang="zh-CN" sz="2800" kern="100" spc="-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C.</a:t>
            </a:r>
            <a:r>
              <a:rPr lang="zh-CN" altLang="zh-CN" sz="2800" kern="100" spc="-100" dirty="0">
                <a:latin typeface="Times New Roman" panose="02020603050405020304" pitchFamily="18" charset="0"/>
                <a:ea typeface="方正中等线简体" panose="03000509000000000000" pitchFamily="65" charset="-122"/>
                <a:cs typeface="Times New Roman" panose="02020603050405020304" pitchFamily="18" charset="0"/>
              </a:rPr>
              <a:t>正确，因为它肯定了运动、变化与发展的内在联系</a:t>
            </a:r>
            <a:endParaRPr lang="zh-CN" altLang="zh-CN" sz="2800" kern="100" spc="-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D.</a:t>
            </a:r>
            <a:r>
              <a:rPr lang="zh-CN" altLang="zh-CN" sz="2800" kern="100" spc="-100" dirty="0">
                <a:latin typeface="Times New Roman" panose="02020603050405020304" pitchFamily="18" charset="0"/>
                <a:ea typeface="方正中等线简体" panose="03000509000000000000" pitchFamily="65" charset="-122"/>
                <a:cs typeface="Times New Roman" panose="02020603050405020304" pitchFamily="18" charset="0"/>
              </a:rPr>
              <a:t>错误，因为它没有正确理解发展的实质</a:t>
            </a:r>
            <a:endParaRPr lang="zh-CN" altLang="zh-CN" sz="2800" kern="100" spc="-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243588" y="3467974"/>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pic>
        <p:nvPicPr>
          <p:cNvPr id="13314" name="Picture 2" descr="Z282"/>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672239" y="1063055"/>
            <a:ext cx="3128967" cy="252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矩形 12"/>
          <p:cNvSpPr/>
          <p:nvPr/>
        </p:nvSpPr>
        <p:spPr>
          <a:xfrm>
            <a:off x="389206" y="4502881"/>
            <a:ext cx="11412000" cy="1303177"/>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发展的实质是事物的前进和上升，是新事物的产生和旧事物的灭亡，</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科学算命</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是以新的形式掩盖旧的内容，故选</a:t>
            </a:r>
            <a:r>
              <a:rPr lang="en-US" altLang="zh-CN" sz="2800" kern="100" dirty="0">
                <a:latin typeface="Times New Roman" panose="02020603050405020304" pitchFamily="18" charset="0"/>
                <a:cs typeface="Courier New" panose="02070309020205020404" pitchFamily="49" charset="0"/>
              </a:rPr>
              <a:t>D</a:t>
            </a:r>
            <a:r>
              <a:rPr lang="zh-CN" altLang="zh-CN" sz="2800" kern="100" dirty="0">
                <a:latin typeface="Times New Roman" panose="02020603050405020304" pitchFamily="18" charset="0"/>
                <a:cs typeface="Times New Roman" panose="02020603050405020304" pitchFamily="18" charset="0"/>
              </a:rPr>
              <a:t>。</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4" name="Rectangle 21">
            <a:hlinkClick r:id="rId3"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15" name="Rectangle 21">
            <a:hlinkClick r:id="rId4"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16" name="Rectangle 21">
            <a:hlinkClick r:id="rId5"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17" name="Rectangle 21">
            <a:hlinkClick r:id="rId6"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18" name="Rectangle 21">
            <a:hlinkClick r:id="rId7"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5</a:t>
            </a:r>
          </a:p>
        </p:txBody>
      </p:sp>
      <p:sp>
        <p:nvSpPr>
          <p:cNvPr id="19" name="Rectangle 21">
            <a:hlinkClick r:id="rId8"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20" name="Rectangle 21">
            <a:hlinkClick r:id="rId9"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spTree>
    <p:extLst>
      <p:ext uri="{BB962C8B-B14F-4D97-AF65-F5344CB8AC3E}">
        <p14:creationId xmlns:p14="http://schemas.microsoft.com/office/powerpoint/2010/main" val="42677133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3">
                                            <p:txEl>
                                              <p:pRg st="0" end="0"/>
                                            </p:txEl>
                                          </p:spTgt>
                                        </p:tgtEl>
                                        <p:attrNameLst>
                                          <p:attrName>style.visibility</p:attrName>
                                        </p:attrNameLst>
                                      </p:cBhvr>
                                      <p:to>
                                        <p:strVal val="visible"/>
                                      </p:to>
                                    </p:set>
                                    <p:animEffect transition="in" filter="blinds(horizontal)">
                                      <p:cBhvr>
                                        <p:cTn id="12" dur="500"/>
                                        <p:tgtEl>
                                          <p:spTgt spid="1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0"/>
            <a:ext cx="11412000" cy="4955267"/>
          </a:xfrm>
          <a:prstGeom prst="rect">
            <a:avLst/>
          </a:prstGeom>
        </p:spPr>
        <p:txBody>
          <a:bodyPr>
            <a:spAutoFit/>
          </a:bodyPr>
          <a:lstStyle/>
          <a:p>
            <a:pPr algn="just">
              <a:lnSpc>
                <a:spcPct val="143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6.</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我国学者结合中国实际，提出并阐述了</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后发优势驱动假说</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，指出后发地区通过引进、模仿、学习</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包括技术和制度两方面</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，可获得后发利益，从而具有后发优势。后发优势的合理性在于</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3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后发</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事物都符合客观规律，体现了事物发展的本质要求</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3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吸取了</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先发</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的经验教训，并增加了符合自身实际的新内容</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3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事物的发展具有普遍性，</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后发</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事物更符合人民的根本利益</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3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相对</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先发</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事物的发展，</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后发</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事物能减少道路迂回过程</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3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5509697" y="4255790"/>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13" name="矩形 12"/>
          <p:cNvSpPr/>
          <p:nvPr/>
        </p:nvSpPr>
        <p:spPr>
          <a:xfrm>
            <a:off x="389206" y="5085978"/>
            <a:ext cx="11412000" cy="1231299"/>
          </a:xfrm>
          <a:prstGeom prst="rect">
            <a:avLst/>
          </a:prstGeom>
        </p:spPr>
        <p:txBody>
          <a:bodyPr>
            <a:spAutoFit/>
          </a:bodyPr>
          <a:lstStyle/>
          <a:p>
            <a:pPr algn="just">
              <a:lnSpc>
                <a:spcPct val="143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后发</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事物并不一定都是新事物，所以不一定都符合客观规律和人民的根本利益，</a:t>
            </a:r>
            <a:r>
              <a:rPr lang="en-US" altLang="zh-CN" sz="2800" kern="100" dirty="0">
                <a:latin typeface="宋体" panose="02010600030101010101" pitchFamily="2" charset="-122"/>
                <a:cs typeface="Times New Roman" panose="02020603050405020304" pitchFamily="18" charset="0"/>
              </a:rPr>
              <a:t>①③</a:t>
            </a:r>
            <a:r>
              <a:rPr lang="zh-CN" altLang="zh-CN" sz="2800" kern="100" dirty="0">
                <a:latin typeface="Times New Roman" panose="02020603050405020304" pitchFamily="18" charset="0"/>
                <a:cs typeface="Times New Roman" panose="02020603050405020304" pitchFamily="18" charset="0"/>
              </a:rPr>
              <a:t>不选。</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4"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15"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16"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17"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18"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19"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6</a:t>
            </a:r>
          </a:p>
        </p:txBody>
      </p:sp>
      <p:sp>
        <p:nvSpPr>
          <p:cNvPr id="20"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spTree>
    <p:extLst>
      <p:ext uri="{BB962C8B-B14F-4D97-AF65-F5344CB8AC3E}">
        <p14:creationId xmlns:p14="http://schemas.microsoft.com/office/powerpoint/2010/main" val="7821950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3">
                                            <p:txEl>
                                              <p:pRg st="0" end="0"/>
                                            </p:txEl>
                                          </p:spTgt>
                                        </p:tgtEl>
                                        <p:attrNameLst>
                                          <p:attrName>style.visibility</p:attrName>
                                        </p:attrNameLst>
                                      </p:cBhvr>
                                      <p:to>
                                        <p:strVal val="visible"/>
                                      </p:to>
                                    </p:set>
                                    <p:animEffect transition="in" filter="blinds(horizontal)">
                                      <p:cBhvr>
                                        <p:cTn id="12" dur="500"/>
                                        <p:tgtEl>
                                          <p:spTgt spid="1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186958"/>
            <a:ext cx="11412000" cy="5835124"/>
          </a:xfrm>
          <a:prstGeom prst="rect">
            <a:avLst/>
          </a:prstGeom>
        </p:spPr>
        <p:txBody>
          <a:bodyPr>
            <a:spAutoFit/>
          </a:bodyPr>
          <a:lstStyle/>
          <a:p>
            <a:pPr algn="just">
              <a:lnSpc>
                <a:spcPct val="150000"/>
              </a:lnSpc>
              <a:spcAft>
                <a:spcPts val="0"/>
              </a:spcAft>
              <a:tabLst>
                <a:tab pos="2070735" algn="l"/>
              </a:tabLst>
            </a:pPr>
            <a:r>
              <a:rPr lang="zh-CN" altLang="zh-CN" sz="2800" b="1" kern="100" dirty="0">
                <a:solidFill>
                  <a:srgbClr val="0000FF"/>
                </a:solidFill>
                <a:latin typeface="Times New Roman" panose="02020603050405020304" pitchFamily="18" charset="0"/>
                <a:ea typeface="方正中等线简体" panose="03000509000000000000" pitchFamily="65" charset="-122"/>
                <a:cs typeface="Times New Roman" panose="02020603050405020304" pitchFamily="18" charset="0"/>
              </a:rPr>
              <a:t>二、非选择题</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7.</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阅读材料，完成下列要求。</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每一个中国人都能真切地感受到中华人民共和国成立</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70</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多年尤其是改革开放</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40</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多年来生活翻天覆地的变化，这些变化聚集起来，就是整个社会的进步。《光明日报》刊登署名</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宣言</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的文章《改革开放天地宽》指出：改革开放的浩荡浪潮，让中国融入广阔世界，让世界发现新的中国，即便是最固执的</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西方中心论</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者也不得不承认，中国和世界已经前所未有地融为有机整体，世界越来越离不开中国。中国号巨轮坚定航向，闯险滩、战激流，开足马力、劈波斩浪，胜利驶入崭新而宽广的天地。</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5"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6"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7"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8"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9"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10"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11"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7</a:t>
            </a:r>
          </a:p>
        </p:txBody>
      </p:sp>
    </p:spTree>
    <p:extLst>
      <p:ext uri="{BB962C8B-B14F-4D97-AF65-F5344CB8AC3E}">
        <p14:creationId xmlns:p14="http://schemas.microsoft.com/office/powerpoint/2010/main" val="40271422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1989634"/>
            <a:ext cx="11412000" cy="664477"/>
          </a:xfrm>
          <a:prstGeom prst="rect">
            <a:avLst/>
          </a:prstGeom>
        </p:spPr>
        <p:txBody>
          <a:bodyPr>
            <a:spAutoFit/>
          </a:bodyPr>
          <a:lstStyle/>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改革开放</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40</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多年来生活翻天覆地的变化说明了什么哲学道理？</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5" name="矩形 4"/>
          <p:cNvSpPr/>
          <p:nvPr/>
        </p:nvSpPr>
        <p:spPr>
          <a:xfrm>
            <a:off x="389206" y="2669816"/>
            <a:ext cx="11412000" cy="1284006"/>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答案　</a:t>
            </a:r>
            <a:r>
              <a:rPr lang="zh-CN" altLang="zh-CN" sz="2800" kern="100" dirty="0">
                <a:solidFill>
                  <a:srgbClr val="C00000"/>
                </a:solidFill>
                <a:latin typeface="Times New Roman" panose="02020603050405020304" pitchFamily="18" charset="0"/>
                <a:cs typeface="Times New Roman" panose="02020603050405020304" pitchFamily="18" charset="0"/>
              </a:rPr>
              <a:t>发展具有普遍性，发展的实质是事物的前进和上升，是新事物的产生和旧事物的灭亡。</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3"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23"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24"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25"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26"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27"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28"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7</a:t>
            </a:r>
          </a:p>
        </p:txBody>
      </p:sp>
    </p:spTree>
    <p:extLst>
      <p:ext uri="{BB962C8B-B14F-4D97-AF65-F5344CB8AC3E}">
        <p14:creationId xmlns:p14="http://schemas.microsoft.com/office/powerpoint/2010/main" val="10657516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106159"/>
            <a:ext cx="11412000" cy="1235403"/>
          </a:xfrm>
          <a:prstGeom prst="rect">
            <a:avLst/>
          </a:prstGeom>
        </p:spPr>
        <p:txBody>
          <a:bodyPr>
            <a:spAutoFit/>
          </a:bodyPr>
          <a:lstStyle/>
          <a:p>
            <a:pPr algn="just">
              <a:lnSpc>
                <a:spcPct val="14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有人认为：要发展就要变，不变就不会有发展，变就是发展。请你运用所学知识对上述观点进行评析。</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5" name="矩形 4"/>
          <p:cNvSpPr/>
          <p:nvPr/>
        </p:nvSpPr>
        <p:spPr>
          <a:xfrm>
            <a:off x="389206" y="1357095"/>
            <a:ext cx="11412000" cy="4828053"/>
          </a:xfrm>
          <a:prstGeom prst="rect">
            <a:avLst/>
          </a:prstGeom>
        </p:spPr>
        <p:txBody>
          <a:bodyPr>
            <a:spAutoFit/>
          </a:bodyPr>
          <a:lstStyle/>
          <a:p>
            <a:pPr algn="just">
              <a:lnSpc>
                <a:spcPct val="14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答案　</a:t>
            </a:r>
            <a:r>
              <a:rPr lang="en-US" altLang="zh-CN" sz="2800" kern="100" dirty="0">
                <a:solidFill>
                  <a:srgbClr val="C00000"/>
                </a:solidFill>
                <a:latin typeface="宋体" panose="02010600030101010101" pitchFamily="2" charset="-122"/>
                <a:cs typeface="Courier New" panose="02070309020205020404" pitchFamily="49" charset="0"/>
              </a:rPr>
              <a:t>①</a:t>
            </a:r>
            <a:r>
              <a:rPr lang="zh-CN" altLang="zh-CN" sz="2800" kern="100" spc="-70" dirty="0">
                <a:solidFill>
                  <a:srgbClr val="C00000"/>
                </a:solidFill>
                <a:latin typeface="Times New Roman" panose="02020603050405020304" pitchFamily="18" charset="0"/>
                <a:cs typeface="Courier New" panose="02070309020205020404" pitchFamily="49" charset="0"/>
              </a:rPr>
              <a:t>发展的实质是事物的前进和上升，是新事物的产生和旧事物的灭</a:t>
            </a:r>
            <a:r>
              <a:rPr lang="zh-CN" altLang="zh-CN" sz="2800" kern="100" spc="-100" dirty="0">
                <a:solidFill>
                  <a:srgbClr val="C00000"/>
                </a:solidFill>
                <a:latin typeface="Times New Roman" panose="02020603050405020304" pitchFamily="18" charset="0"/>
                <a:cs typeface="Courier New" panose="02070309020205020404" pitchFamily="49" charset="0"/>
              </a:rPr>
              <a:t>亡</a:t>
            </a:r>
            <a:r>
              <a:rPr lang="zh-CN" altLang="zh-CN" sz="2800" kern="100" spc="-600" dirty="0">
                <a:solidFill>
                  <a:srgbClr val="C00000"/>
                </a:solidFill>
                <a:latin typeface="Times New Roman" panose="02020603050405020304" pitchFamily="18" charset="0"/>
                <a:cs typeface="Courier New" panose="02070309020205020404" pitchFamily="49" charset="0"/>
              </a:rPr>
              <a:t>，</a:t>
            </a:r>
            <a:r>
              <a:rPr lang="zh-CN" altLang="zh-CN" sz="2800" kern="100" spc="-100" dirty="0">
                <a:solidFill>
                  <a:srgbClr val="C00000"/>
                </a:solidFill>
                <a:latin typeface="Times New Roman" panose="02020603050405020304" pitchFamily="18" charset="0"/>
                <a:cs typeface="Courier New" panose="02070309020205020404" pitchFamily="49" charset="0"/>
              </a:rPr>
              <a:t>世界上一切事物都是运动</a:t>
            </a:r>
            <a:r>
              <a:rPr lang="zh-CN" altLang="zh-CN" sz="2800" kern="100" spc="-600" dirty="0">
                <a:solidFill>
                  <a:srgbClr val="C00000"/>
                </a:solidFill>
                <a:latin typeface="Times New Roman" panose="02020603050405020304" pitchFamily="18" charset="0"/>
                <a:cs typeface="Courier New" panose="02070309020205020404" pitchFamily="49" charset="0"/>
              </a:rPr>
              <a:t>、</a:t>
            </a:r>
            <a:r>
              <a:rPr lang="zh-CN" altLang="zh-CN" sz="2800" kern="100" spc="-100" dirty="0">
                <a:solidFill>
                  <a:srgbClr val="C00000"/>
                </a:solidFill>
                <a:latin typeface="Times New Roman" panose="02020603050405020304" pitchFamily="18" charset="0"/>
                <a:cs typeface="Courier New" panose="02070309020205020404" pitchFamily="49" charset="0"/>
              </a:rPr>
              <a:t>变化着的</a:t>
            </a:r>
            <a:r>
              <a:rPr lang="zh-CN" altLang="zh-CN" sz="2800" kern="100" spc="-600" dirty="0">
                <a:solidFill>
                  <a:srgbClr val="C00000"/>
                </a:solidFill>
                <a:latin typeface="Times New Roman" panose="02020603050405020304" pitchFamily="18" charset="0"/>
                <a:cs typeface="Courier New" panose="02070309020205020404" pitchFamily="49" charset="0"/>
              </a:rPr>
              <a:t>。</a:t>
            </a:r>
            <a:r>
              <a:rPr lang="en-US" altLang="zh-CN" sz="2800" kern="100" spc="-100" dirty="0">
                <a:solidFill>
                  <a:srgbClr val="C00000"/>
                </a:solidFill>
                <a:latin typeface="宋体" panose="02010600030101010101" pitchFamily="2" charset="-122"/>
                <a:cs typeface="Courier New" panose="02070309020205020404" pitchFamily="49" charset="0"/>
              </a:rPr>
              <a:t>“</a:t>
            </a:r>
            <a:r>
              <a:rPr lang="zh-CN" altLang="zh-CN" sz="2800" kern="100" spc="-100" dirty="0">
                <a:solidFill>
                  <a:srgbClr val="C00000"/>
                </a:solidFill>
                <a:latin typeface="Times New Roman" panose="02020603050405020304" pitchFamily="18" charset="0"/>
                <a:cs typeface="Courier New" panose="02070309020205020404" pitchFamily="49" charset="0"/>
              </a:rPr>
              <a:t>要发展就要变</a:t>
            </a:r>
            <a:r>
              <a:rPr lang="zh-CN" altLang="zh-CN" sz="2800" kern="100" spc="-600" dirty="0">
                <a:solidFill>
                  <a:srgbClr val="C00000"/>
                </a:solidFill>
                <a:latin typeface="Times New Roman" panose="02020603050405020304" pitchFamily="18" charset="0"/>
                <a:cs typeface="Courier New" panose="02070309020205020404" pitchFamily="49" charset="0"/>
              </a:rPr>
              <a:t>，</a:t>
            </a:r>
            <a:r>
              <a:rPr lang="zh-CN" altLang="zh-CN" sz="2800" kern="100" spc="-100" dirty="0">
                <a:solidFill>
                  <a:srgbClr val="C00000"/>
                </a:solidFill>
                <a:latin typeface="Times New Roman" panose="02020603050405020304" pitchFamily="18" charset="0"/>
                <a:cs typeface="Courier New" panose="02070309020205020404" pitchFamily="49" charset="0"/>
              </a:rPr>
              <a:t>不变就不会有发展</a:t>
            </a:r>
            <a:r>
              <a:rPr lang="en-US" altLang="zh-CN" sz="2800" kern="100" spc="-100" dirty="0">
                <a:solidFill>
                  <a:srgbClr val="C00000"/>
                </a:solidFill>
                <a:latin typeface="宋体" panose="02010600030101010101" pitchFamily="2" charset="-122"/>
                <a:cs typeface="Courier New" panose="02070309020205020404" pitchFamily="49" charset="0"/>
              </a:rPr>
              <a:t>”</a:t>
            </a:r>
            <a:r>
              <a:rPr lang="zh-CN" altLang="zh-CN" sz="2800" kern="100" spc="-100" dirty="0">
                <a:solidFill>
                  <a:srgbClr val="C00000"/>
                </a:solidFill>
                <a:latin typeface="Times New Roman" panose="02020603050405020304" pitchFamily="18" charset="0"/>
                <a:cs typeface="Courier New" panose="02070309020205020404" pitchFamily="49" charset="0"/>
              </a:rPr>
              <a:t>正确揭示了变化和发展的联系，承认事物是运动、变化和发展的</a:t>
            </a:r>
            <a:r>
              <a:rPr lang="zh-CN" altLang="zh-CN" sz="2800" kern="100" spc="-100" dirty="0" smtClean="0">
                <a:solidFill>
                  <a:srgbClr val="C00000"/>
                </a:solidFill>
                <a:latin typeface="Times New Roman" panose="02020603050405020304" pitchFamily="18" charset="0"/>
                <a:cs typeface="Courier New" panose="02070309020205020404" pitchFamily="49" charset="0"/>
              </a:rPr>
              <a:t>。</a:t>
            </a:r>
            <a:endParaRPr lang="en-US" altLang="zh-CN" sz="2800" kern="100" spc="-100" dirty="0" smtClean="0">
              <a:solidFill>
                <a:srgbClr val="C00000"/>
              </a:solidFill>
              <a:latin typeface="Times New Roman" panose="02020603050405020304" pitchFamily="18" charset="0"/>
              <a:cs typeface="Courier New" panose="02070309020205020404" pitchFamily="49" charset="0"/>
            </a:endParaRPr>
          </a:p>
          <a:p>
            <a:pPr algn="just">
              <a:lnSpc>
                <a:spcPct val="140000"/>
              </a:lnSpc>
              <a:spcAft>
                <a:spcPts val="0"/>
              </a:spcAft>
              <a:tabLst>
                <a:tab pos="2070735" algn="l"/>
              </a:tabLst>
            </a:pPr>
            <a:r>
              <a:rPr lang="en-US" altLang="zh-CN" sz="2800" kern="100" dirty="0" smtClean="0">
                <a:solidFill>
                  <a:srgbClr val="C00000"/>
                </a:solidFill>
                <a:latin typeface="宋体" panose="02010600030101010101" pitchFamily="2" charset="-122"/>
                <a:cs typeface="Courier New" panose="02070309020205020404" pitchFamily="49" charset="0"/>
              </a:rPr>
              <a:t>②</a:t>
            </a:r>
            <a:r>
              <a:rPr lang="zh-CN" altLang="zh-CN" sz="2800" kern="100" dirty="0">
                <a:solidFill>
                  <a:srgbClr val="C00000"/>
                </a:solidFill>
                <a:latin typeface="Times New Roman" panose="02020603050405020304" pitchFamily="18" charset="0"/>
                <a:cs typeface="Courier New" panose="02070309020205020404" pitchFamily="49" charset="0"/>
              </a:rPr>
              <a:t>变化与发展既有联系也有区别。唯物辩证法的发展是新事物的产生和旧事物的灭亡，是一种前进的、上升的运动、变化；而变化既包含前进的和上升的，也包含倒退的和下降的，没有规定事物运动、变化的趋向性，也就是说并非任何运动、变化都是发展。</a:t>
            </a:r>
            <a:r>
              <a:rPr lang="en-US" altLang="zh-CN" sz="2800" kern="100" dirty="0">
                <a:solidFill>
                  <a:srgbClr val="C00000"/>
                </a:solidFill>
                <a:latin typeface="宋体" panose="02010600030101010101" pitchFamily="2" charset="-122"/>
                <a:cs typeface="Courier New" panose="02070309020205020404" pitchFamily="49" charset="0"/>
              </a:rPr>
              <a:t>“</a:t>
            </a:r>
            <a:r>
              <a:rPr lang="zh-CN" altLang="zh-CN" sz="2800" kern="100" dirty="0">
                <a:solidFill>
                  <a:srgbClr val="C00000"/>
                </a:solidFill>
                <a:latin typeface="Times New Roman" panose="02020603050405020304" pitchFamily="18" charset="0"/>
                <a:cs typeface="Courier New" panose="02070309020205020404" pitchFamily="49" charset="0"/>
              </a:rPr>
              <a:t>变就是发展</a:t>
            </a:r>
            <a:r>
              <a:rPr lang="en-US" altLang="zh-CN" sz="2800" kern="100" dirty="0">
                <a:solidFill>
                  <a:srgbClr val="C00000"/>
                </a:solidFill>
                <a:latin typeface="宋体" panose="02010600030101010101" pitchFamily="2" charset="-122"/>
                <a:cs typeface="Courier New" panose="02070309020205020404" pitchFamily="49" charset="0"/>
              </a:rPr>
              <a:t>”</a:t>
            </a:r>
            <a:r>
              <a:rPr lang="zh-CN" altLang="zh-CN" sz="2800" kern="100" dirty="0">
                <a:solidFill>
                  <a:srgbClr val="C00000"/>
                </a:solidFill>
                <a:latin typeface="Times New Roman" panose="02020603050405020304" pitchFamily="18" charset="0"/>
                <a:cs typeface="Courier New" panose="02070309020205020404" pitchFamily="49" charset="0"/>
              </a:rPr>
              <a:t>没有看到变化与发展二者之间的区别。</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2"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14"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15"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16"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17"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18"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19"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7</a:t>
            </a:r>
          </a:p>
        </p:txBody>
      </p:sp>
      <p:sp>
        <p:nvSpPr>
          <p:cNvPr id="20" name="矩形 19">
            <a:hlinkClick r:id="rId9" action="ppaction://hlinksldjump"/>
          </p:cNvPr>
          <p:cNvSpPr/>
          <p:nvPr/>
        </p:nvSpPr>
        <p:spPr>
          <a:xfrm>
            <a:off x="11326317" y="6459538"/>
            <a:ext cx="864096" cy="4000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smtClean="0"/>
              <a:t>返回</a:t>
            </a:r>
            <a:endParaRPr lang="zh-CN" altLang="en-US" sz="2000" dirty="0"/>
          </a:p>
        </p:txBody>
      </p:sp>
    </p:spTree>
    <p:extLst>
      <p:ext uri="{BB962C8B-B14F-4D97-AF65-F5344CB8AC3E}">
        <p14:creationId xmlns:p14="http://schemas.microsoft.com/office/powerpoint/2010/main" val="36416085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blinds(horizontal)">
                                      <p:cBhvr>
                                        <p:cTn id="12" dur="5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630710" y="2247357"/>
            <a:ext cx="10559703" cy="15030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 name="图片 5"/>
          <p:cNvPicPr>
            <a:picLocks noChangeAspect="1"/>
          </p:cNvPicPr>
          <p:nvPr/>
        </p:nvPicPr>
        <p:blipFill rotWithShape="1">
          <a:blip r:embed="rId2" cstate="print">
            <a:extLst>
              <a:ext uri="{28A0092B-C50C-407E-A947-70E740481C1C}">
                <a14:useLocalDpi xmlns:a14="http://schemas.microsoft.com/office/drawing/2010/main" val="0"/>
              </a:ext>
            </a:extLst>
          </a:blip>
          <a:srcRect l="28859" r="23087"/>
          <a:stretch/>
        </p:blipFill>
        <p:spPr>
          <a:xfrm>
            <a:off x="0" y="2247357"/>
            <a:ext cx="1558702" cy="1504800"/>
          </a:xfrm>
          <a:prstGeom prst="rect">
            <a:avLst/>
          </a:prstGeom>
        </p:spPr>
      </p:pic>
      <p:sp>
        <p:nvSpPr>
          <p:cNvPr id="8" name="文本框 7"/>
          <p:cNvSpPr txBox="1"/>
          <p:nvPr/>
        </p:nvSpPr>
        <p:spPr>
          <a:xfrm>
            <a:off x="1840357" y="2568020"/>
            <a:ext cx="10080000" cy="861774"/>
          </a:xfrm>
          <a:prstGeom prst="rect">
            <a:avLst/>
          </a:prstGeom>
          <a:noFill/>
        </p:spPr>
        <p:txBody>
          <a:bodyPr wrap="square" rtlCol="0">
            <a:spAutoFit/>
          </a:bodyPr>
          <a:lstStyle/>
          <a:p>
            <a:r>
              <a:rPr lang="zh-CN" altLang="zh-CN" sz="5000" b="1" kern="300" dirty="0">
                <a:solidFill>
                  <a:schemeClr val="bg1"/>
                </a:solidFill>
                <a:latin typeface="微软雅黑" pitchFamily="34" charset="-122"/>
                <a:ea typeface="微软雅黑" pitchFamily="34" charset="-122"/>
                <a:cs typeface="明兰_UI_TC" pitchFamily="2" charset="-122"/>
              </a:rPr>
              <a:t>课时</a:t>
            </a:r>
            <a:r>
              <a:rPr lang="en-US" altLang="zh-CN" sz="5000" b="1" kern="300" dirty="0">
                <a:solidFill>
                  <a:schemeClr val="bg1"/>
                </a:solidFill>
                <a:latin typeface="微软雅黑" pitchFamily="34" charset="-122"/>
                <a:ea typeface="微软雅黑" pitchFamily="34" charset="-122"/>
                <a:cs typeface="明兰_UI_TC" pitchFamily="2" charset="-122"/>
              </a:rPr>
              <a:t>2</a:t>
            </a:r>
            <a:r>
              <a:rPr lang="zh-CN" altLang="zh-CN" sz="5000" b="1" kern="300" dirty="0">
                <a:solidFill>
                  <a:schemeClr val="bg1"/>
                </a:solidFill>
                <a:latin typeface="微软雅黑" pitchFamily="34" charset="-122"/>
                <a:ea typeface="微软雅黑" pitchFamily="34" charset="-122"/>
                <a:cs typeface="明兰_UI_TC" pitchFamily="2" charset="-122"/>
              </a:rPr>
              <a:t>　</a:t>
            </a:r>
            <a:r>
              <a:rPr lang="zh-CN" altLang="en-US" sz="5000" b="1" kern="300" dirty="0">
                <a:solidFill>
                  <a:schemeClr val="bg1"/>
                </a:solidFill>
                <a:latin typeface="微软雅黑" pitchFamily="34" charset="-122"/>
                <a:ea typeface="微软雅黑" pitchFamily="34" charset="-122"/>
                <a:cs typeface="明兰_UI_TC" pitchFamily="2" charset="-122"/>
              </a:rPr>
              <a:t>用发展的观点看问题</a:t>
            </a:r>
            <a:endParaRPr lang="zh-CN" altLang="zh-CN" sz="5000" b="1" kern="300" dirty="0">
              <a:solidFill>
                <a:schemeClr val="bg1"/>
              </a:solidFill>
              <a:latin typeface="微软雅黑" pitchFamily="34" charset="-122"/>
              <a:ea typeface="微软雅黑" pitchFamily="34" charset="-122"/>
              <a:cs typeface="明兰_UI_TC" pitchFamily="2" charset="-122"/>
            </a:endParaRPr>
          </a:p>
        </p:txBody>
      </p:sp>
    </p:spTree>
    <p:extLst>
      <p:ext uri="{BB962C8B-B14F-4D97-AF65-F5344CB8AC3E}">
        <p14:creationId xmlns:p14="http://schemas.microsoft.com/office/powerpoint/2010/main" val="263531259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肘形连接符 6"/>
          <p:cNvCxnSpPr/>
          <p:nvPr/>
        </p:nvCxnSpPr>
        <p:spPr>
          <a:xfrm rot="10800000" flipH="1" flipV="1">
            <a:off x="612766" y="439864"/>
            <a:ext cx="11062414" cy="324839"/>
          </a:xfrm>
          <a:prstGeom prst="bentConnector3">
            <a:avLst>
              <a:gd name="adj1" fmla="val -1893"/>
            </a:avLst>
          </a:prstGeom>
          <a:ln w="12700">
            <a:solidFill>
              <a:srgbClr val="2663B4"/>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409285" y="592668"/>
            <a:ext cx="11256212" cy="16117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983432" y="223757"/>
            <a:ext cx="6696744" cy="523220"/>
          </a:xfrm>
          <a:prstGeom prst="rect">
            <a:avLst/>
          </a:prstGeom>
        </p:spPr>
        <p:txBody>
          <a:bodyPr wrap="square">
            <a:spAutoFit/>
          </a:bodyPr>
          <a:lstStyle/>
          <a:p>
            <a:pPr lvl="0" defTabSz="1219140">
              <a:defRPr/>
            </a:pPr>
            <a:r>
              <a:rPr lang="zh-CN" altLang="en-US" sz="2800" b="1" kern="100" dirty="0">
                <a:latin typeface="Times New Roman" panose="02020603050405020304"/>
                <a:ea typeface="+mj-ea"/>
                <a:cs typeface="Times New Roman" panose="02020603050405020304"/>
              </a:rPr>
              <a:t>考点精讲</a:t>
            </a:r>
            <a:endParaRPr lang="zh-CN" altLang="zh-CN" sz="2800" b="1" kern="100" dirty="0">
              <a:latin typeface="Times New Roman" panose="02020603050405020304"/>
              <a:ea typeface="+mj-ea"/>
              <a:cs typeface="Times New Roman" panose="02020603050405020304"/>
            </a:endParaRPr>
          </a:p>
        </p:txBody>
      </p:sp>
      <p:sp>
        <p:nvSpPr>
          <p:cNvPr id="11" name="流程图: 离页连接符 10"/>
          <p:cNvSpPr/>
          <p:nvPr/>
        </p:nvSpPr>
        <p:spPr>
          <a:xfrm>
            <a:off x="624802" y="350729"/>
            <a:ext cx="189621" cy="333731"/>
          </a:xfrm>
          <a:prstGeom prst="flowChartOffpageConnector">
            <a:avLst/>
          </a:prstGeom>
          <a:solidFill>
            <a:srgbClr val="2663B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10" name="矩形 9"/>
          <p:cNvSpPr/>
          <p:nvPr/>
        </p:nvSpPr>
        <p:spPr>
          <a:xfrm>
            <a:off x="190550" y="754324"/>
            <a:ext cx="11412000" cy="664477"/>
          </a:xfrm>
          <a:prstGeom prst="rect">
            <a:avLst/>
          </a:prstGeom>
        </p:spPr>
        <p:txBody>
          <a:bodyPr>
            <a:spAutoFit/>
          </a:bodyPr>
          <a:lstStyle/>
          <a:p>
            <a:pPr algn="just">
              <a:lnSpc>
                <a:spcPct val="150000"/>
              </a:lnSpc>
              <a:spcAft>
                <a:spcPts val="0"/>
              </a:spcAft>
              <a:tabLst>
                <a:tab pos="2070735" algn="l"/>
              </a:tabLst>
            </a:pPr>
            <a:r>
              <a:rPr lang="en-US" altLang="zh-CN" sz="2800" b="1" kern="100" dirty="0">
                <a:latin typeface="Times New Roman" panose="02020603050405020304" pitchFamily="18" charset="0"/>
                <a:ea typeface="方正中等线简体" panose="03000509000000000000" pitchFamily="65" charset="-122"/>
                <a:cs typeface="Courier New" panose="02070309020205020404" pitchFamily="49" charset="0"/>
              </a:rPr>
              <a:t>1.</a:t>
            </a:r>
            <a:r>
              <a:rPr lang="zh-CN" altLang="zh-CN" sz="2800" b="1" kern="100" dirty="0">
                <a:latin typeface="Times New Roman" panose="02020603050405020304" pitchFamily="18" charset="0"/>
                <a:ea typeface="方正中等线简体" panose="03000509000000000000" pitchFamily="65" charset="-122"/>
                <a:cs typeface="Times New Roman" panose="02020603050405020304" pitchFamily="18" charset="0"/>
              </a:rPr>
              <a:t>发展的前进性与曲折性</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graphicFrame>
        <p:nvGraphicFramePr>
          <p:cNvPr id="4" name="表格 3"/>
          <p:cNvGraphicFramePr>
            <a:graphicFrameLocks noGrp="1"/>
          </p:cNvGraphicFramePr>
          <p:nvPr>
            <p:extLst>
              <p:ext uri="{D42A27DB-BD31-4B8C-83A1-F6EECF244321}">
                <p14:modId xmlns:p14="http://schemas.microsoft.com/office/powerpoint/2010/main" val="4273232877"/>
              </p:ext>
            </p:extLst>
          </p:nvPr>
        </p:nvGraphicFramePr>
        <p:xfrm>
          <a:off x="271066" y="1466528"/>
          <a:ext cx="11648280" cy="5184648"/>
        </p:xfrm>
        <a:graphic>
          <a:graphicData uri="http://schemas.openxmlformats.org/drawingml/2006/table">
            <a:tbl>
              <a:tblPr/>
              <a:tblGrid>
                <a:gridCol w="487040"/>
                <a:gridCol w="1296144"/>
                <a:gridCol w="4392488"/>
                <a:gridCol w="5472608"/>
              </a:tblGrid>
              <a:tr h="0">
                <a:tc gridSpan="2">
                  <a:txBody>
                    <a:bodyPr/>
                    <a:lstStyle/>
                    <a:p>
                      <a:pPr algn="ctr">
                        <a:lnSpc>
                          <a:spcPct val="135000"/>
                        </a:lnSpc>
                        <a:spcAft>
                          <a:spcPts val="0"/>
                        </a:spcAft>
                        <a:tabLst>
                          <a:tab pos="2070735" algn="l"/>
                        </a:tabLst>
                      </a:pP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 </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c>
                  <a:txBody>
                    <a:bodyPr/>
                    <a:lstStyle/>
                    <a:p>
                      <a:pPr algn="ctr">
                        <a:lnSpc>
                          <a:spcPct val="135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事物发展的前途是光明的</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35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事物发展的道路是曲折的</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rowSpan="3">
                  <a:txBody>
                    <a:bodyPr/>
                    <a:lstStyle/>
                    <a:p>
                      <a:pPr algn="ctr">
                        <a:lnSpc>
                          <a:spcPct val="135000"/>
                        </a:lnSpc>
                        <a:spcAft>
                          <a:spcPts val="0"/>
                        </a:spcAft>
                        <a:tabLst>
                          <a:tab pos="2070735" algn="l"/>
                        </a:tabLst>
                      </a:pPr>
                      <a:r>
                        <a:rPr lang="zh-CN" sz="2800" kern="100" spc="-10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原</a:t>
                      </a:r>
                      <a:endParaRPr lang="zh-CN" sz="2800" kern="100" spc="-100" baseline="0" dirty="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35000"/>
                        </a:lnSpc>
                        <a:spcAft>
                          <a:spcPts val="0"/>
                        </a:spcAft>
                        <a:tabLst>
                          <a:tab pos="2070735" algn="l"/>
                        </a:tabLst>
                      </a:pPr>
                      <a:r>
                        <a:rPr lang="zh-CN" sz="2800" kern="100" spc="-10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因</a:t>
                      </a:r>
                      <a:endParaRPr lang="zh-CN" sz="2800" kern="100" spc="-100" baseline="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35000"/>
                        </a:lnSpc>
                        <a:spcAft>
                          <a:spcPts val="0"/>
                        </a:spcAft>
                        <a:tabLst>
                          <a:tab pos="2070735" algn="l"/>
                        </a:tabLst>
                      </a:pPr>
                      <a:r>
                        <a:rPr lang="zh-CN" sz="2800" kern="100" spc="-10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新事物角度</a:t>
                      </a:r>
                      <a:endParaRPr lang="zh-CN" sz="2800" kern="100" spc="-100" baseline="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35000"/>
                        </a:lnSpc>
                        <a:spcAft>
                          <a:spcPts val="0"/>
                        </a:spcAft>
                        <a:tabLst>
                          <a:tab pos="2070735" algn="l"/>
                        </a:tabLst>
                      </a:pPr>
                      <a:r>
                        <a:rPr lang="zh-CN" sz="2800" kern="100" spc="-10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新事物符合客观规律、具有强大生命力和远大前途</a:t>
                      </a:r>
                      <a:endParaRPr lang="zh-CN" sz="2800" kern="100" spc="-100" baseline="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35000"/>
                        </a:lnSpc>
                        <a:spcAft>
                          <a:spcPts val="0"/>
                        </a:spcAft>
                        <a:tabLst>
                          <a:tab pos="2070735" algn="l"/>
                        </a:tabLst>
                      </a:pPr>
                      <a:r>
                        <a:rPr lang="zh-CN" sz="2800" kern="100" spc="-10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新事物的发展总要经历一个由小到大、由不完善到比较完善的过程</a:t>
                      </a:r>
                      <a:endParaRPr lang="zh-CN" sz="2800" kern="100" spc="-100" baseline="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a:lstStyle/>
                    <a:p>
                      <a:endParaRPr lang="zh-CN" altLang="en-US"/>
                    </a:p>
                  </a:txBody>
                  <a:tcPr/>
                </a:tc>
                <a:tc>
                  <a:txBody>
                    <a:bodyPr/>
                    <a:lstStyle/>
                    <a:p>
                      <a:pPr marL="72000" algn="l">
                        <a:lnSpc>
                          <a:spcPct val="135000"/>
                        </a:lnSpc>
                        <a:spcAft>
                          <a:spcPts val="0"/>
                        </a:spcAft>
                        <a:tabLst>
                          <a:tab pos="2070735" algn="l"/>
                        </a:tabLst>
                      </a:pPr>
                      <a:r>
                        <a:rPr lang="zh-CN" sz="2800" kern="100" spc="-100" baseline="0">
                          <a:effectLst/>
                          <a:latin typeface="Times New Roman" panose="02020603050405020304" pitchFamily="18" charset="0"/>
                          <a:ea typeface="方正中等线简体" panose="03000509000000000000" pitchFamily="65" charset="-122"/>
                          <a:cs typeface="Times New Roman" panose="02020603050405020304" pitchFamily="18" charset="0"/>
                        </a:rPr>
                        <a:t>旧事物角度</a:t>
                      </a:r>
                      <a:endParaRPr lang="zh-CN" sz="2800" kern="100" spc="-100" baseline="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35000"/>
                        </a:lnSpc>
                        <a:spcAft>
                          <a:spcPts val="0"/>
                        </a:spcAft>
                        <a:tabLst>
                          <a:tab pos="2070735" algn="l"/>
                        </a:tabLst>
                      </a:pPr>
                      <a:r>
                        <a:rPr lang="zh-CN" sz="2800" kern="100" spc="-10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旧事物违背事物发展的必然趋势，因而最终会走向灭亡</a:t>
                      </a:r>
                      <a:endParaRPr lang="zh-CN" sz="2800" kern="100" spc="-100" baseline="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35000"/>
                        </a:lnSpc>
                        <a:spcAft>
                          <a:spcPts val="0"/>
                        </a:spcAft>
                        <a:tabLst>
                          <a:tab pos="2070735" algn="l"/>
                        </a:tabLst>
                      </a:pPr>
                      <a:r>
                        <a:rPr lang="zh-CN" sz="2800" kern="100" spc="-10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旧事物往往比较强大，总是顽强抵抗和极力扼杀新事物</a:t>
                      </a:r>
                      <a:endParaRPr lang="zh-CN" sz="2800" kern="100" spc="-100" baseline="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a:lstStyle/>
                    <a:p>
                      <a:endParaRPr lang="zh-CN" altLang="en-US"/>
                    </a:p>
                  </a:txBody>
                  <a:tcPr/>
                </a:tc>
                <a:tc>
                  <a:txBody>
                    <a:bodyPr/>
                    <a:lstStyle/>
                    <a:p>
                      <a:pPr marL="72000" algn="l">
                        <a:lnSpc>
                          <a:spcPct val="135000"/>
                        </a:lnSpc>
                        <a:spcAft>
                          <a:spcPts val="0"/>
                        </a:spcAft>
                        <a:tabLst>
                          <a:tab pos="2070735" algn="l"/>
                        </a:tabLst>
                      </a:pPr>
                      <a:r>
                        <a:rPr lang="zh-CN" sz="2800" kern="100" spc="-100" baseline="0">
                          <a:effectLst/>
                          <a:latin typeface="Times New Roman" panose="02020603050405020304" pitchFamily="18" charset="0"/>
                          <a:ea typeface="方正中等线简体" panose="03000509000000000000" pitchFamily="65" charset="-122"/>
                          <a:cs typeface="Times New Roman" panose="02020603050405020304" pitchFamily="18" charset="0"/>
                        </a:rPr>
                        <a:t>人民群众角度</a:t>
                      </a:r>
                      <a:endParaRPr lang="zh-CN" sz="2800" kern="100" spc="-100" baseline="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35000"/>
                        </a:lnSpc>
                        <a:spcAft>
                          <a:spcPts val="0"/>
                        </a:spcAft>
                        <a:tabLst>
                          <a:tab pos="2070735" algn="l"/>
                        </a:tabLst>
                      </a:pPr>
                      <a:r>
                        <a:rPr lang="zh-CN" sz="2800" kern="100" spc="-10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新事物符合历史发展的必然趋势，反映了社会进步的基本要求，符合人民群众的根本利益和要求</a:t>
                      </a:r>
                      <a:endParaRPr lang="zh-CN" sz="2800" kern="100" spc="-100" baseline="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35000"/>
                        </a:lnSpc>
                        <a:spcAft>
                          <a:spcPts val="0"/>
                        </a:spcAft>
                        <a:tabLst>
                          <a:tab pos="2070735" algn="l"/>
                        </a:tabLst>
                      </a:pPr>
                      <a:r>
                        <a:rPr lang="zh-CN" sz="2800" kern="100" spc="-15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人们对新事物的认识也有一个过程</a:t>
                      </a:r>
                      <a:endParaRPr lang="zh-CN" sz="2800" kern="100" spc="-150" baseline="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11446310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表格 5"/>
          <p:cNvGraphicFramePr>
            <a:graphicFrameLocks noGrp="1"/>
          </p:cNvGraphicFramePr>
          <p:nvPr>
            <p:extLst>
              <p:ext uri="{D42A27DB-BD31-4B8C-83A1-F6EECF244321}">
                <p14:modId xmlns:p14="http://schemas.microsoft.com/office/powerpoint/2010/main" val="4154274836"/>
              </p:ext>
            </p:extLst>
          </p:nvPr>
        </p:nvGraphicFramePr>
        <p:xfrm>
          <a:off x="594138" y="1173490"/>
          <a:ext cx="11002136" cy="3840480"/>
        </p:xfrm>
        <a:graphic>
          <a:graphicData uri="http://schemas.openxmlformats.org/drawingml/2006/table">
            <a:tbl>
              <a:tblPr/>
              <a:tblGrid>
                <a:gridCol w="1381760"/>
                <a:gridCol w="4636737"/>
                <a:gridCol w="4983639"/>
              </a:tblGrid>
              <a:tr h="0">
                <a:tc>
                  <a:txBody>
                    <a:bodyPr/>
                    <a:lstStyle/>
                    <a:p>
                      <a:pPr algn="ctr">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原理</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marL="72000" algn="l">
                        <a:lnSpc>
                          <a:spcPct val="150000"/>
                        </a:lnSpc>
                        <a:spcAft>
                          <a:spcPts val="0"/>
                        </a:spcAft>
                        <a:tabLst>
                          <a:tab pos="2070735" algn="l"/>
                        </a:tabLst>
                      </a:pPr>
                      <a:r>
                        <a:rPr lang="zh-CN" sz="2800" kern="100" spc="-4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事物发展的方向是前进的、上升的，道路是曲折的、迂回的。任何事物的发展都是前进性与曲折性的统一，是螺旋式上升、波浪式前进</a:t>
                      </a:r>
                      <a:endParaRPr lang="zh-CN" sz="2800" kern="100" spc="-40" baseline="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r>
              <a:tr h="0">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方法论</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要对未来充满信心，热情支持和悉心保护新事物，促使其成长、壮大</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要做好充分的思想准备，不断克服前进道路上的困难，勇敢地面对挫折与考验</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10065204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389206" y="189434"/>
            <a:ext cx="11412000" cy="664477"/>
          </a:xfrm>
          <a:prstGeom prst="rect">
            <a:avLst/>
          </a:prstGeom>
        </p:spPr>
        <p:txBody>
          <a:bodyPr>
            <a:spAutoFit/>
          </a:bodyPr>
          <a:lstStyle/>
          <a:p>
            <a:pPr algn="just">
              <a:lnSpc>
                <a:spcPct val="150000"/>
              </a:lnSpc>
              <a:spcAft>
                <a:spcPts val="0"/>
              </a:spcAft>
              <a:tabLst>
                <a:tab pos="2070735" algn="l"/>
              </a:tabLst>
            </a:pPr>
            <a:r>
              <a:rPr lang="zh-CN" altLang="zh-CN" sz="2800" b="1" kern="100" dirty="0">
                <a:solidFill>
                  <a:srgbClr val="0000FF"/>
                </a:solidFill>
                <a:latin typeface="Times New Roman" panose="02020603050405020304" pitchFamily="18" charset="0"/>
                <a:ea typeface="方正中等线简体" panose="03000509000000000000" pitchFamily="65" charset="-122"/>
                <a:cs typeface="Times New Roman" panose="02020603050405020304" pitchFamily="18" charset="0"/>
              </a:rPr>
              <a:t>拓展提升</a:t>
            </a:r>
            <a:r>
              <a:rPr lang="zh-CN" altLang="zh-CN" sz="2800" b="1" kern="100" dirty="0">
                <a:latin typeface="Times New Roman" panose="02020603050405020304" pitchFamily="18" charset="0"/>
                <a:ea typeface="方正中等线简体" panose="03000509000000000000" pitchFamily="65" charset="-122"/>
                <a:cs typeface="Times New Roman" panose="02020603050405020304" pitchFamily="18" charset="0"/>
              </a:rPr>
              <a:t>　区分事物发展的总趋势、道路、途径</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graphicFrame>
        <p:nvGraphicFramePr>
          <p:cNvPr id="4" name="表格 3"/>
          <p:cNvGraphicFramePr>
            <a:graphicFrameLocks noGrp="1"/>
          </p:cNvGraphicFramePr>
          <p:nvPr/>
        </p:nvGraphicFramePr>
        <p:xfrm>
          <a:off x="517482" y="1010097"/>
          <a:ext cx="11155448" cy="5120640"/>
        </p:xfrm>
        <a:graphic>
          <a:graphicData uri="http://schemas.openxmlformats.org/drawingml/2006/table">
            <a:tbl>
              <a:tblPr/>
              <a:tblGrid>
                <a:gridCol w="1545276"/>
                <a:gridCol w="9610172"/>
              </a:tblGrid>
              <a:tr h="0">
                <a:tc>
                  <a:txBody>
                    <a:bodyPr/>
                    <a:lstStyle/>
                    <a:p>
                      <a:pPr algn="ctr">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总趋势</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事物发展的总趋势是前进的，这是指事物发展的全过程的总体方向，而不是指事物发展的各个具体阶段的方向都是前进的。事物发展的总趋势是任何力量都改变不了的</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道路</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事物发展的道路是曲折的、迂回的，事物发展的各个具体阶段和每一步的方向可能是前进的，也可能是停滞的，甚至是倒退的，事物发展的道路不可能是一帆风顺的</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途径</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一切事物发展的途径都是在前进中有曲折，在曲折中向前进。任何事物的发展都是前进性和曲折性的统一</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4803099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389206" y="0"/>
            <a:ext cx="11412000" cy="1310808"/>
          </a:xfrm>
          <a:prstGeom prst="rect">
            <a:avLst/>
          </a:prstGeom>
        </p:spPr>
        <p:txBody>
          <a:bodyPr>
            <a:spAutoFit/>
          </a:bodyPr>
          <a:lstStyle/>
          <a:p>
            <a:pPr algn="just">
              <a:lnSpc>
                <a:spcPct val="150000"/>
              </a:lnSpc>
              <a:spcAft>
                <a:spcPts val="0"/>
              </a:spcAft>
              <a:tabLst>
                <a:tab pos="2070735" algn="l"/>
              </a:tabLst>
            </a:pPr>
            <a:r>
              <a:rPr lang="en-US" altLang="zh-CN" sz="2800" b="1"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zh-CN" altLang="zh-CN" sz="2800" b="1" kern="100" dirty="0">
                <a:latin typeface="Times New Roman" panose="02020603050405020304" pitchFamily="18" charset="0"/>
                <a:ea typeface="方正中等线简体" panose="03000509000000000000" pitchFamily="65" charset="-122"/>
                <a:cs typeface="Times New Roman" panose="02020603050405020304" pitchFamily="18" charset="0"/>
              </a:rPr>
              <a:t>发展的量变与质变状态</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区分量变与质变</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graphicFrame>
        <p:nvGraphicFramePr>
          <p:cNvPr id="3" name="表格 2"/>
          <p:cNvGraphicFramePr>
            <a:graphicFrameLocks noGrp="1"/>
          </p:cNvGraphicFramePr>
          <p:nvPr/>
        </p:nvGraphicFramePr>
        <p:xfrm>
          <a:off x="503721" y="1442145"/>
          <a:ext cx="11182971" cy="5120640"/>
        </p:xfrm>
        <a:graphic>
          <a:graphicData uri="http://schemas.openxmlformats.org/drawingml/2006/table">
            <a:tbl>
              <a:tblPr/>
              <a:tblGrid>
                <a:gridCol w="1026160"/>
                <a:gridCol w="4900227"/>
                <a:gridCol w="5256584"/>
              </a:tblGrid>
              <a:tr h="0">
                <a:tc>
                  <a:txBody>
                    <a:bodyPr/>
                    <a:lstStyle/>
                    <a:p>
                      <a:pPr algn="ctr">
                        <a:lnSpc>
                          <a:spcPct val="150000"/>
                        </a:lnSpc>
                        <a:spcAft>
                          <a:spcPts val="0"/>
                        </a:spcAft>
                        <a:tabLst>
                          <a:tab pos="2070735" algn="l"/>
                        </a:tabLst>
                      </a:pP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 </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量变</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质变</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含义</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事物数量的增减和场所的变更</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事物根本性质的变化，是事物由一种质态向另一种质态的转变</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特点</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渐进的、不显著的变化</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根本的、显著的变化</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ctr">
                        <a:lnSpc>
                          <a:spcPct val="150000"/>
                        </a:lnSpc>
                        <a:spcAft>
                          <a:spcPts val="0"/>
                        </a:spcAft>
                        <a:tabLst>
                          <a:tab pos="2070735" algn="l"/>
                        </a:tabLst>
                      </a:pPr>
                      <a:r>
                        <a:rPr lang="zh-CN" sz="2800" kern="100" dirty="0" smtClean="0">
                          <a:effectLst/>
                          <a:latin typeface="Times New Roman" panose="02020603050405020304" pitchFamily="18" charset="0"/>
                          <a:ea typeface="方正中等线简体" panose="03000509000000000000" pitchFamily="65" charset="-122"/>
                          <a:cs typeface="Times New Roman" panose="02020603050405020304" pitchFamily="18" charset="0"/>
                        </a:rPr>
                        <a:t>呈现</a:t>
                      </a:r>
                      <a:endParaRPr lang="en-US" altLang="zh-CN" sz="2800" kern="100" dirty="0" smtClean="0">
                        <a:effectLst/>
                        <a:latin typeface="Times New Roman" panose="02020603050405020304" pitchFamily="18" charset="0"/>
                        <a:ea typeface="方正中等线简体" panose="03000509000000000000" pitchFamily="65" charset="-122"/>
                        <a:cs typeface="Times New Roman" panose="02020603050405020304" pitchFamily="18" charset="0"/>
                      </a:endParaRPr>
                    </a:p>
                    <a:p>
                      <a:pPr algn="ctr">
                        <a:lnSpc>
                          <a:spcPct val="150000"/>
                        </a:lnSpc>
                        <a:spcAft>
                          <a:spcPts val="0"/>
                        </a:spcAft>
                        <a:tabLst>
                          <a:tab pos="2070735" algn="l"/>
                        </a:tabLst>
                      </a:pPr>
                      <a:r>
                        <a:rPr lang="zh-CN" sz="2800" kern="100" dirty="0" smtClean="0">
                          <a:effectLst/>
                          <a:latin typeface="Times New Roman" panose="02020603050405020304" pitchFamily="18" charset="0"/>
                          <a:ea typeface="方正中等线简体" panose="03000509000000000000" pitchFamily="65" charset="-122"/>
                          <a:cs typeface="Times New Roman" panose="02020603050405020304" pitchFamily="18" charset="0"/>
                        </a:rPr>
                        <a:t>状态</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统一、相持、平衡和静止等</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统一物的分解、平衡和静止的破坏等</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结果</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事物还是自身，没有变成另一事物</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事物不再是其自身，变成了另一事物</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20648235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389206" y="2263002"/>
            <a:ext cx="11412000" cy="1310808"/>
          </a:xfrm>
          <a:prstGeom prst="rect">
            <a:avLst/>
          </a:prstGeom>
        </p:spPr>
        <p:txBody>
          <a:bodyPr>
            <a:spAutoFit/>
          </a:bodyPr>
          <a:lstStyle/>
          <a:p>
            <a:pPr algn="just">
              <a:lnSpc>
                <a:spcPct val="150000"/>
              </a:lnSpc>
              <a:spcAft>
                <a:spcPts val="0"/>
              </a:spcAft>
              <a:tabLst>
                <a:tab pos="2070735" algn="l"/>
              </a:tabLst>
            </a:pPr>
            <a:r>
              <a:rPr lang="zh-CN" altLang="zh-CN" sz="2800" b="1" kern="100" dirty="0">
                <a:solidFill>
                  <a:srgbClr val="0000FF"/>
                </a:solidFill>
                <a:latin typeface="Times New Roman" panose="02020603050405020304" pitchFamily="18" charset="0"/>
                <a:ea typeface="方正中等线简体" panose="03000509000000000000" pitchFamily="65" charset="-122"/>
                <a:cs typeface="Times New Roman" panose="02020603050405020304" pitchFamily="18" charset="0"/>
              </a:rPr>
              <a:t>提醒　</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量变说明事物处于相对静止状态，由于构成事物的主要矛盾的主次方面的地位没有发生易位，因此事物暂时保持其根本性质不变。</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16914783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389206" y="0"/>
            <a:ext cx="11412000" cy="664477"/>
          </a:xfrm>
          <a:prstGeom prst="rect">
            <a:avLst/>
          </a:prstGeom>
        </p:spPr>
        <p:txBody>
          <a:bodyPr>
            <a:spAutoFit/>
          </a:bodyPr>
          <a:lstStyle/>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量变与质变的辩证关系及其方法论</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graphicFrame>
        <p:nvGraphicFramePr>
          <p:cNvPr id="4" name="表格 3"/>
          <p:cNvGraphicFramePr>
            <a:graphicFrameLocks noGrp="1"/>
          </p:cNvGraphicFramePr>
          <p:nvPr>
            <p:extLst>
              <p:ext uri="{D42A27DB-BD31-4B8C-83A1-F6EECF244321}">
                <p14:modId xmlns:p14="http://schemas.microsoft.com/office/powerpoint/2010/main" val="394532723"/>
              </p:ext>
            </p:extLst>
          </p:nvPr>
        </p:nvGraphicFramePr>
        <p:xfrm>
          <a:off x="485986" y="784548"/>
          <a:ext cx="11218441" cy="5760720"/>
        </p:xfrm>
        <a:graphic>
          <a:graphicData uri="http://schemas.openxmlformats.org/drawingml/2006/table">
            <a:tbl>
              <a:tblPr/>
              <a:tblGrid>
                <a:gridCol w="1330960"/>
                <a:gridCol w="9887481"/>
              </a:tblGrid>
              <a:tr h="0">
                <a:tc>
                  <a:txBody>
                    <a:bodyPr/>
                    <a:lstStyle/>
                    <a:p>
                      <a:pPr algn="ctr">
                        <a:lnSpc>
                          <a:spcPct val="150000"/>
                        </a:lnSpc>
                        <a:spcAft>
                          <a:spcPts val="0"/>
                        </a:spcAft>
                        <a:tabLst>
                          <a:tab pos="2070735" algn="l"/>
                        </a:tabLst>
                      </a:pPr>
                      <a:r>
                        <a:rPr lang="zh-CN" sz="2800" kern="100" dirty="0" smtClean="0">
                          <a:effectLst/>
                          <a:latin typeface="Times New Roman" panose="02020603050405020304" pitchFamily="18" charset="0"/>
                          <a:ea typeface="方正中等线简体" panose="03000509000000000000" pitchFamily="65" charset="-122"/>
                          <a:cs typeface="Times New Roman" panose="02020603050405020304" pitchFamily="18" charset="0"/>
                        </a:rPr>
                        <a:t>辩证</a:t>
                      </a:r>
                      <a:endParaRPr lang="en-US" altLang="zh-CN" sz="2800" kern="100" dirty="0" smtClean="0">
                        <a:effectLst/>
                        <a:latin typeface="Times New Roman" panose="02020603050405020304" pitchFamily="18" charset="0"/>
                        <a:ea typeface="方正中等线简体" panose="03000509000000000000" pitchFamily="65" charset="-122"/>
                        <a:cs typeface="Times New Roman" panose="02020603050405020304" pitchFamily="18" charset="0"/>
                      </a:endParaRPr>
                    </a:p>
                    <a:p>
                      <a:pPr algn="ctr">
                        <a:lnSpc>
                          <a:spcPct val="150000"/>
                        </a:lnSpc>
                        <a:spcAft>
                          <a:spcPts val="0"/>
                        </a:spcAft>
                        <a:tabLst>
                          <a:tab pos="2070735" algn="l"/>
                        </a:tabLst>
                      </a:pPr>
                      <a:r>
                        <a:rPr lang="zh-CN" sz="2800" kern="100" dirty="0" smtClean="0">
                          <a:effectLst/>
                          <a:latin typeface="Times New Roman" panose="02020603050405020304" pitchFamily="18" charset="0"/>
                          <a:ea typeface="方正中等线简体" panose="03000509000000000000" pitchFamily="65" charset="-122"/>
                          <a:cs typeface="Times New Roman" panose="02020603050405020304" pitchFamily="18" charset="0"/>
                        </a:rPr>
                        <a:t>关系</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tabLst>
                          <a:tab pos="2070735" algn="l"/>
                        </a:tabLst>
                      </a:pP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①</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事物的发展总是从量变开始的，量变是质变的必要准备</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marL="72000" algn="l">
                        <a:lnSpc>
                          <a:spcPct val="150000"/>
                        </a:lnSpc>
                        <a:spcAft>
                          <a:spcPts val="0"/>
                        </a:spcAft>
                        <a:tabLst>
                          <a:tab pos="2070735" algn="l"/>
                        </a:tabLst>
                      </a:pP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②</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量变达到一定程度必然引起质变，质变是量变的必然结果</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marL="72000" algn="l">
                        <a:lnSpc>
                          <a:spcPct val="150000"/>
                        </a:lnSpc>
                        <a:spcAft>
                          <a:spcPts val="0"/>
                        </a:spcAft>
                        <a:tabLst>
                          <a:tab pos="2070735" algn="l"/>
                        </a:tabLst>
                      </a:pP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③</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质变又为新的量变开辟道路，使事物在新质的基础上开始新的量变</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ctr">
                        <a:lnSpc>
                          <a:spcPct val="150000"/>
                        </a:lnSpc>
                        <a:spcAft>
                          <a:spcPts val="0"/>
                        </a:spcAft>
                        <a:tabLst>
                          <a:tab pos="2070735" algn="l"/>
                        </a:tabLst>
                      </a:pPr>
                      <a:r>
                        <a:rPr lang="zh-CN" sz="2800" kern="100" spc="-10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方法论</a:t>
                      </a:r>
                      <a:endParaRPr lang="zh-CN" sz="2800" kern="100" spc="-100" baseline="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tabLst>
                          <a:tab pos="2070735" algn="l"/>
                        </a:tabLst>
                      </a:pP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①</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要重视量的积累，为实现事物的质变创造条件</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marL="72000" algn="l">
                        <a:lnSpc>
                          <a:spcPct val="150000"/>
                        </a:lnSpc>
                        <a:spcAft>
                          <a:spcPts val="0"/>
                        </a:spcAft>
                        <a:tabLst>
                          <a:tab pos="2070735" algn="l"/>
                        </a:tabLst>
                      </a:pP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②</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在量变已经达到一定程度、只有改变事物原有的性质才能向前发展时，要果断地抓住时机，促成质变，实现事物的飞跃</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marL="72000" algn="l">
                        <a:lnSpc>
                          <a:spcPct val="150000"/>
                        </a:lnSpc>
                        <a:spcAft>
                          <a:spcPts val="0"/>
                        </a:spcAft>
                        <a:tabLst>
                          <a:tab pos="2070735" algn="l"/>
                        </a:tabLst>
                      </a:pP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③</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量变达到一定程度必然引起质变，当我们要保持事物性质不变时，必须坚持适度原则</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11008064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389206" y="1404130"/>
            <a:ext cx="11412000" cy="3249800"/>
          </a:xfrm>
          <a:prstGeom prst="rect">
            <a:avLst/>
          </a:prstGeom>
        </p:spPr>
        <p:txBody>
          <a:bodyPr>
            <a:spAutoFit/>
          </a:bodyPr>
          <a:lstStyle/>
          <a:p>
            <a:pPr algn="just">
              <a:lnSpc>
                <a:spcPct val="150000"/>
              </a:lnSpc>
              <a:spcAft>
                <a:spcPts val="0"/>
              </a:spcAft>
              <a:tabLst>
                <a:tab pos="2070735" algn="l"/>
              </a:tabLst>
            </a:pPr>
            <a:r>
              <a:rPr lang="zh-CN" altLang="zh-CN" sz="2800" b="1" kern="100" dirty="0">
                <a:solidFill>
                  <a:srgbClr val="0000FF"/>
                </a:solidFill>
                <a:latin typeface="Times New Roman" panose="02020603050405020304" pitchFamily="18" charset="0"/>
                <a:ea typeface="方正中等线简体" panose="03000509000000000000" pitchFamily="65" charset="-122"/>
                <a:cs typeface="Times New Roman" panose="02020603050405020304" pitchFamily="18" charset="0"/>
              </a:rPr>
              <a:t>提醒　</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发展通过质变实现，但质变不一定是发展，只有上升的、前进的质变才是发展。</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量变和质变都很重要，不能说谁比谁更重要。</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并非只要有量变就会引起质变，或认为量变的总和就是质变。</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构成事物的成分在结构和排列次序上发生了变化，也能够引起质变。</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29999249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肘形连接符 5"/>
          <p:cNvCxnSpPr/>
          <p:nvPr/>
        </p:nvCxnSpPr>
        <p:spPr>
          <a:xfrm rot="10800000" flipH="1" flipV="1">
            <a:off x="612766" y="439864"/>
            <a:ext cx="11062414" cy="324839"/>
          </a:xfrm>
          <a:prstGeom prst="bentConnector3">
            <a:avLst>
              <a:gd name="adj1" fmla="val -1893"/>
            </a:avLst>
          </a:prstGeom>
          <a:ln w="12700">
            <a:solidFill>
              <a:srgbClr val="2663B4"/>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409285" y="592668"/>
            <a:ext cx="11256212" cy="16117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983432" y="223757"/>
            <a:ext cx="6696744" cy="523220"/>
          </a:xfrm>
          <a:prstGeom prst="rect">
            <a:avLst/>
          </a:prstGeom>
        </p:spPr>
        <p:txBody>
          <a:bodyPr wrap="square">
            <a:spAutoFit/>
          </a:bodyPr>
          <a:lstStyle/>
          <a:p>
            <a:pPr lvl="0" defTabSz="1219140">
              <a:defRPr/>
            </a:pPr>
            <a:r>
              <a:rPr lang="zh-CN" altLang="en-US" sz="2800" b="1" kern="100" dirty="0" smtClean="0">
                <a:latin typeface="Times New Roman" panose="02020603050405020304"/>
                <a:ea typeface="+mj-ea"/>
                <a:cs typeface="Times New Roman" panose="02020603050405020304"/>
              </a:rPr>
              <a:t>考向探究</a:t>
            </a:r>
            <a:endParaRPr lang="zh-CN" altLang="zh-CN" sz="2800" b="1" kern="100" dirty="0">
              <a:latin typeface="Times New Roman" panose="02020603050405020304"/>
              <a:ea typeface="+mj-ea"/>
              <a:cs typeface="Times New Roman" panose="02020603050405020304"/>
            </a:endParaRPr>
          </a:p>
        </p:txBody>
      </p:sp>
      <p:sp>
        <p:nvSpPr>
          <p:cNvPr id="9" name="流程图: 离页连接符 8"/>
          <p:cNvSpPr/>
          <p:nvPr/>
        </p:nvSpPr>
        <p:spPr>
          <a:xfrm>
            <a:off x="624802" y="350729"/>
            <a:ext cx="189621" cy="333731"/>
          </a:xfrm>
          <a:prstGeom prst="flowChartOffpageConnector">
            <a:avLst/>
          </a:prstGeom>
          <a:solidFill>
            <a:srgbClr val="2663B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graphicFrame>
        <p:nvGraphicFramePr>
          <p:cNvPr id="3" name="表格 2"/>
          <p:cNvGraphicFramePr>
            <a:graphicFrameLocks noGrp="1"/>
          </p:cNvGraphicFramePr>
          <p:nvPr>
            <p:extLst>
              <p:ext uri="{D42A27DB-BD31-4B8C-83A1-F6EECF244321}">
                <p14:modId xmlns:p14="http://schemas.microsoft.com/office/powerpoint/2010/main" val="2061103138"/>
              </p:ext>
            </p:extLst>
          </p:nvPr>
        </p:nvGraphicFramePr>
        <p:xfrm>
          <a:off x="452865" y="1088891"/>
          <a:ext cx="11284682" cy="5120640"/>
        </p:xfrm>
        <a:graphic>
          <a:graphicData uri="http://schemas.openxmlformats.org/drawingml/2006/table">
            <a:tbl>
              <a:tblPr/>
              <a:tblGrid>
                <a:gridCol w="2139666"/>
                <a:gridCol w="2686685"/>
                <a:gridCol w="6458331"/>
              </a:tblGrid>
              <a:tr h="0">
                <a:tc>
                  <a:txBody>
                    <a:bodyPr/>
                    <a:lstStyle/>
                    <a:p>
                      <a:pPr algn="ctr">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考向展示</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五年考题</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考情分析</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240280">
                <a:tc>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发展的前进性与曲折性</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无</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发展的前进性与曲折性全国卷单独考查较少。常结合漫画、热点材料等，与事物发展的量变与质变状态等其他知识进行综合考查。量变与质变的关系原理及其方法论是辩证法部分的一个高频考点，或选择题或主观题。高考也常以主观题的形式综合考查发展的观点。</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240280">
                <a:tc>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发展的量变与质变状态</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2019·</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全国</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Ⅰ</a:t>
                      </a: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·23</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zh-CN" altLang="en-US"/>
                    </a:p>
                  </a:txBody>
                  <a:tcPr/>
                </a:tc>
              </a:tr>
            </a:tbl>
          </a:graphicData>
        </a:graphic>
      </p:graphicFrame>
    </p:spTree>
    <p:extLst>
      <p:ext uri="{BB962C8B-B14F-4D97-AF65-F5344CB8AC3E}">
        <p14:creationId xmlns:p14="http://schemas.microsoft.com/office/powerpoint/2010/main" val="10785804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389206" y="533069"/>
            <a:ext cx="11412000" cy="664477"/>
          </a:xfrm>
          <a:prstGeom prst="rect">
            <a:avLst/>
          </a:prstGeom>
        </p:spPr>
        <p:txBody>
          <a:bodyPr>
            <a:spAutoFit/>
          </a:bodyPr>
          <a:lstStyle/>
          <a:p>
            <a:pPr algn="just">
              <a:lnSpc>
                <a:spcPct val="150000"/>
              </a:lnSpc>
              <a:spcAft>
                <a:spcPts val="0"/>
              </a:spcAft>
              <a:tabLst>
                <a:tab pos="2070735" algn="l"/>
              </a:tabLst>
            </a:pPr>
            <a:r>
              <a:rPr lang="zh-CN" altLang="en-US"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考向</a:t>
            </a:r>
            <a:r>
              <a:rPr lang="en-US"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1</a:t>
            </a:r>
            <a:r>
              <a:rPr lang="zh-CN" altLang="en-US"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　发展的前进性与曲折性</a:t>
            </a:r>
            <a:endParaRPr lang="zh-CN" altLang="zh-CN" sz="2800" b="1" kern="100" dirty="0">
              <a:solidFill>
                <a:srgbClr val="C00000"/>
              </a:solidFill>
              <a:effectLst/>
              <a:latin typeface="宋体" panose="02010600030101010101" pitchFamily="2" charset="-122"/>
              <a:ea typeface="宋体" panose="02010600030101010101" pitchFamily="2" charset="-122"/>
              <a:cs typeface="Courier New" panose="02070309020205020404" pitchFamily="49" charset="0"/>
            </a:endParaRPr>
          </a:p>
        </p:txBody>
      </p:sp>
      <p:sp>
        <p:nvSpPr>
          <p:cNvPr id="3" name="矩形 2"/>
          <p:cNvSpPr/>
          <p:nvPr/>
        </p:nvSpPr>
        <p:spPr>
          <a:xfrm>
            <a:off x="389206" y="1207071"/>
            <a:ext cx="11412000" cy="4542462"/>
          </a:xfrm>
          <a:prstGeom prst="rect">
            <a:avLst/>
          </a:prstGeom>
        </p:spPr>
        <p:txBody>
          <a:bodyPr>
            <a:spAutoFit/>
          </a:bodyPr>
          <a:lstStyle/>
          <a:p>
            <a:pPr algn="just">
              <a:lnSpc>
                <a:spcPct val="150000"/>
              </a:lnSpc>
              <a:spcAft>
                <a:spcPts val="0"/>
              </a:spcAft>
              <a:tabLst>
                <a:tab pos="2070735" algn="l"/>
              </a:tabLs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典例</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a:latin typeface="Times New Roman" panose="02020603050405020304" pitchFamily="18" charset="0"/>
                <a:cs typeface="Courier New" panose="02070309020205020404" pitchFamily="49" charset="0"/>
              </a:rPr>
              <a:t>(20</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20·</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江苏高考</a:t>
            </a:r>
            <a:r>
              <a:rPr lang="en-US" altLang="zh-CN" sz="2800" kern="100" dirty="0">
                <a:latin typeface="Times New Roman" panose="02020603050405020304" pitchFamily="18" charset="0"/>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灯泡的发明曾被认为是骗局、外科消毒法曾被人们拒绝、疫苗刚出现时曾受到抵制</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今天，它们不仅得到了广泛应用，相关的技术和产品还在不断更新。材料说明</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矛盾的同一性和斗争性是辩证统一的</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B.</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矛盾的普遍性寓于矛盾的特殊性之中</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C.</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具体问题具体分析是解决矛盾的关键</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D.</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事物的发展是前进性与曲折性的统一</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253113" y="5057483"/>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41323673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1698051"/>
            <a:ext cx="11412000" cy="2595839"/>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en-US" altLang="zh-CN" sz="2800" kern="100" dirty="0">
                <a:latin typeface="Times New Roman" panose="02020603050405020304" pitchFamily="18" charset="0"/>
                <a:cs typeface="Courier New" panose="02070309020205020404" pitchFamily="49" charset="0"/>
              </a:rPr>
              <a:t>D</a:t>
            </a:r>
            <a:r>
              <a:rPr lang="zh-CN" altLang="zh-CN" sz="2800" kern="100" dirty="0">
                <a:latin typeface="Times New Roman" panose="02020603050405020304" pitchFamily="18" charset="0"/>
                <a:cs typeface="Times New Roman" panose="02020603050405020304" pitchFamily="18" charset="0"/>
              </a:rPr>
              <a:t>项符合题意，材料强调了人们对新事物的认识有一个过程，表明了事物发展的前途是光明的，道路是曲折的，事物的发展是前进性与曲折性的统一</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en-US" altLang="zh-CN" sz="2800" kern="100" dirty="0" smtClean="0">
                <a:latin typeface="Times New Roman" panose="02020603050405020304" pitchFamily="18" charset="0"/>
                <a:cs typeface="Courier New" panose="02070309020205020404" pitchFamily="49" charset="0"/>
              </a:rPr>
              <a:t>A</a:t>
            </a:r>
            <a:r>
              <a:rPr lang="zh-CN" altLang="zh-CN" sz="2800" kern="100" dirty="0">
                <a:latin typeface="Times New Roman" panose="02020603050405020304" pitchFamily="18" charset="0"/>
                <a:cs typeface="Times New Roman" panose="02020603050405020304" pitchFamily="18" charset="0"/>
              </a:rPr>
              <a:t>、</a:t>
            </a:r>
            <a:r>
              <a:rPr lang="en-US" altLang="zh-CN" sz="2800" kern="100" dirty="0">
                <a:latin typeface="Times New Roman" panose="02020603050405020304" pitchFamily="18" charset="0"/>
                <a:cs typeface="Courier New" panose="02070309020205020404" pitchFamily="49" charset="0"/>
              </a:rPr>
              <a:t>B</a:t>
            </a:r>
            <a:r>
              <a:rPr lang="zh-CN" altLang="zh-CN" sz="2800" kern="100" dirty="0">
                <a:latin typeface="Times New Roman" panose="02020603050405020304" pitchFamily="18" charset="0"/>
                <a:cs typeface="Times New Roman" panose="02020603050405020304" pitchFamily="18" charset="0"/>
              </a:rPr>
              <a:t>、</a:t>
            </a:r>
            <a:r>
              <a:rPr lang="en-US" altLang="zh-CN" sz="2800" kern="100" dirty="0">
                <a:latin typeface="Times New Roman" panose="02020603050405020304" pitchFamily="18" charset="0"/>
                <a:cs typeface="Courier New" panose="02070309020205020404" pitchFamily="49" charset="0"/>
              </a:rPr>
              <a:t>C</a:t>
            </a:r>
            <a:r>
              <a:rPr lang="zh-CN" altLang="zh-CN" sz="2800" kern="100" dirty="0">
                <a:latin typeface="Times New Roman" panose="02020603050405020304" pitchFamily="18" charset="0"/>
                <a:cs typeface="Times New Roman" panose="02020603050405020304" pitchFamily="18" charset="0"/>
              </a:rPr>
              <a:t>三项在材料中没有体现，排除。</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36317336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1053530"/>
            <a:ext cx="11412000" cy="3896131"/>
          </a:xfrm>
          <a:prstGeom prst="rect">
            <a:avLst/>
          </a:prstGeom>
        </p:spPr>
        <p:txBody>
          <a:bodyPr>
            <a:spAutoFit/>
          </a:bodyPr>
          <a:lstStyle/>
          <a:p>
            <a:pPr algn="just">
              <a:lnSpc>
                <a:spcPct val="150000"/>
              </a:lnSpc>
              <a:spcAft>
                <a:spcPts val="0"/>
              </a:spcAft>
              <a:tabLst>
                <a:tab pos="2070735" algn="l"/>
              </a:tabLs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训练</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　漫画《人生路》启示我们</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要抓住时机，促成质变</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事物发展的前途是光明的</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要坚定信心，勇敢地面对挫折</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注重了量的积累就能实现质变</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3070870" y="4246265"/>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pic>
        <p:nvPicPr>
          <p:cNvPr id="2" name="图片 1"/>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6563729" y="1161970"/>
            <a:ext cx="5237477" cy="3852000"/>
          </a:xfrm>
          <a:prstGeom prst="rect">
            <a:avLst/>
          </a:prstGeom>
        </p:spPr>
      </p:pic>
    </p:spTree>
    <p:extLst>
      <p:ext uri="{BB962C8B-B14F-4D97-AF65-F5344CB8AC3E}">
        <p14:creationId xmlns:p14="http://schemas.microsoft.com/office/powerpoint/2010/main" val="25028500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153947"/>
            <a:ext cx="11412000" cy="3869329"/>
          </a:xfrm>
          <a:prstGeom prst="rect">
            <a:avLst/>
          </a:prstGeom>
        </p:spPr>
        <p:txBody>
          <a:bodyPr>
            <a:spAutoFit/>
          </a:bodyPr>
          <a:lstStyle/>
          <a:p>
            <a:pPr lvl="0" algn="just">
              <a:lnSpc>
                <a:spcPct val="150000"/>
              </a:lnSpc>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solidFill>
                  <a:prstClr val="black"/>
                </a:solidFill>
                <a:latin typeface="Times New Roman" panose="02020603050405020304" pitchFamily="18" charset="0"/>
                <a:cs typeface="Times New Roman" panose="02020603050405020304" pitchFamily="18" charset="0"/>
              </a:rPr>
              <a:t>本题考查事物发展的途径、状态等相关知识。</a:t>
            </a:r>
            <a:r>
              <a:rPr lang="en-US" altLang="zh-CN" sz="2800" kern="100" dirty="0">
                <a:solidFill>
                  <a:prstClr val="black"/>
                </a:solidFill>
                <a:latin typeface="宋体" panose="02010600030101010101" pitchFamily="2" charset="-122"/>
                <a:cs typeface="Times New Roman" panose="02020603050405020304" pitchFamily="18" charset="0"/>
              </a:rPr>
              <a:t>①</a:t>
            </a:r>
            <a:r>
              <a:rPr lang="zh-CN" altLang="zh-CN" sz="2800" kern="100" dirty="0">
                <a:solidFill>
                  <a:prstClr val="black"/>
                </a:solidFill>
                <a:latin typeface="Times New Roman" panose="02020603050405020304" pitchFamily="18" charset="0"/>
                <a:cs typeface="Times New Roman" panose="02020603050405020304" pitchFamily="18" charset="0"/>
              </a:rPr>
              <a:t>与漫画寓意无关，排除；</a:t>
            </a:r>
            <a:endParaRPr lang="en-US" altLang="zh-CN" sz="2800" kern="100" dirty="0">
              <a:solidFill>
                <a:prstClr val="black"/>
              </a:solidFill>
              <a:latin typeface="Times New Roman" panose="02020603050405020304" pitchFamily="18" charset="0"/>
              <a:cs typeface="Times New Roman" panose="02020603050405020304" pitchFamily="18" charset="0"/>
            </a:endParaRPr>
          </a:p>
          <a:p>
            <a:pPr lvl="0" algn="just">
              <a:lnSpc>
                <a:spcPct val="150000"/>
              </a:lnSpc>
              <a:tabLst>
                <a:tab pos="2070735" algn="l"/>
              </a:tabLst>
            </a:pPr>
            <a:r>
              <a:rPr lang="en-US" altLang="zh-CN" sz="2800" kern="100" dirty="0">
                <a:solidFill>
                  <a:prstClr val="black"/>
                </a:solidFill>
                <a:latin typeface="宋体" panose="02010600030101010101" pitchFamily="2" charset="-122"/>
                <a:cs typeface="Times New Roman" panose="02020603050405020304" pitchFamily="18" charset="0"/>
              </a:rPr>
              <a:t>④</a:t>
            </a:r>
            <a:r>
              <a:rPr lang="zh-CN" altLang="zh-CN" sz="2800" kern="100" dirty="0">
                <a:solidFill>
                  <a:prstClr val="black"/>
                </a:solidFill>
                <a:latin typeface="Times New Roman" panose="02020603050405020304" pitchFamily="18" charset="0"/>
                <a:cs typeface="Times New Roman" panose="02020603050405020304" pitchFamily="18" charset="0"/>
              </a:rPr>
              <a:t>表述错误，量的积累只有达到一定程度才能引起质变，排除；</a:t>
            </a:r>
            <a:endParaRPr lang="en-US" altLang="zh-CN" sz="2800" kern="100" dirty="0">
              <a:solidFill>
                <a:prstClr val="black"/>
              </a:solidFill>
              <a:latin typeface="Times New Roman" panose="02020603050405020304" pitchFamily="18" charset="0"/>
              <a:cs typeface="Times New Roman" panose="02020603050405020304" pitchFamily="18" charset="0"/>
            </a:endParaRPr>
          </a:p>
          <a:p>
            <a:pPr lvl="0" algn="just">
              <a:lnSpc>
                <a:spcPct val="150000"/>
              </a:lnSpc>
              <a:tabLst>
                <a:tab pos="2070735" algn="l"/>
              </a:tabLst>
            </a:pPr>
            <a:r>
              <a:rPr lang="zh-CN" altLang="zh-CN" sz="2800" kern="100" dirty="0">
                <a:solidFill>
                  <a:prstClr val="black"/>
                </a:solidFill>
                <a:latin typeface="Times New Roman" panose="02020603050405020304" pitchFamily="18" charset="0"/>
                <a:cs typeface="Times New Roman" panose="02020603050405020304" pitchFamily="18" charset="0"/>
              </a:rPr>
              <a:t>从漫画中可以看出，人生路不是一帆风顺的，但面对困难、挫折等不利因素，要坚信事物发展的前途是光明的，坚定信心，勇敢地面对挫折，</a:t>
            </a:r>
            <a:r>
              <a:rPr lang="en-US" altLang="zh-CN" sz="2800" kern="100" dirty="0">
                <a:solidFill>
                  <a:prstClr val="black"/>
                </a:solidFill>
                <a:latin typeface="宋体" panose="02010600030101010101" pitchFamily="2" charset="-122"/>
                <a:cs typeface="Times New Roman" panose="02020603050405020304" pitchFamily="18" charset="0"/>
              </a:rPr>
              <a:t>②③</a:t>
            </a:r>
            <a:r>
              <a:rPr lang="zh-CN" altLang="zh-CN" sz="2800" kern="100" dirty="0">
                <a:solidFill>
                  <a:prstClr val="black"/>
                </a:solidFill>
                <a:latin typeface="Times New Roman" panose="02020603050405020304" pitchFamily="18" charset="0"/>
                <a:cs typeface="Times New Roman" panose="02020603050405020304" pitchFamily="18" charset="0"/>
              </a:rPr>
              <a:t>符合漫画主旨。</a:t>
            </a:r>
            <a:endParaRPr lang="zh-CN" altLang="zh-CN" sz="2800" kern="100" dirty="0">
              <a:solidFill>
                <a:prstClr val="black"/>
              </a:solidFill>
              <a:latin typeface="宋体" panose="02010600030101010101" pitchFamily="2" charset="-122"/>
              <a:ea typeface="宋体" panose="02010600030101010101" pitchFamily="2" charset="-122"/>
              <a:cs typeface="Courier New" panose="02070309020205020404" pitchFamily="49" charset="0"/>
            </a:endParaRPr>
          </a:p>
        </p:txBody>
      </p:sp>
      <p:pic>
        <p:nvPicPr>
          <p:cNvPr id="2" name="图片 1"/>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3912564" y="3544140"/>
            <a:ext cx="4365285" cy="3213933"/>
          </a:xfrm>
          <a:prstGeom prst="rect">
            <a:avLst/>
          </a:prstGeom>
        </p:spPr>
      </p:pic>
    </p:spTree>
    <p:extLst>
      <p:ext uri="{BB962C8B-B14F-4D97-AF65-F5344CB8AC3E}">
        <p14:creationId xmlns:p14="http://schemas.microsoft.com/office/powerpoint/2010/main" val="39452591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linds(horizontal)">
                                      <p:cBhvr>
                                        <p:cTn id="10" dur="5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blinds(horizontal)">
                                      <p:cBhvr>
                                        <p:cTn id="15" dur="500"/>
                                        <p:tgtEl>
                                          <p:spTgt spid="3">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3" presetClass="entr" presetSubtype="10" fill="hold" nodeType="click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Effect transition="in" filter="blinds(horizontal)">
                                      <p:cBhvr>
                                        <p:cTn id="20"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389206" y="0"/>
            <a:ext cx="11412000" cy="664477"/>
          </a:xfrm>
          <a:prstGeom prst="rect">
            <a:avLst/>
          </a:prstGeom>
        </p:spPr>
        <p:txBody>
          <a:bodyPr>
            <a:spAutoFit/>
          </a:bodyPr>
          <a:lstStyle/>
          <a:p>
            <a:pPr algn="just">
              <a:lnSpc>
                <a:spcPct val="150000"/>
              </a:lnSpc>
              <a:spcAft>
                <a:spcPts val="0"/>
              </a:spcAft>
              <a:tabLst>
                <a:tab pos="2070735" algn="l"/>
              </a:tabLst>
            </a:pPr>
            <a:r>
              <a:rPr lang="zh-CN" altLang="en-US"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考向</a:t>
            </a:r>
            <a:r>
              <a:rPr lang="en-US"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2</a:t>
            </a:r>
            <a:r>
              <a:rPr lang="zh-CN" altLang="en-US"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　发展的量变与质变状态</a:t>
            </a:r>
            <a:endParaRPr lang="zh-CN" altLang="zh-CN" sz="2800" b="1" kern="100" dirty="0">
              <a:solidFill>
                <a:srgbClr val="C00000"/>
              </a:solidFill>
              <a:effectLst/>
              <a:latin typeface="宋体" panose="02010600030101010101" pitchFamily="2" charset="-122"/>
              <a:ea typeface="宋体" panose="02010600030101010101" pitchFamily="2" charset="-122"/>
              <a:cs typeface="Courier New" panose="02070309020205020404" pitchFamily="49" charset="0"/>
            </a:endParaRPr>
          </a:p>
        </p:txBody>
      </p:sp>
      <p:sp>
        <p:nvSpPr>
          <p:cNvPr id="3" name="矩形 2"/>
          <p:cNvSpPr/>
          <p:nvPr/>
        </p:nvSpPr>
        <p:spPr>
          <a:xfrm>
            <a:off x="389206" y="674440"/>
            <a:ext cx="11412000" cy="6124754"/>
          </a:xfrm>
          <a:prstGeom prst="rect">
            <a:avLst/>
          </a:prstGeom>
        </p:spPr>
        <p:txBody>
          <a:bodyPr>
            <a:spAutoFit/>
          </a:bodyPr>
          <a:lstStyle/>
          <a:p>
            <a:pPr algn="just">
              <a:lnSpc>
                <a:spcPct val="140000"/>
              </a:lnSpc>
              <a:spcAft>
                <a:spcPts val="0"/>
              </a:spcAft>
              <a:tabLst>
                <a:tab pos="2070735" algn="l"/>
              </a:tabLs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典例</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a:latin typeface="Times New Roman" panose="02020603050405020304" pitchFamily="18" charset="0"/>
                <a:cs typeface="Courier New" panose="02070309020205020404" pitchFamily="49" charset="0"/>
              </a:rPr>
              <a:t>(2</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019·</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全国</a:t>
            </a:r>
            <a:r>
              <a:rPr lang="en-US" altLang="zh-CN" sz="2800" kern="100" dirty="0">
                <a:latin typeface="宋体" panose="02010600030101010101" pitchFamily="2" charset="-122"/>
                <a:cs typeface="Times New Roman" panose="02020603050405020304" pitchFamily="18" charset="0"/>
              </a:rPr>
              <a:t>Ⅰ</a:t>
            </a:r>
            <a:r>
              <a:rPr lang="en-US" altLang="zh-CN" sz="2800" kern="100" dirty="0">
                <a:latin typeface="Times New Roman" panose="02020603050405020304" pitchFamily="18" charset="0"/>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习近平在谈到领导工作的方法时强调，对于党的路线方针政策和重大战略部署，要一以贯之地贯彻。我们要有钉钉子的精神，钉钉子往往不是一锤子就能钉好的，而是要一锤一锤接着敲，直到把钉子钉实钉牢，钉牢一颗再钉下一颗，不断钉下去，必然大有成效。这一论述体现的唯物辩证法道理是</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量变比质变更能推动事物的发展</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只有事物数量的不断增加才能引起质变</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量的变化的不断积累必然导致质的飞跃</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事物的发展是从量变到质变再到新的量变的循环往复的上升过程</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5509617" y="6041212"/>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27522032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261442"/>
            <a:ext cx="11412000" cy="5909310"/>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材料强调，要一以贯之地贯彻党的路线方针政策和重大战略部署，必然会取得重大成效，说明量的变化的不断积累必然导致质的飞跃，</a:t>
            </a:r>
            <a:r>
              <a:rPr lang="en-US" altLang="zh-CN" sz="2800" kern="100" dirty="0">
                <a:latin typeface="宋体" panose="02010600030101010101" pitchFamily="2" charset="-122"/>
                <a:cs typeface="Times New Roman" panose="02020603050405020304" pitchFamily="18" charset="0"/>
              </a:rPr>
              <a:t>③</a:t>
            </a:r>
            <a:r>
              <a:rPr lang="zh-CN" altLang="zh-CN" sz="2800" kern="100" dirty="0">
                <a:latin typeface="Times New Roman" panose="02020603050405020304" pitchFamily="18" charset="0"/>
                <a:cs typeface="Times New Roman" panose="02020603050405020304" pitchFamily="18" charset="0"/>
              </a:rPr>
              <a:t>正确</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zh-CN" altLang="zh-CN" sz="2800" kern="100" dirty="0" smtClean="0">
                <a:latin typeface="Times New Roman" panose="02020603050405020304" pitchFamily="18" charset="0"/>
                <a:cs typeface="Times New Roman" panose="02020603050405020304" pitchFamily="18" charset="0"/>
              </a:rPr>
              <a:t>贯彻</a:t>
            </a:r>
            <a:r>
              <a:rPr lang="zh-CN" altLang="zh-CN" sz="2800" kern="100" dirty="0">
                <a:latin typeface="Times New Roman" panose="02020603050405020304" pitchFamily="18" charset="0"/>
                <a:cs typeface="Times New Roman" panose="02020603050405020304" pitchFamily="18" charset="0"/>
              </a:rPr>
              <a:t>党的路线方针政策和重大战略部署，需要发扬钉钉子精神，要一锤一锤接着敲，钉牢一颗再钉下一颗，说明事物的发展是从量变到质变再到新的量变的循环往复的上升过程，</a:t>
            </a:r>
            <a:r>
              <a:rPr lang="en-US" altLang="zh-CN" sz="2800" kern="100" dirty="0">
                <a:latin typeface="宋体" panose="02010600030101010101" pitchFamily="2" charset="-122"/>
                <a:cs typeface="Times New Roman" panose="02020603050405020304" pitchFamily="18" charset="0"/>
              </a:rPr>
              <a:t>④</a:t>
            </a:r>
            <a:r>
              <a:rPr lang="zh-CN" altLang="zh-CN" sz="2800" kern="100" dirty="0">
                <a:latin typeface="Times New Roman" panose="02020603050405020304" pitchFamily="18" charset="0"/>
                <a:cs typeface="Times New Roman" panose="02020603050405020304" pitchFamily="18" charset="0"/>
              </a:rPr>
              <a:t>正确</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zh-CN" altLang="zh-CN" sz="2800" kern="100" dirty="0" smtClean="0">
                <a:latin typeface="Times New Roman" panose="02020603050405020304" pitchFamily="18" charset="0"/>
                <a:cs typeface="Times New Roman" panose="02020603050405020304" pitchFamily="18" charset="0"/>
              </a:rPr>
              <a:t>事物</a:t>
            </a:r>
            <a:r>
              <a:rPr lang="zh-CN" altLang="zh-CN" sz="2800" kern="100" dirty="0">
                <a:latin typeface="Times New Roman" panose="02020603050405020304" pitchFamily="18" charset="0"/>
                <a:cs typeface="Times New Roman" panose="02020603050405020304" pitchFamily="18" charset="0"/>
              </a:rPr>
              <a:t>的发展是量变和质变的统一，并非量变比质变更能推动事物的发展，</a:t>
            </a:r>
            <a:r>
              <a:rPr lang="en-US" altLang="zh-CN" sz="2800" kern="100" dirty="0">
                <a:latin typeface="宋体" panose="02010600030101010101" pitchFamily="2" charset="-122"/>
                <a:cs typeface="Times New Roman" panose="02020603050405020304" pitchFamily="18" charset="0"/>
              </a:rPr>
              <a:t>①</a:t>
            </a:r>
            <a:r>
              <a:rPr lang="zh-CN" altLang="zh-CN" sz="2800" kern="100" dirty="0">
                <a:latin typeface="Times New Roman" panose="02020603050405020304" pitchFamily="18" charset="0"/>
                <a:cs typeface="Times New Roman" panose="02020603050405020304" pitchFamily="18" charset="0"/>
              </a:rPr>
              <a:t>说法错误</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zh-CN" altLang="zh-CN" sz="2800" kern="100" spc="-100" dirty="0" smtClean="0">
                <a:latin typeface="Times New Roman" panose="02020603050405020304" pitchFamily="18" charset="0"/>
                <a:cs typeface="Times New Roman" panose="02020603050405020304" pitchFamily="18" charset="0"/>
              </a:rPr>
              <a:t>事物</a:t>
            </a:r>
            <a:r>
              <a:rPr lang="zh-CN" altLang="zh-CN" sz="2800" kern="100" spc="-100" dirty="0">
                <a:latin typeface="Times New Roman" panose="02020603050405020304" pitchFamily="18" charset="0"/>
                <a:cs typeface="Times New Roman" panose="02020603050405020304" pitchFamily="18" charset="0"/>
              </a:rPr>
              <a:t>数量的增加或减少，只是引起质变的一种情形，</a:t>
            </a:r>
            <a:r>
              <a:rPr lang="en-US" altLang="zh-CN" sz="2800" kern="100" spc="-100" dirty="0">
                <a:latin typeface="宋体" panose="02010600030101010101" pitchFamily="2" charset="-122"/>
                <a:cs typeface="Times New Roman" panose="02020603050405020304" pitchFamily="18" charset="0"/>
              </a:rPr>
              <a:t>②</a:t>
            </a:r>
            <a:r>
              <a:rPr lang="zh-CN" altLang="zh-CN" sz="2800" kern="100" spc="-100" dirty="0">
                <a:latin typeface="Times New Roman" panose="02020603050405020304" pitchFamily="18" charset="0"/>
                <a:cs typeface="Times New Roman" panose="02020603050405020304" pitchFamily="18" charset="0"/>
              </a:rPr>
              <a:t>说法错误。故选</a:t>
            </a:r>
            <a:r>
              <a:rPr lang="en-US" altLang="zh-CN" sz="2800" kern="100" spc="-100" dirty="0">
                <a:latin typeface="Times New Roman" panose="02020603050405020304" pitchFamily="18" charset="0"/>
                <a:cs typeface="Courier New" panose="02070309020205020404" pitchFamily="49" charset="0"/>
              </a:rPr>
              <a:t>D</a:t>
            </a:r>
            <a:r>
              <a:rPr lang="zh-CN" altLang="zh-CN" sz="2800" kern="100" spc="-100" dirty="0">
                <a:latin typeface="Times New Roman" panose="02020603050405020304" pitchFamily="18" charset="0"/>
                <a:cs typeface="Times New Roman" panose="02020603050405020304" pitchFamily="18" charset="0"/>
              </a:rPr>
              <a:t>。</a:t>
            </a:r>
            <a:endParaRPr lang="zh-CN" altLang="zh-CN" sz="2800" kern="100" spc="-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40639483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linds(horizontal)">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261442"/>
            <a:ext cx="11412000" cy="5835124"/>
          </a:xfrm>
          <a:prstGeom prst="rect">
            <a:avLst/>
          </a:prstGeom>
        </p:spPr>
        <p:txBody>
          <a:bodyPr>
            <a:spAutoFit/>
          </a:bodyPr>
          <a:lstStyle/>
          <a:p>
            <a:pPr algn="just">
              <a:lnSpc>
                <a:spcPct val="150000"/>
              </a:lnSpc>
              <a:spcAft>
                <a:spcPts val="0"/>
              </a:spcAft>
              <a:tabLst>
                <a:tab pos="2070735" algn="l"/>
              </a:tabLs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训练</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　习近平总书记在宁夏考察时强调，从全面建成小康社会到基本实现现代化，再到全面建成社会主义现代化强国，我们都要继续发扬伟大奋斗精神，一任接着一任干、一代接着一代干，以尺寸之力积千秋之功，我们必将创造更美好的生活，迎来更光明的未来。材料启示我们要</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坚持发展观点，创造美好生活</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注重量的积累，脚踏实地地干</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果断抓住时机，积极促成质变</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通过思想引领，迎来光明未来</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262558" y="5446018"/>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40436404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1413570"/>
            <a:ext cx="11412000" cy="3242170"/>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本题考查量变与质变的关系的知识。材料表明要坚持发展观点，注重量的积累，</a:t>
            </a:r>
            <a:r>
              <a:rPr lang="en-US" altLang="zh-CN" sz="2800" kern="100" dirty="0">
                <a:latin typeface="宋体" panose="02010600030101010101" pitchFamily="2" charset="-122"/>
                <a:cs typeface="Times New Roman" panose="02020603050405020304" pitchFamily="18" charset="0"/>
              </a:rPr>
              <a:t>①②</a:t>
            </a:r>
            <a:r>
              <a:rPr lang="zh-CN" altLang="zh-CN" sz="2800" kern="100" dirty="0">
                <a:latin typeface="Times New Roman" panose="02020603050405020304" pitchFamily="18" charset="0"/>
                <a:cs typeface="Times New Roman" panose="02020603050405020304" pitchFamily="18" charset="0"/>
              </a:rPr>
              <a:t>正确</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en-US" altLang="zh-CN" sz="2800" kern="100" dirty="0" smtClean="0">
                <a:latin typeface="宋体" panose="02010600030101010101" pitchFamily="2" charset="-122"/>
                <a:cs typeface="Times New Roman" panose="02020603050405020304" pitchFamily="18" charset="0"/>
              </a:rPr>
              <a:t>③</a:t>
            </a:r>
            <a:r>
              <a:rPr lang="zh-CN" altLang="zh-CN" sz="2800" kern="100" dirty="0">
                <a:latin typeface="Times New Roman" panose="02020603050405020304" pitchFamily="18" charset="0"/>
                <a:cs typeface="Times New Roman" panose="02020603050405020304" pitchFamily="18" charset="0"/>
              </a:rPr>
              <a:t>强调要抓住机遇，促成质变，不符合题意</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zh-CN" altLang="zh-CN" sz="2800" kern="100" dirty="0" smtClean="0">
                <a:latin typeface="Times New Roman" panose="02020603050405020304" pitchFamily="18" charset="0"/>
                <a:cs typeface="Times New Roman" panose="02020603050405020304" pitchFamily="18" charset="0"/>
              </a:rPr>
              <a:t>思想</a:t>
            </a:r>
            <a:r>
              <a:rPr lang="zh-CN" altLang="zh-CN" sz="2800" kern="100" dirty="0">
                <a:latin typeface="Times New Roman" panose="02020603050405020304" pitchFamily="18" charset="0"/>
                <a:cs typeface="Times New Roman" panose="02020603050405020304" pitchFamily="18" charset="0"/>
              </a:rPr>
              <a:t>有正确与错误之分，并不是所有的思想都能引领光明未来，</a:t>
            </a:r>
            <a:r>
              <a:rPr lang="en-US" altLang="zh-CN" sz="2800" kern="100" dirty="0">
                <a:latin typeface="宋体" panose="02010600030101010101" pitchFamily="2" charset="-122"/>
                <a:cs typeface="Times New Roman" panose="02020603050405020304" pitchFamily="18" charset="0"/>
              </a:rPr>
              <a:t>④</a:t>
            </a:r>
            <a:r>
              <a:rPr lang="zh-CN" altLang="zh-CN" sz="2800" kern="100" dirty="0">
                <a:latin typeface="Times New Roman" panose="02020603050405020304" pitchFamily="18" charset="0"/>
                <a:cs typeface="Times New Roman" panose="02020603050405020304" pitchFamily="18" charset="0"/>
              </a:rPr>
              <a:t>排除。故选</a:t>
            </a:r>
            <a:r>
              <a:rPr lang="en-US" altLang="zh-CN" sz="2800" kern="100" dirty="0">
                <a:latin typeface="Times New Roman" panose="02020603050405020304" pitchFamily="18" charset="0"/>
                <a:cs typeface="Courier New" panose="02070309020205020404" pitchFamily="49" charset="0"/>
              </a:rPr>
              <a:t>A</a:t>
            </a:r>
            <a:r>
              <a:rPr lang="zh-CN" altLang="zh-CN" sz="2800" kern="100" dirty="0">
                <a:latin typeface="Times New Roman" panose="02020603050405020304" pitchFamily="18" charset="0"/>
                <a:cs typeface="Times New Roman" panose="02020603050405020304" pitchFamily="18" charset="0"/>
              </a:rPr>
              <a:t>。</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16861401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肘形连接符 10"/>
          <p:cNvCxnSpPr/>
          <p:nvPr/>
        </p:nvCxnSpPr>
        <p:spPr>
          <a:xfrm rot="10800000" flipH="1" flipV="1">
            <a:off x="612766" y="439864"/>
            <a:ext cx="11062414" cy="324839"/>
          </a:xfrm>
          <a:prstGeom prst="bentConnector3">
            <a:avLst>
              <a:gd name="adj1" fmla="val -1893"/>
            </a:avLst>
          </a:prstGeom>
          <a:ln w="12700">
            <a:solidFill>
              <a:srgbClr val="2663B4"/>
            </a:solidFill>
          </a:ln>
        </p:spPr>
        <p:style>
          <a:lnRef idx="1">
            <a:schemeClr val="accent1"/>
          </a:lnRef>
          <a:fillRef idx="0">
            <a:schemeClr val="accent1"/>
          </a:fillRef>
          <a:effectRef idx="0">
            <a:schemeClr val="accent1"/>
          </a:effectRef>
          <a:fontRef idx="minor">
            <a:schemeClr val="tx1"/>
          </a:fontRef>
        </p:style>
      </p:cxnSp>
      <p:sp>
        <p:nvSpPr>
          <p:cNvPr id="14" name="矩形 13"/>
          <p:cNvSpPr/>
          <p:nvPr/>
        </p:nvSpPr>
        <p:spPr>
          <a:xfrm>
            <a:off x="409285" y="592668"/>
            <a:ext cx="11256212" cy="16117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983432" y="223757"/>
            <a:ext cx="6696744" cy="523220"/>
          </a:xfrm>
          <a:prstGeom prst="rect">
            <a:avLst/>
          </a:prstGeom>
        </p:spPr>
        <p:txBody>
          <a:bodyPr wrap="square">
            <a:spAutoFit/>
          </a:bodyPr>
          <a:lstStyle/>
          <a:p>
            <a:pPr defTabSz="1219140">
              <a:defRPr/>
            </a:pPr>
            <a:r>
              <a:rPr lang="zh-CN" altLang="en-US" sz="2800" b="1" kern="100" dirty="0">
                <a:latin typeface="Times New Roman" panose="02020603050405020304"/>
                <a:ea typeface="+mj-ea"/>
                <a:cs typeface="Times New Roman" panose="02020603050405020304"/>
              </a:rPr>
              <a:t>易错矫正</a:t>
            </a:r>
            <a:endParaRPr lang="zh-CN" altLang="zh-CN" sz="2800" b="1" kern="100" dirty="0">
              <a:latin typeface="Times New Roman" panose="02020603050405020304"/>
              <a:ea typeface="+mj-ea"/>
              <a:cs typeface="Times New Roman" panose="02020603050405020304"/>
            </a:endParaRPr>
          </a:p>
        </p:txBody>
      </p:sp>
      <p:sp>
        <p:nvSpPr>
          <p:cNvPr id="17" name="流程图: 离页连接符 16"/>
          <p:cNvSpPr/>
          <p:nvPr/>
        </p:nvSpPr>
        <p:spPr>
          <a:xfrm>
            <a:off x="624802" y="350729"/>
            <a:ext cx="189621" cy="333731"/>
          </a:xfrm>
          <a:prstGeom prst="flowChartOffpageConnector">
            <a:avLst/>
          </a:prstGeom>
          <a:solidFill>
            <a:srgbClr val="2663B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10" name="矩形 9"/>
          <p:cNvSpPr/>
          <p:nvPr/>
        </p:nvSpPr>
        <p:spPr>
          <a:xfrm>
            <a:off x="389206" y="775023"/>
            <a:ext cx="11412000" cy="664477"/>
          </a:xfrm>
          <a:prstGeom prst="rect">
            <a:avLst/>
          </a:prstGeom>
        </p:spPr>
        <p:txBody>
          <a:bodyPr>
            <a:spAutoFit/>
          </a:bodyPr>
          <a:lstStyle/>
          <a:p>
            <a:pPr algn="just">
              <a:lnSpc>
                <a:spcPct val="150000"/>
              </a:lnSpc>
              <a:spcAft>
                <a:spcPts val="0"/>
              </a:spcAft>
              <a:tabLst>
                <a:tab pos="2070735" algn="l"/>
              </a:tabLst>
            </a:pPr>
            <a:r>
              <a:rPr lang="zh-CN" altLang="en-US"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易错点</a:t>
            </a:r>
            <a:r>
              <a:rPr lang="en-US"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1</a:t>
            </a:r>
            <a:r>
              <a:rPr lang="zh-CN" altLang="en-US"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　混淆事物发展的趋势与状态</a:t>
            </a:r>
            <a:endParaRPr lang="zh-CN" altLang="zh-CN" sz="2800" b="1" kern="100" dirty="0">
              <a:solidFill>
                <a:srgbClr val="C00000"/>
              </a:solidFill>
              <a:effectLst/>
              <a:latin typeface="宋体" panose="02010600030101010101" pitchFamily="2" charset="-122"/>
              <a:ea typeface="宋体" panose="02010600030101010101" pitchFamily="2" charset="-122"/>
              <a:cs typeface="Courier New" panose="02070309020205020404" pitchFamily="49" charset="0"/>
            </a:endParaRPr>
          </a:p>
        </p:txBody>
      </p:sp>
      <p:sp>
        <p:nvSpPr>
          <p:cNvPr id="12" name="矩形 11"/>
          <p:cNvSpPr/>
          <p:nvPr/>
        </p:nvSpPr>
        <p:spPr>
          <a:xfrm>
            <a:off x="389206" y="1449194"/>
            <a:ext cx="11412000" cy="5188793"/>
          </a:xfrm>
          <a:prstGeom prst="rect">
            <a:avLst/>
          </a:prstGeom>
        </p:spPr>
        <p:txBody>
          <a:bodyPr>
            <a:spAutoFit/>
          </a:bodyPr>
          <a:lstStyle/>
          <a:p>
            <a:pPr algn="just">
              <a:lnSpc>
                <a:spcPct val="150000"/>
              </a:lnSpc>
              <a:spcAft>
                <a:spcPts val="0"/>
              </a:spcAft>
              <a:tabLst>
                <a:tab pos="2070735" algn="l"/>
              </a:tabLs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训练</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　与普通微信群不一样，</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日行一善</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微信群有个特别的群规，群友发出的红包不能抢。所有微信红包里的钱，都被用来帮助贫困人群，日行一善，积小善成大善，弘扬社会正能量。材料表明</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价值观影响人们的行为选择</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事物的发展是从量变开始的</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人们的价值选择是因时而变的</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量变引起质变是事物发展的总趋势</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3" name="TextBox 9"/>
          <p:cNvSpPr txBox="1"/>
          <p:nvPr/>
        </p:nvSpPr>
        <p:spPr>
          <a:xfrm>
            <a:off x="262291" y="6003112"/>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9827135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linds(horizontal)">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1125538"/>
            <a:ext cx="11412000" cy="3970318"/>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日行一善</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微信群用红包来帮助贫困人群，这体现了价值观影响人们的行为选择，</a:t>
            </a:r>
            <a:r>
              <a:rPr lang="en-US" altLang="zh-CN" sz="2800" kern="100" dirty="0">
                <a:latin typeface="宋体" panose="02010600030101010101" pitchFamily="2" charset="-122"/>
                <a:cs typeface="Times New Roman" panose="02020603050405020304" pitchFamily="18" charset="0"/>
              </a:rPr>
              <a:t>①</a:t>
            </a:r>
            <a:r>
              <a:rPr lang="zh-CN" altLang="zh-CN" sz="2800" kern="100" dirty="0">
                <a:latin typeface="Times New Roman" panose="02020603050405020304" pitchFamily="18" charset="0"/>
                <a:cs typeface="Times New Roman" panose="02020603050405020304" pitchFamily="18" charset="0"/>
              </a:rPr>
              <a:t>入选</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日行一善，积小善成大善</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，这体现了事物的发展是从量变开始的，</a:t>
            </a:r>
            <a:r>
              <a:rPr lang="en-US" altLang="zh-CN" sz="2800" kern="100" dirty="0">
                <a:latin typeface="宋体" panose="02010600030101010101" pitchFamily="2" charset="-122"/>
                <a:cs typeface="Times New Roman" panose="02020603050405020304" pitchFamily="18" charset="0"/>
              </a:rPr>
              <a:t>②</a:t>
            </a:r>
            <a:r>
              <a:rPr lang="zh-CN" altLang="zh-CN" sz="2800" kern="100" dirty="0">
                <a:latin typeface="Times New Roman" panose="02020603050405020304" pitchFamily="18" charset="0"/>
                <a:cs typeface="Times New Roman" panose="02020603050405020304" pitchFamily="18" charset="0"/>
              </a:rPr>
              <a:t>入选</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en-US" altLang="zh-CN" sz="2800" kern="100" dirty="0" smtClean="0">
                <a:latin typeface="宋体" panose="02010600030101010101" pitchFamily="2" charset="-122"/>
                <a:cs typeface="Times New Roman" panose="02020603050405020304" pitchFamily="18" charset="0"/>
              </a:rPr>
              <a:t>③</a:t>
            </a:r>
            <a:r>
              <a:rPr lang="zh-CN" altLang="zh-CN" sz="2800" kern="100" dirty="0">
                <a:latin typeface="Times New Roman" panose="02020603050405020304" pitchFamily="18" charset="0"/>
                <a:cs typeface="Times New Roman" panose="02020603050405020304" pitchFamily="18" charset="0"/>
              </a:rPr>
              <a:t>说法过于绝对且与题意无关</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en-US" altLang="zh-CN" sz="2800" kern="100" dirty="0" smtClean="0">
                <a:latin typeface="宋体" panose="02010600030101010101" pitchFamily="2" charset="-122"/>
                <a:cs typeface="Times New Roman" panose="02020603050405020304" pitchFamily="18" charset="0"/>
              </a:rPr>
              <a:t>④</a:t>
            </a:r>
            <a:r>
              <a:rPr lang="zh-CN" altLang="zh-CN" sz="2800" kern="100" dirty="0">
                <a:latin typeface="Times New Roman" panose="02020603050405020304" pitchFamily="18" charset="0"/>
                <a:cs typeface="Times New Roman" panose="02020603050405020304" pitchFamily="18" charset="0"/>
              </a:rPr>
              <a:t>说法错误，事物发展的总趋势是前进的、上升的。</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6143195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linds(horizontal)">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389206" y="677085"/>
            <a:ext cx="11412000" cy="664477"/>
          </a:xfrm>
          <a:prstGeom prst="rect">
            <a:avLst/>
          </a:prstGeom>
        </p:spPr>
        <p:txBody>
          <a:bodyPr>
            <a:spAutoFit/>
          </a:bodyPr>
          <a:lstStyle/>
          <a:p>
            <a:pPr algn="just">
              <a:lnSpc>
                <a:spcPct val="150000"/>
              </a:lnSpc>
              <a:spcAft>
                <a:spcPts val="0"/>
              </a:spcAft>
              <a:tabLst>
                <a:tab pos="2070735" algn="l"/>
              </a:tabLst>
            </a:pPr>
            <a:r>
              <a:rPr lang="zh-CN" altLang="en-US"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易错点</a:t>
            </a:r>
            <a:r>
              <a:rPr lang="en-US"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2</a:t>
            </a:r>
            <a:r>
              <a:rPr lang="zh-CN" altLang="en-US"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　误认为量变必然引起质变</a:t>
            </a:r>
            <a:endParaRPr lang="zh-CN" altLang="zh-CN" sz="2800" b="1" kern="100" dirty="0">
              <a:solidFill>
                <a:srgbClr val="C00000"/>
              </a:solidFill>
              <a:effectLst/>
              <a:latin typeface="宋体" panose="02010600030101010101" pitchFamily="2" charset="-122"/>
              <a:ea typeface="宋体" panose="02010600030101010101" pitchFamily="2" charset="-122"/>
              <a:cs typeface="Courier New" panose="02070309020205020404" pitchFamily="49" charset="0"/>
            </a:endParaRPr>
          </a:p>
        </p:txBody>
      </p:sp>
      <p:sp>
        <p:nvSpPr>
          <p:cNvPr id="3" name="矩形 2"/>
          <p:cNvSpPr/>
          <p:nvPr/>
        </p:nvSpPr>
        <p:spPr>
          <a:xfrm>
            <a:off x="389206" y="1351087"/>
            <a:ext cx="11412000" cy="3970318"/>
          </a:xfrm>
          <a:prstGeom prst="rect">
            <a:avLst/>
          </a:prstGeom>
        </p:spPr>
        <p:txBody>
          <a:bodyPr>
            <a:spAutoFit/>
          </a:bodyPr>
          <a:lstStyle/>
          <a:p>
            <a:pPr algn="just">
              <a:lnSpc>
                <a:spcPct val="150000"/>
              </a:lnSpc>
              <a:spcAft>
                <a:spcPts val="0"/>
              </a:spcAft>
              <a:tabLst>
                <a:tab pos="2070735" algn="l"/>
              </a:tabLs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训练</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en-US" sz="2800" kern="100" dirty="0">
                <a:latin typeface="Times New Roman" panose="02020603050405020304" pitchFamily="18" charset="0"/>
                <a:ea typeface="方正中等线简体" panose="03000509000000000000" pitchFamily="65" charset="-122"/>
                <a:cs typeface="Times New Roman" panose="02020603050405020304" pitchFamily="18" charset="0"/>
              </a:rPr>
              <a:t>右</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图</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漫画《吃饭》主要讽刺了</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否认用科学理论武装头脑指导实践的现象</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脱离具体实际，过于理想化，急于求成的现象</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不能一切以时间、地点、条件为转移的现象</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不懂得微小的量变必然促成事物质变的现象</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2009800" y="4563305"/>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pic>
        <p:nvPicPr>
          <p:cNvPr id="26626" name="Picture 2" descr="Z170"/>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431278" y="1521850"/>
            <a:ext cx="3369928" cy="241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616048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3176619"/>
            <a:ext cx="11412000" cy="2677656"/>
          </a:xfrm>
          <a:prstGeom prst="rect">
            <a:avLst/>
          </a:prstGeom>
        </p:spPr>
        <p:txBody>
          <a:bodyPr>
            <a:spAutoFit/>
          </a:bodyPr>
          <a:lstStyle/>
          <a:p>
            <a:pPr algn="just">
              <a:lnSpc>
                <a:spcPct val="150000"/>
              </a:lnSpc>
              <a:spcAft>
                <a:spcPts val="0"/>
              </a:spcAft>
              <a:tabLst>
                <a:tab pos="2070735" algn="l"/>
              </a:tabLst>
            </a:pPr>
            <a:r>
              <a:rPr lang="zh-CN" altLang="zh-CN" sz="2800" kern="100" dirty="0" smtClean="0">
                <a:latin typeface="Times New Roman" panose="02020603050405020304" pitchFamily="18" charset="0"/>
                <a:cs typeface="Courier New" panose="02070309020205020404" pitchFamily="49" charset="0"/>
              </a:rPr>
              <a:t>一切</a:t>
            </a:r>
            <a:r>
              <a:rPr lang="zh-CN" altLang="zh-CN" sz="2800" kern="100" dirty="0">
                <a:latin typeface="Times New Roman" panose="02020603050405020304" pitchFamily="18" charset="0"/>
                <a:cs typeface="Courier New" panose="02070309020205020404" pitchFamily="49" charset="0"/>
              </a:rPr>
              <a:t>以时间、地点、条件为转移肯定联系的客观性和联系的条件性，事物之间都是有条件地联系着。漫画中人物与吃饭之间、小碗与大碗之间都是有条件的联系着，故</a:t>
            </a:r>
            <a:r>
              <a:rPr lang="en-US" altLang="zh-CN" sz="2800" kern="100" dirty="0">
                <a:latin typeface="宋体" panose="02010600030101010101" pitchFamily="2" charset="-122"/>
                <a:cs typeface="Courier New" panose="02070309020205020404" pitchFamily="49" charset="0"/>
              </a:rPr>
              <a:t>③</a:t>
            </a:r>
            <a:r>
              <a:rPr lang="zh-CN" altLang="zh-CN" sz="2800" kern="100" dirty="0">
                <a:latin typeface="Times New Roman" panose="02020603050405020304" pitchFamily="18" charset="0"/>
                <a:cs typeface="Courier New" panose="02070309020205020404" pitchFamily="49" charset="0"/>
              </a:rPr>
              <a:t>正确</a:t>
            </a:r>
            <a:r>
              <a:rPr lang="zh-CN" altLang="zh-CN" sz="2800" kern="100" dirty="0" smtClean="0">
                <a:latin typeface="Times New Roman" panose="02020603050405020304" pitchFamily="18" charset="0"/>
                <a:cs typeface="Courier New" panose="02070309020205020404" pitchFamily="49" charset="0"/>
              </a:rPr>
              <a:t>；</a:t>
            </a:r>
            <a:endParaRPr lang="en-US" altLang="zh-CN" sz="2800" kern="100" dirty="0" smtClean="0">
              <a:latin typeface="Times New Roman" panose="02020603050405020304" pitchFamily="18" charset="0"/>
              <a:cs typeface="Courier New" panose="02070309020205020404" pitchFamily="49" charset="0"/>
            </a:endParaRPr>
          </a:p>
          <a:p>
            <a:pPr algn="just">
              <a:lnSpc>
                <a:spcPct val="150000"/>
              </a:lnSpc>
              <a:spcAft>
                <a:spcPts val="0"/>
              </a:spcAft>
              <a:tabLst>
                <a:tab pos="2070735" algn="l"/>
              </a:tabLst>
            </a:pPr>
            <a:r>
              <a:rPr lang="zh-CN" altLang="zh-CN" sz="2800" kern="100" dirty="0" smtClean="0">
                <a:latin typeface="Times New Roman" panose="02020603050405020304" pitchFamily="18" charset="0"/>
                <a:cs typeface="Courier New" panose="02070309020205020404" pitchFamily="49" charset="0"/>
              </a:rPr>
              <a:t>量变</a:t>
            </a:r>
            <a:r>
              <a:rPr lang="zh-CN" altLang="zh-CN" sz="2800" kern="100" dirty="0">
                <a:latin typeface="Times New Roman" panose="02020603050405020304" pitchFamily="18" charset="0"/>
                <a:cs typeface="Courier New" panose="02070309020205020404" pitchFamily="49" charset="0"/>
              </a:rPr>
              <a:t>达到一定程度才会引起质变，</a:t>
            </a:r>
            <a:r>
              <a:rPr lang="en-US" altLang="zh-CN" sz="2800" kern="100" dirty="0">
                <a:latin typeface="宋体" panose="02010600030101010101" pitchFamily="2" charset="-122"/>
                <a:cs typeface="Courier New" panose="02070309020205020404" pitchFamily="49" charset="0"/>
              </a:rPr>
              <a:t>④</a:t>
            </a:r>
            <a:r>
              <a:rPr lang="zh-CN" altLang="zh-CN" sz="2800" kern="100" dirty="0">
                <a:latin typeface="Times New Roman" panose="02020603050405020304" pitchFamily="18" charset="0"/>
                <a:cs typeface="Courier New" panose="02070309020205020404" pitchFamily="49" charset="0"/>
              </a:rPr>
              <a:t>错误。</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pic>
        <p:nvPicPr>
          <p:cNvPr id="4" name="Picture 2" descr="Z170"/>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183438" y="755889"/>
            <a:ext cx="3369928" cy="241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矩形 4"/>
          <p:cNvSpPr/>
          <p:nvPr/>
        </p:nvSpPr>
        <p:spPr>
          <a:xfrm>
            <a:off x="389206" y="523347"/>
            <a:ext cx="7506200" cy="2677656"/>
          </a:xfrm>
          <a:prstGeom prst="rect">
            <a:avLst/>
          </a:prstGeom>
        </p:spPr>
        <p:txBody>
          <a:bodyPr wrap="square">
            <a:spAutoFit/>
          </a:bodyPr>
          <a:lstStyle/>
          <a:p>
            <a:pPr lvl="0" algn="just">
              <a:lnSpc>
                <a:spcPct val="150000"/>
              </a:lnSpc>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Courier New" panose="02070309020205020404" pitchFamily="49" charset="0"/>
              </a:rPr>
              <a:t>解析　</a:t>
            </a:r>
            <a:r>
              <a:rPr lang="zh-CN" altLang="zh-CN" sz="2800" kern="100" dirty="0">
                <a:solidFill>
                  <a:prstClr val="black"/>
                </a:solidFill>
                <a:latin typeface="Times New Roman" panose="02020603050405020304" pitchFamily="18" charset="0"/>
                <a:cs typeface="Courier New" panose="02070309020205020404" pitchFamily="49" charset="0"/>
              </a:rPr>
              <a:t>由小碗到大碗，需要符合具体实际，不能急于求成，漫画讽刺了急于求成的现象，而不是讽刺了否认用科学理论武装头脑指导实践的现象，故</a:t>
            </a:r>
            <a:r>
              <a:rPr lang="en-US" altLang="zh-CN" sz="2800" kern="100" dirty="0">
                <a:solidFill>
                  <a:prstClr val="black"/>
                </a:solidFill>
                <a:latin typeface="宋体" panose="02010600030101010101" pitchFamily="2" charset="-122"/>
                <a:cs typeface="Courier New" panose="02070309020205020404" pitchFamily="49" charset="0"/>
              </a:rPr>
              <a:t>①</a:t>
            </a:r>
            <a:r>
              <a:rPr lang="zh-CN" altLang="zh-CN" sz="2800" kern="100" dirty="0">
                <a:solidFill>
                  <a:prstClr val="black"/>
                </a:solidFill>
                <a:latin typeface="Times New Roman" panose="02020603050405020304" pitchFamily="18" charset="0"/>
                <a:cs typeface="Courier New" panose="02070309020205020404" pitchFamily="49" charset="0"/>
              </a:rPr>
              <a:t>错误，</a:t>
            </a:r>
            <a:r>
              <a:rPr lang="en-US" altLang="zh-CN" sz="2800" kern="100" dirty="0">
                <a:solidFill>
                  <a:prstClr val="black"/>
                </a:solidFill>
                <a:latin typeface="宋体" panose="02010600030101010101" pitchFamily="2" charset="-122"/>
                <a:cs typeface="Courier New" panose="02070309020205020404" pitchFamily="49" charset="0"/>
              </a:rPr>
              <a:t>②</a:t>
            </a:r>
            <a:r>
              <a:rPr lang="zh-CN" altLang="zh-CN" sz="2800" kern="100" dirty="0">
                <a:solidFill>
                  <a:prstClr val="black"/>
                </a:solidFill>
                <a:latin typeface="Times New Roman" panose="02020603050405020304" pitchFamily="18" charset="0"/>
                <a:cs typeface="Courier New" panose="02070309020205020404" pitchFamily="49" charset="0"/>
              </a:rPr>
              <a:t>正确；</a:t>
            </a:r>
            <a:endParaRPr lang="en-US" altLang="zh-CN" sz="2800" kern="100" dirty="0">
              <a:solidFill>
                <a:prstClr val="black"/>
              </a:solidFill>
              <a:latin typeface="Times New Roman" panose="02020603050405020304" pitchFamily="18" charset="0"/>
              <a:cs typeface="Courier New" panose="02070309020205020404" pitchFamily="49" charset="0"/>
            </a:endParaRPr>
          </a:p>
        </p:txBody>
      </p:sp>
    </p:spTree>
    <p:extLst>
      <p:ext uri="{BB962C8B-B14F-4D97-AF65-F5344CB8AC3E}">
        <p14:creationId xmlns:p14="http://schemas.microsoft.com/office/powerpoint/2010/main" val="6993962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par>
                                <p:cTn id="8" presetID="3" presetClass="entr" presetSubtype="10" fill="hold" nodeType="withEffect">
                                  <p:stCondLst>
                                    <p:cond delay="0"/>
                                  </p:stCondLst>
                                  <p:childTnLst>
                                    <p:set>
                                      <p:cBhvr>
                                        <p:cTn id="9" dur="1" fill="hold">
                                          <p:stCondLst>
                                            <p:cond delay="0"/>
                                          </p:stCondLst>
                                        </p:cTn>
                                        <p:tgtEl>
                                          <p:spTgt spid="5">
                                            <p:txEl>
                                              <p:pRg st="0" end="0"/>
                                            </p:txEl>
                                          </p:spTgt>
                                        </p:tgtEl>
                                        <p:attrNameLst>
                                          <p:attrName>style.visibility</p:attrName>
                                        </p:attrNameLst>
                                      </p:cBhvr>
                                      <p:to>
                                        <p:strVal val="visible"/>
                                      </p:to>
                                    </p:set>
                                    <p:animEffect transition="in" filter="blinds(horizontal)">
                                      <p:cBhvr>
                                        <p:cTn id="10" dur="500"/>
                                        <p:tgtEl>
                                          <p:spTgt spid="5">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blinds(horizontal)">
                                      <p:cBhvr>
                                        <p:cTn id="15" dur="500"/>
                                        <p:tgtEl>
                                          <p:spTgt spid="3">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3" presetClass="entr" presetSubtype="10" fill="hold"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Effect transition="in" filter="blinds(horizontal)">
                                      <p:cBhvr>
                                        <p:cTn id="20"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肘形连接符 3"/>
          <p:cNvCxnSpPr/>
          <p:nvPr/>
        </p:nvCxnSpPr>
        <p:spPr>
          <a:xfrm rot="10800000" flipH="1" flipV="1">
            <a:off x="612766" y="439864"/>
            <a:ext cx="11062414" cy="324839"/>
          </a:xfrm>
          <a:prstGeom prst="bentConnector3">
            <a:avLst>
              <a:gd name="adj1" fmla="val -1893"/>
            </a:avLst>
          </a:prstGeom>
          <a:ln w="12700">
            <a:solidFill>
              <a:srgbClr val="2663B4"/>
            </a:solidFill>
          </a:ln>
        </p:spPr>
        <p:style>
          <a:lnRef idx="1">
            <a:schemeClr val="accent1"/>
          </a:lnRef>
          <a:fillRef idx="0">
            <a:schemeClr val="accent1"/>
          </a:fillRef>
          <a:effectRef idx="0">
            <a:schemeClr val="accent1"/>
          </a:effectRef>
          <a:fontRef idx="minor">
            <a:schemeClr val="tx1"/>
          </a:fontRef>
        </p:style>
      </p:cxnSp>
      <p:sp>
        <p:nvSpPr>
          <p:cNvPr id="5" name="矩形 4"/>
          <p:cNvSpPr/>
          <p:nvPr/>
        </p:nvSpPr>
        <p:spPr>
          <a:xfrm>
            <a:off x="409285" y="592668"/>
            <a:ext cx="11256212" cy="16117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983432" y="223757"/>
            <a:ext cx="6696744" cy="523220"/>
          </a:xfrm>
          <a:prstGeom prst="rect">
            <a:avLst/>
          </a:prstGeom>
        </p:spPr>
        <p:txBody>
          <a:bodyPr wrap="square">
            <a:spAutoFit/>
          </a:bodyPr>
          <a:lstStyle/>
          <a:p>
            <a:pPr defTabSz="1219140">
              <a:defRPr/>
            </a:pPr>
            <a:r>
              <a:rPr lang="zh-CN" altLang="zh-CN" sz="2800" b="1" kern="100" dirty="0">
                <a:latin typeface="Times New Roman" panose="02020603050405020304"/>
                <a:ea typeface="+mj-ea"/>
                <a:cs typeface="Times New Roman" panose="02020603050405020304"/>
              </a:rPr>
              <a:t>课时精练</a:t>
            </a:r>
          </a:p>
        </p:txBody>
      </p:sp>
      <p:sp>
        <p:nvSpPr>
          <p:cNvPr id="7" name="流程图: 离页连接符 6"/>
          <p:cNvSpPr/>
          <p:nvPr/>
        </p:nvSpPr>
        <p:spPr>
          <a:xfrm>
            <a:off x="624802" y="350729"/>
            <a:ext cx="189621" cy="333731"/>
          </a:xfrm>
          <a:prstGeom prst="flowChartOffpageConnector">
            <a:avLst/>
          </a:prstGeom>
          <a:solidFill>
            <a:srgbClr val="2663B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19" name="矩形 18"/>
          <p:cNvSpPr/>
          <p:nvPr/>
        </p:nvSpPr>
        <p:spPr>
          <a:xfrm>
            <a:off x="389206" y="837506"/>
            <a:ext cx="11412000" cy="5521512"/>
          </a:xfrm>
          <a:prstGeom prst="rect">
            <a:avLst/>
          </a:prstGeom>
        </p:spPr>
        <p:txBody>
          <a:bodyPr>
            <a:spAutoFit/>
          </a:bodyPr>
          <a:lstStyle/>
          <a:p>
            <a:pPr algn="just">
              <a:lnSpc>
                <a:spcPct val="140000"/>
              </a:lnSpc>
              <a:spcAft>
                <a:spcPts val="0"/>
              </a:spcAft>
              <a:tabLst>
                <a:tab pos="2070735" algn="l"/>
              </a:tabLst>
            </a:pPr>
            <a:r>
              <a:rPr lang="zh-CN" altLang="zh-CN" sz="2800" b="1" kern="100" dirty="0">
                <a:solidFill>
                  <a:srgbClr val="0000FF"/>
                </a:solidFill>
                <a:latin typeface="Times New Roman" panose="02020603050405020304" pitchFamily="18" charset="0"/>
                <a:ea typeface="方正中等线简体" panose="03000509000000000000" pitchFamily="65" charset="-122"/>
                <a:cs typeface="Times New Roman" panose="02020603050405020304" pitchFamily="18" charset="0"/>
              </a:rPr>
              <a:t>一、选择题</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a:t>
            </a:r>
            <a:r>
              <a:rPr lang="en-US" altLang="zh-CN" sz="2800" kern="100" dirty="0">
                <a:latin typeface="Times New Roman" panose="02020603050405020304" pitchFamily="18" charset="0"/>
                <a:cs typeface="Courier New" panose="02070309020205020404" pitchFamily="49" charset="0"/>
              </a:rPr>
              <a:t>(20</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18·</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浙江</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11</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月选考</a:t>
            </a:r>
            <a:r>
              <a:rPr lang="en-US" altLang="zh-CN" sz="2800" kern="100" dirty="0">
                <a:latin typeface="Times New Roman" panose="02020603050405020304" pitchFamily="18" charset="0"/>
                <a:cs typeface="Courier New" panose="02070309020205020404" pitchFamily="49" charset="0"/>
              </a:rPr>
              <a:t>)</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2018</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年，在经历了一次又一次失败、攻克了一个又一个难关之后，中国农业科学家终于在令其他国家专家望而却步的阿联酋沙漠中种出了海水稻。这表明</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事物发展的道路是曲折的</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量变是质变的必要准备</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新事物必然战胜旧事物</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新事物具有旧事物不可比拟的优越性</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③④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20" name="TextBox 9"/>
          <p:cNvSpPr txBox="1"/>
          <p:nvPr/>
        </p:nvSpPr>
        <p:spPr>
          <a:xfrm>
            <a:off x="262638" y="5662122"/>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16"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1</a:t>
            </a:r>
          </a:p>
        </p:txBody>
      </p:sp>
      <p:sp>
        <p:nvSpPr>
          <p:cNvPr id="17"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18"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21"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22"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23"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24"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spTree>
    <p:extLst>
      <p:ext uri="{BB962C8B-B14F-4D97-AF65-F5344CB8AC3E}">
        <p14:creationId xmlns:p14="http://schemas.microsoft.com/office/powerpoint/2010/main" val="28533089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blinds(horizontal)">
                                      <p:cBhvr>
                                        <p:cTn id="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矩形 18"/>
          <p:cNvSpPr/>
          <p:nvPr/>
        </p:nvSpPr>
        <p:spPr>
          <a:xfrm>
            <a:off x="389206" y="1912334"/>
            <a:ext cx="11412000" cy="1949508"/>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en-US" altLang="zh-CN" sz="2800" kern="100" dirty="0">
                <a:latin typeface="宋体" panose="02010600030101010101" pitchFamily="2" charset="-122"/>
                <a:cs typeface="Times New Roman" panose="02020603050405020304" pitchFamily="18" charset="0"/>
              </a:rPr>
              <a:t>“</a:t>
            </a:r>
            <a:r>
              <a:rPr lang="zh-CN" altLang="zh-CN" sz="2800" kern="100" spc="-70" dirty="0">
                <a:latin typeface="Times New Roman" panose="02020603050405020304" pitchFamily="18" charset="0"/>
                <a:cs typeface="Times New Roman" panose="02020603050405020304" pitchFamily="18" charset="0"/>
              </a:rPr>
              <a:t>经历了一次又一次失败、攻克了一个又一个难关</a:t>
            </a:r>
            <a:r>
              <a:rPr lang="en-US" altLang="zh-CN" sz="2800" kern="100" spc="-70" dirty="0">
                <a:latin typeface="宋体" panose="02010600030101010101" pitchFamily="2" charset="-122"/>
                <a:cs typeface="Times New Roman" panose="02020603050405020304" pitchFamily="18" charset="0"/>
              </a:rPr>
              <a:t>”</a:t>
            </a:r>
            <a:r>
              <a:rPr lang="zh-CN" altLang="zh-CN" sz="2800" kern="100" spc="-70" dirty="0">
                <a:latin typeface="Times New Roman" panose="02020603050405020304" pitchFamily="18" charset="0"/>
                <a:cs typeface="Times New Roman" panose="02020603050405020304" pitchFamily="18" charset="0"/>
              </a:rPr>
              <a:t>，既说明了事物发展道路的曲折，</a:t>
            </a:r>
            <a:r>
              <a:rPr lang="zh-CN" altLang="zh-CN" sz="2800" kern="100" dirty="0">
                <a:latin typeface="Times New Roman" panose="02020603050405020304" pitchFamily="18" charset="0"/>
                <a:cs typeface="Times New Roman" panose="02020603050405020304" pitchFamily="18" charset="0"/>
              </a:rPr>
              <a:t>又说明了量变是质变的必要准备，</a:t>
            </a:r>
            <a:r>
              <a:rPr lang="en-US" altLang="zh-CN" sz="2800" kern="100" dirty="0">
                <a:latin typeface="宋体" panose="02010600030101010101" pitchFamily="2" charset="-122"/>
                <a:cs typeface="Times New Roman" panose="02020603050405020304" pitchFamily="18" charset="0"/>
              </a:rPr>
              <a:t>①②</a:t>
            </a:r>
            <a:r>
              <a:rPr lang="zh-CN" altLang="zh-CN" sz="2800" kern="100" dirty="0">
                <a:latin typeface="Times New Roman" panose="02020603050405020304" pitchFamily="18" charset="0"/>
                <a:cs typeface="Times New Roman" panose="02020603050405020304" pitchFamily="18" charset="0"/>
              </a:rPr>
              <a:t>符合题意</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en-US" altLang="zh-CN" sz="2800" kern="100" dirty="0" smtClean="0">
                <a:latin typeface="宋体" panose="02010600030101010101" pitchFamily="2" charset="-122"/>
                <a:cs typeface="Times New Roman" panose="02020603050405020304" pitchFamily="18" charset="0"/>
              </a:rPr>
              <a:t>③④</a:t>
            </a:r>
            <a:r>
              <a:rPr lang="zh-CN" altLang="zh-CN" sz="2800" kern="100" dirty="0">
                <a:latin typeface="Times New Roman" panose="02020603050405020304" pitchFamily="18" charset="0"/>
                <a:cs typeface="Times New Roman" panose="02020603050405020304" pitchFamily="18" charset="0"/>
              </a:rPr>
              <a:t>在材料中没有体现。故选</a:t>
            </a:r>
            <a:r>
              <a:rPr lang="en-US" altLang="zh-CN" sz="2800" kern="100" dirty="0">
                <a:latin typeface="Times New Roman" panose="02020603050405020304" pitchFamily="18" charset="0"/>
                <a:cs typeface="Courier New" panose="02070309020205020404" pitchFamily="49" charset="0"/>
              </a:rPr>
              <a:t>A</a:t>
            </a:r>
            <a:r>
              <a:rPr lang="zh-CN" altLang="zh-CN" sz="2800" kern="100" dirty="0">
                <a:latin typeface="Times New Roman" panose="02020603050405020304" pitchFamily="18" charset="0"/>
                <a:cs typeface="Times New Roman" panose="02020603050405020304" pitchFamily="18" charset="0"/>
              </a:rPr>
              <a:t>。</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6"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1</a:t>
            </a:r>
          </a:p>
        </p:txBody>
      </p:sp>
      <p:sp>
        <p:nvSpPr>
          <p:cNvPr id="17"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18"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21"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22"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23"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24"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spTree>
    <p:extLst>
      <p:ext uri="{BB962C8B-B14F-4D97-AF65-F5344CB8AC3E}">
        <p14:creationId xmlns:p14="http://schemas.microsoft.com/office/powerpoint/2010/main" val="24575164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blinds(horizontal)">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blinds(horizontal)">
                                      <p:cBhvr>
                                        <p:cTn id="12" dur="500"/>
                                        <p:tgtEl>
                                          <p:spTgt spid="1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0"/>
            <a:ext cx="11412000" cy="6340197"/>
          </a:xfrm>
          <a:prstGeom prst="rect">
            <a:avLst/>
          </a:prstGeom>
        </p:spPr>
        <p:txBody>
          <a:bodyPr>
            <a:spAutoFit/>
          </a:bodyPr>
          <a:lstStyle/>
          <a:p>
            <a:pPr algn="just">
              <a:lnSpc>
                <a:spcPct val="145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有人说，</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2020</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年太过于沉重，似乎处处充满了意外，令人伤感。新冠肺炎疫情来势之猛、传播之烈、范围扩散之广、全社会所面临挑战之大，在中华人民共和国历史上前所未有。但我们始终坚信</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没有一个冬天不可逾越，没有一个春天不会来临</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，熬过了最艰难的时光，终将迎来最盛大的繁华。下列语句所蕴含的哲理与之相一致的是</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5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芳林新叶催陈叶，流水前波让后波</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5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竹外桃花三两枝，春江水暖鸭先知</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5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试玉要烧三日满，辨材须待七年期</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5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沉舟侧畔千帆过，病树前头万木春</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5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2009800" y="5543997"/>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13"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14"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2</a:t>
            </a:r>
          </a:p>
        </p:txBody>
      </p:sp>
      <p:sp>
        <p:nvSpPr>
          <p:cNvPr id="15"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16"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17"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18"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19"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spTree>
    <p:extLst>
      <p:ext uri="{BB962C8B-B14F-4D97-AF65-F5344CB8AC3E}">
        <p14:creationId xmlns:p14="http://schemas.microsoft.com/office/powerpoint/2010/main" val="29136385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矩形 40"/>
          <p:cNvSpPr/>
          <p:nvPr/>
        </p:nvSpPr>
        <p:spPr>
          <a:xfrm>
            <a:off x="389206" y="1645215"/>
            <a:ext cx="11412000" cy="2576667"/>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材料体现的是事物发展的前途是光明的，道路是曲折的，</a:t>
            </a:r>
            <a:r>
              <a:rPr lang="en-US" altLang="zh-CN" sz="2800" kern="100" dirty="0">
                <a:latin typeface="宋体" panose="02010600030101010101" pitchFamily="2" charset="-122"/>
                <a:cs typeface="Times New Roman" panose="02020603050405020304" pitchFamily="18" charset="0"/>
              </a:rPr>
              <a:t>①④</a:t>
            </a:r>
            <a:r>
              <a:rPr lang="zh-CN" altLang="zh-CN" sz="2800" kern="100" dirty="0">
                <a:latin typeface="Times New Roman" panose="02020603050405020304" pitchFamily="18" charset="0"/>
                <a:cs typeface="Times New Roman" panose="02020603050405020304" pitchFamily="18" charset="0"/>
              </a:rPr>
              <a:t>与之相一致</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en-US" altLang="zh-CN" sz="2800" kern="100" dirty="0" smtClean="0">
                <a:latin typeface="宋体" panose="02010600030101010101" pitchFamily="2" charset="-122"/>
                <a:cs typeface="Times New Roman" panose="02020603050405020304" pitchFamily="18" charset="0"/>
              </a:rPr>
              <a:t>②</a:t>
            </a:r>
            <a:r>
              <a:rPr lang="zh-CN" altLang="zh-CN" sz="2800" kern="100" dirty="0">
                <a:latin typeface="Times New Roman" panose="02020603050405020304" pitchFamily="18" charset="0"/>
                <a:cs typeface="Times New Roman" panose="02020603050405020304" pitchFamily="18" charset="0"/>
              </a:rPr>
              <a:t>强调实践是认识的来源</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en-US" altLang="zh-CN" sz="2800" kern="100" dirty="0" smtClean="0">
                <a:latin typeface="宋体" panose="02010600030101010101" pitchFamily="2" charset="-122"/>
                <a:cs typeface="Times New Roman" panose="02020603050405020304" pitchFamily="18" charset="0"/>
              </a:rPr>
              <a:t>③</a:t>
            </a:r>
            <a:r>
              <a:rPr lang="zh-CN" altLang="zh-CN" sz="2800" kern="100" dirty="0">
                <a:latin typeface="Times New Roman" panose="02020603050405020304" pitchFamily="18" charset="0"/>
                <a:cs typeface="Times New Roman" panose="02020603050405020304" pitchFamily="18" charset="0"/>
              </a:rPr>
              <a:t>体现的是量变与质变的关系。</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1"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12"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2</a:t>
            </a:r>
          </a:p>
        </p:txBody>
      </p:sp>
      <p:sp>
        <p:nvSpPr>
          <p:cNvPr id="13"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14"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15"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16"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17"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spTree>
    <p:extLst>
      <p:ext uri="{BB962C8B-B14F-4D97-AF65-F5344CB8AC3E}">
        <p14:creationId xmlns:p14="http://schemas.microsoft.com/office/powerpoint/2010/main" val="40505450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41">
                                            <p:txEl>
                                              <p:pRg st="0" end="0"/>
                                            </p:txEl>
                                          </p:spTgt>
                                        </p:tgtEl>
                                        <p:attrNameLst>
                                          <p:attrName>style.visibility</p:attrName>
                                        </p:attrNameLst>
                                      </p:cBhvr>
                                      <p:to>
                                        <p:strVal val="visible"/>
                                      </p:to>
                                    </p:set>
                                    <p:animEffect transition="in" filter="blinds(horizontal)">
                                      <p:cBhvr>
                                        <p:cTn id="7" dur="500"/>
                                        <p:tgtEl>
                                          <p:spTgt spid="4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1">
                                            <p:txEl>
                                              <p:pRg st="1" end="1"/>
                                            </p:txEl>
                                          </p:spTgt>
                                        </p:tgtEl>
                                        <p:attrNameLst>
                                          <p:attrName>style.visibility</p:attrName>
                                        </p:attrNameLst>
                                      </p:cBhvr>
                                      <p:to>
                                        <p:strVal val="visible"/>
                                      </p:to>
                                    </p:set>
                                    <p:animEffect transition="in" filter="blinds(horizontal)">
                                      <p:cBhvr>
                                        <p:cTn id="12" dur="500"/>
                                        <p:tgtEl>
                                          <p:spTgt spid="41">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1">
                                            <p:txEl>
                                              <p:pRg st="2" end="2"/>
                                            </p:txEl>
                                          </p:spTgt>
                                        </p:tgtEl>
                                        <p:attrNameLst>
                                          <p:attrName>style.visibility</p:attrName>
                                        </p:attrNameLst>
                                      </p:cBhvr>
                                      <p:to>
                                        <p:strVal val="visible"/>
                                      </p:to>
                                    </p:set>
                                    <p:animEffect transition="in" filter="blinds(horizontal)">
                                      <p:cBhvr>
                                        <p:cTn id="17" dur="500"/>
                                        <p:tgtEl>
                                          <p:spTgt spid="4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405458"/>
            <a:ext cx="11412000" cy="5262979"/>
          </a:xfrm>
          <a:prstGeom prst="rect">
            <a:avLst/>
          </a:prstGeom>
        </p:spPr>
        <p:txBody>
          <a:bodyPr>
            <a:spAutoFit/>
          </a:bodyPr>
          <a:lstStyle/>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3.2020</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年第一季度中国经济出现负增长，打好</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内需</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开放</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安全</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这一套组合拳，中国经济一定能在危机中育新机、于变局中开新局。这体现的唯物辩证法道理是</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在共性与个性的统一中实现经济增长</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在对立统一中把握机遇，促成事物的质变</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坚定信心，积极应对发展道路上的困难</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发展的总趋势既是前进的又是曲折的</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3781505" y="4881762"/>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14"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15"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16"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srgbClr val="0000FF"/>
                </a:solidFill>
                <a:latin typeface="Broadway" pitchFamily="82" charset="0"/>
                <a:ea typeface="楷体" panose="02010609060101010101" pitchFamily="49" charset="-122"/>
                <a:cs typeface="经典繁仿黑" pitchFamily="49" charset="-122"/>
              </a:rPr>
              <a:t>3</a:t>
            </a:r>
            <a:endParaRPr lang="en-US" altLang="zh-CN" sz="1400" dirty="0">
              <a:solidFill>
                <a:srgbClr val="0000FF"/>
              </a:solidFill>
              <a:latin typeface="Broadway" pitchFamily="82" charset="0"/>
              <a:ea typeface="楷体" panose="02010609060101010101" pitchFamily="49" charset="-122"/>
              <a:cs typeface="经典繁仿黑" pitchFamily="49" charset="-122"/>
            </a:endParaRPr>
          </a:p>
        </p:txBody>
      </p:sp>
      <p:sp>
        <p:nvSpPr>
          <p:cNvPr id="17"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18"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19"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20"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spTree>
    <p:extLst>
      <p:ext uri="{BB962C8B-B14F-4D97-AF65-F5344CB8AC3E}">
        <p14:creationId xmlns:p14="http://schemas.microsoft.com/office/powerpoint/2010/main" val="29041798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109727"/>
            <a:ext cx="11412000" cy="3970318"/>
          </a:xfrm>
          <a:prstGeom prst="rect">
            <a:avLst/>
          </a:prstGeom>
        </p:spPr>
        <p:txBody>
          <a:bodyPr>
            <a:spAutoFit/>
          </a:bodyPr>
          <a:lstStyle/>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4.</a:t>
            </a:r>
            <a:r>
              <a:rPr lang="en-US" altLang="zh-CN" sz="2800" kern="100" dirty="0">
                <a:latin typeface="Times New Roman" panose="02020603050405020304" pitchFamily="18" charset="0"/>
                <a:cs typeface="Courier New" panose="02070309020205020404" pitchFamily="49" charset="0"/>
              </a:rPr>
              <a:t>(20</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18·</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浙江</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4</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月选考</a:t>
            </a:r>
            <a:r>
              <a:rPr lang="en-US" altLang="zh-CN" sz="2800" kern="100" dirty="0">
                <a:latin typeface="Times New Roman" panose="02020603050405020304" pitchFamily="18" charset="0"/>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古话说：</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单者易折，众则难摧，</a:t>
            </a:r>
            <a:r>
              <a:rPr lang="zh-CN" altLang="zh-CN" sz="2800" kern="100" dirty="0">
                <a:latin typeface="方正中等线_GBK" panose="03000509000000000000" pitchFamily="65" charset="-122"/>
                <a:ea typeface="方正中等线_GBK" panose="03000509000000000000" pitchFamily="65" charset="-122"/>
                <a:cs typeface="宋体" panose="02010600030101010101" pitchFamily="2" charset="-122"/>
              </a:rPr>
              <a:t>勠</a:t>
            </a:r>
            <a:r>
              <a:rPr lang="zh-CN" altLang="zh-CN" sz="2800" kern="100" dirty="0">
                <a:latin typeface="宋体" panose="02010600030101010101" pitchFamily="2" charset="-122"/>
                <a:ea typeface="方正中等线简体" panose="03000509000000000000" pitchFamily="65" charset="-122"/>
                <a:cs typeface="方正中等线简体" panose="03000509000000000000" pitchFamily="65" charset="-122"/>
              </a:rPr>
              <a:t>力一心</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，然后社稷可固。</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下列说法中哲学寓意与之相通的是</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堤溃蚁孔，气泄针芒</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B.</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挽弓当挽强，用箭当用长</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C.</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形而上者谓之道，形而下者谓之器</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D.</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天地合而万物生，阴阳接而变化起</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253113" y="1455599"/>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13" name="矩形 12"/>
          <p:cNvSpPr/>
          <p:nvPr/>
        </p:nvSpPr>
        <p:spPr>
          <a:xfrm>
            <a:off x="389206" y="4221882"/>
            <a:ext cx="11412000" cy="1930337"/>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材料体现了量变与质变的关系，</a:t>
            </a:r>
            <a:r>
              <a:rPr lang="en-US" altLang="zh-CN" sz="2800" kern="100" dirty="0">
                <a:latin typeface="Times New Roman" panose="02020603050405020304" pitchFamily="18" charset="0"/>
                <a:cs typeface="Courier New" panose="02070309020205020404" pitchFamily="49" charset="0"/>
              </a:rPr>
              <a:t>A</a:t>
            </a:r>
            <a:r>
              <a:rPr lang="zh-CN" altLang="zh-CN" sz="2800" kern="100" dirty="0">
                <a:latin typeface="Times New Roman" panose="02020603050405020304" pitchFamily="18" charset="0"/>
                <a:cs typeface="Times New Roman" panose="02020603050405020304" pitchFamily="18" charset="0"/>
              </a:rPr>
              <a:t>符合题意</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en-US" altLang="zh-CN" sz="2800" kern="100" dirty="0" smtClean="0">
                <a:latin typeface="Times New Roman" panose="02020603050405020304" pitchFamily="18" charset="0"/>
                <a:cs typeface="Courier New" panose="02070309020205020404" pitchFamily="49" charset="0"/>
              </a:rPr>
              <a:t>B</a:t>
            </a:r>
            <a:r>
              <a:rPr lang="zh-CN" altLang="zh-CN" sz="2800" kern="100" dirty="0">
                <a:latin typeface="Times New Roman" panose="02020603050405020304" pitchFamily="18" charset="0"/>
                <a:cs typeface="Times New Roman" panose="02020603050405020304" pitchFamily="18" charset="0"/>
              </a:rPr>
              <a:t>强调抓主要矛盾，</a:t>
            </a:r>
            <a:r>
              <a:rPr lang="en-US" altLang="zh-CN" sz="2800" kern="100" dirty="0">
                <a:latin typeface="Times New Roman" panose="02020603050405020304" pitchFamily="18" charset="0"/>
                <a:cs typeface="Courier New" panose="02070309020205020404" pitchFamily="49" charset="0"/>
              </a:rPr>
              <a:t>C</a:t>
            </a:r>
            <a:r>
              <a:rPr lang="zh-CN" altLang="zh-CN" sz="2800" kern="100" dirty="0">
                <a:latin typeface="Times New Roman" panose="02020603050405020304" pitchFamily="18" charset="0"/>
                <a:cs typeface="Times New Roman" panose="02020603050405020304" pitchFamily="18" charset="0"/>
              </a:rPr>
              <a:t>强调抽象与具体的关系，</a:t>
            </a:r>
            <a:r>
              <a:rPr lang="en-US" altLang="zh-CN" sz="2800" kern="100" dirty="0">
                <a:latin typeface="Times New Roman" panose="02020603050405020304" pitchFamily="18" charset="0"/>
                <a:cs typeface="Courier New" panose="02070309020205020404" pitchFamily="49" charset="0"/>
              </a:rPr>
              <a:t>D</a:t>
            </a:r>
            <a:r>
              <a:rPr lang="zh-CN" altLang="zh-CN" sz="2800" kern="100" dirty="0">
                <a:latin typeface="Times New Roman" panose="02020603050405020304" pitchFamily="18" charset="0"/>
                <a:cs typeface="Times New Roman" panose="02020603050405020304" pitchFamily="18" charset="0"/>
              </a:rPr>
              <a:t>是古代朴素唯物主义观点，强调世界是物质的，均不符合题意。</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22"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23"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24"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25"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4</a:t>
            </a:r>
          </a:p>
        </p:txBody>
      </p:sp>
      <p:sp>
        <p:nvSpPr>
          <p:cNvPr id="26"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27"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28"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spTree>
    <p:extLst>
      <p:ext uri="{BB962C8B-B14F-4D97-AF65-F5344CB8AC3E}">
        <p14:creationId xmlns:p14="http://schemas.microsoft.com/office/powerpoint/2010/main" val="21996010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3">
                                            <p:txEl>
                                              <p:pRg st="0" end="0"/>
                                            </p:txEl>
                                          </p:spTgt>
                                        </p:tgtEl>
                                        <p:attrNameLst>
                                          <p:attrName>style.visibility</p:attrName>
                                        </p:attrNameLst>
                                      </p:cBhvr>
                                      <p:to>
                                        <p:strVal val="visible"/>
                                      </p:to>
                                    </p:set>
                                    <p:animEffect transition="in" filter="blinds(horizontal)">
                                      <p:cBhvr>
                                        <p:cTn id="12" dur="500"/>
                                        <p:tgtEl>
                                          <p:spTgt spid="1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3">
                                            <p:txEl>
                                              <p:pRg st="1" end="1"/>
                                            </p:txEl>
                                          </p:spTgt>
                                        </p:tgtEl>
                                        <p:attrNameLst>
                                          <p:attrName>style.visibility</p:attrName>
                                        </p:attrNameLst>
                                      </p:cBhvr>
                                      <p:to>
                                        <p:strVal val="visible"/>
                                      </p:to>
                                    </p:set>
                                    <p:animEffect transition="in" filter="blinds(horizontal)">
                                      <p:cBhvr>
                                        <p:cTn id="17" dur="500"/>
                                        <p:tgtEl>
                                          <p:spTgt spid="1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0"/>
            <a:ext cx="11412000" cy="5021888"/>
          </a:xfrm>
          <a:prstGeom prst="rect">
            <a:avLst/>
          </a:prstGeom>
        </p:spPr>
        <p:txBody>
          <a:bodyPr>
            <a:spAutoFit/>
          </a:bodyPr>
          <a:lstStyle/>
          <a:p>
            <a:pPr algn="just">
              <a:lnSpc>
                <a:spcPct val="143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5.2020</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年，我国脱贫攻坚已经到了啃硬骨头、攻坚拔寨的冲刺阶段，要求我们咬定目标、苦干实干、迎难而上、一鼓作气完成剩余的脱贫任务，打通全面建成小康社会的最后一公里，确保所有贫困地区和贫困人口一道迈入全面小康社会。这说明</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3000"/>
              </a:lnSpc>
              <a:spcAft>
                <a:spcPts val="0"/>
              </a:spcAft>
              <a:tabLst>
                <a:tab pos="2070735" algn="l"/>
              </a:tabLst>
            </a:pPr>
            <a:r>
              <a:rPr lang="en-US" altLang="zh-CN" sz="2800" kern="100" spc="-6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spc="-60" dirty="0">
                <a:latin typeface="Times New Roman" panose="02020603050405020304" pitchFamily="18" charset="0"/>
                <a:ea typeface="方正中等线简体" panose="03000509000000000000" pitchFamily="65" charset="-122"/>
                <a:cs typeface="Times New Roman" panose="02020603050405020304" pitchFamily="18" charset="0"/>
              </a:rPr>
              <a:t>促成社会飞跃，要求我们必须果断抓住</a:t>
            </a:r>
            <a:r>
              <a:rPr lang="zh-CN" altLang="zh-CN" sz="2800" kern="100" spc="-60" dirty="0" smtClean="0">
                <a:latin typeface="Times New Roman" panose="02020603050405020304" pitchFamily="18" charset="0"/>
                <a:ea typeface="方正中等线简体" panose="03000509000000000000" pitchFamily="65" charset="-122"/>
                <a:cs typeface="Times New Roman" panose="02020603050405020304" pitchFamily="18" charset="0"/>
              </a:rPr>
              <a:t>时机</a:t>
            </a:r>
            <a:r>
              <a:rPr lang="zh-CN" altLang="en-US" sz="2800" kern="100" spc="-6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spc="-60" dirty="0" smtClean="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spc="-60" dirty="0">
                <a:latin typeface="Times New Roman" panose="02020603050405020304" pitchFamily="18" charset="0"/>
                <a:ea typeface="方正中等线简体" panose="03000509000000000000" pitchFamily="65" charset="-122"/>
                <a:cs typeface="Times New Roman" panose="02020603050405020304" pitchFamily="18" charset="0"/>
              </a:rPr>
              <a:t>促进社会发展，要求我</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们必须重视量变的</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积累</a:t>
            </a:r>
            <a:r>
              <a:rPr lang="zh-CN" altLang="en-US"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发挥主观能动性是实现社会质变的重要</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条件</a:t>
            </a:r>
            <a:r>
              <a:rPr lang="zh-CN" altLang="en-US"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推动社会发展的愿望和产生的效果总是一致的</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3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262638" y="4318353"/>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13" name="矩形 12"/>
          <p:cNvSpPr/>
          <p:nvPr/>
        </p:nvSpPr>
        <p:spPr>
          <a:xfrm>
            <a:off x="389206" y="5085978"/>
            <a:ext cx="11412000" cy="1231299"/>
          </a:xfrm>
          <a:prstGeom prst="rect">
            <a:avLst/>
          </a:prstGeom>
        </p:spPr>
        <p:txBody>
          <a:bodyPr>
            <a:spAutoFit/>
          </a:bodyPr>
          <a:lstStyle/>
          <a:p>
            <a:pPr algn="just">
              <a:lnSpc>
                <a:spcPct val="143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材料强调促成质变，而不是重视量变的积累，</a:t>
            </a:r>
            <a:r>
              <a:rPr lang="en-US" altLang="zh-CN" sz="2800" kern="100" dirty="0">
                <a:latin typeface="宋体" panose="02010600030101010101" pitchFamily="2" charset="-122"/>
                <a:cs typeface="Times New Roman" panose="02020603050405020304" pitchFamily="18" charset="0"/>
              </a:rPr>
              <a:t>②</a:t>
            </a:r>
            <a:r>
              <a:rPr lang="zh-CN" altLang="zh-CN" sz="2800" kern="100" dirty="0">
                <a:latin typeface="Times New Roman" panose="02020603050405020304" pitchFamily="18" charset="0"/>
                <a:cs typeface="Times New Roman" panose="02020603050405020304" pitchFamily="18" charset="0"/>
              </a:rPr>
              <a:t>排除</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43000"/>
              </a:lnSpc>
              <a:spcAft>
                <a:spcPts val="0"/>
              </a:spcAft>
              <a:tabLst>
                <a:tab pos="2070735" algn="l"/>
              </a:tabLst>
            </a:pPr>
            <a:r>
              <a:rPr lang="zh-CN" altLang="zh-CN" sz="2800" kern="100" dirty="0" smtClean="0">
                <a:latin typeface="Times New Roman" panose="02020603050405020304" pitchFamily="18" charset="0"/>
                <a:cs typeface="Times New Roman" panose="02020603050405020304" pitchFamily="18" charset="0"/>
              </a:rPr>
              <a:t>愿望</a:t>
            </a:r>
            <a:r>
              <a:rPr lang="zh-CN" altLang="zh-CN" sz="2800" kern="100" dirty="0">
                <a:latin typeface="Times New Roman" panose="02020603050405020304" pitchFamily="18" charset="0"/>
                <a:cs typeface="Times New Roman" panose="02020603050405020304" pitchFamily="18" charset="0"/>
              </a:rPr>
              <a:t>和效果是对立统一的关系，二者总是一致的说法错误，</a:t>
            </a:r>
            <a:r>
              <a:rPr lang="en-US" altLang="zh-CN" sz="2800" kern="100" dirty="0">
                <a:latin typeface="宋体" panose="02010600030101010101" pitchFamily="2" charset="-122"/>
                <a:cs typeface="Times New Roman" panose="02020603050405020304" pitchFamily="18" charset="0"/>
              </a:rPr>
              <a:t>④</a:t>
            </a:r>
            <a:r>
              <a:rPr lang="zh-CN" altLang="zh-CN" sz="2800" kern="100" dirty="0">
                <a:latin typeface="Times New Roman" panose="02020603050405020304" pitchFamily="18" charset="0"/>
                <a:cs typeface="Times New Roman" panose="02020603050405020304" pitchFamily="18" charset="0"/>
              </a:rPr>
              <a:t>排除。</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30"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31"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32"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33"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34"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5</a:t>
            </a:r>
          </a:p>
        </p:txBody>
      </p:sp>
      <p:sp>
        <p:nvSpPr>
          <p:cNvPr id="35"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36"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spTree>
    <p:extLst>
      <p:ext uri="{BB962C8B-B14F-4D97-AF65-F5344CB8AC3E}">
        <p14:creationId xmlns:p14="http://schemas.microsoft.com/office/powerpoint/2010/main" val="24251355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3">
                                            <p:txEl>
                                              <p:pRg st="0" end="0"/>
                                            </p:txEl>
                                          </p:spTgt>
                                        </p:tgtEl>
                                        <p:attrNameLst>
                                          <p:attrName>style.visibility</p:attrName>
                                        </p:attrNameLst>
                                      </p:cBhvr>
                                      <p:to>
                                        <p:strVal val="visible"/>
                                      </p:to>
                                    </p:set>
                                    <p:animEffect transition="in" filter="blinds(horizontal)">
                                      <p:cBhvr>
                                        <p:cTn id="12" dur="500"/>
                                        <p:tgtEl>
                                          <p:spTgt spid="1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3">
                                            <p:txEl>
                                              <p:pRg st="1" end="1"/>
                                            </p:txEl>
                                          </p:spTgt>
                                        </p:tgtEl>
                                        <p:attrNameLst>
                                          <p:attrName>style.visibility</p:attrName>
                                        </p:attrNameLst>
                                      </p:cBhvr>
                                      <p:to>
                                        <p:strVal val="visible"/>
                                      </p:to>
                                    </p:set>
                                    <p:animEffect transition="in" filter="blinds(horizontal)">
                                      <p:cBhvr>
                                        <p:cTn id="17" dur="500"/>
                                        <p:tgtEl>
                                          <p:spTgt spid="1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189434"/>
            <a:ext cx="11412000" cy="5835124"/>
          </a:xfrm>
          <a:prstGeom prst="rect">
            <a:avLst/>
          </a:prstGeom>
        </p:spPr>
        <p:txBody>
          <a:bodyPr>
            <a:spAutoFit/>
          </a:bodyPr>
          <a:lstStyle/>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6.</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有的语言，如果知道它的来历，便会产生联想，使这一句话有更丰富的意义。比如诗句：</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落花时节读华章</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，如果不知出处，</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落花时节</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就只是落花的时节。如果读过杜甫的诗：</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正是江南好风景，落花时节又逢君</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，就会知道</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落花时节</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包含着久别重逢的意思，就可获得更丰富的情绪体验。因此，可以这样说</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皓首穷经，获取大量的直接经验，能避免浅尝辄止</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B.</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博古通今，深入理解历史和现实，能达到中西合璧</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C.</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砥砺笃行，积极投身于社会实践，能做到实事求是</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D.</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厚积薄发，注重于足够量的积累，能实现融会贯通</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243508" y="5321594"/>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6"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7"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8"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9"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10"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11"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6</a:t>
            </a:r>
          </a:p>
        </p:txBody>
      </p:sp>
      <p:sp>
        <p:nvSpPr>
          <p:cNvPr id="12"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spTree>
    <p:extLst>
      <p:ext uri="{BB962C8B-B14F-4D97-AF65-F5344CB8AC3E}">
        <p14:creationId xmlns:p14="http://schemas.microsoft.com/office/powerpoint/2010/main" val="33609089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389206" y="1053530"/>
            <a:ext cx="11412000" cy="3970318"/>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材料表明了解了语言的来历和出处，便会产生联想，使这一句话有更丰富的意义和情感，这表明厚积薄发，注重于足够量的积累，能实现融会贯通，</a:t>
            </a:r>
            <a:r>
              <a:rPr lang="en-US" altLang="zh-CN" sz="2800" kern="100" dirty="0">
                <a:latin typeface="Times New Roman" panose="02020603050405020304" pitchFamily="18" charset="0"/>
                <a:cs typeface="Courier New" panose="02070309020205020404" pitchFamily="49" charset="0"/>
              </a:rPr>
              <a:t>D</a:t>
            </a:r>
            <a:r>
              <a:rPr lang="zh-CN" altLang="zh-CN" sz="2800" kern="100" dirty="0">
                <a:latin typeface="Times New Roman" panose="02020603050405020304" pitchFamily="18" charset="0"/>
                <a:cs typeface="Times New Roman" panose="02020603050405020304" pitchFamily="18" charset="0"/>
              </a:rPr>
              <a:t>符合题意</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zh-CN" altLang="zh-CN" sz="2800" kern="100" dirty="0" smtClean="0">
                <a:latin typeface="Times New Roman" panose="02020603050405020304" pitchFamily="18" charset="0"/>
                <a:cs typeface="Times New Roman" panose="02020603050405020304" pitchFamily="18" charset="0"/>
              </a:rPr>
              <a:t>直接经验</a:t>
            </a:r>
            <a:r>
              <a:rPr lang="zh-CN" altLang="zh-CN" sz="2800" kern="100" dirty="0">
                <a:latin typeface="Times New Roman" panose="02020603050405020304" pitchFamily="18" charset="0"/>
                <a:cs typeface="Times New Roman" panose="02020603050405020304" pitchFamily="18" charset="0"/>
              </a:rPr>
              <a:t>有正确与错误之分，不一定能避免浅尝辄止，</a:t>
            </a:r>
            <a:r>
              <a:rPr lang="en-US" altLang="zh-CN" sz="2800" kern="100" dirty="0">
                <a:latin typeface="Times New Roman" panose="02020603050405020304" pitchFamily="18" charset="0"/>
                <a:cs typeface="Courier New" panose="02070309020205020404" pitchFamily="49" charset="0"/>
              </a:rPr>
              <a:t>A</a:t>
            </a:r>
            <a:r>
              <a:rPr lang="zh-CN" altLang="zh-CN" sz="2800" kern="100" dirty="0">
                <a:latin typeface="Times New Roman" panose="02020603050405020304" pitchFamily="18" charset="0"/>
                <a:cs typeface="Times New Roman" panose="02020603050405020304" pitchFamily="18" charset="0"/>
              </a:rPr>
              <a:t>错误</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zh-CN" altLang="zh-CN" sz="2800" kern="100" dirty="0" smtClean="0">
                <a:latin typeface="Times New Roman" panose="02020603050405020304" pitchFamily="18" charset="0"/>
                <a:cs typeface="Times New Roman" panose="02020603050405020304" pitchFamily="18" charset="0"/>
              </a:rPr>
              <a:t>博古通今</a:t>
            </a:r>
            <a:r>
              <a:rPr lang="zh-CN" altLang="zh-CN" sz="2800" kern="100" dirty="0">
                <a:latin typeface="Times New Roman" panose="02020603050405020304" pitchFamily="18" charset="0"/>
                <a:cs typeface="Times New Roman" panose="02020603050405020304" pitchFamily="18" charset="0"/>
              </a:rPr>
              <a:t>，深入理解历史和现实，与中西合璧无关，</a:t>
            </a:r>
            <a:r>
              <a:rPr lang="en-US" altLang="zh-CN" sz="2800" kern="100" dirty="0">
                <a:latin typeface="Times New Roman" panose="02020603050405020304" pitchFamily="18" charset="0"/>
                <a:cs typeface="Courier New" panose="02070309020205020404" pitchFamily="49" charset="0"/>
              </a:rPr>
              <a:t>B</a:t>
            </a:r>
            <a:r>
              <a:rPr lang="zh-CN" altLang="zh-CN" sz="2800" kern="100" dirty="0">
                <a:latin typeface="Times New Roman" panose="02020603050405020304" pitchFamily="18" charset="0"/>
                <a:cs typeface="Times New Roman" panose="02020603050405020304" pitchFamily="18" charset="0"/>
              </a:rPr>
              <a:t>错误</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zh-CN" altLang="zh-CN" sz="2800" kern="100" dirty="0" smtClean="0">
                <a:latin typeface="Times New Roman" panose="02020603050405020304" pitchFamily="18" charset="0"/>
                <a:cs typeface="Times New Roman" panose="02020603050405020304" pitchFamily="18" charset="0"/>
              </a:rPr>
              <a:t>积极</a:t>
            </a:r>
            <a:r>
              <a:rPr lang="zh-CN" altLang="zh-CN" sz="2800" kern="100" dirty="0">
                <a:latin typeface="Times New Roman" panose="02020603050405020304" pitchFamily="18" charset="0"/>
                <a:cs typeface="Times New Roman" panose="02020603050405020304" pitchFamily="18" charset="0"/>
              </a:rPr>
              <a:t>投身于社会实践不等于就能做到实事求是，</a:t>
            </a:r>
            <a:r>
              <a:rPr lang="en-US" altLang="zh-CN" sz="2800" kern="100" dirty="0">
                <a:latin typeface="Times New Roman" panose="02020603050405020304" pitchFamily="18" charset="0"/>
                <a:cs typeface="Courier New" panose="02070309020205020404" pitchFamily="49" charset="0"/>
              </a:rPr>
              <a:t>C</a:t>
            </a:r>
            <a:r>
              <a:rPr lang="zh-CN" altLang="zh-CN" sz="2800" kern="100" dirty="0">
                <a:latin typeface="Times New Roman" panose="02020603050405020304" pitchFamily="18" charset="0"/>
                <a:cs typeface="Times New Roman" panose="02020603050405020304" pitchFamily="18" charset="0"/>
              </a:rPr>
              <a:t>错误。</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6"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7"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8"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9"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10"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11"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6</a:t>
            </a:r>
          </a:p>
        </p:txBody>
      </p:sp>
      <p:sp>
        <p:nvSpPr>
          <p:cNvPr id="12"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spTree>
    <p:extLst>
      <p:ext uri="{BB962C8B-B14F-4D97-AF65-F5344CB8AC3E}">
        <p14:creationId xmlns:p14="http://schemas.microsoft.com/office/powerpoint/2010/main" val="36854462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blinds(horizontal)">
                                      <p:cBhvr>
                                        <p:cTn id="12" dur="5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blinds(horizontal)">
                                      <p:cBhvr>
                                        <p:cTn id="17" dur="500"/>
                                        <p:tgtEl>
                                          <p:spTgt spid="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5">
                                            <p:txEl>
                                              <p:pRg st="3" end="3"/>
                                            </p:txEl>
                                          </p:spTgt>
                                        </p:tgtEl>
                                        <p:attrNameLst>
                                          <p:attrName>style.visibility</p:attrName>
                                        </p:attrNameLst>
                                      </p:cBhvr>
                                      <p:to>
                                        <p:strVal val="visible"/>
                                      </p:to>
                                    </p:set>
                                    <p:animEffect transition="in" filter="blinds(horizontal)">
                                      <p:cBhvr>
                                        <p:cTn id="22" dur="500"/>
                                        <p:tgtEl>
                                          <p:spTgt spid="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189434"/>
            <a:ext cx="11412000" cy="5909310"/>
          </a:xfrm>
          <a:prstGeom prst="rect">
            <a:avLst/>
          </a:prstGeom>
        </p:spPr>
        <p:txBody>
          <a:bodyPr>
            <a:spAutoFit/>
          </a:bodyPr>
          <a:lstStyle/>
          <a:p>
            <a:pPr algn="just">
              <a:lnSpc>
                <a:spcPct val="150000"/>
              </a:lnSpc>
              <a:spcAft>
                <a:spcPts val="0"/>
              </a:spcAft>
              <a:tabLst>
                <a:tab pos="2070735" algn="l"/>
              </a:tabLst>
            </a:pPr>
            <a:r>
              <a:rPr lang="zh-CN" altLang="zh-CN" sz="2800" b="1" kern="100" dirty="0">
                <a:solidFill>
                  <a:srgbClr val="0000FF"/>
                </a:solidFill>
                <a:latin typeface="Times New Roman" panose="02020603050405020304" pitchFamily="18" charset="0"/>
                <a:ea typeface="方正中等线简体" panose="03000509000000000000" pitchFamily="65" charset="-122"/>
                <a:cs typeface="Times New Roman" panose="02020603050405020304" pitchFamily="18" charset="0"/>
              </a:rPr>
              <a:t>二、非选择题</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7.</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阅读材料，完成下列要求。</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北斗三号全球卫星导航系统的正式开通，标志着北斗</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三步走</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发展战略圆满完成，北斗迈进全球服务新时代。</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b="1" kern="100" dirty="0">
                <a:latin typeface="宋体" panose="02010600030101010101" pitchFamily="2" charset="-122"/>
                <a:ea typeface="方正中等线简体" panose="03000509000000000000" pitchFamily="65" charset="-122"/>
                <a:cs typeface="Times New Roman" panose="02020603050405020304" pitchFamily="18" charset="0"/>
              </a:rPr>
              <a:t>◆</a:t>
            </a:r>
            <a:r>
              <a:rPr lang="en-US" altLang="zh-CN" sz="2800" b="1"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zh-CN" altLang="zh-CN" sz="2800" b="1" kern="100" dirty="0">
                <a:latin typeface="Times New Roman" panose="02020603050405020304" pitchFamily="18" charset="0"/>
                <a:ea typeface="方正中等线简体" panose="03000509000000000000" pitchFamily="65" charset="-122"/>
                <a:cs typeface="Times New Roman" panose="02020603050405020304" pitchFamily="18" charset="0"/>
              </a:rPr>
              <a:t>感受</a:t>
            </a:r>
            <a:r>
              <a:rPr lang="en-US" altLang="zh-CN" sz="2800" b="1"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b="1" kern="100" dirty="0">
                <a:latin typeface="Times New Roman" panose="02020603050405020304" pitchFamily="18" charset="0"/>
                <a:ea typeface="方正中等线简体" panose="03000509000000000000" pitchFamily="65" charset="-122"/>
                <a:cs typeface="Times New Roman" panose="02020603050405020304" pitchFamily="18" charset="0"/>
              </a:rPr>
              <a:t>北斗</a:t>
            </a:r>
            <a:r>
              <a:rPr lang="en-US" altLang="zh-CN" sz="2800" b="1"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b="1" kern="100" dirty="0">
                <a:latin typeface="Times New Roman" panose="02020603050405020304" pitchFamily="18" charset="0"/>
                <a:ea typeface="方正中等线简体" panose="03000509000000000000" pitchFamily="65" charset="-122"/>
                <a:cs typeface="Times New Roman" panose="02020603050405020304" pitchFamily="18" charset="0"/>
              </a:rPr>
              <a:t>建设奋斗历程</a:t>
            </a:r>
            <a:endParaRPr lang="zh-CN" altLang="zh-CN" sz="2800" b="1"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20</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世纪</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60</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年代</a:t>
            </a:r>
            <a:r>
              <a:rPr lang="zh-CN" altLang="zh-CN" sz="2800" kern="100" spc="-2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zh-CN" altLang="zh-CN" sz="2800" kern="100" spc="-50" dirty="0">
                <a:latin typeface="Times New Roman" panose="02020603050405020304" pitchFamily="18" charset="0"/>
                <a:ea typeface="方正中等线简体" panose="03000509000000000000" pitchFamily="65" charset="-122"/>
                <a:cs typeface="Times New Roman" panose="02020603050405020304" pitchFamily="18" charset="0"/>
              </a:rPr>
              <a:t>我国开始卫星导航与定位研究</a:t>
            </a:r>
            <a:r>
              <a:rPr lang="zh-CN" altLang="zh-CN" sz="2800" kern="100" spc="-2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800" kern="100" spc="-50" dirty="0">
                <a:latin typeface="Times New Roman" panose="02020603050405020304" pitchFamily="18" charset="0"/>
                <a:ea typeface="方正中等线简体" panose="03000509000000000000" pitchFamily="65" charset="-122"/>
                <a:cs typeface="Courier New" panose="02070309020205020404" pitchFamily="49" charset="0"/>
              </a:rPr>
              <a:t>1994</a:t>
            </a:r>
            <a:r>
              <a:rPr lang="zh-CN" altLang="zh-CN" sz="2800" kern="100" spc="-50" dirty="0">
                <a:latin typeface="Times New Roman" panose="02020603050405020304" pitchFamily="18" charset="0"/>
                <a:ea typeface="方正中等线简体" panose="03000509000000000000" pitchFamily="65" charset="-122"/>
                <a:cs typeface="Times New Roman" panose="02020603050405020304" pitchFamily="18" charset="0"/>
              </a:rPr>
              <a:t>年</a:t>
            </a:r>
            <a:r>
              <a:rPr lang="zh-CN" altLang="zh-CN" sz="2800" kern="100" spc="-2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zh-CN" altLang="zh-CN" sz="2800" kern="100" spc="-50" dirty="0">
                <a:latin typeface="Times New Roman" panose="02020603050405020304" pitchFamily="18" charset="0"/>
                <a:ea typeface="方正中等线简体" panose="03000509000000000000" pitchFamily="65" charset="-122"/>
                <a:cs typeface="Times New Roman" panose="02020603050405020304" pitchFamily="18" charset="0"/>
              </a:rPr>
              <a:t>我国开始独立自主研制卫星导航系统。</a:t>
            </a:r>
            <a:r>
              <a:rPr lang="en-US" altLang="zh-CN" sz="2800" kern="100" spc="-50" dirty="0">
                <a:latin typeface="Times New Roman" panose="02020603050405020304" pitchFamily="18" charset="0"/>
                <a:ea typeface="方正中等线简体" panose="03000509000000000000" pitchFamily="65" charset="-122"/>
                <a:cs typeface="Courier New" panose="02070309020205020404" pitchFamily="49" charset="0"/>
              </a:rPr>
              <a:t>2000</a:t>
            </a:r>
            <a:r>
              <a:rPr lang="zh-CN" altLang="zh-CN" sz="2800" kern="100" spc="-50" dirty="0">
                <a:latin typeface="Times New Roman" panose="02020603050405020304" pitchFamily="18" charset="0"/>
                <a:ea typeface="方正中等线简体" panose="03000509000000000000" pitchFamily="65" charset="-122"/>
                <a:cs typeface="Times New Roman" panose="02020603050405020304" pitchFamily="18" charset="0"/>
              </a:rPr>
              <a:t>年，北斗一号系统建成并投入使用，该系统采用有源定位体制，为中国用户提供定位、授时、广域差分和短报文通信服</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务；</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2012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年，北斗二号系统建成，在兼容北斗一号系统技术体制基础上</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5"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16"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17"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18"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19"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20"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21"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7</a:t>
            </a:r>
          </a:p>
        </p:txBody>
      </p:sp>
    </p:spTree>
    <p:extLst>
      <p:ext uri="{BB962C8B-B14F-4D97-AF65-F5344CB8AC3E}">
        <p14:creationId xmlns:p14="http://schemas.microsoft.com/office/powerpoint/2010/main" val="40459367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405458"/>
            <a:ext cx="11412000" cy="5188793"/>
          </a:xfrm>
          <a:prstGeom prst="rect">
            <a:avLst/>
          </a:prstGeom>
        </p:spPr>
        <p:txBody>
          <a:bodyPr>
            <a:spAutoFit/>
          </a:bodyPr>
          <a:lstStyle/>
          <a:p>
            <a:pPr algn="just">
              <a:lnSpc>
                <a:spcPct val="150000"/>
              </a:lnSpc>
              <a:spcAft>
                <a:spcPts val="0"/>
              </a:spcAft>
              <a:tabLst>
                <a:tab pos="2070735" algn="l"/>
              </a:tabLst>
            </a:pP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增加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无源定位体制，为亚太地区用户提供定位、测速、授时和短报文通信服务；</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2020</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年</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7</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月</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31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日，北斗三号全球卫星导航系统建成并正式开通，在继承北斗有源服务和无源服务两种技术体制的基础上，该系统能够为全球用户提供基本导航、全球短报文通信、国际搜救服务，中国及周边地区用户还可享有区域短报文通信、星基增强、精密单点定位等服务。</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2035</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年，我国将建成以北斗系统为核心，更加泛在、更加融合、更加智能的综合定位导航授时体系，进一步提升时空信息服务能力，为人类走得更深更远作出中国贡献。</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5"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16"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17"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18"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19"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20"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21"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7</a:t>
            </a:r>
          </a:p>
        </p:txBody>
      </p:sp>
    </p:spTree>
    <p:extLst>
      <p:ext uri="{BB962C8B-B14F-4D97-AF65-F5344CB8AC3E}">
        <p14:creationId xmlns:p14="http://schemas.microsoft.com/office/powerpoint/2010/main" val="13587535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405458"/>
            <a:ext cx="11412000" cy="664477"/>
          </a:xfrm>
          <a:prstGeom prst="rect">
            <a:avLst/>
          </a:prstGeom>
        </p:spPr>
        <p:txBody>
          <a:bodyPr>
            <a:spAutoFit/>
          </a:bodyPr>
          <a:lstStyle/>
          <a:p>
            <a:pPr algn="just">
              <a:lnSpc>
                <a:spcPct val="150000"/>
              </a:lnSpc>
              <a:spcAft>
                <a:spcPts val="0"/>
              </a:spcAft>
              <a:tabLst>
                <a:tab pos="2070735" algn="l"/>
              </a:tabLst>
            </a:pP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结合材料，运用发展的观点，分析我国北斗卫星导航系统的建设过程。</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5" name="矩形 4"/>
          <p:cNvSpPr/>
          <p:nvPr/>
        </p:nvSpPr>
        <p:spPr>
          <a:xfrm>
            <a:off x="389206" y="1074374"/>
            <a:ext cx="11412000" cy="4515660"/>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答案　</a:t>
            </a:r>
            <a:r>
              <a:rPr lang="en-US" altLang="zh-CN" sz="2800" kern="100" dirty="0">
                <a:solidFill>
                  <a:srgbClr val="C00000"/>
                </a:solidFill>
                <a:latin typeface="Times New Roman" panose="02020603050405020304" pitchFamily="18" charset="0"/>
                <a:cs typeface="Courier New" panose="02070309020205020404" pitchFamily="49" charset="0"/>
              </a:rPr>
              <a:t>(1)</a:t>
            </a:r>
            <a:r>
              <a:rPr lang="zh-CN" altLang="zh-CN" sz="2800" kern="100" dirty="0">
                <a:solidFill>
                  <a:srgbClr val="C00000"/>
                </a:solidFill>
                <a:latin typeface="Times New Roman" panose="02020603050405020304" pitchFamily="18" charset="0"/>
                <a:cs typeface="Times New Roman" panose="02020603050405020304" pitchFamily="18" charset="0"/>
              </a:rPr>
              <a:t>事物是变化发展的，事物的发展是量变与质变的统一。我国的卫星导航系统从北斗一号、二号、三号的建成到综合定位导航授时体系的完善，是一个由量变到质变，又在新质的基础上进行新的量变，不断前进的过程，时空信息服务能力在不断增强。</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solidFill>
                  <a:srgbClr val="C00000"/>
                </a:solidFill>
                <a:latin typeface="Times New Roman" panose="02020603050405020304" pitchFamily="18" charset="0"/>
                <a:cs typeface="Courier New" panose="02070309020205020404" pitchFamily="49" charset="0"/>
              </a:rPr>
              <a:t>(2)</a:t>
            </a:r>
            <a:r>
              <a:rPr lang="zh-CN" altLang="zh-CN" sz="2800" kern="100" dirty="0">
                <a:solidFill>
                  <a:srgbClr val="C00000"/>
                </a:solidFill>
                <a:latin typeface="Times New Roman" panose="02020603050405020304" pitchFamily="18" charset="0"/>
                <a:cs typeface="Times New Roman" panose="02020603050405020304" pitchFamily="18" charset="0"/>
              </a:rPr>
              <a:t>辩证的否定是发展的环节。北斗系统每一次更新都是对前代系统的辩证否定，在吸取、保留前代系统作用的基础上增添新的功能，具有无可比拟的优越性。</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3"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22"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23"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24"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25"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26"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27"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7</a:t>
            </a:r>
          </a:p>
        </p:txBody>
      </p:sp>
      <p:sp>
        <p:nvSpPr>
          <p:cNvPr id="28" name="矩形 27">
            <a:hlinkClick r:id="rId9" action="ppaction://hlinksldjump"/>
          </p:cNvPr>
          <p:cNvSpPr/>
          <p:nvPr/>
        </p:nvSpPr>
        <p:spPr>
          <a:xfrm>
            <a:off x="11326317" y="6459538"/>
            <a:ext cx="864096" cy="4000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smtClean="0"/>
              <a:t>返回</a:t>
            </a:r>
            <a:endParaRPr lang="zh-CN" altLang="en-US" sz="2000" dirty="0"/>
          </a:p>
        </p:txBody>
      </p:sp>
    </p:spTree>
    <p:extLst>
      <p:ext uri="{BB962C8B-B14F-4D97-AF65-F5344CB8AC3E}">
        <p14:creationId xmlns:p14="http://schemas.microsoft.com/office/powerpoint/2010/main" val="8225931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blinds(horizontal)">
                                      <p:cBhvr>
                                        <p:cTn id="12" dur="5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任意多边形 13"/>
          <p:cNvSpPr/>
          <p:nvPr/>
        </p:nvSpPr>
        <p:spPr>
          <a:xfrm>
            <a:off x="0" y="1"/>
            <a:ext cx="2278782" cy="679579"/>
          </a:xfrm>
          <a:custGeom>
            <a:avLst/>
            <a:gdLst>
              <a:gd name="connsiteX0" fmla="*/ 0 w 2278782"/>
              <a:gd name="connsiteY0" fmla="*/ 0 h 679579"/>
              <a:gd name="connsiteX1" fmla="*/ 2028449 w 2278782"/>
              <a:gd name="connsiteY1" fmla="*/ 0 h 679579"/>
              <a:gd name="connsiteX2" fmla="*/ 2278782 w 2278782"/>
              <a:gd name="connsiteY2" fmla="*/ 382749 h 679579"/>
              <a:gd name="connsiteX3" fmla="*/ 2084643 w 2278782"/>
              <a:gd name="connsiteY3" fmla="*/ 679579 h 679579"/>
              <a:gd name="connsiteX4" fmla="*/ 0 w 2278782"/>
              <a:gd name="connsiteY4" fmla="*/ 679579 h 6795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78782" h="679579">
                <a:moveTo>
                  <a:pt x="0" y="0"/>
                </a:moveTo>
                <a:lnTo>
                  <a:pt x="2028449" y="0"/>
                </a:lnTo>
                <a:lnTo>
                  <a:pt x="2278782" y="382749"/>
                </a:lnTo>
                <a:lnTo>
                  <a:pt x="2084643" y="679579"/>
                </a:lnTo>
                <a:lnTo>
                  <a:pt x="0" y="679579"/>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 name="任意多边形 12"/>
          <p:cNvSpPr/>
          <p:nvPr/>
        </p:nvSpPr>
        <p:spPr>
          <a:xfrm>
            <a:off x="2134766" y="0"/>
            <a:ext cx="10055647" cy="765498"/>
          </a:xfrm>
          <a:custGeom>
            <a:avLst/>
            <a:gdLst>
              <a:gd name="connsiteX0" fmla="*/ 0 w 9911631"/>
              <a:gd name="connsiteY0" fmla="*/ 0 h 765498"/>
              <a:gd name="connsiteX1" fmla="*/ 9911631 w 9911631"/>
              <a:gd name="connsiteY1" fmla="*/ 0 h 765498"/>
              <a:gd name="connsiteX2" fmla="*/ 9911631 w 9911631"/>
              <a:gd name="connsiteY2" fmla="*/ 765498 h 765498"/>
              <a:gd name="connsiteX3" fmla="*/ 0 w 9911631"/>
              <a:gd name="connsiteY3" fmla="*/ 765498 h 765498"/>
              <a:gd name="connsiteX4" fmla="*/ 0 w 9911631"/>
              <a:gd name="connsiteY4" fmla="*/ 732515 h 765498"/>
              <a:gd name="connsiteX5" fmla="*/ 228761 w 9911631"/>
              <a:gd name="connsiteY5" fmla="*/ 382749 h 765498"/>
              <a:gd name="connsiteX6" fmla="*/ 0 w 9911631"/>
              <a:gd name="connsiteY6" fmla="*/ 32983 h 7654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911631" h="765498">
                <a:moveTo>
                  <a:pt x="0" y="0"/>
                </a:moveTo>
                <a:lnTo>
                  <a:pt x="9911631" y="0"/>
                </a:lnTo>
                <a:lnTo>
                  <a:pt x="9911631" y="765498"/>
                </a:lnTo>
                <a:lnTo>
                  <a:pt x="0" y="765498"/>
                </a:lnTo>
                <a:lnTo>
                  <a:pt x="0" y="732515"/>
                </a:lnTo>
                <a:lnTo>
                  <a:pt x="228761" y="382749"/>
                </a:lnTo>
                <a:lnTo>
                  <a:pt x="0" y="32983"/>
                </a:lnTo>
                <a:close/>
              </a:path>
            </a:pathLst>
          </a:cu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cxnSp>
        <p:nvCxnSpPr>
          <p:cNvPr id="15" name="直接连接符 14"/>
          <p:cNvCxnSpPr/>
          <p:nvPr/>
        </p:nvCxnSpPr>
        <p:spPr>
          <a:xfrm>
            <a:off x="406" y="765498"/>
            <a:ext cx="121896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6" name="矩形 15"/>
          <p:cNvSpPr/>
          <p:nvPr/>
        </p:nvSpPr>
        <p:spPr>
          <a:xfrm>
            <a:off x="11912995" y="661537"/>
            <a:ext cx="277418" cy="10396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8" name="矩形 17"/>
          <p:cNvSpPr/>
          <p:nvPr/>
        </p:nvSpPr>
        <p:spPr>
          <a:xfrm>
            <a:off x="278735" y="83518"/>
            <a:ext cx="1620957" cy="523220"/>
          </a:xfrm>
          <a:prstGeom prst="rect">
            <a:avLst/>
          </a:prstGeom>
        </p:spPr>
        <p:txBody>
          <a:bodyPr wrap="none">
            <a:spAutoFit/>
          </a:bodyPr>
          <a:lstStyle/>
          <a:p>
            <a:r>
              <a:rPr lang="zh-CN" altLang="en-US" sz="2800" b="1" dirty="0">
                <a:solidFill>
                  <a:prstClr val="white"/>
                </a:solidFill>
                <a:latin typeface="微软雅黑" panose="020B0503020204020204" pitchFamily="34" charset="-122"/>
                <a:ea typeface="微软雅黑" panose="020B0503020204020204" pitchFamily="34" charset="-122"/>
              </a:rPr>
              <a:t>大</a:t>
            </a:r>
            <a:r>
              <a:rPr lang="zh-CN" altLang="en-US" sz="2800" b="1" dirty="0" smtClean="0">
                <a:solidFill>
                  <a:prstClr val="white"/>
                </a:solidFill>
                <a:latin typeface="微软雅黑" panose="020B0503020204020204" pitchFamily="34" charset="-122"/>
                <a:ea typeface="微软雅黑" panose="020B0503020204020204" pitchFamily="34" charset="-122"/>
              </a:rPr>
              <a:t>题增分</a:t>
            </a:r>
            <a:endParaRPr lang="zh-CN" altLang="en-US" sz="2800" b="1" dirty="0">
              <a:solidFill>
                <a:prstClr val="white"/>
              </a:solidFill>
              <a:latin typeface="微软雅黑" panose="020B0503020204020204" pitchFamily="34" charset="-122"/>
              <a:ea typeface="微软雅黑" panose="020B0503020204020204" pitchFamily="34" charset="-122"/>
            </a:endParaRPr>
          </a:p>
        </p:txBody>
      </p:sp>
      <p:sp>
        <p:nvSpPr>
          <p:cNvPr id="20" name="矩形 19"/>
          <p:cNvSpPr/>
          <p:nvPr/>
        </p:nvSpPr>
        <p:spPr>
          <a:xfrm>
            <a:off x="2485281" y="126837"/>
            <a:ext cx="9082305" cy="523220"/>
          </a:xfrm>
          <a:prstGeom prst="rect">
            <a:avLst/>
          </a:prstGeom>
        </p:spPr>
        <p:txBody>
          <a:bodyPr wrap="square">
            <a:spAutoFit/>
          </a:bodyPr>
          <a:lstStyle/>
          <a:p>
            <a:r>
              <a:rPr lang="zh-CN" altLang="zh-CN" sz="2800" kern="100" dirty="0">
                <a:solidFill>
                  <a:prstClr val="black"/>
                </a:solidFill>
                <a:latin typeface="Times New Roman" panose="02020603050405020304" pitchFamily="18" charset="0"/>
                <a:ea typeface="微软雅黑" panose="020B0503020204020204" pitchFamily="34" charset="-122"/>
                <a:cs typeface="Times New Roman" panose="02020603050405020304" pitchFamily="18" charset="0"/>
              </a:rPr>
              <a:t>主观题对</a:t>
            </a:r>
            <a:r>
              <a:rPr lang="en-US" altLang="zh-CN" sz="2800" kern="100" dirty="0" smtClean="0">
                <a:solidFill>
                  <a:prstClr val="black"/>
                </a:solidFill>
                <a:latin typeface="宋体" panose="02010600030101010101" pitchFamily="2" charset="-122"/>
                <a:ea typeface="宋体" panose="02010600030101010101" pitchFamily="2" charset="-122"/>
                <a:cs typeface="Times New Roman" panose="02020603050405020304" pitchFamily="18" charset="0"/>
              </a:rPr>
              <a:t>“</a:t>
            </a:r>
            <a:r>
              <a:rPr lang="zh-CN" altLang="en-US" sz="2800" kern="100" dirty="0" smtClean="0">
                <a:solidFill>
                  <a:prstClr val="black"/>
                </a:solidFill>
                <a:latin typeface="Times New Roman" panose="02020603050405020304" pitchFamily="18" charset="0"/>
                <a:ea typeface="微软雅黑" panose="020B0503020204020204" pitchFamily="34" charset="-122"/>
                <a:cs typeface="Times New Roman" panose="02020603050405020304" pitchFamily="18" charset="0"/>
              </a:rPr>
              <a:t>发展观</a:t>
            </a:r>
            <a:r>
              <a:rPr lang="en-US" altLang="zh-CN" sz="2800" kern="100" dirty="0" smtClean="0">
                <a:solidFill>
                  <a:prstClr val="black"/>
                </a:solidFill>
                <a:latin typeface="宋体" panose="02010600030101010101" pitchFamily="2" charset="-122"/>
                <a:ea typeface="宋体" panose="02010600030101010101" pitchFamily="2" charset="-122"/>
                <a:cs typeface="Times New Roman" panose="02020603050405020304" pitchFamily="18" charset="0"/>
              </a:rPr>
              <a:t>”</a:t>
            </a:r>
            <a:r>
              <a:rPr lang="zh-CN" altLang="zh-CN" sz="2800" kern="100" dirty="0">
                <a:solidFill>
                  <a:prstClr val="black"/>
                </a:solidFill>
                <a:latin typeface="Times New Roman" panose="02020603050405020304" pitchFamily="18" charset="0"/>
                <a:ea typeface="微软雅黑" panose="020B0503020204020204" pitchFamily="34" charset="-122"/>
                <a:cs typeface="Times New Roman" panose="02020603050405020304" pitchFamily="18" charset="0"/>
              </a:rPr>
              <a:t>的考查</a:t>
            </a:r>
          </a:p>
        </p:txBody>
      </p:sp>
      <p:grpSp>
        <p:nvGrpSpPr>
          <p:cNvPr id="27" name="组合 26"/>
          <p:cNvGrpSpPr/>
          <p:nvPr/>
        </p:nvGrpSpPr>
        <p:grpSpPr>
          <a:xfrm>
            <a:off x="476999" y="1021765"/>
            <a:ext cx="1830358" cy="535821"/>
            <a:chOff x="3688784" y="4602045"/>
            <a:chExt cx="1830358" cy="535821"/>
          </a:xfrm>
        </p:grpSpPr>
        <p:sp>
          <p:nvSpPr>
            <p:cNvPr id="28" name="矩形 18"/>
            <p:cNvSpPr/>
            <p:nvPr/>
          </p:nvSpPr>
          <p:spPr>
            <a:xfrm>
              <a:off x="3795213" y="4602045"/>
              <a:ext cx="1723929" cy="535821"/>
            </a:xfrm>
            <a:custGeom>
              <a:avLst/>
              <a:gdLst>
                <a:gd name="connsiteX0" fmla="*/ 0 w 3456384"/>
                <a:gd name="connsiteY0" fmla="*/ 0 h 1584176"/>
                <a:gd name="connsiteX1" fmla="*/ 3456384 w 3456384"/>
                <a:gd name="connsiteY1" fmla="*/ 0 h 1584176"/>
                <a:gd name="connsiteX2" fmla="*/ 3456384 w 3456384"/>
                <a:gd name="connsiteY2" fmla="*/ 1584176 h 1584176"/>
                <a:gd name="connsiteX3" fmla="*/ 0 w 3456384"/>
                <a:gd name="connsiteY3" fmla="*/ 1584176 h 1584176"/>
                <a:gd name="connsiteX4" fmla="*/ 0 w 3456384"/>
                <a:gd name="connsiteY4" fmla="*/ 0 h 1584176"/>
                <a:gd name="connsiteX0" fmla="*/ 0 w 3456384"/>
                <a:gd name="connsiteY0" fmla="*/ 0 h 1584176"/>
                <a:gd name="connsiteX1" fmla="*/ 3456384 w 3456384"/>
                <a:gd name="connsiteY1" fmla="*/ 0 h 1584176"/>
                <a:gd name="connsiteX2" fmla="*/ 3456384 w 3456384"/>
                <a:gd name="connsiteY2" fmla="*/ 1584176 h 1584176"/>
                <a:gd name="connsiteX3" fmla="*/ 0 w 3456384"/>
                <a:gd name="connsiteY3" fmla="*/ 1584176 h 1584176"/>
                <a:gd name="connsiteX4" fmla="*/ 372 w 3456384"/>
                <a:gd name="connsiteY4" fmla="*/ 322684 h 1584176"/>
                <a:gd name="connsiteX5" fmla="*/ 0 w 3456384"/>
                <a:gd name="connsiteY5" fmla="*/ 0 h 1584176"/>
                <a:gd name="connsiteX0" fmla="*/ 0 w 3456384"/>
                <a:gd name="connsiteY0" fmla="*/ 0 h 1584176"/>
                <a:gd name="connsiteX1" fmla="*/ 3456384 w 3456384"/>
                <a:gd name="connsiteY1" fmla="*/ 0 h 1584176"/>
                <a:gd name="connsiteX2" fmla="*/ 3456384 w 3456384"/>
                <a:gd name="connsiteY2" fmla="*/ 1584176 h 1584176"/>
                <a:gd name="connsiteX3" fmla="*/ 0 w 3456384"/>
                <a:gd name="connsiteY3" fmla="*/ 1584176 h 1584176"/>
                <a:gd name="connsiteX4" fmla="*/ 372 w 3456384"/>
                <a:gd name="connsiteY4" fmla="*/ 789409 h 1584176"/>
                <a:gd name="connsiteX5" fmla="*/ 0 w 3456384"/>
                <a:gd name="connsiteY5" fmla="*/ 0 h 1584176"/>
                <a:gd name="connsiteX0" fmla="*/ 372 w 3456384"/>
                <a:gd name="connsiteY0" fmla="*/ 789409 h 1584176"/>
                <a:gd name="connsiteX1" fmla="*/ 0 w 3456384"/>
                <a:gd name="connsiteY1" fmla="*/ 0 h 1584176"/>
                <a:gd name="connsiteX2" fmla="*/ 3456384 w 3456384"/>
                <a:gd name="connsiteY2" fmla="*/ 0 h 1584176"/>
                <a:gd name="connsiteX3" fmla="*/ 3456384 w 3456384"/>
                <a:gd name="connsiteY3" fmla="*/ 1584176 h 1584176"/>
                <a:gd name="connsiteX4" fmla="*/ 0 w 3456384"/>
                <a:gd name="connsiteY4" fmla="*/ 1584176 h 1584176"/>
                <a:gd name="connsiteX5" fmla="*/ 91812 w 3456384"/>
                <a:gd name="connsiteY5" fmla="*/ 880849 h 1584176"/>
                <a:gd name="connsiteX0" fmla="*/ 372 w 3456384"/>
                <a:gd name="connsiteY0" fmla="*/ 789409 h 1584176"/>
                <a:gd name="connsiteX1" fmla="*/ 0 w 3456384"/>
                <a:gd name="connsiteY1" fmla="*/ 0 h 1584176"/>
                <a:gd name="connsiteX2" fmla="*/ 3456384 w 3456384"/>
                <a:gd name="connsiteY2" fmla="*/ 0 h 1584176"/>
                <a:gd name="connsiteX3" fmla="*/ 3456384 w 3456384"/>
                <a:gd name="connsiteY3" fmla="*/ 1584176 h 1584176"/>
                <a:gd name="connsiteX4" fmla="*/ 0 w 3456384"/>
                <a:gd name="connsiteY4" fmla="*/ 1584176 h 1584176"/>
                <a:gd name="connsiteX5" fmla="*/ 15612 w 3456384"/>
                <a:gd name="connsiteY5" fmla="*/ 995149 h 1584176"/>
                <a:gd name="connsiteX0" fmla="*/ 372 w 3456384"/>
                <a:gd name="connsiteY0" fmla="*/ 532234 h 1584176"/>
                <a:gd name="connsiteX1" fmla="*/ 0 w 3456384"/>
                <a:gd name="connsiteY1" fmla="*/ 0 h 1584176"/>
                <a:gd name="connsiteX2" fmla="*/ 3456384 w 3456384"/>
                <a:gd name="connsiteY2" fmla="*/ 0 h 1584176"/>
                <a:gd name="connsiteX3" fmla="*/ 3456384 w 3456384"/>
                <a:gd name="connsiteY3" fmla="*/ 1584176 h 1584176"/>
                <a:gd name="connsiteX4" fmla="*/ 0 w 3456384"/>
                <a:gd name="connsiteY4" fmla="*/ 1584176 h 1584176"/>
                <a:gd name="connsiteX5" fmla="*/ 15612 w 3456384"/>
                <a:gd name="connsiteY5" fmla="*/ 995149 h 1584176"/>
                <a:gd name="connsiteX0" fmla="*/ 3810 w 3459822"/>
                <a:gd name="connsiteY0" fmla="*/ 532234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014199 h 1584176"/>
                <a:gd name="connsiteX0" fmla="*/ 4358 w 3460370"/>
                <a:gd name="connsiteY0" fmla="*/ 532234 h 1584176"/>
                <a:gd name="connsiteX1" fmla="*/ 3986 w 3460370"/>
                <a:gd name="connsiteY1" fmla="*/ 0 h 1584176"/>
                <a:gd name="connsiteX2" fmla="*/ 3460370 w 3460370"/>
                <a:gd name="connsiteY2" fmla="*/ 0 h 1584176"/>
                <a:gd name="connsiteX3" fmla="*/ 3460370 w 3460370"/>
                <a:gd name="connsiteY3" fmla="*/ 1584176 h 1584176"/>
                <a:gd name="connsiteX4" fmla="*/ 3986 w 3460370"/>
                <a:gd name="connsiteY4" fmla="*/ 1584176 h 1584176"/>
                <a:gd name="connsiteX5" fmla="*/ 548 w 3460370"/>
                <a:gd name="connsiteY5" fmla="*/ 1014199 h 1584176"/>
                <a:gd name="connsiteX0" fmla="*/ 3810 w 3459822"/>
                <a:gd name="connsiteY0" fmla="*/ 574590 h 1626532"/>
                <a:gd name="connsiteX1" fmla="*/ 3438 w 3459822"/>
                <a:gd name="connsiteY1" fmla="*/ 42356 h 1626532"/>
                <a:gd name="connsiteX2" fmla="*/ 3459822 w 3459822"/>
                <a:gd name="connsiteY2" fmla="*/ 42356 h 1626532"/>
                <a:gd name="connsiteX3" fmla="*/ 3459822 w 3459822"/>
                <a:gd name="connsiteY3" fmla="*/ 1626532 h 1626532"/>
                <a:gd name="connsiteX4" fmla="*/ 3438 w 3459822"/>
                <a:gd name="connsiteY4" fmla="*/ 1626532 h 1626532"/>
                <a:gd name="connsiteX5" fmla="*/ 0 w 3459822"/>
                <a:gd name="connsiteY5" fmla="*/ 1056555 h 1626532"/>
                <a:gd name="connsiteX0" fmla="*/ 3810 w 3459822"/>
                <a:gd name="connsiteY0" fmla="*/ 574590 h 1626532"/>
                <a:gd name="connsiteX1" fmla="*/ 3438 w 3459822"/>
                <a:gd name="connsiteY1" fmla="*/ 42356 h 1626532"/>
                <a:gd name="connsiteX2" fmla="*/ 3459822 w 3459822"/>
                <a:gd name="connsiteY2" fmla="*/ 42356 h 1626532"/>
                <a:gd name="connsiteX3" fmla="*/ 3459822 w 3459822"/>
                <a:gd name="connsiteY3" fmla="*/ 1626532 h 1626532"/>
                <a:gd name="connsiteX4" fmla="*/ 3438 w 3459822"/>
                <a:gd name="connsiteY4" fmla="*/ 1626532 h 1626532"/>
                <a:gd name="connsiteX5" fmla="*/ 0 w 3459822"/>
                <a:gd name="connsiteY5" fmla="*/ 1056555 h 1626532"/>
                <a:gd name="connsiteX0" fmla="*/ 3810 w 3459822"/>
                <a:gd name="connsiteY0" fmla="*/ 803910 h 1855852"/>
                <a:gd name="connsiteX1" fmla="*/ 3438 w 3459822"/>
                <a:gd name="connsiteY1" fmla="*/ 271676 h 1855852"/>
                <a:gd name="connsiteX2" fmla="*/ 3459822 w 3459822"/>
                <a:gd name="connsiteY2" fmla="*/ 271676 h 1855852"/>
                <a:gd name="connsiteX3" fmla="*/ 3459822 w 3459822"/>
                <a:gd name="connsiteY3" fmla="*/ 1855852 h 1855852"/>
                <a:gd name="connsiteX4" fmla="*/ 3438 w 3459822"/>
                <a:gd name="connsiteY4" fmla="*/ 1855852 h 1855852"/>
                <a:gd name="connsiteX5" fmla="*/ 0 w 3459822"/>
                <a:gd name="connsiteY5" fmla="*/ 0 h 1855852"/>
                <a:gd name="connsiteX0" fmla="*/ 3810 w 3459822"/>
                <a:gd name="connsiteY0" fmla="*/ 574591 h 1626533"/>
                <a:gd name="connsiteX1" fmla="*/ 3438 w 3459822"/>
                <a:gd name="connsiteY1" fmla="*/ 42357 h 1626533"/>
                <a:gd name="connsiteX2" fmla="*/ 3459822 w 3459822"/>
                <a:gd name="connsiteY2" fmla="*/ 42357 h 1626533"/>
                <a:gd name="connsiteX3" fmla="*/ 3459822 w 3459822"/>
                <a:gd name="connsiteY3" fmla="*/ 1626533 h 1626533"/>
                <a:gd name="connsiteX4" fmla="*/ 3438 w 3459822"/>
                <a:gd name="connsiteY4" fmla="*/ 1626533 h 1626533"/>
                <a:gd name="connsiteX5" fmla="*/ 0 w 3459822"/>
                <a:gd name="connsiteY5" fmla="*/ 1075606 h 1626533"/>
                <a:gd name="connsiteX0" fmla="*/ 3810 w 3459822"/>
                <a:gd name="connsiteY0" fmla="*/ 532234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033249 h 1584176"/>
                <a:gd name="connsiteX0" fmla="*/ 3810 w 3459822"/>
                <a:gd name="connsiteY0" fmla="*/ 424890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033249 h 1584176"/>
                <a:gd name="connsiteX0" fmla="*/ 3810 w 3459822"/>
                <a:gd name="connsiteY0" fmla="*/ 424890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247937 h 1584176"/>
                <a:gd name="connsiteX0" fmla="*/ 3810 w 3459822"/>
                <a:gd name="connsiteY0" fmla="*/ 367640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247937 h 1584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459822" h="1584176">
                  <a:moveTo>
                    <a:pt x="3810" y="367640"/>
                  </a:moveTo>
                  <a:cubicBezTo>
                    <a:pt x="3686" y="-47896"/>
                    <a:pt x="3562" y="177411"/>
                    <a:pt x="3438" y="0"/>
                  </a:cubicBezTo>
                  <a:lnTo>
                    <a:pt x="3459822" y="0"/>
                  </a:lnTo>
                  <a:lnTo>
                    <a:pt x="3459822" y="1584176"/>
                  </a:lnTo>
                  <a:lnTo>
                    <a:pt x="3438" y="1584176"/>
                  </a:lnTo>
                  <a:cubicBezTo>
                    <a:pt x="3562" y="1319254"/>
                    <a:pt x="0" y="1247937"/>
                    <a:pt x="0" y="1247937"/>
                  </a:cubicBezTo>
                </a:path>
              </a:pathLst>
            </a:custGeom>
            <a:solidFill>
              <a:schemeClr val="accent1">
                <a:lumMod val="20000"/>
                <a:lumOff val="80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9" name="矩形 28"/>
            <p:cNvSpPr/>
            <p:nvPr/>
          </p:nvSpPr>
          <p:spPr>
            <a:xfrm>
              <a:off x="3688784" y="4777823"/>
              <a:ext cx="231906" cy="1842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0" name="矩形 29"/>
            <p:cNvSpPr/>
            <p:nvPr/>
          </p:nvSpPr>
          <p:spPr>
            <a:xfrm>
              <a:off x="3947820" y="4642782"/>
              <a:ext cx="1518364" cy="492443"/>
            </a:xfrm>
            <a:prstGeom prst="rect">
              <a:avLst/>
            </a:prstGeom>
          </p:spPr>
          <p:txBody>
            <a:bodyPr wrap="none">
              <a:spAutoFit/>
            </a:bodyPr>
            <a:lstStyle/>
            <a:p>
              <a:r>
                <a:rPr lang="zh-CN" altLang="zh-CN" sz="2600" b="1" kern="100" dirty="0">
                  <a:solidFill>
                    <a:prstClr val="black"/>
                  </a:solidFill>
                  <a:latin typeface="微软雅黑" panose="020B0503020204020204" pitchFamily="34" charset="-122"/>
                  <a:ea typeface="微软雅黑" panose="020B0503020204020204" pitchFamily="34" charset="-122"/>
                  <a:cs typeface="Times New Roman" panose="02020603050405020304" pitchFamily="18" charset="0"/>
                </a:rPr>
                <a:t>设问方式</a:t>
              </a:r>
              <a:endParaRPr lang="zh-CN" altLang="en-US" sz="2600" b="1" dirty="0">
                <a:solidFill>
                  <a:prstClr val="black"/>
                </a:solidFill>
                <a:latin typeface="微软雅黑" panose="020B0503020204020204" pitchFamily="34" charset="-122"/>
                <a:ea typeface="微软雅黑" panose="020B0503020204020204" pitchFamily="34" charset="-122"/>
              </a:endParaRPr>
            </a:p>
          </p:txBody>
        </p:sp>
      </p:grpSp>
      <p:graphicFrame>
        <p:nvGraphicFramePr>
          <p:cNvPr id="3" name="表格 2"/>
          <p:cNvGraphicFramePr>
            <a:graphicFrameLocks noGrp="1"/>
          </p:cNvGraphicFramePr>
          <p:nvPr>
            <p:extLst>
              <p:ext uri="{D42A27DB-BD31-4B8C-83A1-F6EECF244321}">
                <p14:modId xmlns:p14="http://schemas.microsoft.com/office/powerpoint/2010/main" val="2180601772"/>
              </p:ext>
            </p:extLst>
          </p:nvPr>
        </p:nvGraphicFramePr>
        <p:xfrm>
          <a:off x="497485" y="1829554"/>
          <a:ext cx="11195443" cy="4480560"/>
        </p:xfrm>
        <a:graphic>
          <a:graphicData uri="http://schemas.openxmlformats.org/drawingml/2006/table">
            <a:tbl>
              <a:tblPr/>
              <a:tblGrid>
                <a:gridCol w="1637281"/>
                <a:gridCol w="9558162"/>
              </a:tblGrid>
              <a:tr h="0">
                <a:tc>
                  <a:txBody>
                    <a:bodyPr/>
                    <a:lstStyle/>
                    <a:p>
                      <a:pPr algn="ctr">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体现类</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结合材料，运用发展观的相关知识，谈谈对材料中现象或做法的认识</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原因类</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结合材料，运用量变与质变的知识，说明材料中现象或做法的原因或意义</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辨析类</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运用发展观的相关知识，说明某一观点的合理性</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措施类</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结合材料，运用发展观的相关知识，说明如何解决材料中的问题</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283870481"/>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476999" y="208484"/>
            <a:ext cx="1830358" cy="535821"/>
            <a:chOff x="3688784" y="4602045"/>
            <a:chExt cx="1830358" cy="535821"/>
          </a:xfrm>
        </p:grpSpPr>
        <p:sp>
          <p:nvSpPr>
            <p:cNvPr id="4" name="矩形 18"/>
            <p:cNvSpPr/>
            <p:nvPr/>
          </p:nvSpPr>
          <p:spPr>
            <a:xfrm>
              <a:off x="3795213" y="4602045"/>
              <a:ext cx="1723929" cy="535821"/>
            </a:xfrm>
            <a:custGeom>
              <a:avLst/>
              <a:gdLst>
                <a:gd name="connsiteX0" fmla="*/ 0 w 3456384"/>
                <a:gd name="connsiteY0" fmla="*/ 0 h 1584176"/>
                <a:gd name="connsiteX1" fmla="*/ 3456384 w 3456384"/>
                <a:gd name="connsiteY1" fmla="*/ 0 h 1584176"/>
                <a:gd name="connsiteX2" fmla="*/ 3456384 w 3456384"/>
                <a:gd name="connsiteY2" fmla="*/ 1584176 h 1584176"/>
                <a:gd name="connsiteX3" fmla="*/ 0 w 3456384"/>
                <a:gd name="connsiteY3" fmla="*/ 1584176 h 1584176"/>
                <a:gd name="connsiteX4" fmla="*/ 0 w 3456384"/>
                <a:gd name="connsiteY4" fmla="*/ 0 h 1584176"/>
                <a:gd name="connsiteX0" fmla="*/ 0 w 3456384"/>
                <a:gd name="connsiteY0" fmla="*/ 0 h 1584176"/>
                <a:gd name="connsiteX1" fmla="*/ 3456384 w 3456384"/>
                <a:gd name="connsiteY1" fmla="*/ 0 h 1584176"/>
                <a:gd name="connsiteX2" fmla="*/ 3456384 w 3456384"/>
                <a:gd name="connsiteY2" fmla="*/ 1584176 h 1584176"/>
                <a:gd name="connsiteX3" fmla="*/ 0 w 3456384"/>
                <a:gd name="connsiteY3" fmla="*/ 1584176 h 1584176"/>
                <a:gd name="connsiteX4" fmla="*/ 372 w 3456384"/>
                <a:gd name="connsiteY4" fmla="*/ 322684 h 1584176"/>
                <a:gd name="connsiteX5" fmla="*/ 0 w 3456384"/>
                <a:gd name="connsiteY5" fmla="*/ 0 h 1584176"/>
                <a:gd name="connsiteX0" fmla="*/ 0 w 3456384"/>
                <a:gd name="connsiteY0" fmla="*/ 0 h 1584176"/>
                <a:gd name="connsiteX1" fmla="*/ 3456384 w 3456384"/>
                <a:gd name="connsiteY1" fmla="*/ 0 h 1584176"/>
                <a:gd name="connsiteX2" fmla="*/ 3456384 w 3456384"/>
                <a:gd name="connsiteY2" fmla="*/ 1584176 h 1584176"/>
                <a:gd name="connsiteX3" fmla="*/ 0 w 3456384"/>
                <a:gd name="connsiteY3" fmla="*/ 1584176 h 1584176"/>
                <a:gd name="connsiteX4" fmla="*/ 372 w 3456384"/>
                <a:gd name="connsiteY4" fmla="*/ 789409 h 1584176"/>
                <a:gd name="connsiteX5" fmla="*/ 0 w 3456384"/>
                <a:gd name="connsiteY5" fmla="*/ 0 h 1584176"/>
                <a:gd name="connsiteX0" fmla="*/ 372 w 3456384"/>
                <a:gd name="connsiteY0" fmla="*/ 789409 h 1584176"/>
                <a:gd name="connsiteX1" fmla="*/ 0 w 3456384"/>
                <a:gd name="connsiteY1" fmla="*/ 0 h 1584176"/>
                <a:gd name="connsiteX2" fmla="*/ 3456384 w 3456384"/>
                <a:gd name="connsiteY2" fmla="*/ 0 h 1584176"/>
                <a:gd name="connsiteX3" fmla="*/ 3456384 w 3456384"/>
                <a:gd name="connsiteY3" fmla="*/ 1584176 h 1584176"/>
                <a:gd name="connsiteX4" fmla="*/ 0 w 3456384"/>
                <a:gd name="connsiteY4" fmla="*/ 1584176 h 1584176"/>
                <a:gd name="connsiteX5" fmla="*/ 91812 w 3456384"/>
                <a:gd name="connsiteY5" fmla="*/ 880849 h 1584176"/>
                <a:gd name="connsiteX0" fmla="*/ 372 w 3456384"/>
                <a:gd name="connsiteY0" fmla="*/ 789409 h 1584176"/>
                <a:gd name="connsiteX1" fmla="*/ 0 w 3456384"/>
                <a:gd name="connsiteY1" fmla="*/ 0 h 1584176"/>
                <a:gd name="connsiteX2" fmla="*/ 3456384 w 3456384"/>
                <a:gd name="connsiteY2" fmla="*/ 0 h 1584176"/>
                <a:gd name="connsiteX3" fmla="*/ 3456384 w 3456384"/>
                <a:gd name="connsiteY3" fmla="*/ 1584176 h 1584176"/>
                <a:gd name="connsiteX4" fmla="*/ 0 w 3456384"/>
                <a:gd name="connsiteY4" fmla="*/ 1584176 h 1584176"/>
                <a:gd name="connsiteX5" fmla="*/ 15612 w 3456384"/>
                <a:gd name="connsiteY5" fmla="*/ 995149 h 1584176"/>
                <a:gd name="connsiteX0" fmla="*/ 372 w 3456384"/>
                <a:gd name="connsiteY0" fmla="*/ 532234 h 1584176"/>
                <a:gd name="connsiteX1" fmla="*/ 0 w 3456384"/>
                <a:gd name="connsiteY1" fmla="*/ 0 h 1584176"/>
                <a:gd name="connsiteX2" fmla="*/ 3456384 w 3456384"/>
                <a:gd name="connsiteY2" fmla="*/ 0 h 1584176"/>
                <a:gd name="connsiteX3" fmla="*/ 3456384 w 3456384"/>
                <a:gd name="connsiteY3" fmla="*/ 1584176 h 1584176"/>
                <a:gd name="connsiteX4" fmla="*/ 0 w 3456384"/>
                <a:gd name="connsiteY4" fmla="*/ 1584176 h 1584176"/>
                <a:gd name="connsiteX5" fmla="*/ 15612 w 3456384"/>
                <a:gd name="connsiteY5" fmla="*/ 995149 h 1584176"/>
                <a:gd name="connsiteX0" fmla="*/ 3810 w 3459822"/>
                <a:gd name="connsiteY0" fmla="*/ 532234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014199 h 1584176"/>
                <a:gd name="connsiteX0" fmla="*/ 4358 w 3460370"/>
                <a:gd name="connsiteY0" fmla="*/ 532234 h 1584176"/>
                <a:gd name="connsiteX1" fmla="*/ 3986 w 3460370"/>
                <a:gd name="connsiteY1" fmla="*/ 0 h 1584176"/>
                <a:gd name="connsiteX2" fmla="*/ 3460370 w 3460370"/>
                <a:gd name="connsiteY2" fmla="*/ 0 h 1584176"/>
                <a:gd name="connsiteX3" fmla="*/ 3460370 w 3460370"/>
                <a:gd name="connsiteY3" fmla="*/ 1584176 h 1584176"/>
                <a:gd name="connsiteX4" fmla="*/ 3986 w 3460370"/>
                <a:gd name="connsiteY4" fmla="*/ 1584176 h 1584176"/>
                <a:gd name="connsiteX5" fmla="*/ 548 w 3460370"/>
                <a:gd name="connsiteY5" fmla="*/ 1014199 h 1584176"/>
                <a:gd name="connsiteX0" fmla="*/ 3810 w 3459822"/>
                <a:gd name="connsiteY0" fmla="*/ 574590 h 1626532"/>
                <a:gd name="connsiteX1" fmla="*/ 3438 w 3459822"/>
                <a:gd name="connsiteY1" fmla="*/ 42356 h 1626532"/>
                <a:gd name="connsiteX2" fmla="*/ 3459822 w 3459822"/>
                <a:gd name="connsiteY2" fmla="*/ 42356 h 1626532"/>
                <a:gd name="connsiteX3" fmla="*/ 3459822 w 3459822"/>
                <a:gd name="connsiteY3" fmla="*/ 1626532 h 1626532"/>
                <a:gd name="connsiteX4" fmla="*/ 3438 w 3459822"/>
                <a:gd name="connsiteY4" fmla="*/ 1626532 h 1626532"/>
                <a:gd name="connsiteX5" fmla="*/ 0 w 3459822"/>
                <a:gd name="connsiteY5" fmla="*/ 1056555 h 1626532"/>
                <a:gd name="connsiteX0" fmla="*/ 3810 w 3459822"/>
                <a:gd name="connsiteY0" fmla="*/ 574590 h 1626532"/>
                <a:gd name="connsiteX1" fmla="*/ 3438 w 3459822"/>
                <a:gd name="connsiteY1" fmla="*/ 42356 h 1626532"/>
                <a:gd name="connsiteX2" fmla="*/ 3459822 w 3459822"/>
                <a:gd name="connsiteY2" fmla="*/ 42356 h 1626532"/>
                <a:gd name="connsiteX3" fmla="*/ 3459822 w 3459822"/>
                <a:gd name="connsiteY3" fmla="*/ 1626532 h 1626532"/>
                <a:gd name="connsiteX4" fmla="*/ 3438 w 3459822"/>
                <a:gd name="connsiteY4" fmla="*/ 1626532 h 1626532"/>
                <a:gd name="connsiteX5" fmla="*/ 0 w 3459822"/>
                <a:gd name="connsiteY5" fmla="*/ 1056555 h 1626532"/>
                <a:gd name="connsiteX0" fmla="*/ 3810 w 3459822"/>
                <a:gd name="connsiteY0" fmla="*/ 803910 h 1855852"/>
                <a:gd name="connsiteX1" fmla="*/ 3438 w 3459822"/>
                <a:gd name="connsiteY1" fmla="*/ 271676 h 1855852"/>
                <a:gd name="connsiteX2" fmla="*/ 3459822 w 3459822"/>
                <a:gd name="connsiteY2" fmla="*/ 271676 h 1855852"/>
                <a:gd name="connsiteX3" fmla="*/ 3459822 w 3459822"/>
                <a:gd name="connsiteY3" fmla="*/ 1855852 h 1855852"/>
                <a:gd name="connsiteX4" fmla="*/ 3438 w 3459822"/>
                <a:gd name="connsiteY4" fmla="*/ 1855852 h 1855852"/>
                <a:gd name="connsiteX5" fmla="*/ 0 w 3459822"/>
                <a:gd name="connsiteY5" fmla="*/ 0 h 1855852"/>
                <a:gd name="connsiteX0" fmla="*/ 3810 w 3459822"/>
                <a:gd name="connsiteY0" fmla="*/ 574591 h 1626533"/>
                <a:gd name="connsiteX1" fmla="*/ 3438 w 3459822"/>
                <a:gd name="connsiteY1" fmla="*/ 42357 h 1626533"/>
                <a:gd name="connsiteX2" fmla="*/ 3459822 w 3459822"/>
                <a:gd name="connsiteY2" fmla="*/ 42357 h 1626533"/>
                <a:gd name="connsiteX3" fmla="*/ 3459822 w 3459822"/>
                <a:gd name="connsiteY3" fmla="*/ 1626533 h 1626533"/>
                <a:gd name="connsiteX4" fmla="*/ 3438 w 3459822"/>
                <a:gd name="connsiteY4" fmla="*/ 1626533 h 1626533"/>
                <a:gd name="connsiteX5" fmla="*/ 0 w 3459822"/>
                <a:gd name="connsiteY5" fmla="*/ 1075606 h 1626533"/>
                <a:gd name="connsiteX0" fmla="*/ 3810 w 3459822"/>
                <a:gd name="connsiteY0" fmla="*/ 532234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033249 h 1584176"/>
                <a:gd name="connsiteX0" fmla="*/ 3810 w 3459822"/>
                <a:gd name="connsiteY0" fmla="*/ 424890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033249 h 1584176"/>
                <a:gd name="connsiteX0" fmla="*/ 3810 w 3459822"/>
                <a:gd name="connsiteY0" fmla="*/ 424890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247937 h 1584176"/>
                <a:gd name="connsiteX0" fmla="*/ 3810 w 3459822"/>
                <a:gd name="connsiteY0" fmla="*/ 367640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247937 h 1584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459822" h="1584176">
                  <a:moveTo>
                    <a:pt x="3810" y="367640"/>
                  </a:moveTo>
                  <a:cubicBezTo>
                    <a:pt x="3686" y="-47896"/>
                    <a:pt x="3562" y="177411"/>
                    <a:pt x="3438" y="0"/>
                  </a:cubicBezTo>
                  <a:lnTo>
                    <a:pt x="3459822" y="0"/>
                  </a:lnTo>
                  <a:lnTo>
                    <a:pt x="3459822" y="1584176"/>
                  </a:lnTo>
                  <a:lnTo>
                    <a:pt x="3438" y="1584176"/>
                  </a:lnTo>
                  <a:cubicBezTo>
                    <a:pt x="3562" y="1319254"/>
                    <a:pt x="0" y="1247937"/>
                    <a:pt x="0" y="1247937"/>
                  </a:cubicBezTo>
                </a:path>
              </a:pathLst>
            </a:custGeom>
            <a:solidFill>
              <a:schemeClr val="accent1">
                <a:lumMod val="20000"/>
                <a:lumOff val="80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 name="矩形 4"/>
            <p:cNvSpPr/>
            <p:nvPr/>
          </p:nvSpPr>
          <p:spPr>
            <a:xfrm>
              <a:off x="3688784" y="4777823"/>
              <a:ext cx="231906" cy="1842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 name="矩形 5"/>
            <p:cNvSpPr/>
            <p:nvPr/>
          </p:nvSpPr>
          <p:spPr>
            <a:xfrm>
              <a:off x="3947820" y="4642782"/>
              <a:ext cx="1518364" cy="492443"/>
            </a:xfrm>
            <a:prstGeom prst="rect">
              <a:avLst/>
            </a:prstGeom>
          </p:spPr>
          <p:txBody>
            <a:bodyPr wrap="none">
              <a:spAutoFit/>
            </a:bodyPr>
            <a:lstStyle/>
            <a:p>
              <a:r>
                <a:rPr lang="zh-CN" altLang="en-US" sz="2600" b="1" dirty="0" smtClean="0">
                  <a:solidFill>
                    <a:prstClr val="black"/>
                  </a:solidFill>
                  <a:latin typeface="微软雅黑" panose="020B0503020204020204" pitchFamily="34" charset="-122"/>
                  <a:ea typeface="微软雅黑" panose="020B0503020204020204" pitchFamily="34" charset="-122"/>
                </a:rPr>
                <a:t>典例剖析</a:t>
              </a:r>
              <a:endParaRPr lang="zh-CN" altLang="en-US" sz="2600" b="1" dirty="0">
                <a:solidFill>
                  <a:prstClr val="black"/>
                </a:solidFill>
                <a:latin typeface="微软雅黑" panose="020B0503020204020204" pitchFamily="34" charset="-122"/>
                <a:ea typeface="微软雅黑" panose="020B0503020204020204" pitchFamily="34" charset="-122"/>
              </a:endParaRPr>
            </a:p>
          </p:txBody>
        </p:sp>
      </p:grpSp>
      <p:sp>
        <p:nvSpPr>
          <p:cNvPr id="7" name="矩形 6"/>
          <p:cNvSpPr/>
          <p:nvPr/>
        </p:nvSpPr>
        <p:spPr>
          <a:xfrm>
            <a:off x="389206" y="755973"/>
            <a:ext cx="11412000" cy="6025111"/>
          </a:xfrm>
          <a:prstGeom prst="rect">
            <a:avLst/>
          </a:prstGeom>
        </p:spPr>
        <p:txBody>
          <a:bodyPr>
            <a:spAutoFit/>
          </a:bodyPr>
          <a:lstStyle/>
          <a:p>
            <a:pPr algn="just">
              <a:lnSpc>
                <a:spcPct val="150000"/>
              </a:lnSpc>
              <a:spcAft>
                <a:spcPts val="0"/>
              </a:spcAft>
              <a:tabLst>
                <a:tab pos="2070735" algn="l"/>
              </a:tabLst>
            </a:pPr>
            <a:r>
              <a:rPr lang="en-US" altLang="zh-CN" sz="2600" kern="100" dirty="0">
                <a:latin typeface="Times New Roman" panose="02020603050405020304" pitchFamily="18" charset="0"/>
                <a:cs typeface="Courier New" panose="02070309020205020404" pitchFamily="49" charset="0"/>
              </a:rPr>
              <a:t>(202</a:t>
            </a:r>
            <a:r>
              <a:rPr lang="en-US" altLang="zh-CN" sz="2600" kern="100" dirty="0">
                <a:latin typeface="Times New Roman" panose="02020603050405020304" pitchFamily="18" charset="0"/>
                <a:ea typeface="楷体_GB2312" panose="02010609030101010101" pitchFamily="49" charset="-122"/>
                <a:cs typeface="Courier New" panose="02070309020205020404" pitchFamily="49" charset="0"/>
              </a:rPr>
              <a:t>0·</a:t>
            </a:r>
            <a:r>
              <a:rPr lang="zh-CN" altLang="zh-CN" sz="2600" kern="100" dirty="0">
                <a:latin typeface="Times New Roman" panose="02020603050405020304" pitchFamily="18" charset="0"/>
                <a:ea typeface="楷体_GB2312" panose="02010609030101010101" pitchFamily="49" charset="-122"/>
                <a:cs typeface="Times New Roman" panose="02020603050405020304" pitchFamily="18" charset="0"/>
              </a:rPr>
              <a:t>山东高考</a:t>
            </a:r>
            <a:r>
              <a:rPr lang="en-US" altLang="zh-CN" sz="2600" kern="100" dirty="0">
                <a:latin typeface="Times New Roman" panose="02020603050405020304" pitchFamily="18" charset="0"/>
                <a:cs typeface="Courier New" panose="02070309020205020404" pitchFamily="49" charset="0"/>
              </a:rPr>
              <a:t>)</a:t>
            </a: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新故相推，日生不滞。</a:t>
            </a: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en-US" altLang="zh-CN" sz="2600" kern="100" dirty="0">
                <a:latin typeface="Times New Roman" panose="02020603050405020304" pitchFamily="18" charset="0"/>
                <a:ea typeface="方正中等线简体" panose="03000509000000000000" pitchFamily="65" charset="-122"/>
                <a:cs typeface="Courier New" panose="02070309020205020404" pitchFamily="49" charset="0"/>
              </a:rPr>
              <a:t>70</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多年来，新中国不断发展壮大，日益走近世界舞台的中央。</a:t>
            </a:r>
            <a:endParaRPr lang="zh-CN" altLang="zh-CN" sz="26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600" b="1"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600" b="1" kern="100" dirty="0">
                <a:latin typeface="Times New Roman" panose="02020603050405020304" pitchFamily="18" charset="0"/>
                <a:ea typeface="方正中等线简体" panose="03000509000000000000" pitchFamily="65" charset="-122"/>
                <a:cs typeface="Times New Roman" panose="02020603050405020304" pitchFamily="18" charset="0"/>
              </a:rPr>
              <a:t>与新事物一起成长</a:t>
            </a:r>
            <a:endParaRPr lang="zh-CN" altLang="zh-CN" sz="2600" b="1"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zh-CN" altLang="zh-CN" sz="2600" kern="100" spc="-10" dirty="0">
                <a:latin typeface="Times New Roman" panose="02020603050405020304" pitchFamily="18" charset="0"/>
                <a:ea typeface="方正中等线简体" panose="03000509000000000000" pitchFamily="65" charset="-122"/>
                <a:cs typeface="Times New Roman" panose="02020603050405020304" pitchFamily="18" charset="0"/>
              </a:rPr>
              <a:t>新中国成立</a:t>
            </a:r>
            <a:r>
              <a:rPr lang="en-US" altLang="zh-CN" sz="2600" kern="100" spc="-10" dirty="0">
                <a:latin typeface="Times New Roman" panose="02020603050405020304" pitchFamily="18" charset="0"/>
                <a:ea typeface="方正中等线简体" panose="03000509000000000000" pitchFamily="65" charset="-122"/>
                <a:cs typeface="Courier New" panose="02070309020205020404" pitchFamily="49" charset="0"/>
              </a:rPr>
              <a:t>70</a:t>
            </a:r>
            <a:r>
              <a:rPr lang="zh-CN" altLang="zh-CN" sz="2600" kern="100" spc="-10" dirty="0">
                <a:latin typeface="Times New Roman" panose="02020603050405020304" pitchFamily="18" charset="0"/>
                <a:ea typeface="方正中等线简体" panose="03000509000000000000" pitchFamily="65" charset="-122"/>
                <a:cs typeface="Times New Roman" panose="02020603050405020304" pitchFamily="18" charset="0"/>
              </a:rPr>
              <a:t>多年来的历史，是一部与新事物同行、和新事物一起成长的历史。从新中国成立初期的社会主义</a:t>
            </a:r>
            <a:r>
              <a:rPr lang="en-US" altLang="zh-CN" sz="2600" kern="100" spc="-1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600" kern="100" spc="-10" dirty="0">
                <a:latin typeface="Times New Roman" panose="02020603050405020304" pitchFamily="18" charset="0"/>
                <a:ea typeface="方正中等线简体" panose="03000509000000000000" pitchFamily="65" charset="-122"/>
                <a:cs typeface="Times New Roman" panose="02020603050405020304" pitchFamily="18" charset="0"/>
              </a:rPr>
              <a:t>三大改造</a:t>
            </a:r>
            <a:r>
              <a:rPr lang="en-US" altLang="zh-CN" sz="2600" kern="100" spc="-1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600" kern="100" spc="-10" dirty="0">
                <a:latin typeface="Times New Roman" panose="02020603050405020304" pitchFamily="18" charset="0"/>
                <a:ea typeface="方正中等线简体" panose="03000509000000000000" pitchFamily="65" charset="-122"/>
                <a:cs typeface="Times New Roman" panose="02020603050405020304" pitchFamily="18" charset="0"/>
              </a:rPr>
              <a:t>，到改革开放初期的农村家庭联产承包责任制，再到国有企业的股份制改革、民营企业的发展壮大；从产业扶贫中的</a:t>
            </a:r>
            <a:r>
              <a:rPr lang="en-US" altLang="zh-CN" sz="2600" kern="100" spc="-1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600" kern="100" spc="-10" dirty="0">
                <a:latin typeface="Times New Roman" panose="02020603050405020304" pitchFamily="18" charset="0"/>
                <a:ea typeface="方正中等线简体" panose="03000509000000000000" pitchFamily="65" charset="-122"/>
                <a:cs typeface="Times New Roman" panose="02020603050405020304" pitchFamily="18" charset="0"/>
              </a:rPr>
              <a:t>公司＋合作社</a:t>
            </a:r>
            <a:r>
              <a:rPr lang="en-US" altLang="zh-CN" sz="2600" kern="100" spc="-1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600" kern="100" spc="-10" dirty="0">
                <a:latin typeface="Times New Roman" panose="02020603050405020304" pitchFamily="18" charset="0"/>
                <a:ea typeface="方正中等线简体" panose="03000509000000000000" pitchFamily="65" charset="-122"/>
                <a:cs typeface="Times New Roman" panose="02020603050405020304" pitchFamily="18" charset="0"/>
              </a:rPr>
              <a:t>，到城市共享经济的</a:t>
            </a:r>
            <a:r>
              <a:rPr lang="en-US" altLang="zh-CN" sz="2600" kern="100" spc="-1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600" kern="100" spc="-10" dirty="0">
                <a:latin typeface="Times New Roman" panose="02020603050405020304" pitchFamily="18" charset="0"/>
                <a:ea typeface="方正中等线简体" panose="03000509000000000000" pitchFamily="65" charset="-122"/>
                <a:cs typeface="Times New Roman" panose="02020603050405020304" pitchFamily="18" charset="0"/>
              </a:rPr>
              <a:t>互联网＋</a:t>
            </a:r>
            <a:r>
              <a:rPr lang="en-US" altLang="zh-CN" sz="2600" kern="100" spc="-1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600" kern="100" spc="-10" dirty="0">
                <a:latin typeface="Times New Roman" panose="02020603050405020304" pitchFamily="18" charset="0"/>
                <a:ea typeface="方正中等线简体" panose="03000509000000000000" pitchFamily="65" charset="-122"/>
                <a:cs typeface="Times New Roman" panose="02020603050405020304" pitchFamily="18" charset="0"/>
              </a:rPr>
              <a:t>，再到云计算、大数据、区块链、物联网</a:t>
            </a:r>
            <a:r>
              <a:rPr lang="en-US" altLang="zh-CN" sz="2600" kern="100" spc="-1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600" kern="100" spc="-10" dirty="0">
                <a:latin typeface="Times New Roman" panose="02020603050405020304" pitchFamily="18" charset="0"/>
                <a:ea typeface="方正中等线简体" panose="03000509000000000000" pitchFamily="65" charset="-122"/>
                <a:cs typeface="Times New Roman" panose="02020603050405020304" pitchFamily="18" charset="0"/>
              </a:rPr>
              <a:t>新事物层出不穷，一桩桩一件件，体现出发展不止、变革常新的社会发展规律，刻印下国家与新事物一起成长的深深足迹。</a:t>
            </a:r>
            <a:endParaRPr lang="zh-CN" altLang="zh-CN" sz="26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结合材料，从唯物辩证法角度，阐明我们应该如何与新事物一起成长。</a:t>
            </a:r>
            <a:r>
              <a:rPr lang="en-US" altLang="zh-CN" sz="2600" kern="100" dirty="0">
                <a:latin typeface="Times New Roman" panose="02020603050405020304" pitchFamily="18" charset="0"/>
                <a:ea typeface="方正中等线简体" panose="03000509000000000000" pitchFamily="65" charset="-122"/>
                <a:cs typeface="Courier New" panose="02070309020205020404" pitchFamily="49" charset="0"/>
              </a:rPr>
              <a:t>(8</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分</a:t>
            </a:r>
            <a:r>
              <a:rPr lang="en-US" altLang="zh-CN" sz="2600" kern="100" dirty="0">
                <a:latin typeface="Times New Roman" panose="02020603050405020304" pitchFamily="18" charset="0"/>
                <a:ea typeface="方正中等线简体" panose="03000509000000000000" pitchFamily="65" charset="-122"/>
                <a:cs typeface="Courier New" panose="02070309020205020404" pitchFamily="49" charset="0"/>
              </a:rPr>
              <a:t>)</a:t>
            </a:r>
            <a:endParaRPr lang="zh-CN" altLang="zh-CN" sz="26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4289378618"/>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表格 3"/>
          <p:cNvGraphicFramePr>
            <a:graphicFrameLocks noGrp="1"/>
          </p:cNvGraphicFramePr>
          <p:nvPr>
            <p:extLst>
              <p:ext uri="{D42A27DB-BD31-4B8C-83A1-F6EECF244321}">
                <p14:modId xmlns:p14="http://schemas.microsoft.com/office/powerpoint/2010/main" val="1536849392"/>
              </p:ext>
            </p:extLst>
          </p:nvPr>
        </p:nvGraphicFramePr>
        <p:xfrm>
          <a:off x="811782" y="1805578"/>
          <a:ext cx="10566848" cy="2560320"/>
        </p:xfrm>
        <a:graphic>
          <a:graphicData uri="http://schemas.openxmlformats.org/drawingml/2006/table">
            <a:tbl>
              <a:tblPr/>
              <a:tblGrid>
                <a:gridCol w="670560"/>
                <a:gridCol w="6360160"/>
                <a:gridCol w="3536128"/>
              </a:tblGrid>
              <a:tr h="0">
                <a:tc>
                  <a:txBody>
                    <a:bodyPr/>
                    <a:lstStyle/>
                    <a:p>
                      <a:pPr algn="ctr">
                        <a:lnSpc>
                          <a:spcPct val="150000"/>
                        </a:lnSpc>
                        <a:spcAft>
                          <a:spcPts val="0"/>
                        </a:spcAft>
                        <a:tabLst>
                          <a:tab pos="2070735" algn="l"/>
                        </a:tabLst>
                      </a:pPr>
                      <a:r>
                        <a:rPr lang="en-US" sz="2800" kern="100">
                          <a:effectLst/>
                          <a:latin typeface="Times New Roman" panose="02020603050405020304" pitchFamily="18" charset="0"/>
                          <a:ea typeface="方正中等线简体" panose="03000509000000000000" pitchFamily="65" charset="-122"/>
                          <a:cs typeface="Courier New" panose="02070309020205020404" pitchFamily="49" charset="0"/>
                        </a:rPr>
                        <a:t> </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获取信息</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调用知识</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rowSpan="3">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审</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设</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问</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知识限定：唯物辩证法角度</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3">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新事物的含义、发展的前进性与曲折性</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a:lstStyle/>
                    <a:p>
                      <a:endParaRPr lang="zh-CN" altLang="en-US"/>
                    </a:p>
                  </a:txBody>
                  <a:tcPr/>
                </a:tc>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设问指向：应该如何与新事物一起成长</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zh-CN" altLang="en-US"/>
                    </a:p>
                  </a:txBody>
                  <a:tcPr/>
                </a:tc>
              </a:tr>
              <a:tr h="0">
                <a:tc vMerge="1">
                  <a:txBody>
                    <a:bodyPr/>
                    <a:lstStyle/>
                    <a:p>
                      <a:endParaRPr lang="zh-CN" altLang="en-US"/>
                    </a:p>
                  </a:txBody>
                  <a:tcPr/>
                </a:tc>
                <a:tc>
                  <a:txBody>
                    <a:bodyPr/>
                    <a:lstStyle/>
                    <a:p>
                      <a:pPr algn="ctr">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题目类型：措施类</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zh-CN" altLang="en-US"/>
                    </a:p>
                  </a:txBody>
                  <a:tcPr/>
                </a:tc>
              </a:tr>
            </a:tbl>
          </a:graphicData>
        </a:graphic>
      </p:graphicFrame>
    </p:spTree>
    <p:extLst>
      <p:ext uri="{BB962C8B-B14F-4D97-AF65-F5344CB8AC3E}">
        <p14:creationId xmlns:p14="http://schemas.microsoft.com/office/powerpoint/2010/main" val="4035165505"/>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nvGraphicFramePr>
        <p:xfrm>
          <a:off x="433577" y="621482"/>
          <a:ext cx="11323258" cy="5120640"/>
        </p:xfrm>
        <a:graphic>
          <a:graphicData uri="http://schemas.openxmlformats.org/drawingml/2006/table">
            <a:tbl>
              <a:tblPr/>
              <a:tblGrid>
                <a:gridCol w="670560"/>
                <a:gridCol w="4243986"/>
                <a:gridCol w="6408712"/>
              </a:tblGrid>
              <a:tr h="0">
                <a:tc rowSpan="2">
                  <a:txBody>
                    <a:bodyPr/>
                    <a:lstStyle/>
                    <a:p>
                      <a:pPr algn="ctr">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审</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材</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料</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信息点</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①</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：从新中国成立初期的社会主义</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三大改造</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再到云计算、大数据、区块链、物联网</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tabLst>
                          <a:tab pos="2070735" algn="l"/>
                        </a:tabLst>
                      </a:pP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a:lstStyle/>
                    <a:p>
                      <a:endParaRPr lang="zh-CN" altLang="en-US"/>
                    </a:p>
                  </a:txBody>
                  <a:tcPr/>
                </a:tc>
                <a:tc>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信息点</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②</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：体现出发展不止、变革常新的社会发展规律，刻印下国家与新事物一起成长的深深足迹</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tabLst>
                          <a:tab pos="2070735" algn="l"/>
                        </a:tabLst>
                      </a:pP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5" name="矩形 4"/>
          <p:cNvSpPr/>
          <p:nvPr/>
        </p:nvSpPr>
        <p:spPr>
          <a:xfrm>
            <a:off x="5413226" y="536114"/>
            <a:ext cx="6317654" cy="2677656"/>
          </a:xfrm>
          <a:prstGeom prst="rect">
            <a:avLst/>
          </a:prstGeom>
        </p:spPr>
        <p:txBody>
          <a:bodyPr wrap="square">
            <a:spAutoFit/>
          </a:bodyPr>
          <a:lstStyle/>
          <a:p>
            <a:pPr>
              <a:lnSpc>
                <a:spcPct val="150000"/>
              </a:lnSpc>
            </a:pPr>
            <a:r>
              <a:rPr lang="zh-CN" altLang="zh-CN" sz="2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我们要顺应时代发展潮流，善于发现新事物并热情支持其成长壮大；保持开放包容的心态，接受新事物一时的不足，并克服困难促使新事物日臻完善</a:t>
            </a:r>
            <a:endParaRPr lang="zh-CN" altLang="en-US" sz="2800" dirty="0">
              <a:solidFill>
                <a:srgbClr val="C00000"/>
              </a:solidFill>
            </a:endParaRPr>
          </a:p>
        </p:txBody>
      </p:sp>
      <p:sp>
        <p:nvSpPr>
          <p:cNvPr id="6" name="矩形 5"/>
          <p:cNvSpPr/>
          <p:nvPr/>
        </p:nvSpPr>
        <p:spPr>
          <a:xfrm>
            <a:off x="5413226" y="3700983"/>
            <a:ext cx="6317654" cy="1384995"/>
          </a:xfrm>
          <a:prstGeom prst="rect">
            <a:avLst/>
          </a:prstGeom>
        </p:spPr>
        <p:txBody>
          <a:bodyPr wrap="square">
            <a:spAutoFit/>
          </a:bodyPr>
          <a:lstStyle/>
          <a:p>
            <a:pPr>
              <a:lnSpc>
                <a:spcPct val="150000"/>
              </a:lnSpc>
            </a:pPr>
            <a:r>
              <a:rPr lang="zh-CN" altLang="zh-CN" sz="2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树立创新意识，提高创新能力，勇于开拓创新</a:t>
            </a:r>
            <a:endParaRPr lang="zh-CN" altLang="en-US" sz="2800" dirty="0">
              <a:solidFill>
                <a:srgbClr val="C00000"/>
              </a:solidFill>
            </a:endParaRPr>
          </a:p>
        </p:txBody>
      </p:sp>
    </p:spTree>
    <p:extLst>
      <p:ext uri="{BB962C8B-B14F-4D97-AF65-F5344CB8AC3E}">
        <p14:creationId xmlns:p14="http://schemas.microsoft.com/office/powerpoint/2010/main" val="24808126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linds(horizontal)">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extLst/>
          </p:nvPr>
        </p:nvGraphicFramePr>
        <p:xfrm>
          <a:off x="566935" y="1773610"/>
          <a:ext cx="11056542" cy="2560320"/>
        </p:xfrm>
        <a:graphic>
          <a:graphicData uri="http://schemas.openxmlformats.org/drawingml/2006/table">
            <a:tbl>
              <a:tblPr/>
              <a:tblGrid>
                <a:gridCol w="670560"/>
                <a:gridCol w="10385982"/>
              </a:tblGrid>
              <a:tr h="0">
                <a:tc>
                  <a:txBody>
                    <a:bodyPr/>
                    <a:lstStyle/>
                    <a:p>
                      <a:pPr algn="ctr">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写</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答</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案</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tabLst>
                          <a:tab pos="2070735" algn="l"/>
                        </a:tabLst>
                      </a:pPr>
                      <a:endParaRPr lang="en-US" altLang="zh-CN" sz="2800" kern="100" dirty="0" smtClean="0">
                        <a:effectLst/>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endParaRPr lang="en-US" altLang="zh-CN" sz="2800" kern="100" dirty="0" smtClean="0">
                        <a:effectLst/>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endParaRPr lang="en-US" altLang="zh-CN" sz="2800" kern="100" dirty="0" smtClean="0">
                        <a:effectLst/>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endParaRPr lang="en-US" altLang="zh-CN" sz="2800" kern="100" dirty="0" smtClean="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6" name="矩形 5"/>
          <p:cNvSpPr/>
          <p:nvPr/>
        </p:nvSpPr>
        <p:spPr>
          <a:xfrm>
            <a:off x="1323628" y="1695713"/>
            <a:ext cx="10260000" cy="2607702"/>
          </a:xfrm>
          <a:prstGeom prst="rect">
            <a:avLst/>
          </a:prstGeom>
        </p:spPr>
        <p:txBody>
          <a:bodyPr wrap="square">
            <a:spAutoFit/>
          </a:bodyPr>
          <a:lstStyle/>
          <a:p>
            <a:pPr>
              <a:lnSpc>
                <a:spcPct val="150000"/>
              </a:lnSpc>
            </a:pPr>
            <a:r>
              <a:rPr lang="zh-CN" altLang="zh-CN" sz="2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新事物符合客观规律、具有强大生命力和远大前途；我们要顺应时代发展潮流，善于发现新事物并热情支持其成长；保持开放包容的心态，接受新事物一时的不足，并克服困难促使新事物日臻完善；树立创新意识，提高创新能力，勇于开拓创新。</a:t>
            </a:r>
            <a:endParaRPr lang="zh-CN" altLang="en-US" sz="2800" dirty="0">
              <a:solidFill>
                <a:srgbClr val="C00000"/>
              </a:solidFill>
            </a:endParaRPr>
          </a:p>
        </p:txBody>
      </p:sp>
    </p:spTree>
    <p:extLst>
      <p:ext uri="{BB962C8B-B14F-4D97-AF65-F5344CB8AC3E}">
        <p14:creationId xmlns:p14="http://schemas.microsoft.com/office/powerpoint/2010/main" val="3431321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476999" y="208484"/>
            <a:ext cx="1830358" cy="535821"/>
            <a:chOff x="3688784" y="4602045"/>
            <a:chExt cx="1830358" cy="535821"/>
          </a:xfrm>
        </p:grpSpPr>
        <p:sp>
          <p:nvSpPr>
            <p:cNvPr id="4" name="矩形 18"/>
            <p:cNvSpPr/>
            <p:nvPr/>
          </p:nvSpPr>
          <p:spPr>
            <a:xfrm>
              <a:off x="3795213" y="4602045"/>
              <a:ext cx="1723929" cy="535821"/>
            </a:xfrm>
            <a:custGeom>
              <a:avLst/>
              <a:gdLst>
                <a:gd name="connsiteX0" fmla="*/ 0 w 3456384"/>
                <a:gd name="connsiteY0" fmla="*/ 0 h 1584176"/>
                <a:gd name="connsiteX1" fmla="*/ 3456384 w 3456384"/>
                <a:gd name="connsiteY1" fmla="*/ 0 h 1584176"/>
                <a:gd name="connsiteX2" fmla="*/ 3456384 w 3456384"/>
                <a:gd name="connsiteY2" fmla="*/ 1584176 h 1584176"/>
                <a:gd name="connsiteX3" fmla="*/ 0 w 3456384"/>
                <a:gd name="connsiteY3" fmla="*/ 1584176 h 1584176"/>
                <a:gd name="connsiteX4" fmla="*/ 0 w 3456384"/>
                <a:gd name="connsiteY4" fmla="*/ 0 h 1584176"/>
                <a:gd name="connsiteX0" fmla="*/ 0 w 3456384"/>
                <a:gd name="connsiteY0" fmla="*/ 0 h 1584176"/>
                <a:gd name="connsiteX1" fmla="*/ 3456384 w 3456384"/>
                <a:gd name="connsiteY1" fmla="*/ 0 h 1584176"/>
                <a:gd name="connsiteX2" fmla="*/ 3456384 w 3456384"/>
                <a:gd name="connsiteY2" fmla="*/ 1584176 h 1584176"/>
                <a:gd name="connsiteX3" fmla="*/ 0 w 3456384"/>
                <a:gd name="connsiteY3" fmla="*/ 1584176 h 1584176"/>
                <a:gd name="connsiteX4" fmla="*/ 372 w 3456384"/>
                <a:gd name="connsiteY4" fmla="*/ 322684 h 1584176"/>
                <a:gd name="connsiteX5" fmla="*/ 0 w 3456384"/>
                <a:gd name="connsiteY5" fmla="*/ 0 h 1584176"/>
                <a:gd name="connsiteX0" fmla="*/ 0 w 3456384"/>
                <a:gd name="connsiteY0" fmla="*/ 0 h 1584176"/>
                <a:gd name="connsiteX1" fmla="*/ 3456384 w 3456384"/>
                <a:gd name="connsiteY1" fmla="*/ 0 h 1584176"/>
                <a:gd name="connsiteX2" fmla="*/ 3456384 w 3456384"/>
                <a:gd name="connsiteY2" fmla="*/ 1584176 h 1584176"/>
                <a:gd name="connsiteX3" fmla="*/ 0 w 3456384"/>
                <a:gd name="connsiteY3" fmla="*/ 1584176 h 1584176"/>
                <a:gd name="connsiteX4" fmla="*/ 372 w 3456384"/>
                <a:gd name="connsiteY4" fmla="*/ 789409 h 1584176"/>
                <a:gd name="connsiteX5" fmla="*/ 0 w 3456384"/>
                <a:gd name="connsiteY5" fmla="*/ 0 h 1584176"/>
                <a:gd name="connsiteX0" fmla="*/ 372 w 3456384"/>
                <a:gd name="connsiteY0" fmla="*/ 789409 h 1584176"/>
                <a:gd name="connsiteX1" fmla="*/ 0 w 3456384"/>
                <a:gd name="connsiteY1" fmla="*/ 0 h 1584176"/>
                <a:gd name="connsiteX2" fmla="*/ 3456384 w 3456384"/>
                <a:gd name="connsiteY2" fmla="*/ 0 h 1584176"/>
                <a:gd name="connsiteX3" fmla="*/ 3456384 w 3456384"/>
                <a:gd name="connsiteY3" fmla="*/ 1584176 h 1584176"/>
                <a:gd name="connsiteX4" fmla="*/ 0 w 3456384"/>
                <a:gd name="connsiteY4" fmla="*/ 1584176 h 1584176"/>
                <a:gd name="connsiteX5" fmla="*/ 91812 w 3456384"/>
                <a:gd name="connsiteY5" fmla="*/ 880849 h 1584176"/>
                <a:gd name="connsiteX0" fmla="*/ 372 w 3456384"/>
                <a:gd name="connsiteY0" fmla="*/ 789409 h 1584176"/>
                <a:gd name="connsiteX1" fmla="*/ 0 w 3456384"/>
                <a:gd name="connsiteY1" fmla="*/ 0 h 1584176"/>
                <a:gd name="connsiteX2" fmla="*/ 3456384 w 3456384"/>
                <a:gd name="connsiteY2" fmla="*/ 0 h 1584176"/>
                <a:gd name="connsiteX3" fmla="*/ 3456384 w 3456384"/>
                <a:gd name="connsiteY3" fmla="*/ 1584176 h 1584176"/>
                <a:gd name="connsiteX4" fmla="*/ 0 w 3456384"/>
                <a:gd name="connsiteY4" fmla="*/ 1584176 h 1584176"/>
                <a:gd name="connsiteX5" fmla="*/ 15612 w 3456384"/>
                <a:gd name="connsiteY5" fmla="*/ 995149 h 1584176"/>
                <a:gd name="connsiteX0" fmla="*/ 372 w 3456384"/>
                <a:gd name="connsiteY0" fmla="*/ 532234 h 1584176"/>
                <a:gd name="connsiteX1" fmla="*/ 0 w 3456384"/>
                <a:gd name="connsiteY1" fmla="*/ 0 h 1584176"/>
                <a:gd name="connsiteX2" fmla="*/ 3456384 w 3456384"/>
                <a:gd name="connsiteY2" fmla="*/ 0 h 1584176"/>
                <a:gd name="connsiteX3" fmla="*/ 3456384 w 3456384"/>
                <a:gd name="connsiteY3" fmla="*/ 1584176 h 1584176"/>
                <a:gd name="connsiteX4" fmla="*/ 0 w 3456384"/>
                <a:gd name="connsiteY4" fmla="*/ 1584176 h 1584176"/>
                <a:gd name="connsiteX5" fmla="*/ 15612 w 3456384"/>
                <a:gd name="connsiteY5" fmla="*/ 995149 h 1584176"/>
                <a:gd name="connsiteX0" fmla="*/ 3810 w 3459822"/>
                <a:gd name="connsiteY0" fmla="*/ 532234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014199 h 1584176"/>
                <a:gd name="connsiteX0" fmla="*/ 4358 w 3460370"/>
                <a:gd name="connsiteY0" fmla="*/ 532234 h 1584176"/>
                <a:gd name="connsiteX1" fmla="*/ 3986 w 3460370"/>
                <a:gd name="connsiteY1" fmla="*/ 0 h 1584176"/>
                <a:gd name="connsiteX2" fmla="*/ 3460370 w 3460370"/>
                <a:gd name="connsiteY2" fmla="*/ 0 h 1584176"/>
                <a:gd name="connsiteX3" fmla="*/ 3460370 w 3460370"/>
                <a:gd name="connsiteY3" fmla="*/ 1584176 h 1584176"/>
                <a:gd name="connsiteX4" fmla="*/ 3986 w 3460370"/>
                <a:gd name="connsiteY4" fmla="*/ 1584176 h 1584176"/>
                <a:gd name="connsiteX5" fmla="*/ 548 w 3460370"/>
                <a:gd name="connsiteY5" fmla="*/ 1014199 h 1584176"/>
                <a:gd name="connsiteX0" fmla="*/ 3810 w 3459822"/>
                <a:gd name="connsiteY0" fmla="*/ 574590 h 1626532"/>
                <a:gd name="connsiteX1" fmla="*/ 3438 w 3459822"/>
                <a:gd name="connsiteY1" fmla="*/ 42356 h 1626532"/>
                <a:gd name="connsiteX2" fmla="*/ 3459822 w 3459822"/>
                <a:gd name="connsiteY2" fmla="*/ 42356 h 1626532"/>
                <a:gd name="connsiteX3" fmla="*/ 3459822 w 3459822"/>
                <a:gd name="connsiteY3" fmla="*/ 1626532 h 1626532"/>
                <a:gd name="connsiteX4" fmla="*/ 3438 w 3459822"/>
                <a:gd name="connsiteY4" fmla="*/ 1626532 h 1626532"/>
                <a:gd name="connsiteX5" fmla="*/ 0 w 3459822"/>
                <a:gd name="connsiteY5" fmla="*/ 1056555 h 1626532"/>
                <a:gd name="connsiteX0" fmla="*/ 3810 w 3459822"/>
                <a:gd name="connsiteY0" fmla="*/ 574590 h 1626532"/>
                <a:gd name="connsiteX1" fmla="*/ 3438 w 3459822"/>
                <a:gd name="connsiteY1" fmla="*/ 42356 h 1626532"/>
                <a:gd name="connsiteX2" fmla="*/ 3459822 w 3459822"/>
                <a:gd name="connsiteY2" fmla="*/ 42356 h 1626532"/>
                <a:gd name="connsiteX3" fmla="*/ 3459822 w 3459822"/>
                <a:gd name="connsiteY3" fmla="*/ 1626532 h 1626532"/>
                <a:gd name="connsiteX4" fmla="*/ 3438 w 3459822"/>
                <a:gd name="connsiteY4" fmla="*/ 1626532 h 1626532"/>
                <a:gd name="connsiteX5" fmla="*/ 0 w 3459822"/>
                <a:gd name="connsiteY5" fmla="*/ 1056555 h 1626532"/>
                <a:gd name="connsiteX0" fmla="*/ 3810 w 3459822"/>
                <a:gd name="connsiteY0" fmla="*/ 803910 h 1855852"/>
                <a:gd name="connsiteX1" fmla="*/ 3438 w 3459822"/>
                <a:gd name="connsiteY1" fmla="*/ 271676 h 1855852"/>
                <a:gd name="connsiteX2" fmla="*/ 3459822 w 3459822"/>
                <a:gd name="connsiteY2" fmla="*/ 271676 h 1855852"/>
                <a:gd name="connsiteX3" fmla="*/ 3459822 w 3459822"/>
                <a:gd name="connsiteY3" fmla="*/ 1855852 h 1855852"/>
                <a:gd name="connsiteX4" fmla="*/ 3438 w 3459822"/>
                <a:gd name="connsiteY4" fmla="*/ 1855852 h 1855852"/>
                <a:gd name="connsiteX5" fmla="*/ 0 w 3459822"/>
                <a:gd name="connsiteY5" fmla="*/ 0 h 1855852"/>
                <a:gd name="connsiteX0" fmla="*/ 3810 w 3459822"/>
                <a:gd name="connsiteY0" fmla="*/ 574591 h 1626533"/>
                <a:gd name="connsiteX1" fmla="*/ 3438 w 3459822"/>
                <a:gd name="connsiteY1" fmla="*/ 42357 h 1626533"/>
                <a:gd name="connsiteX2" fmla="*/ 3459822 w 3459822"/>
                <a:gd name="connsiteY2" fmla="*/ 42357 h 1626533"/>
                <a:gd name="connsiteX3" fmla="*/ 3459822 w 3459822"/>
                <a:gd name="connsiteY3" fmla="*/ 1626533 h 1626533"/>
                <a:gd name="connsiteX4" fmla="*/ 3438 w 3459822"/>
                <a:gd name="connsiteY4" fmla="*/ 1626533 h 1626533"/>
                <a:gd name="connsiteX5" fmla="*/ 0 w 3459822"/>
                <a:gd name="connsiteY5" fmla="*/ 1075606 h 1626533"/>
                <a:gd name="connsiteX0" fmla="*/ 3810 w 3459822"/>
                <a:gd name="connsiteY0" fmla="*/ 532234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033249 h 1584176"/>
                <a:gd name="connsiteX0" fmla="*/ 3810 w 3459822"/>
                <a:gd name="connsiteY0" fmla="*/ 424890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033249 h 1584176"/>
                <a:gd name="connsiteX0" fmla="*/ 3810 w 3459822"/>
                <a:gd name="connsiteY0" fmla="*/ 424890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247937 h 1584176"/>
                <a:gd name="connsiteX0" fmla="*/ 3810 w 3459822"/>
                <a:gd name="connsiteY0" fmla="*/ 367640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247937 h 1584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459822" h="1584176">
                  <a:moveTo>
                    <a:pt x="3810" y="367640"/>
                  </a:moveTo>
                  <a:cubicBezTo>
                    <a:pt x="3686" y="-47896"/>
                    <a:pt x="3562" y="177411"/>
                    <a:pt x="3438" y="0"/>
                  </a:cubicBezTo>
                  <a:lnTo>
                    <a:pt x="3459822" y="0"/>
                  </a:lnTo>
                  <a:lnTo>
                    <a:pt x="3459822" y="1584176"/>
                  </a:lnTo>
                  <a:lnTo>
                    <a:pt x="3438" y="1584176"/>
                  </a:lnTo>
                  <a:cubicBezTo>
                    <a:pt x="3562" y="1319254"/>
                    <a:pt x="0" y="1247937"/>
                    <a:pt x="0" y="1247937"/>
                  </a:cubicBezTo>
                </a:path>
              </a:pathLst>
            </a:custGeom>
            <a:solidFill>
              <a:schemeClr val="accent1">
                <a:lumMod val="20000"/>
                <a:lumOff val="80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 name="矩形 4"/>
            <p:cNvSpPr/>
            <p:nvPr/>
          </p:nvSpPr>
          <p:spPr>
            <a:xfrm>
              <a:off x="3688784" y="4777823"/>
              <a:ext cx="231906" cy="1842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 name="矩形 5"/>
            <p:cNvSpPr/>
            <p:nvPr/>
          </p:nvSpPr>
          <p:spPr>
            <a:xfrm>
              <a:off x="3947820" y="4642782"/>
              <a:ext cx="1518364" cy="492443"/>
            </a:xfrm>
            <a:prstGeom prst="rect">
              <a:avLst/>
            </a:prstGeom>
          </p:spPr>
          <p:txBody>
            <a:bodyPr wrap="none">
              <a:spAutoFit/>
            </a:bodyPr>
            <a:lstStyle/>
            <a:p>
              <a:r>
                <a:rPr lang="zh-CN" altLang="en-US" sz="2600" b="1" dirty="0">
                  <a:solidFill>
                    <a:prstClr val="black"/>
                  </a:solidFill>
                  <a:latin typeface="微软雅黑" panose="020B0503020204020204" pitchFamily="34" charset="-122"/>
                  <a:ea typeface="微软雅黑" panose="020B0503020204020204" pitchFamily="34" charset="-122"/>
                </a:rPr>
                <a:t>答题术语</a:t>
              </a:r>
            </a:p>
          </p:txBody>
        </p:sp>
      </p:grpSp>
      <p:sp>
        <p:nvSpPr>
          <p:cNvPr id="7" name="矩形 6"/>
          <p:cNvSpPr/>
          <p:nvPr/>
        </p:nvSpPr>
        <p:spPr>
          <a:xfrm>
            <a:off x="389206" y="117426"/>
            <a:ext cx="11412000" cy="6481454"/>
          </a:xfrm>
          <a:prstGeom prst="rect">
            <a:avLst/>
          </a:prstGeom>
        </p:spPr>
        <p:txBody>
          <a:bodyPr>
            <a:spAutoFit/>
          </a:bodyPr>
          <a:lstStyle/>
          <a:p>
            <a:pPr algn="ctr">
              <a:lnSpc>
                <a:spcPct val="150000"/>
              </a:lnSpc>
              <a:spcAft>
                <a:spcPts val="0"/>
              </a:spcAft>
              <a:tabLst>
                <a:tab pos="2070735" algn="l"/>
              </a:tabLst>
            </a:pPr>
            <a:r>
              <a:rPr lang="zh-CN" altLang="zh-CN" sz="2800" b="1" kern="100" dirty="0">
                <a:latin typeface="Times New Roman" panose="02020603050405020304" pitchFamily="18" charset="0"/>
                <a:ea typeface="方正中等线简体" panose="03000509000000000000" pitchFamily="65" charset="-122"/>
                <a:cs typeface="Times New Roman" panose="02020603050405020304" pitchFamily="18" charset="0"/>
              </a:rPr>
              <a:t>如何运用发展的观点分析和解决问题</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世界是永恒发展的，要求我们用发展的观点看问题。</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发展的实质是事物的前进和上升，是新事物的产生和旧事物的灭亡，要培养创新精神，促进新事物的成长。</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3.</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事物发展的方向是前进的、上升的，道路是曲折的、迂回的。我们既要对未来充满信心，又要做好充分的思想准备，不断克服各种困难，勇敢地面对挫折与考验，反对悲观失望和盲目乐观。</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4.</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事物的发展是量变与质变的统一，量变是质变的必要准备，质变是量变的必然结果。要重视量的积累，为实现事物的质变创造条件；要果断地抓住时机，促成质变，实现事物的飞跃。</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196441123"/>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389206" y="2046541"/>
            <a:ext cx="11412000" cy="2031325"/>
          </a:xfrm>
          <a:prstGeom prst="rect">
            <a:avLst/>
          </a:prstGeom>
        </p:spPr>
        <p:txBody>
          <a:bodyPr>
            <a:spAutoFit/>
          </a:bodyPr>
          <a:lstStyle/>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5.</a:t>
            </a:r>
            <a:r>
              <a:rPr lang="zh-CN" altLang="zh-CN" sz="2800" kern="100" spc="-100" dirty="0">
                <a:latin typeface="Times New Roman" panose="02020603050405020304" pitchFamily="18" charset="0"/>
                <a:ea typeface="方正中等线简体" panose="03000509000000000000" pitchFamily="65" charset="-122"/>
                <a:cs typeface="Times New Roman" panose="02020603050405020304" pitchFamily="18" charset="0"/>
              </a:rPr>
              <a:t>事物的发展是内因与外因共同作用的结果</a:t>
            </a:r>
            <a:r>
              <a:rPr lang="zh-CN" altLang="zh-CN" sz="2800" kern="100" spc="-6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zh-CN" altLang="zh-CN" sz="2800" kern="100" spc="-100" dirty="0">
                <a:latin typeface="Times New Roman" panose="02020603050405020304" pitchFamily="18" charset="0"/>
                <a:ea typeface="方正中等线简体" panose="03000509000000000000" pitchFamily="65" charset="-122"/>
                <a:cs typeface="Times New Roman" panose="02020603050405020304" pitchFamily="18" charset="0"/>
              </a:rPr>
              <a:t>要坚持内外因相结合的观点</a:t>
            </a:r>
            <a:r>
              <a:rPr lang="zh-CN" altLang="zh-CN" sz="2800" kern="100" spc="-600" dirty="0">
                <a:latin typeface="Times New Roman" panose="02020603050405020304" pitchFamily="18" charset="0"/>
                <a:ea typeface="方正中等线简体" panose="03000509000000000000" pitchFamily="65" charset="-122"/>
                <a:cs typeface="Times New Roman" panose="02020603050405020304" pitchFamily="18" charset="0"/>
              </a:rPr>
              <a:t>。</a:t>
            </a:r>
            <a:endParaRPr lang="zh-CN" altLang="zh-CN" sz="2800" kern="100" spc="-6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6.</a:t>
            </a:r>
            <a:r>
              <a:rPr lang="zh-CN" altLang="zh-CN" sz="2800" kern="100" spc="-100" dirty="0">
                <a:latin typeface="Times New Roman" panose="02020603050405020304" pitchFamily="18" charset="0"/>
                <a:ea typeface="方正中等线简体" panose="03000509000000000000" pitchFamily="65" charset="-122"/>
                <a:cs typeface="Times New Roman" panose="02020603050405020304" pitchFamily="18" charset="0"/>
              </a:rPr>
              <a:t>任何事物都是绝对运动与相对静止的统一</a:t>
            </a:r>
            <a:r>
              <a:rPr lang="zh-CN" altLang="zh-CN" sz="2800" kern="100" spc="-6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zh-CN" altLang="zh-CN" sz="2800" kern="100" spc="-100" dirty="0">
                <a:latin typeface="Times New Roman" panose="02020603050405020304" pitchFamily="18" charset="0"/>
                <a:ea typeface="方正中等线简体" panose="03000509000000000000" pitchFamily="65" charset="-122"/>
                <a:cs typeface="Times New Roman" panose="02020603050405020304" pitchFamily="18" charset="0"/>
              </a:rPr>
              <a:t>事物的变化发展是有规律的</a:t>
            </a:r>
            <a:r>
              <a:rPr lang="zh-CN" altLang="zh-CN" sz="2800" kern="100" spc="-600" dirty="0">
                <a:latin typeface="Times New Roman" panose="02020603050405020304" pitchFamily="18" charset="0"/>
                <a:ea typeface="方正中等线简体" panose="03000509000000000000" pitchFamily="65" charset="-122"/>
                <a:cs typeface="Times New Roman" panose="02020603050405020304" pitchFamily="18" charset="0"/>
              </a:rPr>
              <a:t>。</a:t>
            </a:r>
            <a:endParaRPr lang="zh-CN" altLang="zh-CN" sz="2800" kern="100" spc="-6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7.</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辩证否定是事物联系和发展的环节，要求坚持创新。</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2121933778"/>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476999" y="208484"/>
            <a:ext cx="1830358" cy="535821"/>
            <a:chOff x="3688784" y="4602045"/>
            <a:chExt cx="1830358" cy="535821"/>
          </a:xfrm>
        </p:grpSpPr>
        <p:sp>
          <p:nvSpPr>
            <p:cNvPr id="4" name="矩形 18"/>
            <p:cNvSpPr/>
            <p:nvPr/>
          </p:nvSpPr>
          <p:spPr>
            <a:xfrm>
              <a:off x="3795213" y="4602045"/>
              <a:ext cx="1723929" cy="535821"/>
            </a:xfrm>
            <a:custGeom>
              <a:avLst/>
              <a:gdLst>
                <a:gd name="connsiteX0" fmla="*/ 0 w 3456384"/>
                <a:gd name="connsiteY0" fmla="*/ 0 h 1584176"/>
                <a:gd name="connsiteX1" fmla="*/ 3456384 w 3456384"/>
                <a:gd name="connsiteY1" fmla="*/ 0 h 1584176"/>
                <a:gd name="connsiteX2" fmla="*/ 3456384 w 3456384"/>
                <a:gd name="connsiteY2" fmla="*/ 1584176 h 1584176"/>
                <a:gd name="connsiteX3" fmla="*/ 0 w 3456384"/>
                <a:gd name="connsiteY3" fmla="*/ 1584176 h 1584176"/>
                <a:gd name="connsiteX4" fmla="*/ 0 w 3456384"/>
                <a:gd name="connsiteY4" fmla="*/ 0 h 1584176"/>
                <a:gd name="connsiteX0" fmla="*/ 0 w 3456384"/>
                <a:gd name="connsiteY0" fmla="*/ 0 h 1584176"/>
                <a:gd name="connsiteX1" fmla="*/ 3456384 w 3456384"/>
                <a:gd name="connsiteY1" fmla="*/ 0 h 1584176"/>
                <a:gd name="connsiteX2" fmla="*/ 3456384 w 3456384"/>
                <a:gd name="connsiteY2" fmla="*/ 1584176 h 1584176"/>
                <a:gd name="connsiteX3" fmla="*/ 0 w 3456384"/>
                <a:gd name="connsiteY3" fmla="*/ 1584176 h 1584176"/>
                <a:gd name="connsiteX4" fmla="*/ 372 w 3456384"/>
                <a:gd name="connsiteY4" fmla="*/ 322684 h 1584176"/>
                <a:gd name="connsiteX5" fmla="*/ 0 w 3456384"/>
                <a:gd name="connsiteY5" fmla="*/ 0 h 1584176"/>
                <a:gd name="connsiteX0" fmla="*/ 0 w 3456384"/>
                <a:gd name="connsiteY0" fmla="*/ 0 h 1584176"/>
                <a:gd name="connsiteX1" fmla="*/ 3456384 w 3456384"/>
                <a:gd name="connsiteY1" fmla="*/ 0 h 1584176"/>
                <a:gd name="connsiteX2" fmla="*/ 3456384 w 3456384"/>
                <a:gd name="connsiteY2" fmla="*/ 1584176 h 1584176"/>
                <a:gd name="connsiteX3" fmla="*/ 0 w 3456384"/>
                <a:gd name="connsiteY3" fmla="*/ 1584176 h 1584176"/>
                <a:gd name="connsiteX4" fmla="*/ 372 w 3456384"/>
                <a:gd name="connsiteY4" fmla="*/ 789409 h 1584176"/>
                <a:gd name="connsiteX5" fmla="*/ 0 w 3456384"/>
                <a:gd name="connsiteY5" fmla="*/ 0 h 1584176"/>
                <a:gd name="connsiteX0" fmla="*/ 372 w 3456384"/>
                <a:gd name="connsiteY0" fmla="*/ 789409 h 1584176"/>
                <a:gd name="connsiteX1" fmla="*/ 0 w 3456384"/>
                <a:gd name="connsiteY1" fmla="*/ 0 h 1584176"/>
                <a:gd name="connsiteX2" fmla="*/ 3456384 w 3456384"/>
                <a:gd name="connsiteY2" fmla="*/ 0 h 1584176"/>
                <a:gd name="connsiteX3" fmla="*/ 3456384 w 3456384"/>
                <a:gd name="connsiteY3" fmla="*/ 1584176 h 1584176"/>
                <a:gd name="connsiteX4" fmla="*/ 0 w 3456384"/>
                <a:gd name="connsiteY4" fmla="*/ 1584176 h 1584176"/>
                <a:gd name="connsiteX5" fmla="*/ 91812 w 3456384"/>
                <a:gd name="connsiteY5" fmla="*/ 880849 h 1584176"/>
                <a:gd name="connsiteX0" fmla="*/ 372 w 3456384"/>
                <a:gd name="connsiteY0" fmla="*/ 789409 h 1584176"/>
                <a:gd name="connsiteX1" fmla="*/ 0 w 3456384"/>
                <a:gd name="connsiteY1" fmla="*/ 0 h 1584176"/>
                <a:gd name="connsiteX2" fmla="*/ 3456384 w 3456384"/>
                <a:gd name="connsiteY2" fmla="*/ 0 h 1584176"/>
                <a:gd name="connsiteX3" fmla="*/ 3456384 w 3456384"/>
                <a:gd name="connsiteY3" fmla="*/ 1584176 h 1584176"/>
                <a:gd name="connsiteX4" fmla="*/ 0 w 3456384"/>
                <a:gd name="connsiteY4" fmla="*/ 1584176 h 1584176"/>
                <a:gd name="connsiteX5" fmla="*/ 15612 w 3456384"/>
                <a:gd name="connsiteY5" fmla="*/ 995149 h 1584176"/>
                <a:gd name="connsiteX0" fmla="*/ 372 w 3456384"/>
                <a:gd name="connsiteY0" fmla="*/ 532234 h 1584176"/>
                <a:gd name="connsiteX1" fmla="*/ 0 w 3456384"/>
                <a:gd name="connsiteY1" fmla="*/ 0 h 1584176"/>
                <a:gd name="connsiteX2" fmla="*/ 3456384 w 3456384"/>
                <a:gd name="connsiteY2" fmla="*/ 0 h 1584176"/>
                <a:gd name="connsiteX3" fmla="*/ 3456384 w 3456384"/>
                <a:gd name="connsiteY3" fmla="*/ 1584176 h 1584176"/>
                <a:gd name="connsiteX4" fmla="*/ 0 w 3456384"/>
                <a:gd name="connsiteY4" fmla="*/ 1584176 h 1584176"/>
                <a:gd name="connsiteX5" fmla="*/ 15612 w 3456384"/>
                <a:gd name="connsiteY5" fmla="*/ 995149 h 1584176"/>
                <a:gd name="connsiteX0" fmla="*/ 3810 w 3459822"/>
                <a:gd name="connsiteY0" fmla="*/ 532234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014199 h 1584176"/>
                <a:gd name="connsiteX0" fmla="*/ 4358 w 3460370"/>
                <a:gd name="connsiteY0" fmla="*/ 532234 h 1584176"/>
                <a:gd name="connsiteX1" fmla="*/ 3986 w 3460370"/>
                <a:gd name="connsiteY1" fmla="*/ 0 h 1584176"/>
                <a:gd name="connsiteX2" fmla="*/ 3460370 w 3460370"/>
                <a:gd name="connsiteY2" fmla="*/ 0 h 1584176"/>
                <a:gd name="connsiteX3" fmla="*/ 3460370 w 3460370"/>
                <a:gd name="connsiteY3" fmla="*/ 1584176 h 1584176"/>
                <a:gd name="connsiteX4" fmla="*/ 3986 w 3460370"/>
                <a:gd name="connsiteY4" fmla="*/ 1584176 h 1584176"/>
                <a:gd name="connsiteX5" fmla="*/ 548 w 3460370"/>
                <a:gd name="connsiteY5" fmla="*/ 1014199 h 1584176"/>
                <a:gd name="connsiteX0" fmla="*/ 3810 w 3459822"/>
                <a:gd name="connsiteY0" fmla="*/ 574590 h 1626532"/>
                <a:gd name="connsiteX1" fmla="*/ 3438 w 3459822"/>
                <a:gd name="connsiteY1" fmla="*/ 42356 h 1626532"/>
                <a:gd name="connsiteX2" fmla="*/ 3459822 w 3459822"/>
                <a:gd name="connsiteY2" fmla="*/ 42356 h 1626532"/>
                <a:gd name="connsiteX3" fmla="*/ 3459822 w 3459822"/>
                <a:gd name="connsiteY3" fmla="*/ 1626532 h 1626532"/>
                <a:gd name="connsiteX4" fmla="*/ 3438 w 3459822"/>
                <a:gd name="connsiteY4" fmla="*/ 1626532 h 1626532"/>
                <a:gd name="connsiteX5" fmla="*/ 0 w 3459822"/>
                <a:gd name="connsiteY5" fmla="*/ 1056555 h 1626532"/>
                <a:gd name="connsiteX0" fmla="*/ 3810 w 3459822"/>
                <a:gd name="connsiteY0" fmla="*/ 574590 h 1626532"/>
                <a:gd name="connsiteX1" fmla="*/ 3438 w 3459822"/>
                <a:gd name="connsiteY1" fmla="*/ 42356 h 1626532"/>
                <a:gd name="connsiteX2" fmla="*/ 3459822 w 3459822"/>
                <a:gd name="connsiteY2" fmla="*/ 42356 h 1626532"/>
                <a:gd name="connsiteX3" fmla="*/ 3459822 w 3459822"/>
                <a:gd name="connsiteY3" fmla="*/ 1626532 h 1626532"/>
                <a:gd name="connsiteX4" fmla="*/ 3438 w 3459822"/>
                <a:gd name="connsiteY4" fmla="*/ 1626532 h 1626532"/>
                <a:gd name="connsiteX5" fmla="*/ 0 w 3459822"/>
                <a:gd name="connsiteY5" fmla="*/ 1056555 h 1626532"/>
                <a:gd name="connsiteX0" fmla="*/ 3810 w 3459822"/>
                <a:gd name="connsiteY0" fmla="*/ 803910 h 1855852"/>
                <a:gd name="connsiteX1" fmla="*/ 3438 w 3459822"/>
                <a:gd name="connsiteY1" fmla="*/ 271676 h 1855852"/>
                <a:gd name="connsiteX2" fmla="*/ 3459822 w 3459822"/>
                <a:gd name="connsiteY2" fmla="*/ 271676 h 1855852"/>
                <a:gd name="connsiteX3" fmla="*/ 3459822 w 3459822"/>
                <a:gd name="connsiteY3" fmla="*/ 1855852 h 1855852"/>
                <a:gd name="connsiteX4" fmla="*/ 3438 w 3459822"/>
                <a:gd name="connsiteY4" fmla="*/ 1855852 h 1855852"/>
                <a:gd name="connsiteX5" fmla="*/ 0 w 3459822"/>
                <a:gd name="connsiteY5" fmla="*/ 0 h 1855852"/>
                <a:gd name="connsiteX0" fmla="*/ 3810 w 3459822"/>
                <a:gd name="connsiteY0" fmla="*/ 574591 h 1626533"/>
                <a:gd name="connsiteX1" fmla="*/ 3438 w 3459822"/>
                <a:gd name="connsiteY1" fmla="*/ 42357 h 1626533"/>
                <a:gd name="connsiteX2" fmla="*/ 3459822 w 3459822"/>
                <a:gd name="connsiteY2" fmla="*/ 42357 h 1626533"/>
                <a:gd name="connsiteX3" fmla="*/ 3459822 w 3459822"/>
                <a:gd name="connsiteY3" fmla="*/ 1626533 h 1626533"/>
                <a:gd name="connsiteX4" fmla="*/ 3438 w 3459822"/>
                <a:gd name="connsiteY4" fmla="*/ 1626533 h 1626533"/>
                <a:gd name="connsiteX5" fmla="*/ 0 w 3459822"/>
                <a:gd name="connsiteY5" fmla="*/ 1075606 h 1626533"/>
                <a:gd name="connsiteX0" fmla="*/ 3810 w 3459822"/>
                <a:gd name="connsiteY0" fmla="*/ 532234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033249 h 1584176"/>
                <a:gd name="connsiteX0" fmla="*/ 3810 w 3459822"/>
                <a:gd name="connsiteY0" fmla="*/ 424890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033249 h 1584176"/>
                <a:gd name="connsiteX0" fmla="*/ 3810 w 3459822"/>
                <a:gd name="connsiteY0" fmla="*/ 424890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247937 h 1584176"/>
                <a:gd name="connsiteX0" fmla="*/ 3810 w 3459822"/>
                <a:gd name="connsiteY0" fmla="*/ 367640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247937 h 1584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459822" h="1584176">
                  <a:moveTo>
                    <a:pt x="3810" y="367640"/>
                  </a:moveTo>
                  <a:cubicBezTo>
                    <a:pt x="3686" y="-47896"/>
                    <a:pt x="3562" y="177411"/>
                    <a:pt x="3438" y="0"/>
                  </a:cubicBezTo>
                  <a:lnTo>
                    <a:pt x="3459822" y="0"/>
                  </a:lnTo>
                  <a:lnTo>
                    <a:pt x="3459822" y="1584176"/>
                  </a:lnTo>
                  <a:lnTo>
                    <a:pt x="3438" y="1584176"/>
                  </a:lnTo>
                  <a:cubicBezTo>
                    <a:pt x="3562" y="1319254"/>
                    <a:pt x="0" y="1247937"/>
                    <a:pt x="0" y="1247937"/>
                  </a:cubicBezTo>
                </a:path>
              </a:pathLst>
            </a:custGeom>
            <a:solidFill>
              <a:schemeClr val="accent1">
                <a:lumMod val="20000"/>
                <a:lumOff val="80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 name="矩形 4"/>
            <p:cNvSpPr/>
            <p:nvPr/>
          </p:nvSpPr>
          <p:spPr>
            <a:xfrm>
              <a:off x="3688784" y="4777823"/>
              <a:ext cx="231906" cy="1842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 name="矩形 5"/>
            <p:cNvSpPr/>
            <p:nvPr/>
          </p:nvSpPr>
          <p:spPr>
            <a:xfrm>
              <a:off x="3947820" y="4642782"/>
              <a:ext cx="1518364" cy="492443"/>
            </a:xfrm>
            <a:prstGeom prst="rect">
              <a:avLst/>
            </a:prstGeom>
          </p:spPr>
          <p:txBody>
            <a:bodyPr wrap="none">
              <a:spAutoFit/>
            </a:bodyPr>
            <a:lstStyle/>
            <a:p>
              <a:r>
                <a:rPr lang="zh-CN" altLang="en-US" sz="2600" b="1" dirty="0">
                  <a:solidFill>
                    <a:prstClr val="black"/>
                  </a:solidFill>
                  <a:latin typeface="微软雅黑" panose="020B0503020204020204" pitchFamily="34" charset="-122"/>
                  <a:ea typeface="微软雅黑" panose="020B0503020204020204" pitchFamily="34" charset="-122"/>
                </a:rPr>
                <a:t>热点加练</a:t>
              </a:r>
            </a:p>
          </p:txBody>
        </p:sp>
      </p:grpSp>
      <p:sp>
        <p:nvSpPr>
          <p:cNvPr id="7" name="矩形 6"/>
          <p:cNvSpPr/>
          <p:nvPr/>
        </p:nvSpPr>
        <p:spPr>
          <a:xfrm>
            <a:off x="389206" y="753497"/>
            <a:ext cx="11412000" cy="5835124"/>
          </a:xfrm>
          <a:prstGeom prst="rect">
            <a:avLst/>
          </a:prstGeom>
        </p:spPr>
        <p:txBody>
          <a:bodyPr>
            <a:spAutoFit/>
          </a:bodyPr>
          <a:lstStyle/>
          <a:p>
            <a:pPr algn="ctr">
              <a:lnSpc>
                <a:spcPct val="150000"/>
              </a:lnSpc>
              <a:spcAft>
                <a:spcPts val="0"/>
              </a:spcAft>
              <a:tabLst>
                <a:tab pos="2070735" algn="l"/>
              </a:tabLst>
            </a:pPr>
            <a:r>
              <a:rPr lang="zh-CN" altLang="zh-CN" sz="2800" b="1" kern="100" dirty="0">
                <a:latin typeface="Times New Roman" panose="02020603050405020304" pitchFamily="18" charset="0"/>
                <a:ea typeface="方正中等线简体" panose="03000509000000000000" pitchFamily="65" charset="-122"/>
                <a:cs typeface="Times New Roman" panose="02020603050405020304" pitchFamily="18" charset="0"/>
              </a:rPr>
              <a:t>如何破解关键技术受制于人的难题</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长征五号</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B</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大火箭成功首飞、集成电路实现</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14</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纳米工艺产业化、</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5G</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研发应用和产业化全面推进、新冠疫苗研发走在世界前列</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一系列自主创新科技成果竞相涌现。事实证明，我国拥有自主知识产权的核心技术是强国之道，是破解关键技术受制于人难题的战略需要。</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当然，在对成绩感到欣喜的同时，也要看到在关键领域和核心技术上还有许多</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卡脖子</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。突破</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卡脖子</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需要加大科技创新的力度，需要科学家有耐得住寂寞，久久为功的定力；坚韧不拔、敢于面对失败的勇气；敢于质疑，向权威发起挑战的态度。</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1877039157"/>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389206" y="477466"/>
            <a:ext cx="11412000" cy="664477"/>
          </a:xfrm>
          <a:prstGeom prst="rect">
            <a:avLst/>
          </a:prstGeom>
        </p:spPr>
        <p:txBody>
          <a:bodyPr>
            <a:spAutoFit/>
          </a:bodyPr>
          <a:lstStyle/>
          <a:p>
            <a:pPr algn="just">
              <a:lnSpc>
                <a:spcPct val="150000"/>
              </a:lnSpc>
              <a:spcAft>
                <a:spcPts val="0"/>
              </a:spcAft>
              <a:tabLst>
                <a:tab pos="2070735" algn="l"/>
              </a:tabLst>
            </a:pP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运用发展观的知识谈谈应如何突破</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卡脖子</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8" name="矩形 7"/>
          <p:cNvSpPr/>
          <p:nvPr/>
        </p:nvSpPr>
        <p:spPr>
          <a:xfrm>
            <a:off x="389206" y="1155907"/>
            <a:ext cx="11412000" cy="4515660"/>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答案　</a:t>
            </a:r>
            <a:r>
              <a:rPr lang="en-US" altLang="zh-CN" sz="2800" kern="100" dirty="0">
                <a:solidFill>
                  <a:srgbClr val="C00000"/>
                </a:solidFill>
                <a:latin typeface="Times New Roman" panose="02020603050405020304" pitchFamily="18" charset="0"/>
                <a:cs typeface="Courier New" panose="02070309020205020404" pitchFamily="49" charset="0"/>
              </a:rPr>
              <a:t>(1)</a:t>
            </a:r>
            <a:r>
              <a:rPr lang="zh-CN" altLang="zh-CN" sz="2800" kern="100" dirty="0">
                <a:solidFill>
                  <a:srgbClr val="C00000"/>
                </a:solidFill>
                <a:latin typeface="Times New Roman" panose="02020603050405020304" pitchFamily="18" charset="0"/>
                <a:cs typeface="Times New Roman" panose="02020603050405020304" pitchFamily="18" charset="0"/>
              </a:rPr>
              <a:t>事物发展的前途是光明的，道路是曲折的，既要对未来充满信心，也要勇敢地面对挫折与考验。科技创新要有敢于面对失败的勇气。</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solidFill>
                  <a:srgbClr val="C00000"/>
                </a:solidFill>
                <a:latin typeface="Times New Roman" panose="02020603050405020304" pitchFamily="18" charset="0"/>
                <a:cs typeface="Courier New" panose="02070309020205020404" pitchFamily="49" charset="0"/>
              </a:rPr>
              <a:t>(2)</a:t>
            </a:r>
            <a:r>
              <a:rPr lang="zh-CN" altLang="zh-CN" sz="2800" kern="100" dirty="0">
                <a:solidFill>
                  <a:srgbClr val="C00000"/>
                </a:solidFill>
                <a:latin typeface="Times New Roman" panose="02020603050405020304" pitchFamily="18" charset="0"/>
                <a:cs typeface="Times New Roman" panose="02020603050405020304" pitchFamily="18" charset="0"/>
              </a:rPr>
              <a:t>量变是质变的必要准备，质变是量变的必然结果，要重视量的积累，果断地抓住时机，促成质变。科技创新需要久久为功的定力。</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solidFill>
                  <a:srgbClr val="C00000"/>
                </a:solidFill>
                <a:latin typeface="Times New Roman" panose="02020603050405020304" pitchFamily="18" charset="0"/>
                <a:cs typeface="Courier New" panose="02070309020205020404" pitchFamily="49" charset="0"/>
              </a:rPr>
              <a:t>(3)</a:t>
            </a:r>
            <a:r>
              <a:rPr lang="zh-CN" altLang="zh-CN" sz="2800" kern="100" dirty="0">
                <a:solidFill>
                  <a:srgbClr val="C00000"/>
                </a:solidFill>
                <a:latin typeface="Times New Roman" panose="02020603050405020304" pitchFamily="18" charset="0"/>
                <a:cs typeface="Times New Roman" panose="02020603050405020304" pitchFamily="18" charset="0"/>
              </a:rPr>
              <a:t>辩证法不崇拜任何东西，按其本质来说，它是批判的、革命的和创新的，要敢于突破与实际不相符合的成规陈说，敢于破除落后的思想观念。科技创新要有敢于质疑，向权威发起挑战的胆量。</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9" name="矩形 8">
            <a:hlinkClick r:id="rId2" action="ppaction://hlinksldjump"/>
          </p:cNvPr>
          <p:cNvSpPr/>
          <p:nvPr/>
        </p:nvSpPr>
        <p:spPr>
          <a:xfrm>
            <a:off x="11326317" y="6459538"/>
            <a:ext cx="864096" cy="4000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smtClean="0"/>
              <a:t>返回</a:t>
            </a:r>
            <a:endParaRPr lang="zh-CN" altLang="en-US" sz="2000" dirty="0"/>
          </a:p>
        </p:txBody>
      </p:sp>
    </p:spTree>
    <p:extLst>
      <p:ext uri="{BB962C8B-B14F-4D97-AF65-F5344CB8AC3E}">
        <p14:creationId xmlns:p14="http://schemas.microsoft.com/office/powerpoint/2010/main" val="1386966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blinds(horizontal)">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blinds(horizontal)">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blinds(horizontal)">
                                      <p:cBhvr>
                                        <p:cTn id="17" dur="50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组合 1"/>
          <p:cNvGrpSpPr/>
          <p:nvPr/>
        </p:nvGrpSpPr>
        <p:grpSpPr>
          <a:xfrm>
            <a:off x="-28885" y="0"/>
            <a:ext cx="12219298" cy="4221882"/>
            <a:chOff x="7535366" y="4264725"/>
            <a:chExt cx="10055226" cy="4481512"/>
          </a:xfrm>
          <a:blipFill dpi="0" rotWithShape="1">
            <a:blip r:embed="rId2"/>
            <a:srcRect/>
            <a:stretch>
              <a:fillRect t="-47000" b="-10000"/>
            </a:stretch>
          </a:blipFill>
        </p:grpSpPr>
        <p:sp>
          <p:nvSpPr>
            <p:cNvPr id="3" name="Freeform 184"/>
            <p:cNvSpPr>
              <a:spLocks/>
            </p:cNvSpPr>
            <p:nvPr/>
          </p:nvSpPr>
          <p:spPr bwMode="auto">
            <a:xfrm>
              <a:off x="17082591" y="4264725"/>
              <a:ext cx="87313" cy="23813"/>
            </a:xfrm>
            <a:custGeom>
              <a:avLst/>
              <a:gdLst>
                <a:gd name="T0" fmla="*/ 31 w 33"/>
                <a:gd name="T1" fmla="*/ 0 h 9"/>
                <a:gd name="T2" fmla="*/ 33 w 33"/>
                <a:gd name="T3" fmla="*/ 2 h 9"/>
                <a:gd name="T4" fmla="*/ 32 w 33"/>
                <a:gd name="T5" fmla="*/ 4 h 9"/>
                <a:gd name="T6" fmla="*/ 0 w 33"/>
                <a:gd name="T7" fmla="*/ 9 h 9"/>
                <a:gd name="T8" fmla="*/ 1 w 33"/>
                <a:gd name="T9" fmla="*/ 6 h 9"/>
                <a:gd name="T10" fmla="*/ 31 w 33"/>
                <a:gd name="T11" fmla="*/ 0 h 9"/>
              </a:gdLst>
              <a:ahLst/>
              <a:cxnLst>
                <a:cxn ang="0">
                  <a:pos x="T0" y="T1"/>
                </a:cxn>
                <a:cxn ang="0">
                  <a:pos x="T2" y="T3"/>
                </a:cxn>
                <a:cxn ang="0">
                  <a:pos x="T4" y="T5"/>
                </a:cxn>
                <a:cxn ang="0">
                  <a:pos x="T6" y="T7"/>
                </a:cxn>
                <a:cxn ang="0">
                  <a:pos x="T8" y="T9"/>
                </a:cxn>
                <a:cxn ang="0">
                  <a:pos x="T10" y="T11"/>
                </a:cxn>
              </a:cxnLst>
              <a:rect l="0" t="0" r="r" b="b"/>
              <a:pathLst>
                <a:path w="33" h="9">
                  <a:moveTo>
                    <a:pt x="31" y="0"/>
                  </a:moveTo>
                  <a:cubicBezTo>
                    <a:pt x="32" y="1"/>
                    <a:pt x="32" y="2"/>
                    <a:pt x="33" y="2"/>
                  </a:cubicBezTo>
                  <a:cubicBezTo>
                    <a:pt x="33" y="3"/>
                    <a:pt x="32" y="4"/>
                    <a:pt x="32" y="4"/>
                  </a:cubicBezTo>
                  <a:cubicBezTo>
                    <a:pt x="22" y="7"/>
                    <a:pt x="11" y="9"/>
                    <a:pt x="0" y="9"/>
                  </a:cubicBezTo>
                  <a:cubicBezTo>
                    <a:pt x="1" y="8"/>
                    <a:pt x="1" y="7"/>
                    <a:pt x="1" y="6"/>
                  </a:cubicBezTo>
                  <a:cubicBezTo>
                    <a:pt x="11" y="4"/>
                    <a:pt x="21" y="2"/>
                    <a:pt x="3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 name="Freeform 185"/>
            <p:cNvSpPr>
              <a:spLocks/>
            </p:cNvSpPr>
            <p:nvPr/>
          </p:nvSpPr>
          <p:spPr bwMode="auto">
            <a:xfrm>
              <a:off x="17536616" y="4283775"/>
              <a:ext cx="53975" cy="28575"/>
            </a:xfrm>
            <a:custGeom>
              <a:avLst/>
              <a:gdLst>
                <a:gd name="T0" fmla="*/ 18 w 21"/>
                <a:gd name="T1" fmla="*/ 0 h 11"/>
                <a:gd name="T2" fmla="*/ 21 w 21"/>
                <a:gd name="T3" fmla="*/ 0 h 11"/>
                <a:gd name="T4" fmla="*/ 21 w 21"/>
                <a:gd name="T5" fmla="*/ 5 h 11"/>
                <a:gd name="T6" fmla="*/ 0 w 21"/>
                <a:gd name="T7" fmla="*/ 11 h 11"/>
                <a:gd name="T8" fmla="*/ 1 w 21"/>
                <a:gd name="T9" fmla="*/ 8 h 11"/>
                <a:gd name="T10" fmla="*/ 18 w 21"/>
                <a:gd name="T11" fmla="*/ 0 h 11"/>
              </a:gdLst>
              <a:ahLst/>
              <a:cxnLst>
                <a:cxn ang="0">
                  <a:pos x="T0" y="T1"/>
                </a:cxn>
                <a:cxn ang="0">
                  <a:pos x="T2" y="T3"/>
                </a:cxn>
                <a:cxn ang="0">
                  <a:pos x="T4" y="T5"/>
                </a:cxn>
                <a:cxn ang="0">
                  <a:pos x="T6" y="T7"/>
                </a:cxn>
                <a:cxn ang="0">
                  <a:pos x="T8" y="T9"/>
                </a:cxn>
                <a:cxn ang="0">
                  <a:pos x="T10" y="T11"/>
                </a:cxn>
              </a:cxnLst>
              <a:rect l="0" t="0" r="r" b="b"/>
              <a:pathLst>
                <a:path w="21" h="11">
                  <a:moveTo>
                    <a:pt x="18" y="0"/>
                  </a:moveTo>
                  <a:cubicBezTo>
                    <a:pt x="19" y="0"/>
                    <a:pt x="20" y="0"/>
                    <a:pt x="21" y="0"/>
                  </a:cubicBezTo>
                  <a:cubicBezTo>
                    <a:pt x="21" y="2"/>
                    <a:pt x="21" y="3"/>
                    <a:pt x="21" y="5"/>
                  </a:cubicBezTo>
                  <a:cubicBezTo>
                    <a:pt x="14" y="7"/>
                    <a:pt x="7" y="9"/>
                    <a:pt x="0" y="11"/>
                  </a:cubicBezTo>
                  <a:cubicBezTo>
                    <a:pt x="1" y="10"/>
                    <a:pt x="1" y="9"/>
                    <a:pt x="1" y="8"/>
                  </a:cubicBezTo>
                  <a:cubicBezTo>
                    <a:pt x="6" y="6"/>
                    <a:pt x="13" y="3"/>
                    <a:pt x="1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 name="Freeform 186"/>
            <p:cNvSpPr>
              <a:spLocks/>
            </p:cNvSpPr>
            <p:nvPr/>
          </p:nvSpPr>
          <p:spPr bwMode="auto">
            <a:xfrm>
              <a:off x="16684129" y="4337750"/>
              <a:ext cx="906463" cy="420688"/>
            </a:xfrm>
            <a:custGeom>
              <a:avLst/>
              <a:gdLst>
                <a:gd name="T0" fmla="*/ 335 w 346"/>
                <a:gd name="T1" fmla="*/ 0 h 160"/>
                <a:gd name="T2" fmla="*/ 346 w 346"/>
                <a:gd name="T3" fmla="*/ 3 h 160"/>
                <a:gd name="T4" fmla="*/ 343 w 346"/>
                <a:gd name="T5" fmla="*/ 5 h 160"/>
                <a:gd name="T6" fmla="*/ 322 w 346"/>
                <a:gd name="T7" fmla="*/ 10 h 160"/>
                <a:gd name="T8" fmla="*/ 322 w 346"/>
                <a:gd name="T9" fmla="*/ 12 h 160"/>
                <a:gd name="T10" fmla="*/ 328 w 346"/>
                <a:gd name="T11" fmla="*/ 13 h 160"/>
                <a:gd name="T12" fmla="*/ 326 w 346"/>
                <a:gd name="T13" fmla="*/ 16 h 160"/>
                <a:gd name="T14" fmla="*/ 304 w 346"/>
                <a:gd name="T15" fmla="*/ 26 h 160"/>
                <a:gd name="T16" fmla="*/ 318 w 346"/>
                <a:gd name="T17" fmla="*/ 29 h 160"/>
                <a:gd name="T18" fmla="*/ 316 w 346"/>
                <a:gd name="T19" fmla="*/ 32 h 160"/>
                <a:gd name="T20" fmla="*/ 290 w 346"/>
                <a:gd name="T21" fmla="*/ 39 h 160"/>
                <a:gd name="T22" fmla="*/ 289 w 346"/>
                <a:gd name="T23" fmla="*/ 41 h 160"/>
                <a:gd name="T24" fmla="*/ 294 w 346"/>
                <a:gd name="T25" fmla="*/ 45 h 160"/>
                <a:gd name="T26" fmla="*/ 266 w 346"/>
                <a:gd name="T27" fmla="*/ 52 h 160"/>
                <a:gd name="T28" fmla="*/ 247 w 346"/>
                <a:gd name="T29" fmla="*/ 65 h 160"/>
                <a:gd name="T30" fmla="*/ 247 w 346"/>
                <a:gd name="T31" fmla="*/ 69 h 160"/>
                <a:gd name="T32" fmla="*/ 247 w 346"/>
                <a:gd name="T33" fmla="*/ 70 h 160"/>
                <a:gd name="T34" fmla="*/ 256 w 346"/>
                <a:gd name="T35" fmla="*/ 70 h 160"/>
                <a:gd name="T36" fmla="*/ 254 w 346"/>
                <a:gd name="T37" fmla="*/ 73 h 160"/>
                <a:gd name="T38" fmla="*/ 239 w 346"/>
                <a:gd name="T39" fmla="*/ 81 h 160"/>
                <a:gd name="T40" fmla="*/ 225 w 346"/>
                <a:gd name="T41" fmla="*/ 82 h 160"/>
                <a:gd name="T42" fmla="*/ 223 w 346"/>
                <a:gd name="T43" fmla="*/ 80 h 160"/>
                <a:gd name="T44" fmla="*/ 223 w 346"/>
                <a:gd name="T45" fmla="*/ 79 h 160"/>
                <a:gd name="T46" fmla="*/ 229 w 346"/>
                <a:gd name="T47" fmla="*/ 75 h 160"/>
                <a:gd name="T48" fmla="*/ 229 w 346"/>
                <a:gd name="T49" fmla="*/ 74 h 160"/>
                <a:gd name="T50" fmla="*/ 221 w 346"/>
                <a:gd name="T51" fmla="*/ 74 h 160"/>
                <a:gd name="T52" fmla="*/ 215 w 346"/>
                <a:gd name="T53" fmla="*/ 80 h 160"/>
                <a:gd name="T54" fmla="*/ 219 w 346"/>
                <a:gd name="T55" fmla="*/ 85 h 160"/>
                <a:gd name="T56" fmla="*/ 241 w 346"/>
                <a:gd name="T57" fmla="*/ 86 h 160"/>
                <a:gd name="T58" fmla="*/ 239 w 346"/>
                <a:gd name="T59" fmla="*/ 89 h 160"/>
                <a:gd name="T60" fmla="*/ 192 w 346"/>
                <a:gd name="T61" fmla="*/ 108 h 160"/>
                <a:gd name="T62" fmla="*/ 163 w 346"/>
                <a:gd name="T63" fmla="*/ 122 h 160"/>
                <a:gd name="T64" fmla="*/ 166 w 346"/>
                <a:gd name="T65" fmla="*/ 125 h 160"/>
                <a:gd name="T66" fmla="*/ 189 w 346"/>
                <a:gd name="T67" fmla="*/ 122 h 160"/>
                <a:gd name="T68" fmla="*/ 187 w 346"/>
                <a:gd name="T69" fmla="*/ 125 h 160"/>
                <a:gd name="T70" fmla="*/ 121 w 346"/>
                <a:gd name="T71" fmla="*/ 145 h 160"/>
                <a:gd name="T72" fmla="*/ 123 w 346"/>
                <a:gd name="T73" fmla="*/ 142 h 160"/>
                <a:gd name="T74" fmla="*/ 126 w 346"/>
                <a:gd name="T75" fmla="*/ 140 h 160"/>
                <a:gd name="T76" fmla="*/ 126 w 346"/>
                <a:gd name="T77" fmla="*/ 139 h 160"/>
                <a:gd name="T78" fmla="*/ 123 w 346"/>
                <a:gd name="T79" fmla="*/ 139 h 160"/>
                <a:gd name="T80" fmla="*/ 55 w 346"/>
                <a:gd name="T81" fmla="*/ 150 h 160"/>
                <a:gd name="T82" fmla="*/ 52 w 346"/>
                <a:gd name="T83" fmla="*/ 147 h 160"/>
                <a:gd name="T84" fmla="*/ 53 w 346"/>
                <a:gd name="T85" fmla="*/ 137 h 160"/>
                <a:gd name="T86" fmla="*/ 177 w 346"/>
                <a:gd name="T87" fmla="*/ 82 h 160"/>
                <a:gd name="T88" fmla="*/ 177 w 346"/>
                <a:gd name="T89" fmla="*/ 81 h 160"/>
                <a:gd name="T90" fmla="*/ 176 w 346"/>
                <a:gd name="T91" fmla="*/ 80 h 160"/>
                <a:gd name="T92" fmla="*/ 85 w 346"/>
                <a:gd name="T93" fmla="*/ 87 h 160"/>
                <a:gd name="T94" fmla="*/ 87 w 346"/>
                <a:gd name="T95" fmla="*/ 84 h 160"/>
                <a:gd name="T96" fmla="*/ 92 w 346"/>
                <a:gd name="T97" fmla="*/ 82 h 160"/>
                <a:gd name="T98" fmla="*/ 90 w 346"/>
                <a:gd name="T99" fmla="*/ 80 h 160"/>
                <a:gd name="T100" fmla="*/ 67 w 346"/>
                <a:gd name="T101" fmla="*/ 92 h 160"/>
                <a:gd name="T102" fmla="*/ 38 w 346"/>
                <a:gd name="T103" fmla="*/ 94 h 160"/>
                <a:gd name="T104" fmla="*/ 0 w 346"/>
                <a:gd name="T105" fmla="*/ 105 h 160"/>
                <a:gd name="T106" fmla="*/ 3 w 346"/>
                <a:gd name="T107" fmla="*/ 100 h 160"/>
                <a:gd name="T108" fmla="*/ 105 w 346"/>
                <a:gd name="T109" fmla="*/ 70 h 160"/>
                <a:gd name="T110" fmla="*/ 151 w 346"/>
                <a:gd name="T111" fmla="*/ 65 h 160"/>
                <a:gd name="T112" fmla="*/ 146 w 346"/>
                <a:gd name="T113" fmla="*/ 63 h 160"/>
                <a:gd name="T114" fmla="*/ 184 w 346"/>
                <a:gd name="T115" fmla="*/ 54 h 160"/>
                <a:gd name="T116" fmla="*/ 292 w 346"/>
                <a:gd name="T117" fmla="*/ 24 h 160"/>
                <a:gd name="T118" fmla="*/ 292 w 346"/>
                <a:gd name="T119" fmla="*/ 14 h 160"/>
                <a:gd name="T120" fmla="*/ 305 w 346"/>
                <a:gd name="T121" fmla="*/ 6 h 160"/>
                <a:gd name="T122" fmla="*/ 335 w 346"/>
                <a:gd name="T123" fmla="*/ 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46" h="160">
                  <a:moveTo>
                    <a:pt x="335" y="0"/>
                  </a:moveTo>
                  <a:cubicBezTo>
                    <a:pt x="339" y="0"/>
                    <a:pt x="344" y="1"/>
                    <a:pt x="346" y="3"/>
                  </a:cubicBezTo>
                  <a:cubicBezTo>
                    <a:pt x="345" y="4"/>
                    <a:pt x="344" y="4"/>
                    <a:pt x="343" y="5"/>
                  </a:cubicBezTo>
                  <a:cubicBezTo>
                    <a:pt x="336" y="7"/>
                    <a:pt x="329" y="8"/>
                    <a:pt x="322" y="10"/>
                  </a:cubicBezTo>
                  <a:cubicBezTo>
                    <a:pt x="322" y="10"/>
                    <a:pt x="322" y="11"/>
                    <a:pt x="322" y="12"/>
                  </a:cubicBezTo>
                  <a:cubicBezTo>
                    <a:pt x="324" y="12"/>
                    <a:pt x="326" y="12"/>
                    <a:pt x="328" y="13"/>
                  </a:cubicBezTo>
                  <a:cubicBezTo>
                    <a:pt x="327" y="14"/>
                    <a:pt x="327" y="15"/>
                    <a:pt x="326" y="16"/>
                  </a:cubicBezTo>
                  <a:cubicBezTo>
                    <a:pt x="318" y="17"/>
                    <a:pt x="306" y="18"/>
                    <a:pt x="304" y="26"/>
                  </a:cubicBezTo>
                  <a:cubicBezTo>
                    <a:pt x="312" y="26"/>
                    <a:pt x="312" y="27"/>
                    <a:pt x="318" y="29"/>
                  </a:cubicBezTo>
                  <a:cubicBezTo>
                    <a:pt x="317" y="30"/>
                    <a:pt x="316" y="31"/>
                    <a:pt x="316" y="32"/>
                  </a:cubicBezTo>
                  <a:cubicBezTo>
                    <a:pt x="305" y="35"/>
                    <a:pt x="301" y="37"/>
                    <a:pt x="290" y="39"/>
                  </a:cubicBezTo>
                  <a:cubicBezTo>
                    <a:pt x="289" y="39"/>
                    <a:pt x="289" y="40"/>
                    <a:pt x="289" y="41"/>
                  </a:cubicBezTo>
                  <a:cubicBezTo>
                    <a:pt x="291" y="43"/>
                    <a:pt x="292" y="43"/>
                    <a:pt x="294" y="45"/>
                  </a:cubicBezTo>
                  <a:cubicBezTo>
                    <a:pt x="282" y="52"/>
                    <a:pt x="279" y="49"/>
                    <a:pt x="266" y="52"/>
                  </a:cubicBezTo>
                  <a:cubicBezTo>
                    <a:pt x="265" y="64"/>
                    <a:pt x="257" y="64"/>
                    <a:pt x="247" y="65"/>
                  </a:cubicBezTo>
                  <a:cubicBezTo>
                    <a:pt x="247" y="67"/>
                    <a:pt x="247" y="68"/>
                    <a:pt x="247" y="69"/>
                  </a:cubicBezTo>
                  <a:cubicBezTo>
                    <a:pt x="247" y="70"/>
                    <a:pt x="247" y="70"/>
                    <a:pt x="247" y="70"/>
                  </a:cubicBezTo>
                  <a:cubicBezTo>
                    <a:pt x="250" y="70"/>
                    <a:pt x="253" y="70"/>
                    <a:pt x="256" y="70"/>
                  </a:cubicBezTo>
                  <a:cubicBezTo>
                    <a:pt x="255" y="71"/>
                    <a:pt x="255" y="72"/>
                    <a:pt x="254" y="73"/>
                  </a:cubicBezTo>
                  <a:cubicBezTo>
                    <a:pt x="244" y="73"/>
                    <a:pt x="246" y="79"/>
                    <a:pt x="239" y="81"/>
                  </a:cubicBezTo>
                  <a:cubicBezTo>
                    <a:pt x="234" y="82"/>
                    <a:pt x="231" y="79"/>
                    <a:pt x="225" y="82"/>
                  </a:cubicBezTo>
                  <a:cubicBezTo>
                    <a:pt x="225" y="81"/>
                    <a:pt x="224" y="81"/>
                    <a:pt x="223" y="80"/>
                  </a:cubicBezTo>
                  <a:cubicBezTo>
                    <a:pt x="223" y="80"/>
                    <a:pt x="223" y="79"/>
                    <a:pt x="223" y="79"/>
                  </a:cubicBezTo>
                  <a:cubicBezTo>
                    <a:pt x="225" y="78"/>
                    <a:pt x="227" y="76"/>
                    <a:pt x="229" y="75"/>
                  </a:cubicBezTo>
                  <a:cubicBezTo>
                    <a:pt x="229" y="75"/>
                    <a:pt x="229" y="74"/>
                    <a:pt x="229" y="74"/>
                  </a:cubicBezTo>
                  <a:cubicBezTo>
                    <a:pt x="226" y="74"/>
                    <a:pt x="223" y="74"/>
                    <a:pt x="221" y="74"/>
                  </a:cubicBezTo>
                  <a:cubicBezTo>
                    <a:pt x="218" y="76"/>
                    <a:pt x="216" y="76"/>
                    <a:pt x="215" y="80"/>
                  </a:cubicBezTo>
                  <a:cubicBezTo>
                    <a:pt x="221" y="81"/>
                    <a:pt x="219" y="79"/>
                    <a:pt x="219" y="85"/>
                  </a:cubicBezTo>
                  <a:cubicBezTo>
                    <a:pt x="226" y="85"/>
                    <a:pt x="233" y="85"/>
                    <a:pt x="241" y="86"/>
                  </a:cubicBezTo>
                  <a:cubicBezTo>
                    <a:pt x="240" y="87"/>
                    <a:pt x="239" y="88"/>
                    <a:pt x="239" y="89"/>
                  </a:cubicBezTo>
                  <a:cubicBezTo>
                    <a:pt x="224" y="92"/>
                    <a:pt x="192" y="98"/>
                    <a:pt x="192" y="108"/>
                  </a:cubicBezTo>
                  <a:cubicBezTo>
                    <a:pt x="182" y="113"/>
                    <a:pt x="173" y="117"/>
                    <a:pt x="163" y="122"/>
                  </a:cubicBezTo>
                  <a:cubicBezTo>
                    <a:pt x="164" y="123"/>
                    <a:pt x="165" y="124"/>
                    <a:pt x="166" y="125"/>
                  </a:cubicBezTo>
                  <a:cubicBezTo>
                    <a:pt x="172" y="122"/>
                    <a:pt x="184" y="117"/>
                    <a:pt x="189" y="122"/>
                  </a:cubicBezTo>
                  <a:cubicBezTo>
                    <a:pt x="188" y="123"/>
                    <a:pt x="188" y="124"/>
                    <a:pt x="187" y="125"/>
                  </a:cubicBezTo>
                  <a:cubicBezTo>
                    <a:pt x="171" y="132"/>
                    <a:pt x="136" y="146"/>
                    <a:pt x="121" y="145"/>
                  </a:cubicBezTo>
                  <a:cubicBezTo>
                    <a:pt x="121" y="144"/>
                    <a:pt x="122" y="143"/>
                    <a:pt x="123" y="142"/>
                  </a:cubicBezTo>
                  <a:cubicBezTo>
                    <a:pt x="124" y="142"/>
                    <a:pt x="125" y="141"/>
                    <a:pt x="126" y="140"/>
                  </a:cubicBezTo>
                  <a:cubicBezTo>
                    <a:pt x="126" y="140"/>
                    <a:pt x="126" y="140"/>
                    <a:pt x="126" y="139"/>
                  </a:cubicBezTo>
                  <a:cubicBezTo>
                    <a:pt x="125" y="139"/>
                    <a:pt x="124" y="139"/>
                    <a:pt x="123" y="139"/>
                  </a:cubicBezTo>
                  <a:cubicBezTo>
                    <a:pt x="104" y="135"/>
                    <a:pt x="66" y="160"/>
                    <a:pt x="55" y="150"/>
                  </a:cubicBezTo>
                  <a:cubicBezTo>
                    <a:pt x="54" y="149"/>
                    <a:pt x="53" y="148"/>
                    <a:pt x="52" y="147"/>
                  </a:cubicBezTo>
                  <a:cubicBezTo>
                    <a:pt x="54" y="141"/>
                    <a:pt x="51" y="143"/>
                    <a:pt x="53" y="137"/>
                  </a:cubicBezTo>
                  <a:cubicBezTo>
                    <a:pt x="93" y="122"/>
                    <a:pt x="150" y="111"/>
                    <a:pt x="177" y="82"/>
                  </a:cubicBezTo>
                  <a:cubicBezTo>
                    <a:pt x="177" y="81"/>
                    <a:pt x="177" y="81"/>
                    <a:pt x="177" y="81"/>
                  </a:cubicBezTo>
                  <a:cubicBezTo>
                    <a:pt x="177" y="81"/>
                    <a:pt x="177" y="80"/>
                    <a:pt x="176" y="80"/>
                  </a:cubicBezTo>
                  <a:cubicBezTo>
                    <a:pt x="146" y="80"/>
                    <a:pt x="113" y="93"/>
                    <a:pt x="85" y="87"/>
                  </a:cubicBezTo>
                  <a:cubicBezTo>
                    <a:pt x="86" y="86"/>
                    <a:pt x="87" y="85"/>
                    <a:pt x="87" y="84"/>
                  </a:cubicBezTo>
                  <a:cubicBezTo>
                    <a:pt x="89" y="83"/>
                    <a:pt x="90" y="82"/>
                    <a:pt x="92" y="82"/>
                  </a:cubicBezTo>
                  <a:cubicBezTo>
                    <a:pt x="91" y="81"/>
                    <a:pt x="91" y="81"/>
                    <a:pt x="90" y="80"/>
                  </a:cubicBezTo>
                  <a:cubicBezTo>
                    <a:pt x="79" y="82"/>
                    <a:pt x="76" y="90"/>
                    <a:pt x="67" y="92"/>
                  </a:cubicBezTo>
                  <a:cubicBezTo>
                    <a:pt x="58" y="95"/>
                    <a:pt x="49" y="92"/>
                    <a:pt x="38" y="94"/>
                  </a:cubicBezTo>
                  <a:cubicBezTo>
                    <a:pt x="25" y="97"/>
                    <a:pt x="13" y="102"/>
                    <a:pt x="0" y="105"/>
                  </a:cubicBezTo>
                  <a:cubicBezTo>
                    <a:pt x="1" y="103"/>
                    <a:pt x="2" y="102"/>
                    <a:pt x="3" y="100"/>
                  </a:cubicBezTo>
                  <a:cubicBezTo>
                    <a:pt x="38" y="93"/>
                    <a:pt x="74" y="80"/>
                    <a:pt x="105" y="70"/>
                  </a:cubicBezTo>
                  <a:cubicBezTo>
                    <a:pt x="117" y="67"/>
                    <a:pt x="147" y="68"/>
                    <a:pt x="151" y="65"/>
                  </a:cubicBezTo>
                  <a:cubicBezTo>
                    <a:pt x="149" y="64"/>
                    <a:pt x="147" y="63"/>
                    <a:pt x="146" y="63"/>
                  </a:cubicBezTo>
                  <a:cubicBezTo>
                    <a:pt x="152" y="58"/>
                    <a:pt x="178" y="52"/>
                    <a:pt x="184" y="54"/>
                  </a:cubicBezTo>
                  <a:cubicBezTo>
                    <a:pt x="213" y="46"/>
                    <a:pt x="271" y="38"/>
                    <a:pt x="292" y="24"/>
                  </a:cubicBezTo>
                  <a:cubicBezTo>
                    <a:pt x="291" y="18"/>
                    <a:pt x="290" y="18"/>
                    <a:pt x="292" y="14"/>
                  </a:cubicBezTo>
                  <a:cubicBezTo>
                    <a:pt x="296" y="11"/>
                    <a:pt x="301" y="9"/>
                    <a:pt x="305" y="6"/>
                  </a:cubicBezTo>
                  <a:cubicBezTo>
                    <a:pt x="315" y="4"/>
                    <a:pt x="325" y="2"/>
                    <a:pt x="33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 name="Freeform 187"/>
            <p:cNvSpPr>
              <a:spLocks/>
            </p:cNvSpPr>
            <p:nvPr/>
          </p:nvSpPr>
          <p:spPr bwMode="auto">
            <a:xfrm>
              <a:off x="16682541" y="4367913"/>
              <a:ext cx="36513" cy="17463"/>
            </a:xfrm>
            <a:custGeom>
              <a:avLst/>
              <a:gdLst>
                <a:gd name="T0" fmla="*/ 11 w 14"/>
                <a:gd name="T1" fmla="*/ 0 h 7"/>
                <a:gd name="T2" fmla="*/ 14 w 14"/>
                <a:gd name="T3" fmla="*/ 1 h 7"/>
                <a:gd name="T4" fmla="*/ 11 w 14"/>
                <a:gd name="T5" fmla="*/ 5 h 7"/>
                <a:gd name="T6" fmla="*/ 0 w 14"/>
                <a:gd name="T7" fmla="*/ 3 h 7"/>
                <a:gd name="T8" fmla="*/ 11 w 14"/>
                <a:gd name="T9" fmla="*/ 0 h 7"/>
              </a:gdLst>
              <a:ahLst/>
              <a:cxnLst>
                <a:cxn ang="0">
                  <a:pos x="T0" y="T1"/>
                </a:cxn>
                <a:cxn ang="0">
                  <a:pos x="T2" y="T3"/>
                </a:cxn>
                <a:cxn ang="0">
                  <a:pos x="T4" y="T5"/>
                </a:cxn>
                <a:cxn ang="0">
                  <a:pos x="T6" y="T7"/>
                </a:cxn>
                <a:cxn ang="0">
                  <a:pos x="T8" y="T9"/>
                </a:cxn>
              </a:cxnLst>
              <a:rect l="0" t="0" r="r" b="b"/>
              <a:pathLst>
                <a:path w="14" h="7">
                  <a:moveTo>
                    <a:pt x="11" y="0"/>
                  </a:moveTo>
                  <a:cubicBezTo>
                    <a:pt x="12" y="0"/>
                    <a:pt x="13" y="0"/>
                    <a:pt x="14" y="1"/>
                  </a:cubicBezTo>
                  <a:cubicBezTo>
                    <a:pt x="13" y="2"/>
                    <a:pt x="12" y="3"/>
                    <a:pt x="11" y="5"/>
                  </a:cubicBezTo>
                  <a:cubicBezTo>
                    <a:pt x="6" y="5"/>
                    <a:pt x="2" y="7"/>
                    <a:pt x="0" y="3"/>
                  </a:cubicBezTo>
                  <a:cubicBezTo>
                    <a:pt x="5" y="2"/>
                    <a:pt x="8" y="3"/>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 name="Freeform 188"/>
            <p:cNvSpPr>
              <a:spLocks/>
            </p:cNvSpPr>
            <p:nvPr/>
          </p:nvSpPr>
          <p:spPr bwMode="auto">
            <a:xfrm>
              <a:off x="16631741" y="4380613"/>
              <a:ext cx="22225" cy="9525"/>
            </a:xfrm>
            <a:custGeom>
              <a:avLst/>
              <a:gdLst>
                <a:gd name="T0" fmla="*/ 3 w 8"/>
                <a:gd name="T1" fmla="*/ 0 h 4"/>
                <a:gd name="T2" fmla="*/ 8 w 8"/>
                <a:gd name="T3" fmla="*/ 1 h 4"/>
                <a:gd name="T4" fmla="*/ 7 w 8"/>
                <a:gd name="T5" fmla="*/ 3 h 4"/>
                <a:gd name="T6" fmla="*/ 5 w 8"/>
                <a:gd name="T7" fmla="*/ 3 h 4"/>
                <a:gd name="T8" fmla="*/ 0 w 8"/>
                <a:gd name="T9" fmla="*/ 4 h 4"/>
                <a:gd name="T10" fmla="*/ 0 w 8"/>
                <a:gd name="T11" fmla="*/ 3 h 4"/>
                <a:gd name="T12" fmla="*/ 2 w 8"/>
                <a:gd name="T13" fmla="*/ 1 h 4"/>
                <a:gd name="T14" fmla="*/ 3 w 8"/>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 h="4">
                  <a:moveTo>
                    <a:pt x="3" y="0"/>
                  </a:moveTo>
                  <a:cubicBezTo>
                    <a:pt x="5" y="0"/>
                    <a:pt x="7" y="1"/>
                    <a:pt x="8" y="1"/>
                  </a:cubicBezTo>
                  <a:cubicBezTo>
                    <a:pt x="8" y="2"/>
                    <a:pt x="8" y="3"/>
                    <a:pt x="7" y="3"/>
                  </a:cubicBezTo>
                  <a:cubicBezTo>
                    <a:pt x="7" y="3"/>
                    <a:pt x="6" y="3"/>
                    <a:pt x="5" y="3"/>
                  </a:cubicBezTo>
                  <a:cubicBezTo>
                    <a:pt x="3" y="4"/>
                    <a:pt x="2" y="4"/>
                    <a:pt x="0" y="4"/>
                  </a:cubicBezTo>
                  <a:cubicBezTo>
                    <a:pt x="0" y="4"/>
                    <a:pt x="0" y="4"/>
                    <a:pt x="0" y="3"/>
                  </a:cubicBezTo>
                  <a:cubicBezTo>
                    <a:pt x="0" y="2"/>
                    <a:pt x="1" y="1"/>
                    <a:pt x="2" y="1"/>
                  </a:cubicBezTo>
                  <a:cubicBezTo>
                    <a:pt x="2" y="0"/>
                    <a:pt x="3"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 name="Freeform 189"/>
            <p:cNvSpPr>
              <a:spLocks/>
            </p:cNvSpPr>
            <p:nvPr/>
          </p:nvSpPr>
          <p:spPr bwMode="auto">
            <a:xfrm>
              <a:off x="17460416" y="4445700"/>
              <a:ext cx="28575" cy="15875"/>
            </a:xfrm>
            <a:custGeom>
              <a:avLst/>
              <a:gdLst>
                <a:gd name="T0" fmla="*/ 9 w 11"/>
                <a:gd name="T1" fmla="*/ 0 h 6"/>
                <a:gd name="T2" fmla="*/ 10 w 11"/>
                <a:gd name="T3" fmla="*/ 3 h 6"/>
                <a:gd name="T4" fmla="*/ 3 w 11"/>
                <a:gd name="T5" fmla="*/ 6 h 6"/>
                <a:gd name="T6" fmla="*/ 0 w 11"/>
                <a:gd name="T7" fmla="*/ 5 h 6"/>
                <a:gd name="T8" fmla="*/ 0 w 11"/>
                <a:gd name="T9" fmla="*/ 4 h 6"/>
                <a:gd name="T10" fmla="*/ 9 w 11"/>
                <a:gd name="T11" fmla="*/ 0 h 6"/>
              </a:gdLst>
              <a:ahLst/>
              <a:cxnLst>
                <a:cxn ang="0">
                  <a:pos x="T0" y="T1"/>
                </a:cxn>
                <a:cxn ang="0">
                  <a:pos x="T2" y="T3"/>
                </a:cxn>
                <a:cxn ang="0">
                  <a:pos x="T4" y="T5"/>
                </a:cxn>
                <a:cxn ang="0">
                  <a:pos x="T6" y="T7"/>
                </a:cxn>
                <a:cxn ang="0">
                  <a:pos x="T8" y="T9"/>
                </a:cxn>
                <a:cxn ang="0">
                  <a:pos x="T10" y="T11"/>
                </a:cxn>
              </a:cxnLst>
              <a:rect l="0" t="0" r="r" b="b"/>
              <a:pathLst>
                <a:path w="11" h="6">
                  <a:moveTo>
                    <a:pt x="9" y="0"/>
                  </a:moveTo>
                  <a:cubicBezTo>
                    <a:pt x="11" y="2"/>
                    <a:pt x="10" y="0"/>
                    <a:pt x="10" y="3"/>
                  </a:cubicBezTo>
                  <a:cubicBezTo>
                    <a:pt x="8" y="4"/>
                    <a:pt x="6" y="5"/>
                    <a:pt x="3" y="6"/>
                  </a:cubicBezTo>
                  <a:cubicBezTo>
                    <a:pt x="2" y="6"/>
                    <a:pt x="1" y="6"/>
                    <a:pt x="0" y="5"/>
                  </a:cubicBezTo>
                  <a:cubicBezTo>
                    <a:pt x="0" y="5"/>
                    <a:pt x="0" y="5"/>
                    <a:pt x="0" y="4"/>
                  </a:cubicBezTo>
                  <a:cubicBezTo>
                    <a:pt x="3" y="3"/>
                    <a:pt x="6" y="1"/>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Freeform 190"/>
            <p:cNvSpPr>
              <a:spLocks/>
            </p:cNvSpPr>
            <p:nvPr/>
          </p:nvSpPr>
          <p:spPr bwMode="auto">
            <a:xfrm>
              <a:off x="16239629" y="4493325"/>
              <a:ext cx="63500" cy="17463"/>
            </a:xfrm>
            <a:custGeom>
              <a:avLst/>
              <a:gdLst>
                <a:gd name="T0" fmla="*/ 10 w 24"/>
                <a:gd name="T1" fmla="*/ 0 h 7"/>
                <a:gd name="T2" fmla="*/ 24 w 24"/>
                <a:gd name="T3" fmla="*/ 1 h 7"/>
                <a:gd name="T4" fmla="*/ 0 w 24"/>
                <a:gd name="T5" fmla="*/ 7 h 7"/>
                <a:gd name="T6" fmla="*/ 1 w 24"/>
                <a:gd name="T7" fmla="*/ 5 h 7"/>
                <a:gd name="T8" fmla="*/ 10 w 24"/>
                <a:gd name="T9" fmla="*/ 0 h 7"/>
              </a:gdLst>
              <a:ahLst/>
              <a:cxnLst>
                <a:cxn ang="0">
                  <a:pos x="T0" y="T1"/>
                </a:cxn>
                <a:cxn ang="0">
                  <a:pos x="T2" y="T3"/>
                </a:cxn>
                <a:cxn ang="0">
                  <a:pos x="T4" y="T5"/>
                </a:cxn>
                <a:cxn ang="0">
                  <a:pos x="T6" y="T7"/>
                </a:cxn>
                <a:cxn ang="0">
                  <a:pos x="T8" y="T9"/>
                </a:cxn>
              </a:cxnLst>
              <a:rect l="0" t="0" r="r" b="b"/>
              <a:pathLst>
                <a:path w="24" h="7">
                  <a:moveTo>
                    <a:pt x="10" y="0"/>
                  </a:moveTo>
                  <a:cubicBezTo>
                    <a:pt x="15" y="0"/>
                    <a:pt x="19" y="0"/>
                    <a:pt x="24" y="1"/>
                  </a:cubicBezTo>
                  <a:cubicBezTo>
                    <a:pt x="20" y="6"/>
                    <a:pt x="9" y="7"/>
                    <a:pt x="0" y="7"/>
                  </a:cubicBezTo>
                  <a:cubicBezTo>
                    <a:pt x="0" y="6"/>
                    <a:pt x="1" y="6"/>
                    <a:pt x="1" y="5"/>
                  </a:cubicBezTo>
                  <a:cubicBezTo>
                    <a:pt x="4" y="3"/>
                    <a:pt x="7" y="1"/>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 name="Freeform 191"/>
            <p:cNvSpPr>
              <a:spLocks/>
            </p:cNvSpPr>
            <p:nvPr/>
          </p:nvSpPr>
          <p:spPr bwMode="auto">
            <a:xfrm>
              <a:off x="16168191" y="4510788"/>
              <a:ext cx="50800" cy="22225"/>
            </a:xfrm>
            <a:custGeom>
              <a:avLst/>
              <a:gdLst>
                <a:gd name="T0" fmla="*/ 11 w 19"/>
                <a:gd name="T1" fmla="*/ 0 h 8"/>
                <a:gd name="T2" fmla="*/ 14 w 19"/>
                <a:gd name="T3" fmla="*/ 0 h 8"/>
                <a:gd name="T4" fmla="*/ 19 w 19"/>
                <a:gd name="T5" fmla="*/ 5 h 8"/>
                <a:gd name="T6" fmla="*/ 18 w 19"/>
                <a:gd name="T7" fmla="*/ 7 h 8"/>
                <a:gd name="T8" fmla="*/ 16 w 19"/>
                <a:gd name="T9" fmla="*/ 7 h 8"/>
                <a:gd name="T10" fmla="*/ 0 w 19"/>
                <a:gd name="T11" fmla="*/ 8 h 8"/>
                <a:gd name="T12" fmla="*/ 2 w 19"/>
                <a:gd name="T13" fmla="*/ 5 h 8"/>
                <a:gd name="T14" fmla="*/ 11 w 19"/>
                <a:gd name="T15" fmla="*/ 0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 h="8">
                  <a:moveTo>
                    <a:pt x="11" y="0"/>
                  </a:moveTo>
                  <a:cubicBezTo>
                    <a:pt x="12" y="0"/>
                    <a:pt x="13" y="0"/>
                    <a:pt x="14" y="0"/>
                  </a:cubicBezTo>
                  <a:cubicBezTo>
                    <a:pt x="16" y="5"/>
                    <a:pt x="15" y="3"/>
                    <a:pt x="19" y="5"/>
                  </a:cubicBezTo>
                  <a:cubicBezTo>
                    <a:pt x="19" y="6"/>
                    <a:pt x="19" y="7"/>
                    <a:pt x="18" y="7"/>
                  </a:cubicBezTo>
                  <a:cubicBezTo>
                    <a:pt x="18" y="7"/>
                    <a:pt x="17" y="7"/>
                    <a:pt x="16" y="7"/>
                  </a:cubicBezTo>
                  <a:cubicBezTo>
                    <a:pt x="11" y="7"/>
                    <a:pt x="5" y="8"/>
                    <a:pt x="0" y="8"/>
                  </a:cubicBezTo>
                  <a:cubicBezTo>
                    <a:pt x="1" y="7"/>
                    <a:pt x="1" y="6"/>
                    <a:pt x="2" y="5"/>
                  </a:cubicBezTo>
                  <a:cubicBezTo>
                    <a:pt x="5" y="4"/>
                    <a:pt x="8" y="2"/>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Freeform 192"/>
            <p:cNvSpPr>
              <a:spLocks/>
            </p:cNvSpPr>
            <p:nvPr/>
          </p:nvSpPr>
          <p:spPr bwMode="auto">
            <a:xfrm>
              <a:off x="16365041" y="4518725"/>
              <a:ext cx="63500" cy="26987"/>
            </a:xfrm>
            <a:custGeom>
              <a:avLst/>
              <a:gdLst>
                <a:gd name="T0" fmla="*/ 16 w 24"/>
                <a:gd name="T1" fmla="*/ 0 h 10"/>
                <a:gd name="T2" fmla="*/ 24 w 24"/>
                <a:gd name="T3" fmla="*/ 2 h 10"/>
                <a:gd name="T4" fmla="*/ 23 w 24"/>
                <a:gd name="T5" fmla="*/ 4 h 10"/>
                <a:gd name="T6" fmla="*/ 0 w 24"/>
                <a:gd name="T7" fmla="*/ 7 h 10"/>
                <a:gd name="T8" fmla="*/ 1 w 24"/>
                <a:gd name="T9" fmla="*/ 5 h 10"/>
                <a:gd name="T10" fmla="*/ 16 w 24"/>
                <a:gd name="T11" fmla="*/ 0 h 10"/>
              </a:gdLst>
              <a:ahLst/>
              <a:cxnLst>
                <a:cxn ang="0">
                  <a:pos x="T0" y="T1"/>
                </a:cxn>
                <a:cxn ang="0">
                  <a:pos x="T2" y="T3"/>
                </a:cxn>
                <a:cxn ang="0">
                  <a:pos x="T4" y="T5"/>
                </a:cxn>
                <a:cxn ang="0">
                  <a:pos x="T6" y="T7"/>
                </a:cxn>
                <a:cxn ang="0">
                  <a:pos x="T8" y="T9"/>
                </a:cxn>
                <a:cxn ang="0">
                  <a:pos x="T10" y="T11"/>
                </a:cxn>
              </a:cxnLst>
              <a:rect l="0" t="0" r="r" b="b"/>
              <a:pathLst>
                <a:path w="24" h="10">
                  <a:moveTo>
                    <a:pt x="16" y="0"/>
                  </a:moveTo>
                  <a:cubicBezTo>
                    <a:pt x="19" y="1"/>
                    <a:pt x="21" y="2"/>
                    <a:pt x="24" y="2"/>
                  </a:cubicBezTo>
                  <a:cubicBezTo>
                    <a:pt x="24" y="3"/>
                    <a:pt x="23" y="4"/>
                    <a:pt x="23" y="4"/>
                  </a:cubicBezTo>
                  <a:cubicBezTo>
                    <a:pt x="17" y="6"/>
                    <a:pt x="5" y="10"/>
                    <a:pt x="0" y="7"/>
                  </a:cubicBezTo>
                  <a:cubicBezTo>
                    <a:pt x="0" y="6"/>
                    <a:pt x="1" y="6"/>
                    <a:pt x="1" y="5"/>
                  </a:cubicBezTo>
                  <a:cubicBezTo>
                    <a:pt x="6" y="4"/>
                    <a:pt x="11" y="2"/>
                    <a:pt x="1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 name="Freeform 193"/>
            <p:cNvSpPr>
              <a:spLocks/>
            </p:cNvSpPr>
            <p:nvPr/>
          </p:nvSpPr>
          <p:spPr bwMode="auto">
            <a:xfrm>
              <a:off x="16268204" y="4558413"/>
              <a:ext cx="15875" cy="11113"/>
            </a:xfrm>
            <a:custGeom>
              <a:avLst/>
              <a:gdLst>
                <a:gd name="T0" fmla="*/ 2 w 6"/>
                <a:gd name="T1" fmla="*/ 0 h 4"/>
                <a:gd name="T2" fmla="*/ 6 w 6"/>
                <a:gd name="T3" fmla="*/ 0 h 4"/>
                <a:gd name="T4" fmla="*/ 4 w 6"/>
                <a:gd name="T5" fmla="*/ 4 h 4"/>
                <a:gd name="T6" fmla="*/ 0 w 6"/>
                <a:gd name="T7" fmla="*/ 4 h 4"/>
                <a:gd name="T8" fmla="*/ 2 w 6"/>
                <a:gd name="T9" fmla="*/ 0 h 4"/>
              </a:gdLst>
              <a:ahLst/>
              <a:cxnLst>
                <a:cxn ang="0">
                  <a:pos x="T0" y="T1"/>
                </a:cxn>
                <a:cxn ang="0">
                  <a:pos x="T2" y="T3"/>
                </a:cxn>
                <a:cxn ang="0">
                  <a:pos x="T4" y="T5"/>
                </a:cxn>
                <a:cxn ang="0">
                  <a:pos x="T6" y="T7"/>
                </a:cxn>
                <a:cxn ang="0">
                  <a:pos x="T8" y="T9"/>
                </a:cxn>
              </a:cxnLst>
              <a:rect l="0" t="0" r="r" b="b"/>
              <a:pathLst>
                <a:path w="6" h="4">
                  <a:moveTo>
                    <a:pt x="2" y="0"/>
                  </a:moveTo>
                  <a:cubicBezTo>
                    <a:pt x="4" y="0"/>
                    <a:pt x="5" y="0"/>
                    <a:pt x="6" y="0"/>
                  </a:cubicBezTo>
                  <a:cubicBezTo>
                    <a:pt x="6" y="1"/>
                    <a:pt x="5" y="2"/>
                    <a:pt x="4" y="4"/>
                  </a:cubicBezTo>
                  <a:cubicBezTo>
                    <a:pt x="3" y="4"/>
                    <a:pt x="2" y="4"/>
                    <a:pt x="0" y="4"/>
                  </a:cubicBezTo>
                  <a:cubicBezTo>
                    <a:pt x="1" y="2"/>
                    <a:pt x="2"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 name="Freeform 194"/>
            <p:cNvSpPr>
              <a:spLocks/>
            </p:cNvSpPr>
            <p:nvPr/>
          </p:nvSpPr>
          <p:spPr bwMode="auto">
            <a:xfrm>
              <a:off x="16174541" y="4561588"/>
              <a:ext cx="88900" cy="25400"/>
            </a:xfrm>
            <a:custGeom>
              <a:avLst/>
              <a:gdLst>
                <a:gd name="T0" fmla="*/ 25 w 34"/>
                <a:gd name="T1" fmla="*/ 0 h 10"/>
                <a:gd name="T2" fmla="*/ 33 w 34"/>
                <a:gd name="T3" fmla="*/ 1 h 10"/>
                <a:gd name="T4" fmla="*/ 34 w 34"/>
                <a:gd name="T5" fmla="*/ 2 h 10"/>
                <a:gd name="T6" fmla="*/ 33 w 34"/>
                <a:gd name="T7" fmla="*/ 4 h 10"/>
                <a:gd name="T8" fmla="*/ 25 w 34"/>
                <a:gd name="T9" fmla="*/ 10 h 10"/>
                <a:gd name="T10" fmla="*/ 0 w 34"/>
                <a:gd name="T11" fmla="*/ 9 h 10"/>
                <a:gd name="T12" fmla="*/ 1 w 34"/>
                <a:gd name="T13" fmla="*/ 6 h 10"/>
                <a:gd name="T14" fmla="*/ 18 w 34"/>
                <a:gd name="T15" fmla="*/ 7 h 10"/>
                <a:gd name="T16" fmla="*/ 25 w 34"/>
                <a:gd name="T17"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0">
                  <a:moveTo>
                    <a:pt x="25" y="0"/>
                  </a:moveTo>
                  <a:cubicBezTo>
                    <a:pt x="27" y="0"/>
                    <a:pt x="30" y="0"/>
                    <a:pt x="33" y="1"/>
                  </a:cubicBezTo>
                  <a:cubicBezTo>
                    <a:pt x="33" y="1"/>
                    <a:pt x="33" y="1"/>
                    <a:pt x="34" y="2"/>
                  </a:cubicBezTo>
                  <a:cubicBezTo>
                    <a:pt x="33" y="2"/>
                    <a:pt x="33" y="3"/>
                    <a:pt x="33" y="4"/>
                  </a:cubicBezTo>
                  <a:cubicBezTo>
                    <a:pt x="30" y="6"/>
                    <a:pt x="27" y="8"/>
                    <a:pt x="25" y="10"/>
                  </a:cubicBezTo>
                  <a:cubicBezTo>
                    <a:pt x="14" y="10"/>
                    <a:pt x="10" y="10"/>
                    <a:pt x="0" y="9"/>
                  </a:cubicBezTo>
                  <a:cubicBezTo>
                    <a:pt x="0" y="8"/>
                    <a:pt x="1" y="7"/>
                    <a:pt x="1" y="6"/>
                  </a:cubicBezTo>
                  <a:cubicBezTo>
                    <a:pt x="8" y="4"/>
                    <a:pt x="11" y="6"/>
                    <a:pt x="18" y="7"/>
                  </a:cubicBezTo>
                  <a:cubicBezTo>
                    <a:pt x="20" y="5"/>
                    <a:pt x="23" y="2"/>
                    <a:pt x="2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Freeform 195"/>
            <p:cNvSpPr>
              <a:spLocks/>
            </p:cNvSpPr>
            <p:nvPr/>
          </p:nvSpPr>
          <p:spPr bwMode="auto">
            <a:xfrm>
              <a:off x="16126916" y="4593338"/>
              <a:ext cx="15875" cy="9525"/>
            </a:xfrm>
            <a:custGeom>
              <a:avLst/>
              <a:gdLst>
                <a:gd name="T0" fmla="*/ 2 w 6"/>
                <a:gd name="T1" fmla="*/ 0 h 4"/>
                <a:gd name="T2" fmla="*/ 6 w 6"/>
                <a:gd name="T3" fmla="*/ 1 h 4"/>
                <a:gd name="T4" fmla="*/ 4 w 6"/>
                <a:gd name="T5" fmla="*/ 3 h 4"/>
                <a:gd name="T6" fmla="*/ 0 w 6"/>
                <a:gd name="T7" fmla="*/ 4 h 4"/>
                <a:gd name="T8" fmla="*/ 2 w 6"/>
                <a:gd name="T9" fmla="*/ 0 h 4"/>
              </a:gdLst>
              <a:ahLst/>
              <a:cxnLst>
                <a:cxn ang="0">
                  <a:pos x="T0" y="T1"/>
                </a:cxn>
                <a:cxn ang="0">
                  <a:pos x="T2" y="T3"/>
                </a:cxn>
                <a:cxn ang="0">
                  <a:pos x="T4" y="T5"/>
                </a:cxn>
                <a:cxn ang="0">
                  <a:pos x="T6" y="T7"/>
                </a:cxn>
                <a:cxn ang="0">
                  <a:pos x="T8" y="T9"/>
                </a:cxn>
              </a:cxnLst>
              <a:rect l="0" t="0" r="r" b="b"/>
              <a:pathLst>
                <a:path w="6" h="4">
                  <a:moveTo>
                    <a:pt x="2" y="0"/>
                  </a:moveTo>
                  <a:cubicBezTo>
                    <a:pt x="3" y="0"/>
                    <a:pt x="5" y="1"/>
                    <a:pt x="6" y="1"/>
                  </a:cubicBezTo>
                  <a:cubicBezTo>
                    <a:pt x="5" y="2"/>
                    <a:pt x="4" y="2"/>
                    <a:pt x="4" y="3"/>
                  </a:cubicBezTo>
                  <a:cubicBezTo>
                    <a:pt x="2" y="3"/>
                    <a:pt x="1" y="4"/>
                    <a:pt x="0" y="4"/>
                  </a:cubicBezTo>
                  <a:cubicBezTo>
                    <a:pt x="0" y="3"/>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196"/>
            <p:cNvSpPr>
              <a:spLocks/>
            </p:cNvSpPr>
            <p:nvPr/>
          </p:nvSpPr>
          <p:spPr bwMode="auto">
            <a:xfrm>
              <a:off x="16198354" y="4598100"/>
              <a:ext cx="90488" cy="44450"/>
            </a:xfrm>
            <a:custGeom>
              <a:avLst/>
              <a:gdLst>
                <a:gd name="T0" fmla="*/ 34 w 35"/>
                <a:gd name="T1" fmla="*/ 0 h 17"/>
                <a:gd name="T2" fmla="*/ 34 w 35"/>
                <a:gd name="T3" fmla="*/ 4 h 17"/>
                <a:gd name="T4" fmla="*/ 0 w 35"/>
                <a:gd name="T5" fmla="*/ 10 h 17"/>
                <a:gd name="T6" fmla="*/ 1 w 35"/>
                <a:gd name="T7" fmla="*/ 8 h 17"/>
                <a:gd name="T8" fmla="*/ 34 w 35"/>
                <a:gd name="T9" fmla="*/ 0 h 17"/>
              </a:gdLst>
              <a:ahLst/>
              <a:cxnLst>
                <a:cxn ang="0">
                  <a:pos x="T0" y="T1"/>
                </a:cxn>
                <a:cxn ang="0">
                  <a:pos x="T2" y="T3"/>
                </a:cxn>
                <a:cxn ang="0">
                  <a:pos x="T4" y="T5"/>
                </a:cxn>
                <a:cxn ang="0">
                  <a:pos x="T6" y="T7"/>
                </a:cxn>
                <a:cxn ang="0">
                  <a:pos x="T8" y="T9"/>
                </a:cxn>
              </a:cxnLst>
              <a:rect l="0" t="0" r="r" b="b"/>
              <a:pathLst>
                <a:path w="35" h="17">
                  <a:moveTo>
                    <a:pt x="34" y="0"/>
                  </a:moveTo>
                  <a:cubicBezTo>
                    <a:pt x="35" y="3"/>
                    <a:pt x="35" y="0"/>
                    <a:pt x="34" y="4"/>
                  </a:cubicBezTo>
                  <a:cubicBezTo>
                    <a:pt x="25" y="7"/>
                    <a:pt x="9" y="17"/>
                    <a:pt x="0" y="10"/>
                  </a:cubicBezTo>
                  <a:cubicBezTo>
                    <a:pt x="0" y="9"/>
                    <a:pt x="0" y="8"/>
                    <a:pt x="1" y="8"/>
                  </a:cubicBezTo>
                  <a:cubicBezTo>
                    <a:pt x="12" y="5"/>
                    <a:pt x="23" y="3"/>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197"/>
            <p:cNvSpPr>
              <a:spLocks/>
            </p:cNvSpPr>
            <p:nvPr/>
          </p:nvSpPr>
          <p:spPr bwMode="auto">
            <a:xfrm>
              <a:off x="15957054" y="4626675"/>
              <a:ext cx="88900" cy="26988"/>
            </a:xfrm>
            <a:custGeom>
              <a:avLst/>
              <a:gdLst>
                <a:gd name="T0" fmla="*/ 21 w 34"/>
                <a:gd name="T1" fmla="*/ 0 h 10"/>
                <a:gd name="T2" fmla="*/ 34 w 34"/>
                <a:gd name="T3" fmla="*/ 1 h 10"/>
                <a:gd name="T4" fmla="*/ 33 w 34"/>
                <a:gd name="T5" fmla="*/ 4 h 10"/>
                <a:gd name="T6" fmla="*/ 0 w 34"/>
                <a:gd name="T7" fmla="*/ 6 h 10"/>
                <a:gd name="T8" fmla="*/ 5 w 34"/>
                <a:gd name="T9" fmla="*/ 3 h 10"/>
                <a:gd name="T10" fmla="*/ 21 w 34"/>
                <a:gd name="T11" fmla="*/ 0 h 10"/>
              </a:gdLst>
              <a:ahLst/>
              <a:cxnLst>
                <a:cxn ang="0">
                  <a:pos x="T0" y="T1"/>
                </a:cxn>
                <a:cxn ang="0">
                  <a:pos x="T2" y="T3"/>
                </a:cxn>
                <a:cxn ang="0">
                  <a:pos x="T4" y="T5"/>
                </a:cxn>
                <a:cxn ang="0">
                  <a:pos x="T6" y="T7"/>
                </a:cxn>
                <a:cxn ang="0">
                  <a:pos x="T8" y="T9"/>
                </a:cxn>
                <a:cxn ang="0">
                  <a:pos x="T10" y="T11"/>
                </a:cxn>
              </a:cxnLst>
              <a:rect l="0" t="0" r="r" b="b"/>
              <a:pathLst>
                <a:path w="34" h="10">
                  <a:moveTo>
                    <a:pt x="21" y="0"/>
                  </a:moveTo>
                  <a:cubicBezTo>
                    <a:pt x="25" y="0"/>
                    <a:pt x="29" y="0"/>
                    <a:pt x="34" y="1"/>
                  </a:cubicBezTo>
                  <a:cubicBezTo>
                    <a:pt x="34" y="2"/>
                    <a:pt x="33" y="3"/>
                    <a:pt x="33" y="4"/>
                  </a:cubicBezTo>
                  <a:cubicBezTo>
                    <a:pt x="22" y="5"/>
                    <a:pt x="14" y="10"/>
                    <a:pt x="0" y="6"/>
                  </a:cubicBezTo>
                  <a:cubicBezTo>
                    <a:pt x="2" y="5"/>
                    <a:pt x="4" y="4"/>
                    <a:pt x="5" y="3"/>
                  </a:cubicBezTo>
                  <a:cubicBezTo>
                    <a:pt x="9" y="3"/>
                    <a:pt x="17" y="2"/>
                    <a:pt x="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198"/>
            <p:cNvSpPr>
              <a:spLocks/>
            </p:cNvSpPr>
            <p:nvPr/>
          </p:nvSpPr>
          <p:spPr bwMode="auto">
            <a:xfrm>
              <a:off x="15780841" y="4629850"/>
              <a:ext cx="42863" cy="15875"/>
            </a:xfrm>
            <a:custGeom>
              <a:avLst/>
              <a:gdLst>
                <a:gd name="T0" fmla="*/ 13 w 16"/>
                <a:gd name="T1" fmla="*/ 0 h 6"/>
                <a:gd name="T2" fmla="*/ 16 w 16"/>
                <a:gd name="T3" fmla="*/ 0 h 6"/>
                <a:gd name="T4" fmla="*/ 15 w 16"/>
                <a:gd name="T5" fmla="*/ 3 h 6"/>
                <a:gd name="T6" fmla="*/ 0 w 16"/>
                <a:gd name="T7" fmla="*/ 6 h 6"/>
                <a:gd name="T8" fmla="*/ 13 w 16"/>
                <a:gd name="T9" fmla="*/ 0 h 6"/>
              </a:gdLst>
              <a:ahLst/>
              <a:cxnLst>
                <a:cxn ang="0">
                  <a:pos x="T0" y="T1"/>
                </a:cxn>
                <a:cxn ang="0">
                  <a:pos x="T2" y="T3"/>
                </a:cxn>
                <a:cxn ang="0">
                  <a:pos x="T4" y="T5"/>
                </a:cxn>
                <a:cxn ang="0">
                  <a:pos x="T6" y="T7"/>
                </a:cxn>
                <a:cxn ang="0">
                  <a:pos x="T8" y="T9"/>
                </a:cxn>
              </a:cxnLst>
              <a:rect l="0" t="0" r="r" b="b"/>
              <a:pathLst>
                <a:path w="16" h="6">
                  <a:moveTo>
                    <a:pt x="13" y="0"/>
                  </a:moveTo>
                  <a:cubicBezTo>
                    <a:pt x="14" y="0"/>
                    <a:pt x="15" y="0"/>
                    <a:pt x="16" y="0"/>
                  </a:cubicBezTo>
                  <a:cubicBezTo>
                    <a:pt x="16" y="1"/>
                    <a:pt x="15" y="2"/>
                    <a:pt x="15" y="3"/>
                  </a:cubicBezTo>
                  <a:cubicBezTo>
                    <a:pt x="10" y="4"/>
                    <a:pt x="5" y="5"/>
                    <a:pt x="0" y="6"/>
                  </a:cubicBezTo>
                  <a:cubicBezTo>
                    <a:pt x="3" y="2"/>
                    <a:pt x="9" y="2"/>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199"/>
            <p:cNvSpPr>
              <a:spLocks/>
            </p:cNvSpPr>
            <p:nvPr/>
          </p:nvSpPr>
          <p:spPr bwMode="auto">
            <a:xfrm>
              <a:off x="16041191" y="4629850"/>
              <a:ext cx="142875" cy="52388"/>
            </a:xfrm>
            <a:custGeom>
              <a:avLst/>
              <a:gdLst>
                <a:gd name="T0" fmla="*/ 42 w 55"/>
                <a:gd name="T1" fmla="*/ 0 h 20"/>
                <a:gd name="T2" fmla="*/ 55 w 55"/>
                <a:gd name="T3" fmla="*/ 1 h 20"/>
                <a:gd name="T4" fmla="*/ 54 w 55"/>
                <a:gd name="T5" fmla="*/ 4 h 20"/>
                <a:gd name="T6" fmla="*/ 0 w 55"/>
                <a:gd name="T7" fmla="*/ 18 h 20"/>
                <a:gd name="T8" fmla="*/ 2 w 55"/>
                <a:gd name="T9" fmla="*/ 15 h 20"/>
                <a:gd name="T10" fmla="*/ 18 w 55"/>
                <a:gd name="T11" fmla="*/ 9 h 20"/>
                <a:gd name="T12" fmla="*/ 15 w 55"/>
                <a:gd name="T13" fmla="*/ 5 h 20"/>
                <a:gd name="T14" fmla="*/ 42 w 55"/>
                <a:gd name="T15" fmla="*/ 0 h 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5" h="20">
                  <a:moveTo>
                    <a:pt x="42" y="0"/>
                  </a:moveTo>
                  <a:cubicBezTo>
                    <a:pt x="46" y="0"/>
                    <a:pt x="51" y="0"/>
                    <a:pt x="55" y="1"/>
                  </a:cubicBezTo>
                  <a:cubicBezTo>
                    <a:pt x="54" y="2"/>
                    <a:pt x="54" y="3"/>
                    <a:pt x="54" y="4"/>
                  </a:cubicBezTo>
                  <a:cubicBezTo>
                    <a:pt x="32" y="5"/>
                    <a:pt x="14" y="20"/>
                    <a:pt x="0" y="18"/>
                  </a:cubicBezTo>
                  <a:cubicBezTo>
                    <a:pt x="1" y="17"/>
                    <a:pt x="1" y="16"/>
                    <a:pt x="2" y="15"/>
                  </a:cubicBezTo>
                  <a:cubicBezTo>
                    <a:pt x="7" y="13"/>
                    <a:pt x="13" y="11"/>
                    <a:pt x="18" y="9"/>
                  </a:cubicBezTo>
                  <a:cubicBezTo>
                    <a:pt x="17" y="8"/>
                    <a:pt x="16" y="7"/>
                    <a:pt x="15" y="5"/>
                  </a:cubicBezTo>
                  <a:cubicBezTo>
                    <a:pt x="24" y="3"/>
                    <a:pt x="33" y="2"/>
                    <a:pt x="4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200"/>
            <p:cNvSpPr>
              <a:spLocks/>
            </p:cNvSpPr>
            <p:nvPr/>
          </p:nvSpPr>
          <p:spPr bwMode="auto">
            <a:xfrm>
              <a:off x="15703054" y="4653663"/>
              <a:ext cx="38100" cy="17463"/>
            </a:xfrm>
            <a:custGeom>
              <a:avLst/>
              <a:gdLst>
                <a:gd name="T0" fmla="*/ 5 w 15"/>
                <a:gd name="T1" fmla="*/ 1 h 7"/>
                <a:gd name="T2" fmla="*/ 15 w 15"/>
                <a:gd name="T3" fmla="*/ 4 h 7"/>
                <a:gd name="T4" fmla="*/ 13 w 15"/>
                <a:gd name="T5" fmla="*/ 4 h 7"/>
                <a:gd name="T6" fmla="*/ 0 w 15"/>
                <a:gd name="T7" fmla="*/ 7 h 7"/>
                <a:gd name="T8" fmla="*/ 0 w 15"/>
                <a:gd name="T9" fmla="*/ 4 h 7"/>
                <a:gd name="T10" fmla="*/ 5 w 15"/>
                <a:gd name="T11" fmla="*/ 1 h 7"/>
              </a:gdLst>
              <a:ahLst/>
              <a:cxnLst>
                <a:cxn ang="0">
                  <a:pos x="T0" y="T1"/>
                </a:cxn>
                <a:cxn ang="0">
                  <a:pos x="T2" y="T3"/>
                </a:cxn>
                <a:cxn ang="0">
                  <a:pos x="T4" y="T5"/>
                </a:cxn>
                <a:cxn ang="0">
                  <a:pos x="T6" y="T7"/>
                </a:cxn>
                <a:cxn ang="0">
                  <a:pos x="T8" y="T9"/>
                </a:cxn>
                <a:cxn ang="0">
                  <a:pos x="T10" y="T11"/>
                </a:cxn>
              </a:cxnLst>
              <a:rect l="0" t="0" r="r" b="b"/>
              <a:pathLst>
                <a:path w="15" h="7">
                  <a:moveTo>
                    <a:pt x="5" y="1"/>
                  </a:moveTo>
                  <a:cubicBezTo>
                    <a:pt x="11" y="1"/>
                    <a:pt x="13" y="0"/>
                    <a:pt x="15" y="4"/>
                  </a:cubicBezTo>
                  <a:cubicBezTo>
                    <a:pt x="14" y="4"/>
                    <a:pt x="14" y="4"/>
                    <a:pt x="13" y="4"/>
                  </a:cubicBezTo>
                  <a:cubicBezTo>
                    <a:pt x="9" y="5"/>
                    <a:pt x="5" y="6"/>
                    <a:pt x="0" y="7"/>
                  </a:cubicBezTo>
                  <a:cubicBezTo>
                    <a:pt x="0" y="6"/>
                    <a:pt x="0" y="5"/>
                    <a:pt x="0" y="4"/>
                  </a:cubicBezTo>
                  <a:cubicBezTo>
                    <a:pt x="2" y="3"/>
                    <a:pt x="4" y="2"/>
                    <a:pt x="5"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201"/>
            <p:cNvSpPr>
              <a:spLocks/>
            </p:cNvSpPr>
            <p:nvPr/>
          </p:nvSpPr>
          <p:spPr bwMode="auto">
            <a:xfrm>
              <a:off x="15680829" y="4666363"/>
              <a:ext cx="11113" cy="7938"/>
            </a:xfrm>
            <a:custGeom>
              <a:avLst/>
              <a:gdLst>
                <a:gd name="T0" fmla="*/ 2 w 4"/>
                <a:gd name="T1" fmla="*/ 0 h 3"/>
                <a:gd name="T2" fmla="*/ 4 w 4"/>
                <a:gd name="T3" fmla="*/ 0 h 3"/>
                <a:gd name="T4" fmla="*/ 4 w 4"/>
                <a:gd name="T5" fmla="*/ 3 h 3"/>
                <a:gd name="T6" fmla="*/ 0 w 4"/>
                <a:gd name="T7" fmla="*/ 3 h 3"/>
                <a:gd name="T8" fmla="*/ 2 w 4"/>
                <a:gd name="T9" fmla="*/ 0 h 3"/>
              </a:gdLst>
              <a:ahLst/>
              <a:cxnLst>
                <a:cxn ang="0">
                  <a:pos x="T0" y="T1"/>
                </a:cxn>
                <a:cxn ang="0">
                  <a:pos x="T2" y="T3"/>
                </a:cxn>
                <a:cxn ang="0">
                  <a:pos x="T4" y="T5"/>
                </a:cxn>
                <a:cxn ang="0">
                  <a:pos x="T6" y="T7"/>
                </a:cxn>
                <a:cxn ang="0">
                  <a:pos x="T8" y="T9"/>
                </a:cxn>
              </a:cxnLst>
              <a:rect l="0" t="0" r="r" b="b"/>
              <a:pathLst>
                <a:path w="4" h="3">
                  <a:moveTo>
                    <a:pt x="2" y="0"/>
                  </a:moveTo>
                  <a:cubicBezTo>
                    <a:pt x="2" y="0"/>
                    <a:pt x="3" y="0"/>
                    <a:pt x="4" y="0"/>
                  </a:cubicBezTo>
                  <a:cubicBezTo>
                    <a:pt x="4" y="1"/>
                    <a:pt x="4" y="2"/>
                    <a:pt x="4" y="3"/>
                  </a:cubicBezTo>
                  <a:cubicBezTo>
                    <a:pt x="2" y="3"/>
                    <a:pt x="1" y="3"/>
                    <a:pt x="0" y="3"/>
                  </a:cubicBezTo>
                  <a:cubicBezTo>
                    <a:pt x="0"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202"/>
            <p:cNvSpPr>
              <a:spLocks/>
            </p:cNvSpPr>
            <p:nvPr/>
          </p:nvSpPr>
          <p:spPr bwMode="auto">
            <a:xfrm>
              <a:off x="16098341" y="4690175"/>
              <a:ext cx="44450" cy="20638"/>
            </a:xfrm>
            <a:custGeom>
              <a:avLst/>
              <a:gdLst>
                <a:gd name="T0" fmla="*/ 10 w 17"/>
                <a:gd name="T1" fmla="*/ 0 h 8"/>
                <a:gd name="T2" fmla="*/ 17 w 17"/>
                <a:gd name="T3" fmla="*/ 1 h 8"/>
                <a:gd name="T4" fmla="*/ 17 w 17"/>
                <a:gd name="T5" fmla="*/ 2 h 8"/>
                <a:gd name="T6" fmla="*/ 16 w 17"/>
                <a:gd name="T7" fmla="*/ 3 h 8"/>
                <a:gd name="T8" fmla="*/ 4 w 17"/>
                <a:gd name="T9" fmla="*/ 8 h 8"/>
                <a:gd name="T10" fmla="*/ 0 w 17"/>
                <a:gd name="T11" fmla="*/ 3 h 8"/>
                <a:gd name="T12" fmla="*/ 10 w 17"/>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7" h="8">
                  <a:moveTo>
                    <a:pt x="10" y="0"/>
                  </a:moveTo>
                  <a:cubicBezTo>
                    <a:pt x="12" y="0"/>
                    <a:pt x="15" y="0"/>
                    <a:pt x="17" y="1"/>
                  </a:cubicBezTo>
                  <a:cubicBezTo>
                    <a:pt x="17" y="1"/>
                    <a:pt x="17" y="1"/>
                    <a:pt x="17" y="2"/>
                  </a:cubicBezTo>
                  <a:cubicBezTo>
                    <a:pt x="17" y="2"/>
                    <a:pt x="17" y="3"/>
                    <a:pt x="16" y="3"/>
                  </a:cubicBezTo>
                  <a:cubicBezTo>
                    <a:pt x="11" y="5"/>
                    <a:pt x="10" y="7"/>
                    <a:pt x="4" y="8"/>
                  </a:cubicBezTo>
                  <a:cubicBezTo>
                    <a:pt x="3" y="4"/>
                    <a:pt x="3" y="6"/>
                    <a:pt x="0" y="3"/>
                  </a:cubicBezTo>
                  <a:cubicBezTo>
                    <a:pt x="3" y="2"/>
                    <a:pt x="7" y="1"/>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203"/>
            <p:cNvSpPr>
              <a:spLocks/>
            </p:cNvSpPr>
            <p:nvPr/>
          </p:nvSpPr>
          <p:spPr bwMode="auto">
            <a:xfrm>
              <a:off x="16372979" y="4690175"/>
              <a:ext cx="23813" cy="7938"/>
            </a:xfrm>
            <a:custGeom>
              <a:avLst/>
              <a:gdLst>
                <a:gd name="T0" fmla="*/ 2 w 9"/>
                <a:gd name="T1" fmla="*/ 0 h 3"/>
                <a:gd name="T2" fmla="*/ 9 w 9"/>
                <a:gd name="T3" fmla="*/ 2 h 3"/>
                <a:gd name="T4" fmla="*/ 9 w 9"/>
                <a:gd name="T5" fmla="*/ 3 h 3"/>
                <a:gd name="T6" fmla="*/ 7 w 9"/>
                <a:gd name="T7" fmla="*/ 3 h 3"/>
                <a:gd name="T8" fmla="*/ 0 w 9"/>
                <a:gd name="T9" fmla="*/ 3 h 3"/>
                <a:gd name="T10" fmla="*/ 2 w 9"/>
                <a:gd name="T11" fmla="*/ 0 h 3"/>
              </a:gdLst>
              <a:ahLst/>
              <a:cxnLst>
                <a:cxn ang="0">
                  <a:pos x="T0" y="T1"/>
                </a:cxn>
                <a:cxn ang="0">
                  <a:pos x="T2" y="T3"/>
                </a:cxn>
                <a:cxn ang="0">
                  <a:pos x="T4" y="T5"/>
                </a:cxn>
                <a:cxn ang="0">
                  <a:pos x="T6" y="T7"/>
                </a:cxn>
                <a:cxn ang="0">
                  <a:pos x="T8" y="T9"/>
                </a:cxn>
                <a:cxn ang="0">
                  <a:pos x="T10" y="T11"/>
                </a:cxn>
              </a:cxnLst>
              <a:rect l="0" t="0" r="r" b="b"/>
              <a:pathLst>
                <a:path w="9" h="3">
                  <a:moveTo>
                    <a:pt x="2" y="0"/>
                  </a:moveTo>
                  <a:cubicBezTo>
                    <a:pt x="6" y="0"/>
                    <a:pt x="7" y="0"/>
                    <a:pt x="9" y="2"/>
                  </a:cubicBezTo>
                  <a:cubicBezTo>
                    <a:pt x="9" y="2"/>
                    <a:pt x="9" y="2"/>
                    <a:pt x="9" y="3"/>
                  </a:cubicBezTo>
                  <a:cubicBezTo>
                    <a:pt x="9" y="3"/>
                    <a:pt x="8" y="3"/>
                    <a:pt x="7" y="3"/>
                  </a:cubicBezTo>
                  <a:cubicBezTo>
                    <a:pt x="5" y="3"/>
                    <a:pt x="2" y="3"/>
                    <a:pt x="0" y="3"/>
                  </a:cubicBezTo>
                  <a:cubicBezTo>
                    <a:pt x="0"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204"/>
            <p:cNvSpPr>
              <a:spLocks/>
            </p:cNvSpPr>
            <p:nvPr/>
          </p:nvSpPr>
          <p:spPr bwMode="auto">
            <a:xfrm>
              <a:off x="15441116" y="4691763"/>
              <a:ext cx="193675" cy="66675"/>
            </a:xfrm>
            <a:custGeom>
              <a:avLst/>
              <a:gdLst>
                <a:gd name="T0" fmla="*/ 68 w 74"/>
                <a:gd name="T1" fmla="*/ 0 h 25"/>
                <a:gd name="T2" fmla="*/ 74 w 74"/>
                <a:gd name="T3" fmla="*/ 1 h 25"/>
                <a:gd name="T4" fmla="*/ 73 w 74"/>
                <a:gd name="T5" fmla="*/ 2 h 25"/>
                <a:gd name="T6" fmla="*/ 1 w 74"/>
                <a:gd name="T7" fmla="*/ 25 h 25"/>
                <a:gd name="T8" fmla="*/ 0 w 74"/>
                <a:gd name="T9" fmla="*/ 23 h 25"/>
                <a:gd name="T10" fmla="*/ 1 w 74"/>
                <a:gd name="T11" fmla="*/ 21 h 25"/>
                <a:gd name="T12" fmla="*/ 68 w 74"/>
                <a:gd name="T13" fmla="*/ 0 h 25"/>
              </a:gdLst>
              <a:ahLst/>
              <a:cxnLst>
                <a:cxn ang="0">
                  <a:pos x="T0" y="T1"/>
                </a:cxn>
                <a:cxn ang="0">
                  <a:pos x="T2" y="T3"/>
                </a:cxn>
                <a:cxn ang="0">
                  <a:pos x="T4" y="T5"/>
                </a:cxn>
                <a:cxn ang="0">
                  <a:pos x="T6" y="T7"/>
                </a:cxn>
                <a:cxn ang="0">
                  <a:pos x="T8" y="T9"/>
                </a:cxn>
                <a:cxn ang="0">
                  <a:pos x="T10" y="T11"/>
                </a:cxn>
                <a:cxn ang="0">
                  <a:pos x="T12" y="T13"/>
                </a:cxn>
              </a:cxnLst>
              <a:rect l="0" t="0" r="r" b="b"/>
              <a:pathLst>
                <a:path w="74" h="25">
                  <a:moveTo>
                    <a:pt x="68" y="0"/>
                  </a:moveTo>
                  <a:cubicBezTo>
                    <a:pt x="70" y="0"/>
                    <a:pt x="72" y="0"/>
                    <a:pt x="74" y="1"/>
                  </a:cubicBezTo>
                  <a:cubicBezTo>
                    <a:pt x="73" y="1"/>
                    <a:pt x="73" y="2"/>
                    <a:pt x="73" y="2"/>
                  </a:cubicBezTo>
                  <a:cubicBezTo>
                    <a:pt x="54" y="8"/>
                    <a:pt x="23" y="22"/>
                    <a:pt x="1" y="25"/>
                  </a:cubicBezTo>
                  <a:cubicBezTo>
                    <a:pt x="0" y="24"/>
                    <a:pt x="0" y="23"/>
                    <a:pt x="0" y="23"/>
                  </a:cubicBezTo>
                  <a:cubicBezTo>
                    <a:pt x="0" y="22"/>
                    <a:pt x="0" y="21"/>
                    <a:pt x="1" y="21"/>
                  </a:cubicBezTo>
                  <a:cubicBezTo>
                    <a:pt x="21" y="10"/>
                    <a:pt x="45" y="9"/>
                    <a:pt x="6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205"/>
            <p:cNvSpPr>
              <a:spLocks/>
            </p:cNvSpPr>
            <p:nvPr/>
          </p:nvSpPr>
          <p:spPr bwMode="auto">
            <a:xfrm>
              <a:off x="15936416" y="4694938"/>
              <a:ext cx="41275" cy="15875"/>
            </a:xfrm>
            <a:custGeom>
              <a:avLst/>
              <a:gdLst>
                <a:gd name="T0" fmla="*/ 6 w 16"/>
                <a:gd name="T1" fmla="*/ 0 h 6"/>
                <a:gd name="T2" fmla="*/ 16 w 16"/>
                <a:gd name="T3" fmla="*/ 1 h 6"/>
                <a:gd name="T4" fmla="*/ 16 w 16"/>
                <a:gd name="T5" fmla="*/ 1 h 6"/>
                <a:gd name="T6" fmla="*/ 0 w 16"/>
                <a:gd name="T7" fmla="*/ 6 h 6"/>
                <a:gd name="T8" fmla="*/ 3 w 16"/>
                <a:gd name="T9" fmla="*/ 1 h 6"/>
                <a:gd name="T10" fmla="*/ 6 w 16"/>
                <a:gd name="T11" fmla="*/ 0 h 6"/>
              </a:gdLst>
              <a:ahLst/>
              <a:cxnLst>
                <a:cxn ang="0">
                  <a:pos x="T0" y="T1"/>
                </a:cxn>
                <a:cxn ang="0">
                  <a:pos x="T2" y="T3"/>
                </a:cxn>
                <a:cxn ang="0">
                  <a:pos x="T4" y="T5"/>
                </a:cxn>
                <a:cxn ang="0">
                  <a:pos x="T6" y="T7"/>
                </a:cxn>
                <a:cxn ang="0">
                  <a:pos x="T8" y="T9"/>
                </a:cxn>
                <a:cxn ang="0">
                  <a:pos x="T10" y="T11"/>
                </a:cxn>
              </a:cxnLst>
              <a:rect l="0" t="0" r="r" b="b"/>
              <a:pathLst>
                <a:path w="16" h="6">
                  <a:moveTo>
                    <a:pt x="6" y="0"/>
                  </a:moveTo>
                  <a:cubicBezTo>
                    <a:pt x="10" y="0"/>
                    <a:pt x="13" y="0"/>
                    <a:pt x="16" y="1"/>
                  </a:cubicBezTo>
                  <a:cubicBezTo>
                    <a:pt x="16" y="1"/>
                    <a:pt x="16" y="1"/>
                    <a:pt x="16" y="1"/>
                  </a:cubicBezTo>
                  <a:cubicBezTo>
                    <a:pt x="11" y="3"/>
                    <a:pt x="5" y="5"/>
                    <a:pt x="0" y="6"/>
                  </a:cubicBezTo>
                  <a:cubicBezTo>
                    <a:pt x="1" y="5"/>
                    <a:pt x="2" y="3"/>
                    <a:pt x="3" y="1"/>
                  </a:cubicBezTo>
                  <a:cubicBezTo>
                    <a:pt x="4" y="1"/>
                    <a:pt x="5" y="0"/>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206"/>
            <p:cNvSpPr>
              <a:spLocks/>
            </p:cNvSpPr>
            <p:nvPr/>
          </p:nvSpPr>
          <p:spPr bwMode="auto">
            <a:xfrm>
              <a:off x="16349166" y="4694938"/>
              <a:ext cx="15875" cy="4763"/>
            </a:xfrm>
            <a:custGeom>
              <a:avLst/>
              <a:gdLst>
                <a:gd name="T0" fmla="*/ 1 w 6"/>
                <a:gd name="T1" fmla="*/ 0 h 2"/>
                <a:gd name="T2" fmla="*/ 6 w 6"/>
                <a:gd name="T3" fmla="*/ 0 h 2"/>
                <a:gd name="T4" fmla="*/ 5 w 6"/>
                <a:gd name="T5" fmla="*/ 1 h 2"/>
                <a:gd name="T6" fmla="*/ 2 w 6"/>
                <a:gd name="T7" fmla="*/ 2 h 2"/>
                <a:gd name="T8" fmla="*/ 0 w 6"/>
                <a:gd name="T9" fmla="*/ 1 h 2"/>
                <a:gd name="T10" fmla="*/ 1 w 6"/>
                <a:gd name="T11" fmla="*/ 0 h 2"/>
              </a:gdLst>
              <a:ahLst/>
              <a:cxnLst>
                <a:cxn ang="0">
                  <a:pos x="T0" y="T1"/>
                </a:cxn>
                <a:cxn ang="0">
                  <a:pos x="T2" y="T3"/>
                </a:cxn>
                <a:cxn ang="0">
                  <a:pos x="T4" y="T5"/>
                </a:cxn>
                <a:cxn ang="0">
                  <a:pos x="T6" y="T7"/>
                </a:cxn>
                <a:cxn ang="0">
                  <a:pos x="T8" y="T9"/>
                </a:cxn>
                <a:cxn ang="0">
                  <a:pos x="T10" y="T11"/>
                </a:cxn>
              </a:cxnLst>
              <a:rect l="0" t="0" r="r" b="b"/>
              <a:pathLst>
                <a:path w="6" h="2">
                  <a:moveTo>
                    <a:pt x="1" y="0"/>
                  </a:moveTo>
                  <a:cubicBezTo>
                    <a:pt x="3" y="0"/>
                    <a:pt x="4" y="0"/>
                    <a:pt x="6" y="0"/>
                  </a:cubicBezTo>
                  <a:cubicBezTo>
                    <a:pt x="6" y="0"/>
                    <a:pt x="5" y="1"/>
                    <a:pt x="5" y="1"/>
                  </a:cubicBezTo>
                  <a:cubicBezTo>
                    <a:pt x="4" y="2"/>
                    <a:pt x="3" y="2"/>
                    <a:pt x="2" y="2"/>
                  </a:cubicBezTo>
                  <a:cubicBezTo>
                    <a:pt x="1" y="2"/>
                    <a:pt x="1" y="2"/>
                    <a:pt x="0" y="1"/>
                  </a:cubicBezTo>
                  <a:cubicBezTo>
                    <a:pt x="0" y="1"/>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207"/>
            <p:cNvSpPr>
              <a:spLocks/>
            </p:cNvSpPr>
            <p:nvPr/>
          </p:nvSpPr>
          <p:spPr bwMode="auto">
            <a:xfrm>
              <a:off x="16839704" y="4707638"/>
              <a:ext cx="36513" cy="15875"/>
            </a:xfrm>
            <a:custGeom>
              <a:avLst/>
              <a:gdLst>
                <a:gd name="T0" fmla="*/ 11 w 14"/>
                <a:gd name="T1" fmla="*/ 0 h 6"/>
                <a:gd name="T2" fmla="*/ 0 w 14"/>
                <a:gd name="T3" fmla="*/ 4 h 6"/>
                <a:gd name="T4" fmla="*/ 1 w 14"/>
                <a:gd name="T5" fmla="*/ 6 h 6"/>
                <a:gd name="T6" fmla="*/ 14 w 14"/>
                <a:gd name="T7" fmla="*/ 2 h 6"/>
                <a:gd name="T8" fmla="*/ 11 w 14"/>
                <a:gd name="T9" fmla="*/ 0 h 6"/>
              </a:gdLst>
              <a:ahLst/>
              <a:cxnLst>
                <a:cxn ang="0">
                  <a:pos x="T0" y="T1"/>
                </a:cxn>
                <a:cxn ang="0">
                  <a:pos x="T2" y="T3"/>
                </a:cxn>
                <a:cxn ang="0">
                  <a:pos x="T4" y="T5"/>
                </a:cxn>
                <a:cxn ang="0">
                  <a:pos x="T6" y="T7"/>
                </a:cxn>
                <a:cxn ang="0">
                  <a:pos x="T8" y="T9"/>
                </a:cxn>
              </a:cxnLst>
              <a:rect l="0" t="0" r="r" b="b"/>
              <a:pathLst>
                <a:path w="14" h="6">
                  <a:moveTo>
                    <a:pt x="11" y="0"/>
                  </a:moveTo>
                  <a:cubicBezTo>
                    <a:pt x="7" y="2"/>
                    <a:pt x="4" y="3"/>
                    <a:pt x="0" y="4"/>
                  </a:cubicBezTo>
                  <a:cubicBezTo>
                    <a:pt x="1" y="5"/>
                    <a:pt x="1" y="5"/>
                    <a:pt x="1" y="6"/>
                  </a:cubicBezTo>
                  <a:cubicBezTo>
                    <a:pt x="8" y="6"/>
                    <a:pt x="11" y="5"/>
                    <a:pt x="14" y="2"/>
                  </a:cubicBezTo>
                  <a:cubicBezTo>
                    <a:pt x="13" y="2"/>
                    <a:pt x="12" y="1"/>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208"/>
            <p:cNvSpPr>
              <a:spLocks/>
            </p:cNvSpPr>
            <p:nvPr/>
          </p:nvSpPr>
          <p:spPr bwMode="auto">
            <a:xfrm>
              <a:off x="15663366" y="4718750"/>
              <a:ext cx="57150" cy="23813"/>
            </a:xfrm>
            <a:custGeom>
              <a:avLst/>
              <a:gdLst>
                <a:gd name="T0" fmla="*/ 15 w 22"/>
                <a:gd name="T1" fmla="*/ 0 h 9"/>
                <a:gd name="T2" fmla="*/ 22 w 22"/>
                <a:gd name="T3" fmla="*/ 1 h 9"/>
                <a:gd name="T4" fmla="*/ 22 w 22"/>
                <a:gd name="T5" fmla="*/ 2 h 9"/>
                <a:gd name="T6" fmla="*/ 20 w 22"/>
                <a:gd name="T7" fmla="*/ 5 h 9"/>
                <a:gd name="T8" fmla="*/ 8 w 22"/>
                <a:gd name="T9" fmla="*/ 9 h 9"/>
                <a:gd name="T10" fmla="*/ 0 w 22"/>
                <a:gd name="T11" fmla="*/ 7 h 9"/>
                <a:gd name="T12" fmla="*/ 2 w 22"/>
                <a:gd name="T13" fmla="*/ 4 h 9"/>
                <a:gd name="T14" fmla="*/ 15 w 22"/>
                <a:gd name="T15" fmla="*/ 0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 h="9">
                  <a:moveTo>
                    <a:pt x="15" y="0"/>
                  </a:moveTo>
                  <a:cubicBezTo>
                    <a:pt x="18" y="0"/>
                    <a:pt x="20" y="1"/>
                    <a:pt x="22" y="1"/>
                  </a:cubicBezTo>
                  <a:cubicBezTo>
                    <a:pt x="22" y="1"/>
                    <a:pt x="22" y="2"/>
                    <a:pt x="22" y="2"/>
                  </a:cubicBezTo>
                  <a:cubicBezTo>
                    <a:pt x="21" y="3"/>
                    <a:pt x="21" y="4"/>
                    <a:pt x="20" y="5"/>
                  </a:cubicBezTo>
                  <a:cubicBezTo>
                    <a:pt x="15" y="7"/>
                    <a:pt x="14" y="8"/>
                    <a:pt x="8" y="9"/>
                  </a:cubicBezTo>
                  <a:cubicBezTo>
                    <a:pt x="5" y="8"/>
                    <a:pt x="3" y="8"/>
                    <a:pt x="0" y="7"/>
                  </a:cubicBezTo>
                  <a:cubicBezTo>
                    <a:pt x="1" y="6"/>
                    <a:pt x="1" y="5"/>
                    <a:pt x="2" y="4"/>
                  </a:cubicBezTo>
                  <a:cubicBezTo>
                    <a:pt x="6" y="3"/>
                    <a:pt x="11" y="1"/>
                    <a:pt x="1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209"/>
            <p:cNvSpPr>
              <a:spLocks/>
            </p:cNvSpPr>
            <p:nvPr/>
          </p:nvSpPr>
          <p:spPr bwMode="auto">
            <a:xfrm>
              <a:off x="15801479" y="4718750"/>
              <a:ext cx="84138" cy="31750"/>
            </a:xfrm>
            <a:custGeom>
              <a:avLst/>
              <a:gdLst>
                <a:gd name="T0" fmla="*/ 26 w 32"/>
                <a:gd name="T1" fmla="*/ 0 h 12"/>
                <a:gd name="T2" fmla="*/ 32 w 32"/>
                <a:gd name="T3" fmla="*/ 1 h 12"/>
                <a:gd name="T4" fmla="*/ 32 w 32"/>
                <a:gd name="T5" fmla="*/ 3 h 12"/>
                <a:gd name="T6" fmla="*/ 0 w 32"/>
                <a:gd name="T7" fmla="*/ 12 h 12"/>
                <a:gd name="T8" fmla="*/ 1 w 32"/>
                <a:gd name="T9" fmla="*/ 9 h 12"/>
                <a:gd name="T10" fmla="*/ 26 w 32"/>
                <a:gd name="T11" fmla="*/ 0 h 12"/>
              </a:gdLst>
              <a:ahLst/>
              <a:cxnLst>
                <a:cxn ang="0">
                  <a:pos x="T0" y="T1"/>
                </a:cxn>
                <a:cxn ang="0">
                  <a:pos x="T2" y="T3"/>
                </a:cxn>
                <a:cxn ang="0">
                  <a:pos x="T4" y="T5"/>
                </a:cxn>
                <a:cxn ang="0">
                  <a:pos x="T6" y="T7"/>
                </a:cxn>
                <a:cxn ang="0">
                  <a:pos x="T8" y="T9"/>
                </a:cxn>
                <a:cxn ang="0">
                  <a:pos x="T10" y="T11"/>
                </a:cxn>
              </a:cxnLst>
              <a:rect l="0" t="0" r="r" b="b"/>
              <a:pathLst>
                <a:path w="32" h="12">
                  <a:moveTo>
                    <a:pt x="26" y="0"/>
                  </a:moveTo>
                  <a:cubicBezTo>
                    <a:pt x="28" y="0"/>
                    <a:pt x="30" y="1"/>
                    <a:pt x="32" y="1"/>
                  </a:cubicBezTo>
                  <a:cubicBezTo>
                    <a:pt x="32" y="2"/>
                    <a:pt x="32" y="2"/>
                    <a:pt x="32" y="3"/>
                  </a:cubicBezTo>
                  <a:cubicBezTo>
                    <a:pt x="21" y="6"/>
                    <a:pt x="10" y="9"/>
                    <a:pt x="0" y="12"/>
                  </a:cubicBezTo>
                  <a:cubicBezTo>
                    <a:pt x="0" y="11"/>
                    <a:pt x="0" y="10"/>
                    <a:pt x="1" y="9"/>
                  </a:cubicBezTo>
                  <a:cubicBezTo>
                    <a:pt x="9" y="6"/>
                    <a:pt x="17" y="3"/>
                    <a:pt x="2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210"/>
            <p:cNvSpPr>
              <a:spLocks/>
            </p:cNvSpPr>
            <p:nvPr/>
          </p:nvSpPr>
          <p:spPr bwMode="auto">
            <a:xfrm>
              <a:off x="16800016" y="4736213"/>
              <a:ext cx="277813" cy="76200"/>
            </a:xfrm>
            <a:custGeom>
              <a:avLst/>
              <a:gdLst>
                <a:gd name="T0" fmla="*/ 98 w 106"/>
                <a:gd name="T1" fmla="*/ 0 h 29"/>
                <a:gd name="T2" fmla="*/ 104 w 106"/>
                <a:gd name="T3" fmla="*/ 1 h 29"/>
                <a:gd name="T4" fmla="*/ 106 w 106"/>
                <a:gd name="T5" fmla="*/ 5 h 29"/>
                <a:gd name="T6" fmla="*/ 0 w 106"/>
                <a:gd name="T7" fmla="*/ 23 h 29"/>
                <a:gd name="T8" fmla="*/ 5 w 106"/>
                <a:gd name="T9" fmla="*/ 17 h 29"/>
                <a:gd name="T10" fmla="*/ 45 w 106"/>
                <a:gd name="T11" fmla="*/ 9 h 29"/>
                <a:gd name="T12" fmla="*/ 60 w 106"/>
                <a:gd name="T13" fmla="*/ 11 h 29"/>
                <a:gd name="T14" fmla="*/ 77 w 106"/>
                <a:gd name="T15" fmla="*/ 2 h 29"/>
                <a:gd name="T16" fmla="*/ 98 w 106"/>
                <a:gd name="T17"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29">
                  <a:moveTo>
                    <a:pt x="98" y="0"/>
                  </a:moveTo>
                  <a:cubicBezTo>
                    <a:pt x="100" y="0"/>
                    <a:pt x="102" y="1"/>
                    <a:pt x="104" y="1"/>
                  </a:cubicBezTo>
                  <a:cubicBezTo>
                    <a:pt x="104" y="2"/>
                    <a:pt x="105" y="3"/>
                    <a:pt x="106" y="5"/>
                  </a:cubicBezTo>
                  <a:cubicBezTo>
                    <a:pt x="96" y="14"/>
                    <a:pt x="10" y="29"/>
                    <a:pt x="0" y="23"/>
                  </a:cubicBezTo>
                  <a:cubicBezTo>
                    <a:pt x="2" y="21"/>
                    <a:pt x="3" y="19"/>
                    <a:pt x="5" y="17"/>
                  </a:cubicBezTo>
                  <a:cubicBezTo>
                    <a:pt x="16" y="14"/>
                    <a:pt x="32" y="12"/>
                    <a:pt x="45" y="9"/>
                  </a:cubicBezTo>
                  <a:cubicBezTo>
                    <a:pt x="50" y="10"/>
                    <a:pt x="55" y="11"/>
                    <a:pt x="60" y="11"/>
                  </a:cubicBezTo>
                  <a:cubicBezTo>
                    <a:pt x="66" y="8"/>
                    <a:pt x="71" y="5"/>
                    <a:pt x="77" y="2"/>
                  </a:cubicBezTo>
                  <a:cubicBezTo>
                    <a:pt x="84" y="0"/>
                    <a:pt x="91" y="5"/>
                    <a:pt x="9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211"/>
            <p:cNvSpPr>
              <a:spLocks/>
            </p:cNvSpPr>
            <p:nvPr/>
          </p:nvSpPr>
          <p:spPr bwMode="auto">
            <a:xfrm>
              <a:off x="15509379" y="4744150"/>
              <a:ext cx="141288" cy="58738"/>
            </a:xfrm>
            <a:custGeom>
              <a:avLst/>
              <a:gdLst>
                <a:gd name="T0" fmla="*/ 49 w 54"/>
                <a:gd name="T1" fmla="*/ 0 h 22"/>
                <a:gd name="T2" fmla="*/ 54 w 54"/>
                <a:gd name="T3" fmla="*/ 0 h 22"/>
                <a:gd name="T4" fmla="*/ 53 w 54"/>
                <a:gd name="T5" fmla="*/ 6 h 22"/>
                <a:gd name="T6" fmla="*/ 0 w 54"/>
                <a:gd name="T7" fmla="*/ 19 h 22"/>
                <a:gd name="T8" fmla="*/ 1 w 54"/>
                <a:gd name="T9" fmla="*/ 17 h 22"/>
                <a:gd name="T10" fmla="*/ 49 w 54"/>
                <a:gd name="T11" fmla="*/ 0 h 22"/>
              </a:gdLst>
              <a:ahLst/>
              <a:cxnLst>
                <a:cxn ang="0">
                  <a:pos x="T0" y="T1"/>
                </a:cxn>
                <a:cxn ang="0">
                  <a:pos x="T2" y="T3"/>
                </a:cxn>
                <a:cxn ang="0">
                  <a:pos x="T4" y="T5"/>
                </a:cxn>
                <a:cxn ang="0">
                  <a:pos x="T6" y="T7"/>
                </a:cxn>
                <a:cxn ang="0">
                  <a:pos x="T8" y="T9"/>
                </a:cxn>
                <a:cxn ang="0">
                  <a:pos x="T10" y="T11"/>
                </a:cxn>
              </a:cxnLst>
              <a:rect l="0" t="0" r="r" b="b"/>
              <a:pathLst>
                <a:path w="54" h="22">
                  <a:moveTo>
                    <a:pt x="49" y="0"/>
                  </a:moveTo>
                  <a:cubicBezTo>
                    <a:pt x="51" y="0"/>
                    <a:pt x="53" y="0"/>
                    <a:pt x="54" y="0"/>
                  </a:cubicBezTo>
                  <a:cubicBezTo>
                    <a:pt x="54" y="2"/>
                    <a:pt x="54" y="4"/>
                    <a:pt x="53" y="6"/>
                  </a:cubicBezTo>
                  <a:cubicBezTo>
                    <a:pt x="40" y="12"/>
                    <a:pt x="20" y="22"/>
                    <a:pt x="0" y="19"/>
                  </a:cubicBezTo>
                  <a:cubicBezTo>
                    <a:pt x="1" y="18"/>
                    <a:pt x="1" y="18"/>
                    <a:pt x="1" y="17"/>
                  </a:cubicBezTo>
                  <a:cubicBezTo>
                    <a:pt x="17" y="11"/>
                    <a:pt x="33" y="6"/>
                    <a:pt x="4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212"/>
            <p:cNvSpPr>
              <a:spLocks/>
            </p:cNvSpPr>
            <p:nvPr/>
          </p:nvSpPr>
          <p:spPr bwMode="auto">
            <a:xfrm>
              <a:off x="16190416" y="4758438"/>
              <a:ext cx="117475" cy="31750"/>
            </a:xfrm>
            <a:custGeom>
              <a:avLst/>
              <a:gdLst>
                <a:gd name="T0" fmla="*/ 30 w 45"/>
                <a:gd name="T1" fmla="*/ 1 h 12"/>
                <a:gd name="T2" fmla="*/ 45 w 45"/>
                <a:gd name="T3" fmla="*/ 4 h 12"/>
                <a:gd name="T4" fmla="*/ 45 w 45"/>
                <a:gd name="T5" fmla="*/ 5 h 12"/>
                <a:gd name="T6" fmla="*/ 43 w 45"/>
                <a:gd name="T7" fmla="*/ 5 h 12"/>
                <a:gd name="T8" fmla="*/ 0 w 45"/>
                <a:gd name="T9" fmla="*/ 12 h 12"/>
                <a:gd name="T10" fmla="*/ 1 w 45"/>
                <a:gd name="T11" fmla="*/ 9 h 12"/>
                <a:gd name="T12" fmla="*/ 30 w 45"/>
                <a:gd name="T13" fmla="*/ 1 h 12"/>
              </a:gdLst>
              <a:ahLst/>
              <a:cxnLst>
                <a:cxn ang="0">
                  <a:pos x="T0" y="T1"/>
                </a:cxn>
                <a:cxn ang="0">
                  <a:pos x="T2" y="T3"/>
                </a:cxn>
                <a:cxn ang="0">
                  <a:pos x="T4" y="T5"/>
                </a:cxn>
                <a:cxn ang="0">
                  <a:pos x="T6" y="T7"/>
                </a:cxn>
                <a:cxn ang="0">
                  <a:pos x="T8" y="T9"/>
                </a:cxn>
                <a:cxn ang="0">
                  <a:pos x="T10" y="T11"/>
                </a:cxn>
                <a:cxn ang="0">
                  <a:pos x="T12" y="T13"/>
                </a:cxn>
              </a:cxnLst>
              <a:rect l="0" t="0" r="r" b="b"/>
              <a:pathLst>
                <a:path w="45" h="12">
                  <a:moveTo>
                    <a:pt x="30" y="1"/>
                  </a:moveTo>
                  <a:cubicBezTo>
                    <a:pt x="37" y="1"/>
                    <a:pt x="41" y="0"/>
                    <a:pt x="45" y="4"/>
                  </a:cubicBezTo>
                  <a:cubicBezTo>
                    <a:pt x="45" y="5"/>
                    <a:pt x="45" y="5"/>
                    <a:pt x="45" y="5"/>
                  </a:cubicBezTo>
                  <a:cubicBezTo>
                    <a:pt x="44" y="5"/>
                    <a:pt x="44" y="5"/>
                    <a:pt x="43" y="5"/>
                  </a:cubicBezTo>
                  <a:cubicBezTo>
                    <a:pt x="28" y="8"/>
                    <a:pt x="14" y="10"/>
                    <a:pt x="0" y="12"/>
                  </a:cubicBezTo>
                  <a:cubicBezTo>
                    <a:pt x="0" y="11"/>
                    <a:pt x="0" y="10"/>
                    <a:pt x="1" y="9"/>
                  </a:cubicBezTo>
                  <a:cubicBezTo>
                    <a:pt x="11" y="6"/>
                    <a:pt x="20" y="3"/>
                    <a:pt x="3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213"/>
            <p:cNvSpPr>
              <a:spLocks/>
            </p:cNvSpPr>
            <p:nvPr/>
          </p:nvSpPr>
          <p:spPr bwMode="auto">
            <a:xfrm>
              <a:off x="16038016" y="4766375"/>
              <a:ext cx="28575" cy="12700"/>
            </a:xfrm>
            <a:custGeom>
              <a:avLst/>
              <a:gdLst>
                <a:gd name="T0" fmla="*/ 3 w 11"/>
                <a:gd name="T1" fmla="*/ 0 h 5"/>
                <a:gd name="T2" fmla="*/ 11 w 11"/>
                <a:gd name="T3" fmla="*/ 2 h 5"/>
                <a:gd name="T4" fmla="*/ 10 w 11"/>
                <a:gd name="T5" fmla="*/ 4 h 5"/>
                <a:gd name="T6" fmla="*/ 0 w 11"/>
                <a:gd name="T7" fmla="*/ 3 h 5"/>
                <a:gd name="T8" fmla="*/ 3 w 11"/>
                <a:gd name="T9" fmla="*/ 0 h 5"/>
              </a:gdLst>
              <a:ahLst/>
              <a:cxnLst>
                <a:cxn ang="0">
                  <a:pos x="T0" y="T1"/>
                </a:cxn>
                <a:cxn ang="0">
                  <a:pos x="T2" y="T3"/>
                </a:cxn>
                <a:cxn ang="0">
                  <a:pos x="T4" y="T5"/>
                </a:cxn>
                <a:cxn ang="0">
                  <a:pos x="T6" y="T7"/>
                </a:cxn>
                <a:cxn ang="0">
                  <a:pos x="T8" y="T9"/>
                </a:cxn>
              </a:cxnLst>
              <a:rect l="0" t="0" r="r" b="b"/>
              <a:pathLst>
                <a:path w="11" h="5">
                  <a:moveTo>
                    <a:pt x="3" y="0"/>
                  </a:moveTo>
                  <a:cubicBezTo>
                    <a:pt x="7" y="0"/>
                    <a:pt x="8" y="1"/>
                    <a:pt x="11" y="2"/>
                  </a:cubicBezTo>
                  <a:cubicBezTo>
                    <a:pt x="10" y="3"/>
                    <a:pt x="10" y="4"/>
                    <a:pt x="10" y="4"/>
                  </a:cubicBezTo>
                  <a:cubicBezTo>
                    <a:pt x="4" y="4"/>
                    <a:pt x="2" y="5"/>
                    <a:pt x="0" y="3"/>
                  </a:cubicBezTo>
                  <a:cubicBezTo>
                    <a:pt x="1" y="2"/>
                    <a:pt x="2" y="1"/>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214"/>
            <p:cNvSpPr>
              <a:spLocks/>
            </p:cNvSpPr>
            <p:nvPr/>
          </p:nvSpPr>
          <p:spPr bwMode="auto">
            <a:xfrm>
              <a:off x="15696704" y="4767963"/>
              <a:ext cx="44450" cy="22225"/>
            </a:xfrm>
            <a:custGeom>
              <a:avLst/>
              <a:gdLst>
                <a:gd name="T0" fmla="*/ 5 w 17"/>
                <a:gd name="T1" fmla="*/ 0 h 8"/>
                <a:gd name="T2" fmla="*/ 17 w 17"/>
                <a:gd name="T3" fmla="*/ 2 h 8"/>
                <a:gd name="T4" fmla="*/ 15 w 17"/>
                <a:gd name="T5" fmla="*/ 5 h 8"/>
                <a:gd name="T6" fmla="*/ 2 w 17"/>
                <a:gd name="T7" fmla="*/ 8 h 8"/>
                <a:gd name="T8" fmla="*/ 0 w 17"/>
                <a:gd name="T9" fmla="*/ 6 h 8"/>
                <a:gd name="T10" fmla="*/ 3 w 17"/>
                <a:gd name="T11" fmla="*/ 1 h 8"/>
                <a:gd name="T12" fmla="*/ 5 w 17"/>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7" h="8">
                  <a:moveTo>
                    <a:pt x="5" y="0"/>
                  </a:moveTo>
                  <a:cubicBezTo>
                    <a:pt x="9" y="1"/>
                    <a:pt x="13" y="2"/>
                    <a:pt x="17" y="2"/>
                  </a:cubicBezTo>
                  <a:cubicBezTo>
                    <a:pt x="16" y="3"/>
                    <a:pt x="16" y="4"/>
                    <a:pt x="15" y="5"/>
                  </a:cubicBezTo>
                  <a:cubicBezTo>
                    <a:pt x="11" y="6"/>
                    <a:pt x="7" y="7"/>
                    <a:pt x="2" y="8"/>
                  </a:cubicBezTo>
                  <a:cubicBezTo>
                    <a:pt x="1" y="7"/>
                    <a:pt x="0" y="7"/>
                    <a:pt x="0" y="6"/>
                  </a:cubicBezTo>
                  <a:cubicBezTo>
                    <a:pt x="1" y="5"/>
                    <a:pt x="2" y="3"/>
                    <a:pt x="3" y="1"/>
                  </a:cubicBezTo>
                  <a:cubicBezTo>
                    <a:pt x="4" y="1"/>
                    <a:pt x="5" y="1"/>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215"/>
            <p:cNvSpPr>
              <a:spLocks/>
            </p:cNvSpPr>
            <p:nvPr/>
          </p:nvSpPr>
          <p:spPr bwMode="auto">
            <a:xfrm>
              <a:off x="16138029" y="4783838"/>
              <a:ext cx="46038" cy="26988"/>
            </a:xfrm>
            <a:custGeom>
              <a:avLst/>
              <a:gdLst>
                <a:gd name="T0" fmla="*/ 15 w 18"/>
                <a:gd name="T1" fmla="*/ 0 h 10"/>
                <a:gd name="T2" fmla="*/ 18 w 18"/>
                <a:gd name="T3" fmla="*/ 0 h 10"/>
                <a:gd name="T4" fmla="*/ 17 w 18"/>
                <a:gd name="T5" fmla="*/ 3 h 10"/>
                <a:gd name="T6" fmla="*/ 9 w 18"/>
                <a:gd name="T7" fmla="*/ 10 h 10"/>
                <a:gd name="T8" fmla="*/ 0 w 18"/>
                <a:gd name="T9" fmla="*/ 8 h 10"/>
                <a:gd name="T10" fmla="*/ 0 w 18"/>
                <a:gd name="T11" fmla="*/ 7 h 10"/>
                <a:gd name="T12" fmla="*/ 15 w 18"/>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18" h="10">
                  <a:moveTo>
                    <a:pt x="15" y="0"/>
                  </a:moveTo>
                  <a:cubicBezTo>
                    <a:pt x="16" y="0"/>
                    <a:pt x="17" y="0"/>
                    <a:pt x="18" y="0"/>
                  </a:cubicBezTo>
                  <a:cubicBezTo>
                    <a:pt x="17" y="1"/>
                    <a:pt x="17" y="2"/>
                    <a:pt x="17" y="3"/>
                  </a:cubicBezTo>
                  <a:cubicBezTo>
                    <a:pt x="14" y="5"/>
                    <a:pt x="12" y="7"/>
                    <a:pt x="9" y="10"/>
                  </a:cubicBezTo>
                  <a:cubicBezTo>
                    <a:pt x="4" y="10"/>
                    <a:pt x="2" y="10"/>
                    <a:pt x="0" y="8"/>
                  </a:cubicBezTo>
                  <a:cubicBezTo>
                    <a:pt x="0" y="7"/>
                    <a:pt x="0" y="7"/>
                    <a:pt x="0" y="7"/>
                  </a:cubicBezTo>
                  <a:cubicBezTo>
                    <a:pt x="5" y="5"/>
                    <a:pt x="10" y="2"/>
                    <a:pt x="1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216"/>
            <p:cNvSpPr>
              <a:spLocks/>
            </p:cNvSpPr>
            <p:nvPr/>
          </p:nvSpPr>
          <p:spPr bwMode="auto">
            <a:xfrm>
              <a:off x="7535366" y="4790187"/>
              <a:ext cx="10055225" cy="3956050"/>
            </a:xfrm>
            <a:custGeom>
              <a:avLst/>
              <a:gdLst>
                <a:gd name="T0" fmla="*/ 3140 w 3839"/>
                <a:gd name="T1" fmla="*/ 77 h 1509"/>
                <a:gd name="T2" fmla="*/ 3149 w 3839"/>
                <a:gd name="T3" fmla="*/ 85 h 1509"/>
                <a:gd name="T4" fmla="*/ 3206 w 3839"/>
                <a:gd name="T5" fmla="*/ 102 h 1509"/>
                <a:gd name="T6" fmla="*/ 3268 w 3839"/>
                <a:gd name="T7" fmla="*/ 116 h 1509"/>
                <a:gd name="T8" fmla="*/ 3420 w 3839"/>
                <a:gd name="T9" fmla="*/ 95 h 1509"/>
                <a:gd name="T10" fmla="*/ 3572 w 3839"/>
                <a:gd name="T11" fmla="*/ 78 h 1509"/>
                <a:gd name="T12" fmla="*/ 3754 w 3839"/>
                <a:gd name="T13" fmla="*/ 64 h 1509"/>
                <a:gd name="T14" fmla="*/ 3673 w 3839"/>
                <a:gd name="T15" fmla="*/ 1172 h 1509"/>
                <a:gd name="T16" fmla="*/ 3384 w 3839"/>
                <a:gd name="T17" fmla="*/ 1228 h 1509"/>
                <a:gd name="T18" fmla="*/ 3451 w 3839"/>
                <a:gd name="T19" fmla="*/ 1176 h 1509"/>
                <a:gd name="T20" fmla="*/ 3504 w 3839"/>
                <a:gd name="T21" fmla="*/ 1150 h 1509"/>
                <a:gd name="T22" fmla="*/ 3472 w 3839"/>
                <a:gd name="T23" fmla="*/ 1143 h 1509"/>
                <a:gd name="T24" fmla="*/ 3437 w 3839"/>
                <a:gd name="T25" fmla="*/ 1127 h 1509"/>
                <a:gd name="T26" fmla="*/ 3535 w 3839"/>
                <a:gd name="T27" fmla="*/ 1070 h 1509"/>
                <a:gd name="T28" fmla="*/ 3276 w 3839"/>
                <a:gd name="T29" fmla="*/ 1137 h 1509"/>
                <a:gd name="T30" fmla="*/ 3138 w 3839"/>
                <a:gd name="T31" fmla="*/ 1133 h 1509"/>
                <a:gd name="T32" fmla="*/ 3004 w 3839"/>
                <a:gd name="T33" fmla="*/ 1149 h 1509"/>
                <a:gd name="T34" fmla="*/ 2804 w 3839"/>
                <a:gd name="T35" fmla="*/ 1174 h 1509"/>
                <a:gd name="T36" fmla="*/ 2497 w 3839"/>
                <a:gd name="T37" fmla="*/ 1264 h 1509"/>
                <a:gd name="T38" fmla="*/ 2419 w 3839"/>
                <a:gd name="T39" fmla="*/ 1305 h 1509"/>
                <a:gd name="T40" fmla="*/ 2301 w 3839"/>
                <a:gd name="T41" fmla="*/ 1312 h 1509"/>
                <a:gd name="T42" fmla="*/ 2105 w 3839"/>
                <a:gd name="T43" fmla="*/ 1390 h 1509"/>
                <a:gd name="T44" fmla="*/ 2012 w 3839"/>
                <a:gd name="T45" fmla="*/ 1418 h 1509"/>
                <a:gd name="T46" fmla="*/ 1880 w 3839"/>
                <a:gd name="T47" fmla="*/ 1400 h 1509"/>
                <a:gd name="T48" fmla="*/ 1683 w 3839"/>
                <a:gd name="T49" fmla="*/ 1391 h 1509"/>
                <a:gd name="T50" fmla="*/ 1477 w 3839"/>
                <a:gd name="T51" fmla="*/ 1405 h 1509"/>
                <a:gd name="T52" fmla="*/ 1396 w 3839"/>
                <a:gd name="T53" fmla="*/ 1386 h 1509"/>
                <a:gd name="T54" fmla="*/ 1147 w 3839"/>
                <a:gd name="T55" fmla="*/ 1432 h 1509"/>
                <a:gd name="T56" fmla="*/ 1181 w 3839"/>
                <a:gd name="T57" fmla="*/ 1404 h 1509"/>
                <a:gd name="T58" fmla="*/ 1042 w 3839"/>
                <a:gd name="T59" fmla="*/ 1392 h 1509"/>
                <a:gd name="T60" fmla="*/ 836 w 3839"/>
                <a:gd name="T61" fmla="*/ 1405 h 1509"/>
                <a:gd name="T62" fmla="*/ 590 w 3839"/>
                <a:gd name="T63" fmla="*/ 1406 h 1509"/>
                <a:gd name="T64" fmla="*/ 418 w 3839"/>
                <a:gd name="T65" fmla="*/ 1419 h 1509"/>
                <a:gd name="T66" fmla="*/ 616 w 3839"/>
                <a:gd name="T67" fmla="*/ 1446 h 1509"/>
                <a:gd name="T68" fmla="*/ 423 w 3839"/>
                <a:gd name="T69" fmla="*/ 1470 h 1509"/>
                <a:gd name="T70" fmla="*/ 0 w 3839"/>
                <a:gd name="T71" fmla="*/ 1498 h 1509"/>
                <a:gd name="T72" fmla="*/ 142 w 3839"/>
                <a:gd name="T73" fmla="*/ 1459 h 1509"/>
                <a:gd name="T74" fmla="*/ 175 w 3839"/>
                <a:gd name="T75" fmla="*/ 1441 h 1509"/>
                <a:gd name="T76" fmla="*/ 3 w 3839"/>
                <a:gd name="T77" fmla="*/ 400 h 1509"/>
                <a:gd name="T78" fmla="*/ 193 w 3839"/>
                <a:gd name="T79" fmla="*/ 386 h 1509"/>
                <a:gd name="T80" fmla="*/ 271 w 3839"/>
                <a:gd name="T81" fmla="*/ 352 h 1509"/>
                <a:gd name="T82" fmla="*/ 352 w 3839"/>
                <a:gd name="T83" fmla="*/ 351 h 1509"/>
                <a:gd name="T84" fmla="*/ 512 w 3839"/>
                <a:gd name="T85" fmla="*/ 289 h 1509"/>
                <a:gd name="T86" fmla="*/ 650 w 3839"/>
                <a:gd name="T87" fmla="*/ 261 h 1509"/>
                <a:gd name="T88" fmla="*/ 758 w 3839"/>
                <a:gd name="T89" fmla="*/ 242 h 1509"/>
                <a:gd name="T90" fmla="*/ 927 w 3839"/>
                <a:gd name="T91" fmla="*/ 259 h 1509"/>
                <a:gd name="T92" fmla="*/ 1211 w 3839"/>
                <a:gd name="T93" fmla="*/ 255 h 1509"/>
                <a:gd name="T94" fmla="*/ 1296 w 3839"/>
                <a:gd name="T95" fmla="*/ 263 h 1509"/>
                <a:gd name="T96" fmla="*/ 1468 w 3839"/>
                <a:gd name="T97" fmla="*/ 244 h 1509"/>
                <a:gd name="T98" fmla="*/ 1555 w 3839"/>
                <a:gd name="T99" fmla="*/ 254 h 1509"/>
                <a:gd name="T100" fmla="*/ 1857 w 3839"/>
                <a:gd name="T101" fmla="*/ 245 h 1509"/>
                <a:gd name="T102" fmla="*/ 2104 w 3839"/>
                <a:gd name="T103" fmla="*/ 243 h 1509"/>
                <a:gd name="T104" fmla="*/ 2276 w 3839"/>
                <a:gd name="T105" fmla="*/ 231 h 1509"/>
                <a:gd name="T106" fmla="*/ 2047 w 3839"/>
                <a:gd name="T107" fmla="*/ 226 h 1509"/>
                <a:gd name="T108" fmla="*/ 2093 w 3839"/>
                <a:gd name="T109" fmla="*/ 187 h 1509"/>
                <a:gd name="T110" fmla="*/ 2270 w 3839"/>
                <a:gd name="T111" fmla="*/ 185 h 1509"/>
                <a:gd name="T112" fmla="*/ 2683 w 3839"/>
                <a:gd name="T113" fmla="*/ 146 h 1509"/>
                <a:gd name="T114" fmla="*/ 2875 w 3839"/>
                <a:gd name="T115" fmla="*/ 133 h 1509"/>
                <a:gd name="T116" fmla="*/ 2973 w 3839"/>
                <a:gd name="T117" fmla="*/ 58 h 1509"/>
                <a:gd name="T118" fmla="*/ 3186 w 3839"/>
                <a:gd name="T119" fmla="*/ 28 h 15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839" h="1509">
                  <a:moveTo>
                    <a:pt x="3203" y="45"/>
                  </a:moveTo>
                  <a:cubicBezTo>
                    <a:pt x="3189" y="45"/>
                    <a:pt x="3176" y="48"/>
                    <a:pt x="3169" y="56"/>
                  </a:cubicBezTo>
                  <a:cubicBezTo>
                    <a:pt x="3170" y="56"/>
                    <a:pt x="3170" y="57"/>
                    <a:pt x="3170" y="58"/>
                  </a:cubicBezTo>
                  <a:cubicBezTo>
                    <a:pt x="3177" y="58"/>
                    <a:pt x="3185" y="51"/>
                    <a:pt x="3193" y="54"/>
                  </a:cubicBezTo>
                  <a:cubicBezTo>
                    <a:pt x="3183" y="64"/>
                    <a:pt x="3179" y="66"/>
                    <a:pt x="3166" y="61"/>
                  </a:cubicBezTo>
                  <a:cubicBezTo>
                    <a:pt x="3161" y="58"/>
                    <a:pt x="3162" y="65"/>
                    <a:pt x="3159" y="60"/>
                  </a:cubicBezTo>
                  <a:cubicBezTo>
                    <a:pt x="3162" y="58"/>
                    <a:pt x="3164" y="57"/>
                    <a:pt x="3167" y="56"/>
                  </a:cubicBezTo>
                  <a:cubicBezTo>
                    <a:pt x="3167" y="55"/>
                    <a:pt x="3167" y="54"/>
                    <a:pt x="3166" y="54"/>
                  </a:cubicBezTo>
                  <a:cubicBezTo>
                    <a:pt x="3142" y="56"/>
                    <a:pt x="3123" y="64"/>
                    <a:pt x="3110" y="77"/>
                  </a:cubicBezTo>
                  <a:cubicBezTo>
                    <a:pt x="3110" y="77"/>
                    <a:pt x="3110" y="77"/>
                    <a:pt x="3111" y="78"/>
                  </a:cubicBezTo>
                  <a:cubicBezTo>
                    <a:pt x="3120" y="77"/>
                    <a:pt x="3130" y="77"/>
                    <a:pt x="3140" y="77"/>
                  </a:cubicBezTo>
                  <a:cubicBezTo>
                    <a:pt x="3139" y="78"/>
                    <a:pt x="3138" y="79"/>
                    <a:pt x="3138" y="80"/>
                  </a:cubicBezTo>
                  <a:cubicBezTo>
                    <a:pt x="3129" y="81"/>
                    <a:pt x="3119" y="87"/>
                    <a:pt x="3115" y="93"/>
                  </a:cubicBezTo>
                  <a:cubicBezTo>
                    <a:pt x="3124" y="93"/>
                    <a:pt x="3125" y="91"/>
                    <a:pt x="3133" y="89"/>
                  </a:cubicBezTo>
                  <a:cubicBezTo>
                    <a:pt x="3133" y="90"/>
                    <a:pt x="3133" y="91"/>
                    <a:pt x="3133" y="92"/>
                  </a:cubicBezTo>
                  <a:cubicBezTo>
                    <a:pt x="3129" y="94"/>
                    <a:pt x="3130" y="93"/>
                    <a:pt x="3128" y="96"/>
                  </a:cubicBezTo>
                  <a:cubicBezTo>
                    <a:pt x="3130" y="96"/>
                    <a:pt x="3131" y="96"/>
                    <a:pt x="3133" y="96"/>
                  </a:cubicBezTo>
                  <a:cubicBezTo>
                    <a:pt x="3141" y="94"/>
                    <a:pt x="3151" y="94"/>
                    <a:pt x="3156" y="88"/>
                  </a:cubicBezTo>
                  <a:cubicBezTo>
                    <a:pt x="3156" y="88"/>
                    <a:pt x="3156" y="88"/>
                    <a:pt x="3156" y="87"/>
                  </a:cubicBezTo>
                  <a:cubicBezTo>
                    <a:pt x="3151" y="87"/>
                    <a:pt x="3149" y="87"/>
                    <a:pt x="3147" y="85"/>
                  </a:cubicBezTo>
                  <a:cubicBezTo>
                    <a:pt x="3147" y="85"/>
                    <a:pt x="3147" y="85"/>
                    <a:pt x="3147" y="85"/>
                  </a:cubicBezTo>
                  <a:cubicBezTo>
                    <a:pt x="3148" y="85"/>
                    <a:pt x="3148" y="85"/>
                    <a:pt x="3149" y="85"/>
                  </a:cubicBezTo>
                  <a:cubicBezTo>
                    <a:pt x="3157" y="81"/>
                    <a:pt x="3166" y="82"/>
                    <a:pt x="3172" y="85"/>
                  </a:cubicBezTo>
                  <a:cubicBezTo>
                    <a:pt x="3168" y="88"/>
                    <a:pt x="3166" y="87"/>
                    <a:pt x="3164" y="92"/>
                  </a:cubicBezTo>
                  <a:cubicBezTo>
                    <a:pt x="3169" y="93"/>
                    <a:pt x="3174" y="93"/>
                    <a:pt x="3179" y="93"/>
                  </a:cubicBezTo>
                  <a:cubicBezTo>
                    <a:pt x="3210" y="83"/>
                    <a:pt x="3226" y="58"/>
                    <a:pt x="3264" y="61"/>
                  </a:cubicBezTo>
                  <a:cubicBezTo>
                    <a:pt x="3264" y="61"/>
                    <a:pt x="3263" y="62"/>
                    <a:pt x="3262" y="63"/>
                  </a:cubicBezTo>
                  <a:cubicBezTo>
                    <a:pt x="3255" y="63"/>
                    <a:pt x="3248" y="66"/>
                    <a:pt x="3244" y="71"/>
                  </a:cubicBezTo>
                  <a:cubicBezTo>
                    <a:pt x="3245" y="71"/>
                    <a:pt x="3245" y="72"/>
                    <a:pt x="3246" y="72"/>
                  </a:cubicBezTo>
                  <a:cubicBezTo>
                    <a:pt x="3260" y="67"/>
                    <a:pt x="3302" y="50"/>
                    <a:pt x="3313" y="51"/>
                  </a:cubicBezTo>
                  <a:cubicBezTo>
                    <a:pt x="3313" y="52"/>
                    <a:pt x="3312" y="53"/>
                    <a:pt x="3311" y="54"/>
                  </a:cubicBezTo>
                  <a:cubicBezTo>
                    <a:pt x="3299" y="58"/>
                    <a:pt x="3297" y="68"/>
                    <a:pt x="3288" y="72"/>
                  </a:cubicBezTo>
                  <a:cubicBezTo>
                    <a:pt x="3263" y="84"/>
                    <a:pt x="3227" y="92"/>
                    <a:pt x="3206" y="102"/>
                  </a:cubicBezTo>
                  <a:cubicBezTo>
                    <a:pt x="3197" y="103"/>
                    <a:pt x="3188" y="104"/>
                    <a:pt x="3180" y="106"/>
                  </a:cubicBezTo>
                  <a:cubicBezTo>
                    <a:pt x="3164" y="110"/>
                    <a:pt x="3149" y="120"/>
                    <a:pt x="3137" y="126"/>
                  </a:cubicBezTo>
                  <a:cubicBezTo>
                    <a:pt x="3130" y="129"/>
                    <a:pt x="3125" y="126"/>
                    <a:pt x="3120" y="131"/>
                  </a:cubicBezTo>
                  <a:cubicBezTo>
                    <a:pt x="3120" y="131"/>
                    <a:pt x="3120" y="131"/>
                    <a:pt x="3120" y="132"/>
                  </a:cubicBezTo>
                  <a:cubicBezTo>
                    <a:pt x="3128" y="132"/>
                    <a:pt x="3135" y="132"/>
                    <a:pt x="3142" y="133"/>
                  </a:cubicBezTo>
                  <a:cubicBezTo>
                    <a:pt x="3142" y="133"/>
                    <a:pt x="3142" y="134"/>
                    <a:pt x="3141" y="134"/>
                  </a:cubicBezTo>
                  <a:cubicBezTo>
                    <a:pt x="3133" y="136"/>
                    <a:pt x="3125" y="138"/>
                    <a:pt x="3117" y="140"/>
                  </a:cubicBezTo>
                  <a:cubicBezTo>
                    <a:pt x="3117" y="141"/>
                    <a:pt x="3117" y="141"/>
                    <a:pt x="3117" y="141"/>
                  </a:cubicBezTo>
                  <a:cubicBezTo>
                    <a:pt x="3171" y="149"/>
                    <a:pt x="3178" y="126"/>
                    <a:pt x="3219" y="120"/>
                  </a:cubicBezTo>
                  <a:cubicBezTo>
                    <a:pt x="3220" y="122"/>
                    <a:pt x="3222" y="123"/>
                    <a:pt x="3223" y="125"/>
                  </a:cubicBezTo>
                  <a:cubicBezTo>
                    <a:pt x="3239" y="123"/>
                    <a:pt x="3252" y="114"/>
                    <a:pt x="3268" y="116"/>
                  </a:cubicBezTo>
                  <a:cubicBezTo>
                    <a:pt x="3268" y="117"/>
                    <a:pt x="3268" y="117"/>
                    <a:pt x="3268" y="117"/>
                  </a:cubicBezTo>
                  <a:cubicBezTo>
                    <a:pt x="3268" y="118"/>
                    <a:pt x="3268" y="118"/>
                    <a:pt x="3267" y="119"/>
                  </a:cubicBezTo>
                  <a:cubicBezTo>
                    <a:pt x="3258" y="119"/>
                    <a:pt x="3253" y="122"/>
                    <a:pt x="3249" y="127"/>
                  </a:cubicBezTo>
                  <a:cubicBezTo>
                    <a:pt x="3249" y="127"/>
                    <a:pt x="3249" y="127"/>
                    <a:pt x="3249" y="128"/>
                  </a:cubicBezTo>
                  <a:cubicBezTo>
                    <a:pt x="3277" y="125"/>
                    <a:pt x="3303" y="110"/>
                    <a:pt x="3324" y="98"/>
                  </a:cubicBezTo>
                  <a:cubicBezTo>
                    <a:pt x="3330" y="94"/>
                    <a:pt x="3333" y="88"/>
                    <a:pt x="3341" y="85"/>
                  </a:cubicBezTo>
                  <a:cubicBezTo>
                    <a:pt x="3346" y="94"/>
                    <a:pt x="3358" y="93"/>
                    <a:pt x="3368" y="91"/>
                  </a:cubicBezTo>
                  <a:cubicBezTo>
                    <a:pt x="3367" y="93"/>
                    <a:pt x="3367" y="95"/>
                    <a:pt x="3366" y="97"/>
                  </a:cubicBezTo>
                  <a:cubicBezTo>
                    <a:pt x="3382" y="101"/>
                    <a:pt x="3392" y="96"/>
                    <a:pt x="3404" y="89"/>
                  </a:cubicBezTo>
                  <a:cubicBezTo>
                    <a:pt x="3411" y="91"/>
                    <a:pt x="3415" y="91"/>
                    <a:pt x="3421" y="93"/>
                  </a:cubicBezTo>
                  <a:cubicBezTo>
                    <a:pt x="3420" y="94"/>
                    <a:pt x="3420" y="94"/>
                    <a:pt x="3420" y="95"/>
                  </a:cubicBezTo>
                  <a:cubicBezTo>
                    <a:pt x="3413" y="98"/>
                    <a:pt x="3406" y="95"/>
                    <a:pt x="3397" y="98"/>
                  </a:cubicBezTo>
                  <a:cubicBezTo>
                    <a:pt x="3391" y="102"/>
                    <a:pt x="3385" y="106"/>
                    <a:pt x="3379" y="110"/>
                  </a:cubicBezTo>
                  <a:cubicBezTo>
                    <a:pt x="3378" y="112"/>
                    <a:pt x="3378" y="114"/>
                    <a:pt x="3378" y="116"/>
                  </a:cubicBezTo>
                  <a:cubicBezTo>
                    <a:pt x="3388" y="118"/>
                    <a:pt x="3398" y="119"/>
                    <a:pt x="3408" y="121"/>
                  </a:cubicBezTo>
                  <a:cubicBezTo>
                    <a:pt x="3423" y="118"/>
                    <a:pt x="3431" y="107"/>
                    <a:pt x="3444" y="105"/>
                  </a:cubicBezTo>
                  <a:cubicBezTo>
                    <a:pt x="3448" y="105"/>
                    <a:pt x="3452" y="106"/>
                    <a:pt x="3456" y="107"/>
                  </a:cubicBezTo>
                  <a:cubicBezTo>
                    <a:pt x="3474" y="104"/>
                    <a:pt x="3490" y="101"/>
                    <a:pt x="3505" y="96"/>
                  </a:cubicBezTo>
                  <a:cubicBezTo>
                    <a:pt x="3509" y="93"/>
                    <a:pt x="3513" y="90"/>
                    <a:pt x="3517" y="87"/>
                  </a:cubicBezTo>
                  <a:cubicBezTo>
                    <a:pt x="3522" y="85"/>
                    <a:pt x="3525" y="88"/>
                    <a:pt x="3532" y="86"/>
                  </a:cubicBezTo>
                  <a:cubicBezTo>
                    <a:pt x="3539" y="83"/>
                    <a:pt x="3545" y="79"/>
                    <a:pt x="3551" y="75"/>
                  </a:cubicBezTo>
                  <a:cubicBezTo>
                    <a:pt x="3558" y="76"/>
                    <a:pt x="3565" y="77"/>
                    <a:pt x="3572" y="78"/>
                  </a:cubicBezTo>
                  <a:cubicBezTo>
                    <a:pt x="3582" y="76"/>
                    <a:pt x="3589" y="72"/>
                    <a:pt x="3596" y="67"/>
                  </a:cubicBezTo>
                  <a:cubicBezTo>
                    <a:pt x="3601" y="65"/>
                    <a:pt x="3634" y="65"/>
                    <a:pt x="3640" y="64"/>
                  </a:cubicBezTo>
                  <a:cubicBezTo>
                    <a:pt x="3640" y="73"/>
                    <a:pt x="3644" y="71"/>
                    <a:pt x="3643" y="76"/>
                  </a:cubicBezTo>
                  <a:cubicBezTo>
                    <a:pt x="3641" y="77"/>
                    <a:pt x="3639" y="77"/>
                    <a:pt x="3638" y="78"/>
                  </a:cubicBezTo>
                  <a:cubicBezTo>
                    <a:pt x="3638" y="78"/>
                    <a:pt x="3638" y="79"/>
                    <a:pt x="3639" y="80"/>
                  </a:cubicBezTo>
                  <a:cubicBezTo>
                    <a:pt x="3639" y="80"/>
                    <a:pt x="3639" y="80"/>
                    <a:pt x="3640" y="80"/>
                  </a:cubicBezTo>
                  <a:cubicBezTo>
                    <a:pt x="3648" y="78"/>
                    <a:pt x="3657" y="77"/>
                    <a:pt x="3666" y="75"/>
                  </a:cubicBezTo>
                  <a:cubicBezTo>
                    <a:pt x="3666" y="76"/>
                    <a:pt x="3666" y="77"/>
                    <a:pt x="3666" y="79"/>
                  </a:cubicBezTo>
                  <a:cubicBezTo>
                    <a:pt x="3672" y="79"/>
                    <a:pt x="3679" y="79"/>
                    <a:pt x="3686" y="79"/>
                  </a:cubicBezTo>
                  <a:cubicBezTo>
                    <a:pt x="3709" y="72"/>
                    <a:pt x="3728" y="66"/>
                    <a:pt x="3751" y="61"/>
                  </a:cubicBezTo>
                  <a:cubicBezTo>
                    <a:pt x="3752" y="65"/>
                    <a:pt x="3750" y="62"/>
                    <a:pt x="3754" y="64"/>
                  </a:cubicBezTo>
                  <a:cubicBezTo>
                    <a:pt x="3778" y="52"/>
                    <a:pt x="3819" y="59"/>
                    <a:pt x="3839" y="45"/>
                  </a:cubicBezTo>
                  <a:cubicBezTo>
                    <a:pt x="3839" y="409"/>
                    <a:pt x="3839" y="774"/>
                    <a:pt x="3839" y="1138"/>
                  </a:cubicBezTo>
                  <a:cubicBezTo>
                    <a:pt x="3815" y="1145"/>
                    <a:pt x="3791" y="1159"/>
                    <a:pt x="3768" y="1166"/>
                  </a:cubicBezTo>
                  <a:cubicBezTo>
                    <a:pt x="3753" y="1171"/>
                    <a:pt x="3738" y="1176"/>
                    <a:pt x="3723" y="1181"/>
                  </a:cubicBezTo>
                  <a:cubicBezTo>
                    <a:pt x="3711" y="1186"/>
                    <a:pt x="3687" y="1200"/>
                    <a:pt x="3670" y="1195"/>
                  </a:cubicBezTo>
                  <a:cubicBezTo>
                    <a:pt x="3671" y="1195"/>
                    <a:pt x="3672" y="1195"/>
                    <a:pt x="3672" y="1194"/>
                  </a:cubicBezTo>
                  <a:cubicBezTo>
                    <a:pt x="3682" y="1186"/>
                    <a:pt x="3697" y="1185"/>
                    <a:pt x="3705" y="1176"/>
                  </a:cubicBezTo>
                  <a:cubicBezTo>
                    <a:pt x="3705" y="1175"/>
                    <a:pt x="3704" y="1175"/>
                    <a:pt x="3704" y="1174"/>
                  </a:cubicBezTo>
                  <a:cubicBezTo>
                    <a:pt x="3690" y="1176"/>
                    <a:pt x="3680" y="1180"/>
                    <a:pt x="3667" y="1181"/>
                  </a:cubicBezTo>
                  <a:cubicBezTo>
                    <a:pt x="3667" y="1180"/>
                    <a:pt x="3667" y="1179"/>
                    <a:pt x="3667" y="1178"/>
                  </a:cubicBezTo>
                  <a:cubicBezTo>
                    <a:pt x="3669" y="1176"/>
                    <a:pt x="3671" y="1174"/>
                    <a:pt x="3673" y="1172"/>
                  </a:cubicBezTo>
                  <a:cubicBezTo>
                    <a:pt x="3673" y="1172"/>
                    <a:pt x="3673" y="1171"/>
                    <a:pt x="3672" y="1170"/>
                  </a:cubicBezTo>
                  <a:cubicBezTo>
                    <a:pt x="3663" y="1172"/>
                    <a:pt x="3654" y="1173"/>
                    <a:pt x="3644" y="1175"/>
                  </a:cubicBezTo>
                  <a:cubicBezTo>
                    <a:pt x="3638" y="1174"/>
                    <a:pt x="3631" y="1173"/>
                    <a:pt x="3624" y="1172"/>
                  </a:cubicBezTo>
                  <a:cubicBezTo>
                    <a:pt x="3614" y="1175"/>
                    <a:pt x="3604" y="1177"/>
                    <a:pt x="3594" y="1180"/>
                  </a:cubicBezTo>
                  <a:cubicBezTo>
                    <a:pt x="3588" y="1180"/>
                    <a:pt x="3587" y="1175"/>
                    <a:pt x="3579" y="1177"/>
                  </a:cubicBezTo>
                  <a:cubicBezTo>
                    <a:pt x="3558" y="1183"/>
                    <a:pt x="3529" y="1195"/>
                    <a:pt x="3505" y="1202"/>
                  </a:cubicBezTo>
                  <a:cubicBezTo>
                    <a:pt x="3495" y="1205"/>
                    <a:pt x="3487" y="1200"/>
                    <a:pt x="3476" y="1204"/>
                  </a:cubicBezTo>
                  <a:cubicBezTo>
                    <a:pt x="3447" y="1213"/>
                    <a:pt x="3447" y="1213"/>
                    <a:pt x="3447" y="1213"/>
                  </a:cubicBezTo>
                  <a:cubicBezTo>
                    <a:pt x="3442" y="1218"/>
                    <a:pt x="3439" y="1224"/>
                    <a:pt x="3432" y="1226"/>
                  </a:cubicBezTo>
                  <a:cubicBezTo>
                    <a:pt x="3426" y="1225"/>
                    <a:pt x="3419" y="1224"/>
                    <a:pt x="3412" y="1223"/>
                  </a:cubicBezTo>
                  <a:cubicBezTo>
                    <a:pt x="3403" y="1224"/>
                    <a:pt x="3394" y="1228"/>
                    <a:pt x="3384" y="1228"/>
                  </a:cubicBezTo>
                  <a:cubicBezTo>
                    <a:pt x="3384" y="1228"/>
                    <a:pt x="3384" y="1227"/>
                    <a:pt x="3384" y="1227"/>
                  </a:cubicBezTo>
                  <a:cubicBezTo>
                    <a:pt x="3398" y="1217"/>
                    <a:pt x="3452" y="1214"/>
                    <a:pt x="3458" y="1199"/>
                  </a:cubicBezTo>
                  <a:cubicBezTo>
                    <a:pt x="3456" y="1199"/>
                    <a:pt x="3454" y="1199"/>
                    <a:pt x="3452" y="1199"/>
                  </a:cubicBezTo>
                  <a:cubicBezTo>
                    <a:pt x="3453" y="1198"/>
                    <a:pt x="3454" y="1197"/>
                    <a:pt x="3454" y="1196"/>
                  </a:cubicBezTo>
                  <a:cubicBezTo>
                    <a:pt x="3466" y="1195"/>
                    <a:pt x="3508" y="1183"/>
                    <a:pt x="3512" y="1175"/>
                  </a:cubicBezTo>
                  <a:cubicBezTo>
                    <a:pt x="3489" y="1180"/>
                    <a:pt x="3464" y="1193"/>
                    <a:pt x="3444" y="1196"/>
                  </a:cubicBezTo>
                  <a:cubicBezTo>
                    <a:pt x="3443" y="1195"/>
                    <a:pt x="3443" y="1194"/>
                    <a:pt x="3442" y="1193"/>
                  </a:cubicBezTo>
                  <a:cubicBezTo>
                    <a:pt x="3440" y="1190"/>
                    <a:pt x="3441" y="1186"/>
                    <a:pt x="3443" y="1184"/>
                  </a:cubicBezTo>
                  <a:cubicBezTo>
                    <a:pt x="3456" y="1179"/>
                    <a:pt x="3466" y="1181"/>
                    <a:pt x="3475" y="1173"/>
                  </a:cubicBezTo>
                  <a:cubicBezTo>
                    <a:pt x="3474" y="1172"/>
                    <a:pt x="3473" y="1171"/>
                    <a:pt x="3473" y="1170"/>
                  </a:cubicBezTo>
                  <a:cubicBezTo>
                    <a:pt x="3465" y="1172"/>
                    <a:pt x="3458" y="1174"/>
                    <a:pt x="3451" y="1176"/>
                  </a:cubicBezTo>
                  <a:cubicBezTo>
                    <a:pt x="3451" y="1175"/>
                    <a:pt x="3451" y="1174"/>
                    <a:pt x="3452" y="1173"/>
                  </a:cubicBezTo>
                  <a:cubicBezTo>
                    <a:pt x="3455" y="1170"/>
                    <a:pt x="3458" y="1167"/>
                    <a:pt x="3461" y="1165"/>
                  </a:cubicBezTo>
                  <a:cubicBezTo>
                    <a:pt x="3471" y="1161"/>
                    <a:pt x="3476" y="1167"/>
                    <a:pt x="3486" y="1166"/>
                  </a:cubicBezTo>
                  <a:cubicBezTo>
                    <a:pt x="3485" y="1168"/>
                    <a:pt x="3484" y="1169"/>
                    <a:pt x="3483" y="1170"/>
                  </a:cubicBezTo>
                  <a:cubicBezTo>
                    <a:pt x="3481" y="1172"/>
                    <a:pt x="3479" y="1173"/>
                    <a:pt x="3476" y="1174"/>
                  </a:cubicBezTo>
                  <a:cubicBezTo>
                    <a:pt x="3477" y="1174"/>
                    <a:pt x="3478" y="1175"/>
                    <a:pt x="3478" y="1175"/>
                  </a:cubicBezTo>
                  <a:cubicBezTo>
                    <a:pt x="3488" y="1173"/>
                    <a:pt x="3498" y="1171"/>
                    <a:pt x="3508" y="1169"/>
                  </a:cubicBezTo>
                  <a:cubicBezTo>
                    <a:pt x="3518" y="1166"/>
                    <a:pt x="3525" y="1156"/>
                    <a:pt x="3534" y="1153"/>
                  </a:cubicBezTo>
                  <a:cubicBezTo>
                    <a:pt x="3533" y="1152"/>
                    <a:pt x="3533" y="1151"/>
                    <a:pt x="3532" y="1150"/>
                  </a:cubicBezTo>
                  <a:cubicBezTo>
                    <a:pt x="3524" y="1151"/>
                    <a:pt x="3510" y="1156"/>
                    <a:pt x="3504" y="1151"/>
                  </a:cubicBezTo>
                  <a:cubicBezTo>
                    <a:pt x="3504" y="1151"/>
                    <a:pt x="3504" y="1150"/>
                    <a:pt x="3504" y="1150"/>
                  </a:cubicBezTo>
                  <a:cubicBezTo>
                    <a:pt x="3513" y="1146"/>
                    <a:pt x="3521" y="1141"/>
                    <a:pt x="3529" y="1137"/>
                  </a:cubicBezTo>
                  <a:cubicBezTo>
                    <a:pt x="3529" y="1136"/>
                    <a:pt x="3529" y="1136"/>
                    <a:pt x="3529" y="1136"/>
                  </a:cubicBezTo>
                  <a:cubicBezTo>
                    <a:pt x="3529" y="1135"/>
                    <a:pt x="3529" y="1135"/>
                    <a:pt x="3528" y="1135"/>
                  </a:cubicBezTo>
                  <a:cubicBezTo>
                    <a:pt x="3520" y="1135"/>
                    <a:pt x="3518" y="1138"/>
                    <a:pt x="3511" y="1140"/>
                  </a:cubicBezTo>
                  <a:cubicBezTo>
                    <a:pt x="3512" y="1136"/>
                    <a:pt x="3514" y="1136"/>
                    <a:pt x="3516" y="1133"/>
                  </a:cubicBezTo>
                  <a:cubicBezTo>
                    <a:pt x="3516" y="1133"/>
                    <a:pt x="3516" y="1132"/>
                    <a:pt x="3516" y="1132"/>
                  </a:cubicBezTo>
                  <a:cubicBezTo>
                    <a:pt x="3507" y="1133"/>
                    <a:pt x="3491" y="1134"/>
                    <a:pt x="3488" y="1141"/>
                  </a:cubicBezTo>
                  <a:cubicBezTo>
                    <a:pt x="3491" y="1142"/>
                    <a:pt x="3494" y="1142"/>
                    <a:pt x="3497" y="1142"/>
                  </a:cubicBezTo>
                  <a:cubicBezTo>
                    <a:pt x="3496" y="1143"/>
                    <a:pt x="3496" y="1144"/>
                    <a:pt x="3496" y="1144"/>
                  </a:cubicBezTo>
                  <a:cubicBezTo>
                    <a:pt x="3486" y="1146"/>
                    <a:pt x="3479" y="1144"/>
                    <a:pt x="3472" y="1144"/>
                  </a:cubicBezTo>
                  <a:cubicBezTo>
                    <a:pt x="3472" y="1144"/>
                    <a:pt x="3472" y="1144"/>
                    <a:pt x="3472" y="1143"/>
                  </a:cubicBezTo>
                  <a:cubicBezTo>
                    <a:pt x="3475" y="1140"/>
                    <a:pt x="3478" y="1141"/>
                    <a:pt x="3479" y="1136"/>
                  </a:cubicBezTo>
                  <a:cubicBezTo>
                    <a:pt x="3470" y="1137"/>
                    <a:pt x="3460" y="1135"/>
                    <a:pt x="3452" y="1139"/>
                  </a:cubicBezTo>
                  <a:cubicBezTo>
                    <a:pt x="3426" y="1149"/>
                    <a:pt x="3417" y="1170"/>
                    <a:pt x="3380" y="1168"/>
                  </a:cubicBezTo>
                  <a:cubicBezTo>
                    <a:pt x="3380" y="1168"/>
                    <a:pt x="3380" y="1168"/>
                    <a:pt x="3380" y="1167"/>
                  </a:cubicBezTo>
                  <a:cubicBezTo>
                    <a:pt x="3387" y="1165"/>
                    <a:pt x="3393" y="1162"/>
                    <a:pt x="3400" y="1159"/>
                  </a:cubicBezTo>
                  <a:cubicBezTo>
                    <a:pt x="3400" y="1158"/>
                    <a:pt x="3400" y="1158"/>
                    <a:pt x="3400" y="1158"/>
                  </a:cubicBezTo>
                  <a:cubicBezTo>
                    <a:pt x="3399" y="1157"/>
                    <a:pt x="3398" y="1157"/>
                    <a:pt x="3398" y="1157"/>
                  </a:cubicBezTo>
                  <a:cubicBezTo>
                    <a:pt x="3375" y="1164"/>
                    <a:pt x="3353" y="1171"/>
                    <a:pt x="3331" y="1178"/>
                  </a:cubicBezTo>
                  <a:cubicBezTo>
                    <a:pt x="3332" y="1177"/>
                    <a:pt x="3332" y="1175"/>
                    <a:pt x="3333" y="1174"/>
                  </a:cubicBezTo>
                  <a:cubicBezTo>
                    <a:pt x="3345" y="1171"/>
                    <a:pt x="3347" y="1161"/>
                    <a:pt x="3356" y="1157"/>
                  </a:cubicBezTo>
                  <a:cubicBezTo>
                    <a:pt x="3382" y="1145"/>
                    <a:pt x="3417" y="1140"/>
                    <a:pt x="3437" y="1127"/>
                  </a:cubicBezTo>
                  <a:cubicBezTo>
                    <a:pt x="3445" y="1122"/>
                    <a:pt x="3477" y="1119"/>
                    <a:pt x="3489" y="1116"/>
                  </a:cubicBezTo>
                  <a:cubicBezTo>
                    <a:pt x="3496" y="1113"/>
                    <a:pt x="3502" y="1104"/>
                    <a:pt x="3508" y="1102"/>
                  </a:cubicBezTo>
                  <a:cubicBezTo>
                    <a:pt x="3516" y="1099"/>
                    <a:pt x="3519" y="1103"/>
                    <a:pt x="3524" y="1098"/>
                  </a:cubicBezTo>
                  <a:cubicBezTo>
                    <a:pt x="3523" y="1098"/>
                    <a:pt x="3522" y="1098"/>
                    <a:pt x="3522" y="1097"/>
                  </a:cubicBezTo>
                  <a:cubicBezTo>
                    <a:pt x="3515" y="1097"/>
                    <a:pt x="3509" y="1097"/>
                    <a:pt x="3502" y="1096"/>
                  </a:cubicBezTo>
                  <a:cubicBezTo>
                    <a:pt x="3502" y="1096"/>
                    <a:pt x="3502" y="1096"/>
                    <a:pt x="3502" y="1095"/>
                  </a:cubicBezTo>
                  <a:cubicBezTo>
                    <a:pt x="3514" y="1087"/>
                    <a:pt x="3539" y="1092"/>
                    <a:pt x="3545" y="1078"/>
                  </a:cubicBezTo>
                  <a:cubicBezTo>
                    <a:pt x="3544" y="1078"/>
                    <a:pt x="3544" y="1078"/>
                    <a:pt x="3544" y="1078"/>
                  </a:cubicBezTo>
                  <a:cubicBezTo>
                    <a:pt x="3540" y="1079"/>
                    <a:pt x="3538" y="1079"/>
                    <a:pt x="3535" y="1076"/>
                  </a:cubicBezTo>
                  <a:cubicBezTo>
                    <a:pt x="3536" y="1073"/>
                    <a:pt x="3537" y="1074"/>
                    <a:pt x="3536" y="1070"/>
                  </a:cubicBezTo>
                  <a:cubicBezTo>
                    <a:pt x="3536" y="1070"/>
                    <a:pt x="3535" y="1070"/>
                    <a:pt x="3535" y="1070"/>
                  </a:cubicBezTo>
                  <a:cubicBezTo>
                    <a:pt x="3522" y="1072"/>
                    <a:pt x="3516" y="1083"/>
                    <a:pt x="3506" y="1085"/>
                  </a:cubicBezTo>
                  <a:cubicBezTo>
                    <a:pt x="3501" y="1084"/>
                    <a:pt x="3496" y="1084"/>
                    <a:pt x="3491" y="1083"/>
                  </a:cubicBezTo>
                  <a:cubicBezTo>
                    <a:pt x="3469" y="1089"/>
                    <a:pt x="3447" y="1103"/>
                    <a:pt x="3426" y="1109"/>
                  </a:cubicBezTo>
                  <a:cubicBezTo>
                    <a:pt x="3424" y="1107"/>
                    <a:pt x="3422" y="1105"/>
                    <a:pt x="3420" y="1103"/>
                  </a:cubicBezTo>
                  <a:cubicBezTo>
                    <a:pt x="3407" y="1107"/>
                    <a:pt x="3388" y="1116"/>
                    <a:pt x="3376" y="1112"/>
                  </a:cubicBezTo>
                  <a:cubicBezTo>
                    <a:pt x="3376" y="1111"/>
                    <a:pt x="3377" y="1110"/>
                    <a:pt x="3378" y="1109"/>
                  </a:cubicBezTo>
                  <a:cubicBezTo>
                    <a:pt x="3385" y="1109"/>
                    <a:pt x="3391" y="1107"/>
                    <a:pt x="3395" y="1102"/>
                  </a:cubicBezTo>
                  <a:cubicBezTo>
                    <a:pt x="3395" y="1102"/>
                    <a:pt x="3395" y="1101"/>
                    <a:pt x="3395" y="1101"/>
                  </a:cubicBezTo>
                  <a:cubicBezTo>
                    <a:pt x="3393" y="1101"/>
                    <a:pt x="3392" y="1101"/>
                    <a:pt x="3390" y="1101"/>
                  </a:cubicBezTo>
                  <a:cubicBezTo>
                    <a:pt x="3355" y="1112"/>
                    <a:pt x="3330" y="1124"/>
                    <a:pt x="3305" y="1143"/>
                  </a:cubicBezTo>
                  <a:cubicBezTo>
                    <a:pt x="3294" y="1136"/>
                    <a:pt x="3287" y="1138"/>
                    <a:pt x="3276" y="1137"/>
                  </a:cubicBezTo>
                  <a:cubicBezTo>
                    <a:pt x="3277" y="1134"/>
                    <a:pt x="3277" y="1134"/>
                    <a:pt x="3277" y="1131"/>
                  </a:cubicBezTo>
                  <a:cubicBezTo>
                    <a:pt x="3259" y="1128"/>
                    <a:pt x="3250" y="1134"/>
                    <a:pt x="3237" y="1140"/>
                  </a:cubicBezTo>
                  <a:cubicBezTo>
                    <a:pt x="3233" y="1134"/>
                    <a:pt x="3231" y="1135"/>
                    <a:pt x="3223" y="1137"/>
                  </a:cubicBezTo>
                  <a:cubicBezTo>
                    <a:pt x="3224" y="1135"/>
                    <a:pt x="3224" y="1134"/>
                    <a:pt x="3225" y="1133"/>
                  </a:cubicBezTo>
                  <a:cubicBezTo>
                    <a:pt x="3230" y="1131"/>
                    <a:pt x="3242" y="1133"/>
                    <a:pt x="3249" y="1130"/>
                  </a:cubicBezTo>
                  <a:cubicBezTo>
                    <a:pt x="3254" y="1128"/>
                    <a:pt x="3260" y="1121"/>
                    <a:pt x="3265" y="1118"/>
                  </a:cubicBezTo>
                  <a:cubicBezTo>
                    <a:pt x="3265" y="1116"/>
                    <a:pt x="3265" y="1114"/>
                    <a:pt x="3265" y="1112"/>
                  </a:cubicBezTo>
                  <a:cubicBezTo>
                    <a:pt x="3256" y="1113"/>
                    <a:pt x="3247" y="1105"/>
                    <a:pt x="3234" y="1108"/>
                  </a:cubicBezTo>
                  <a:cubicBezTo>
                    <a:pt x="3221" y="1111"/>
                    <a:pt x="3213" y="1120"/>
                    <a:pt x="3202" y="1123"/>
                  </a:cubicBezTo>
                  <a:cubicBezTo>
                    <a:pt x="3191" y="1126"/>
                    <a:pt x="3180" y="1120"/>
                    <a:pt x="3167" y="1124"/>
                  </a:cubicBezTo>
                  <a:cubicBezTo>
                    <a:pt x="3158" y="1127"/>
                    <a:pt x="3149" y="1129"/>
                    <a:pt x="3138" y="1133"/>
                  </a:cubicBezTo>
                  <a:cubicBezTo>
                    <a:pt x="3133" y="1136"/>
                    <a:pt x="3129" y="1139"/>
                    <a:pt x="3124" y="1142"/>
                  </a:cubicBezTo>
                  <a:cubicBezTo>
                    <a:pt x="3120" y="1142"/>
                    <a:pt x="3115" y="1142"/>
                    <a:pt x="3111" y="1142"/>
                  </a:cubicBezTo>
                  <a:cubicBezTo>
                    <a:pt x="3104" y="1146"/>
                    <a:pt x="3098" y="1150"/>
                    <a:pt x="3092" y="1154"/>
                  </a:cubicBezTo>
                  <a:cubicBezTo>
                    <a:pt x="3085" y="1153"/>
                    <a:pt x="3079" y="1151"/>
                    <a:pt x="3073" y="1150"/>
                  </a:cubicBezTo>
                  <a:cubicBezTo>
                    <a:pt x="3063" y="1152"/>
                    <a:pt x="3053" y="1159"/>
                    <a:pt x="3046" y="1162"/>
                  </a:cubicBezTo>
                  <a:cubicBezTo>
                    <a:pt x="3039" y="1164"/>
                    <a:pt x="3013" y="1163"/>
                    <a:pt x="3004" y="1164"/>
                  </a:cubicBezTo>
                  <a:cubicBezTo>
                    <a:pt x="3004" y="1161"/>
                    <a:pt x="3004" y="1159"/>
                    <a:pt x="3004" y="1157"/>
                  </a:cubicBezTo>
                  <a:cubicBezTo>
                    <a:pt x="3001" y="1156"/>
                    <a:pt x="3001" y="1156"/>
                    <a:pt x="2999" y="1155"/>
                  </a:cubicBezTo>
                  <a:cubicBezTo>
                    <a:pt x="2999" y="1155"/>
                    <a:pt x="2999" y="1154"/>
                    <a:pt x="2999" y="1154"/>
                  </a:cubicBezTo>
                  <a:cubicBezTo>
                    <a:pt x="3002" y="1153"/>
                    <a:pt x="3004" y="1152"/>
                    <a:pt x="3006" y="1151"/>
                  </a:cubicBezTo>
                  <a:cubicBezTo>
                    <a:pt x="3005" y="1150"/>
                    <a:pt x="3005" y="1150"/>
                    <a:pt x="3004" y="1149"/>
                  </a:cubicBezTo>
                  <a:cubicBezTo>
                    <a:pt x="2996" y="1151"/>
                    <a:pt x="2987" y="1152"/>
                    <a:pt x="2978" y="1154"/>
                  </a:cubicBezTo>
                  <a:cubicBezTo>
                    <a:pt x="2978" y="1150"/>
                    <a:pt x="2978" y="1151"/>
                    <a:pt x="2976" y="1149"/>
                  </a:cubicBezTo>
                  <a:cubicBezTo>
                    <a:pt x="2955" y="1148"/>
                    <a:pt x="2942" y="1160"/>
                    <a:pt x="2927" y="1163"/>
                  </a:cubicBezTo>
                  <a:cubicBezTo>
                    <a:pt x="2922" y="1164"/>
                    <a:pt x="2914" y="1159"/>
                    <a:pt x="2906" y="1162"/>
                  </a:cubicBezTo>
                  <a:cubicBezTo>
                    <a:pt x="2902" y="1164"/>
                    <a:pt x="2897" y="1166"/>
                    <a:pt x="2893" y="1168"/>
                  </a:cubicBezTo>
                  <a:cubicBezTo>
                    <a:pt x="2892" y="1164"/>
                    <a:pt x="2893" y="1166"/>
                    <a:pt x="2890" y="1165"/>
                  </a:cubicBezTo>
                  <a:cubicBezTo>
                    <a:pt x="2865" y="1176"/>
                    <a:pt x="2823" y="1170"/>
                    <a:pt x="2804" y="1184"/>
                  </a:cubicBezTo>
                  <a:cubicBezTo>
                    <a:pt x="2801" y="1183"/>
                    <a:pt x="2797" y="1183"/>
                    <a:pt x="2794" y="1183"/>
                  </a:cubicBezTo>
                  <a:cubicBezTo>
                    <a:pt x="2794" y="1182"/>
                    <a:pt x="2795" y="1181"/>
                    <a:pt x="2795" y="1180"/>
                  </a:cubicBezTo>
                  <a:cubicBezTo>
                    <a:pt x="2798" y="1179"/>
                    <a:pt x="2802" y="1177"/>
                    <a:pt x="2805" y="1176"/>
                  </a:cubicBezTo>
                  <a:cubicBezTo>
                    <a:pt x="2805" y="1175"/>
                    <a:pt x="2805" y="1175"/>
                    <a:pt x="2804" y="1174"/>
                  </a:cubicBezTo>
                  <a:cubicBezTo>
                    <a:pt x="2780" y="1169"/>
                    <a:pt x="2750" y="1186"/>
                    <a:pt x="2727" y="1189"/>
                  </a:cubicBezTo>
                  <a:cubicBezTo>
                    <a:pt x="2725" y="1185"/>
                    <a:pt x="2726" y="1186"/>
                    <a:pt x="2720" y="1186"/>
                  </a:cubicBezTo>
                  <a:cubicBezTo>
                    <a:pt x="2714" y="1188"/>
                    <a:pt x="2705" y="1185"/>
                    <a:pt x="2698" y="1187"/>
                  </a:cubicBezTo>
                  <a:cubicBezTo>
                    <a:pt x="2674" y="1191"/>
                    <a:pt x="2646" y="1202"/>
                    <a:pt x="2621" y="1199"/>
                  </a:cubicBezTo>
                  <a:cubicBezTo>
                    <a:pt x="2620" y="1210"/>
                    <a:pt x="2621" y="1238"/>
                    <a:pt x="2614" y="1245"/>
                  </a:cubicBezTo>
                  <a:cubicBezTo>
                    <a:pt x="2614" y="1241"/>
                    <a:pt x="2604" y="1237"/>
                    <a:pt x="2597" y="1237"/>
                  </a:cubicBezTo>
                  <a:cubicBezTo>
                    <a:pt x="2579" y="1246"/>
                    <a:pt x="2555" y="1247"/>
                    <a:pt x="2531" y="1253"/>
                  </a:cubicBezTo>
                  <a:cubicBezTo>
                    <a:pt x="2527" y="1255"/>
                    <a:pt x="2523" y="1258"/>
                    <a:pt x="2518" y="1261"/>
                  </a:cubicBezTo>
                  <a:cubicBezTo>
                    <a:pt x="2511" y="1263"/>
                    <a:pt x="2502" y="1260"/>
                    <a:pt x="2496" y="1262"/>
                  </a:cubicBezTo>
                  <a:cubicBezTo>
                    <a:pt x="2496" y="1263"/>
                    <a:pt x="2496" y="1263"/>
                    <a:pt x="2496" y="1263"/>
                  </a:cubicBezTo>
                  <a:cubicBezTo>
                    <a:pt x="2497" y="1264"/>
                    <a:pt x="2497" y="1264"/>
                    <a:pt x="2497" y="1264"/>
                  </a:cubicBezTo>
                  <a:cubicBezTo>
                    <a:pt x="2514" y="1266"/>
                    <a:pt x="2575" y="1258"/>
                    <a:pt x="2581" y="1250"/>
                  </a:cubicBezTo>
                  <a:cubicBezTo>
                    <a:pt x="2584" y="1253"/>
                    <a:pt x="2580" y="1259"/>
                    <a:pt x="2579" y="1261"/>
                  </a:cubicBezTo>
                  <a:cubicBezTo>
                    <a:pt x="2563" y="1262"/>
                    <a:pt x="2551" y="1270"/>
                    <a:pt x="2537" y="1274"/>
                  </a:cubicBezTo>
                  <a:cubicBezTo>
                    <a:pt x="2519" y="1278"/>
                    <a:pt x="2504" y="1277"/>
                    <a:pt x="2486" y="1283"/>
                  </a:cubicBezTo>
                  <a:cubicBezTo>
                    <a:pt x="2473" y="1286"/>
                    <a:pt x="2460" y="1283"/>
                    <a:pt x="2453" y="1291"/>
                  </a:cubicBezTo>
                  <a:cubicBezTo>
                    <a:pt x="2453" y="1292"/>
                    <a:pt x="2453" y="1292"/>
                    <a:pt x="2453" y="1292"/>
                  </a:cubicBezTo>
                  <a:cubicBezTo>
                    <a:pt x="2462" y="1292"/>
                    <a:pt x="2471" y="1293"/>
                    <a:pt x="2475" y="1297"/>
                  </a:cubicBezTo>
                  <a:cubicBezTo>
                    <a:pt x="2475" y="1298"/>
                    <a:pt x="2474" y="1299"/>
                    <a:pt x="2473" y="1300"/>
                  </a:cubicBezTo>
                  <a:cubicBezTo>
                    <a:pt x="2466" y="1302"/>
                    <a:pt x="2463" y="1306"/>
                    <a:pt x="2456" y="1306"/>
                  </a:cubicBezTo>
                  <a:cubicBezTo>
                    <a:pt x="2455" y="1303"/>
                    <a:pt x="2456" y="1301"/>
                    <a:pt x="2454" y="1299"/>
                  </a:cubicBezTo>
                  <a:cubicBezTo>
                    <a:pt x="2444" y="1296"/>
                    <a:pt x="2429" y="1302"/>
                    <a:pt x="2419" y="1305"/>
                  </a:cubicBezTo>
                  <a:cubicBezTo>
                    <a:pt x="2419" y="1303"/>
                    <a:pt x="2419" y="1302"/>
                    <a:pt x="2419" y="1301"/>
                  </a:cubicBezTo>
                  <a:cubicBezTo>
                    <a:pt x="2420" y="1300"/>
                    <a:pt x="2420" y="1298"/>
                    <a:pt x="2421" y="1297"/>
                  </a:cubicBezTo>
                  <a:cubicBezTo>
                    <a:pt x="2428" y="1295"/>
                    <a:pt x="2441" y="1294"/>
                    <a:pt x="2446" y="1290"/>
                  </a:cubicBezTo>
                  <a:cubicBezTo>
                    <a:pt x="2445" y="1269"/>
                    <a:pt x="2469" y="1278"/>
                    <a:pt x="2475" y="1265"/>
                  </a:cubicBezTo>
                  <a:cubicBezTo>
                    <a:pt x="2466" y="1265"/>
                    <a:pt x="2453" y="1261"/>
                    <a:pt x="2445" y="1263"/>
                  </a:cubicBezTo>
                  <a:cubicBezTo>
                    <a:pt x="2438" y="1265"/>
                    <a:pt x="2430" y="1274"/>
                    <a:pt x="2421" y="1272"/>
                  </a:cubicBezTo>
                  <a:cubicBezTo>
                    <a:pt x="2417" y="1270"/>
                    <a:pt x="2419" y="1268"/>
                    <a:pt x="2413" y="1267"/>
                  </a:cubicBezTo>
                  <a:cubicBezTo>
                    <a:pt x="2395" y="1272"/>
                    <a:pt x="2385" y="1275"/>
                    <a:pt x="2372" y="1281"/>
                  </a:cubicBezTo>
                  <a:cubicBezTo>
                    <a:pt x="2372" y="1291"/>
                    <a:pt x="2360" y="1305"/>
                    <a:pt x="2346" y="1302"/>
                  </a:cubicBezTo>
                  <a:cubicBezTo>
                    <a:pt x="2343" y="1301"/>
                    <a:pt x="2344" y="1298"/>
                    <a:pt x="2339" y="1299"/>
                  </a:cubicBezTo>
                  <a:cubicBezTo>
                    <a:pt x="2326" y="1303"/>
                    <a:pt x="2314" y="1308"/>
                    <a:pt x="2301" y="1312"/>
                  </a:cubicBezTo>
                  <a:cubicBezTo>
                    <a:pt x="2300" y="1315"/>
                    <a:pt x="2300" y="1318"/>
                    <a:pt x="2299" y="1321"/>
                  </a:cubicBezTo>
                  <a:cubicBezTo>
                    <a:pt x="2301" y="1321"/>
                    <a:pt x="2303" y="1321"/>
                    <a:pt x="2305" y="1321"/>
                  </a:cubicBezTo>
                  <a:cubicBezTo>
                    <a:pt x="2319" y="1319"/>
                    <a:pt x="2333" y="1317"/>
                    <a:pt x="2347" y="1314"/>
                  </a:cubicBezTo>
                  <a:cubicBezTo>
                    <a:pt x="2347" y="1315"/>
                    <a:pt x="2347" y="1315"/>
                    <a:pt x="2347" y="1315"/>
                  </a:cubicBezTo>
                  <a:cubicBezTo>
                    <a:pt x="2342" y="1326"/>
                    <a:pt x="2291" y="1342"/>
                    <a:pt x="2272" y="1338"/>
                  </a:cubicBezTo>
                  <a:cubicBezTo>
                    <a:pt x="2272" y="1336"/>
                    <a:pt x="2272" y="1334"/>
                    <a:pt x="2272" y="1333"/>
                  </a:cubicBezTo>
                  <a:cubicBezTo>
                    <a:pt x="2258" y="1333"/>
                    <a:pt x="2244" y="1335"/>
                    <a:pt x="2232" y="1337"/>
                  </a:cubicBezTo>
                  <a:cubicBezTo>
                    <a:pt x="2234" y="1344"/>
                    <a:pt x="2237" y="1348"/>
                    <a:pt x="2234" y="1351"/>
                  </a:cubicBezTo>
                  <a:cubicBezTo>
                    <a:pt x="2218" y="1358"/>
                    <a:pt x="2200" y="1354"/>
                    <a:pt x="2181" y="1360"/>
                  </a:cubicBezTo>
                  <a:cubicBezTo>
                    <a:pt x="2170" y="1364"/>
                    <a:pt x="2160" y="1377"/>
                    <a:pt x="2149" y="1382"/>
                  </a:cubicBezTo>
                  <a:cubicBezTo>
                    <a:pt x="2139" y="1388"/>
                    <a:pt x="2115" y="1387"/>
                    <a:pt x="2105" y="1390"/>
                  </a:cubicBezTo>
                  <a:cubicBezTo>
                    <a:pt x="2081" y="1398"/>
                    <a:pt x="2062" y="1413"/>
                    <a:pt x="2031" y="1413"/>
                  </a:cubicBezTo>
                  <a:cubicBezTo>
                    <a:pt x="2033" y="1407"/>
                    <a:pt x="2039" y="1406"/>
                    <a:pt x="2043" y="1402"/>
                  </a:cubicBezTo>
                  <a:cubicBezTo>
                    <a:pt x="2043" y="1401"/>
                    <a:pt x="2042" y="1401"/>
                    <a:pt x="2041" y="1401"/>
                  </a:cubicBezTo>
                  <a:cubicBezTo>
                    <a:pt x="2048" y="1383"/>
                    <a:pt x="2074" y="1390"/>
                    <a:pt x="2087" y="1381"/>
                  </a:cubicBezTo>
                  <a:cubicBezTo>
                    <a:pt x="2087" y="1381"/>
                    <a:pt x="2087" y="1381"/>
                    <a:pt x="2087" y="1381"/>
                  </a:cubicBezTo>
                  <a:cubicBezTo>
                    <a:pt x="2051" y="1371"/>
                    <a:pt x="2056" y="1382"/>
                    <a:pt x="2034" y="1392"/>
                  </a:cubicBezTo>
                  <a:cubicBezTo>
                    <a:pt x="2024" y="1396"/>
                    <a:pt x="2017" y="1396"/>
                    <a:pt x="2011" y="1403"/>
                  </a:cubicBezTo>
                  <a:cubicBezTo>
                    <a:pt x="2011" y="1403"/>
                    <a:pt x="2011" y="1403"/>
                    <a:pt x="2011" y="1404"/>
                  </a:cubicBezTo>
                  <a:cubicBezTo>
                    <a:pt x="2013" y="1404"/>
                    <a:pt x="2016" y="1404"/>
                    <a:pt x="2018" y="1405"/>
                  </a:cubicBezTo>
                  <a:cubicBezTo>
                    <a:pt x="2018" y="1405"/>
                    <a:pt x="2018" y="1405"/>
                    <a:pt x="2018" y="1405"/>
                  </a:cubicBezTo>
                  <a:cubicBezTo>
                    <a:pt x="2015" y="1411"/>
                    <a:pt x="2014" y="1411"/>
                    <a:pt x="2012" y="1418"/>
                  </a:cubicBezTo>
                  <a:cubicBezTo>
                    <a:pt x="2003" y="1422"/>
                    <a:pt x="1963" y="1430"/>
                    <a:pt x="1950" y="1428"/>
                  </a:cubicBezTo>
                  <a:cubicBezTo>
                    <a:pt x="1952" y="1411"/>
                    <a:pt x="1967" y="1415"/>
                    <a:pt x="1978" y="1408"/>
                  </a:cubicBezTo>
                  <a:cubicBezTo>
                    <a:pt x="1978" y="1408"/>
                    <a:pt x="1977" y="1407"/>
                    <a:pt x="1977" y="1406"/>
                  </a:cubicBezTo>
                  <a:cubicBezTo>
                    <a:pt x="1966" y="1406"/>
                    <a:pt x="1943" y="1415"/>
                    <a:pt x="1934" y="1408"/>
                  </a:cubicBezTo>
                  <a:cubicBezTo>
                    <a:pt x="1934" y="1407"/>
                    <a:pt x="1935" y="1406"/>
                    <a:pt x="1936" y="1405"/>
                  </a:cubicBezTo>
                  <a:cubicBezTo>
                    <a:pt x="1940" y="1403"/>
                    <a:pt x="1939" y="1397"/>
                    <a:pt x="1943" y="1395"/>
                  </a:cubicBezTo>
                  <a:cubicBezTo>
                    <a:pt x="1951" y="1391"/>
                    <a:pt x="1957" y="1397"/>
                    <a:pt x="1963" y="1390"/>
                  </a:cubicBezTo>
                  <a:cubicBezTo>
                    <a:pt x="1963" y="1390"/>
                    <a:pt x="1963" y="1389"/>
                    <a:pt x="1963" y="1389"/>
                  </a:cubicBezTo>
                  <a:cubicBezTo>
                    <a:pt x="1962" y="1389"/>
                    <a:pt x="1961" y="1389"/>
                    <a:pt x="1961" y="1389"/>
                  </a:cubicBezTo>
                  <a:cubicBezTo>
                    <a:pt x="1948" y="1385"/>
                    <a:pt x="1930" y="1394"/>
                    <a:pt x="1921" y="1397"/>
                  </a:cubicBezTo>
                  <a:cubicBezTo>
                    <a:pt x="1908" y="1398"/>
                    <a:pt x="1894" y="1399"/>
                    <a:pt x="1880" y="1400"/>
                  </a:cubicBezTo>
                  <a:cubicBezTo>
                    <a:pt x="1863" y="1402"/>
                    <a:pt x="1851" y="1413"/>
                    <a:pt x="1839" y="1416"/>
                  </a:cubicBezTo>
                  <a:cubicBezTo>
                    <a:pt x="1834" y="1417"/>
                    <a:pt x="1808" y="1413"/>
                    <a:pt x="1803" y="1412"/>
                  </a:cubicBezTo>
                  <a:cubicBezTo>
                    <a:pt x="1803" y="1412"/>
                    <a:pt x="1803" y="1411"/>
                    <a:pt x="1802" y="1410"/>
                  </a:cubicBezTo>
                  <a:cubicBezTo>
                    <a:pt x="1803" y="1409"/>
                    <a:pt x="1804" y="1408"/>
                    <a:pt x="1805" y="1406"/>
                  </a:cubicBezTo>
                  <a:cubicBezTo>
                    <a:pt x="1804" y="1406"/>
                    <a:pt x="1804" y="1405"/>
                    <a:pt x="1803" y="1405"/>
                  </a:cubicBezTo>
                  <a:cubicBezTo>
                    <a:pt x="1789" y="1402"/>
                    <a:pt x="1773" y="1406"/>
                    <a:pt x="1762" y="1399"/>
                  </a:cubicBezTo>
                  <a:cubicBezTo>
                    <a:pt x="1763" y="1398"/>
                    <a:pt x="1763" y="1397"/>
                    <a:pt x="1764" y="1396"/>
                  </a:cubicBezTo>
                  <a:cubicBezTo>
                    <a:pt x="1766" y="1394"/>
                    <a:pt x="1765" y="1396"/>
                    <a:pt x="1767" y="1393"/>
                  </a:cubicBezTo>
                  <a:cubicBezTo>
                    <a:pt x="1766" y="1392"/>
                    <a:pt x="1766" y="1392"/>
                    <a:pt x="1766" y="1391"/>
                  </a:cubicBezTo>
                  <a:cubicBezTo>
                    <a:pt x="1751" y="1389"/>
                    <a:pt x="1694" y="1374"/>
                    <a:pt x="1683" y="1384"/>
                  </a:cubicBezTo>
                  <a:cubicBezTo>
                    <a:pt x="1685" y="1388"/>
                    <a:pt x="1685" y="1387"/>
                    <a:pt x="1683" y="1391"/>
                  </a:cubicBezTo>
                  <a:cubicBezTo>
                    <a:pt x="1655" y="1391"/>
                    <a:pt x="1616" y="1397"/>
                    <a:pt x="1588" y="1388"/>
                  </a:cubicBezTo>
                  <a:cubicBezTo>
                    <a:pt x="1584" y="1385"/>
                    <a:pt x="1580" y="1382"/>
                    <a:pt x="1576" y="1380"/>
                  </a:cubicBezTo>
                  <a:cubicBezTo>
                    <a:pt x="1568" y="1383"/>
                    <a:pt x="1536" y="1391"/>
                    <a:pt x="1536" y="1381"/>
                  </a:cubicBezTo>
                  <a:cubicBezTo>
                    <a:pt x="1527" y="1380"/>
                    <a:pt x="1514" y="1378"/>
                    <a:pt x="1508" y="1383"/>
                  </a:cubicBezTo>
                  <a:cubicBezTo>
                    <a:pt x="1505" y="1386"/>
                    <a:pt x="1504" y="1390"/>
                    <a:pt x="1500" y="1391"/>
                  </a:cubicBezTo>
                  <a:cubicBezTo>
                    <a:pt x="1493" y="1393"/>
                    <a:pt x="1486" y="1390"/>
                    <a:pt x="1480" y="1392"/>
                  </a:cubicBezTo>
                  <a:cubicBezTo>
                    <a:pt x="1480" y="1393"/>
                    <a:pt x="1481" y="1394"/>
                    <a:pt x="1482" y="1395"/>
                  </a:cubicBezTo>
                  <a:cubicBezTo>
                    <a:pt x="1495" y="1395"/>
                    <a:pt x="1522" y="1388"/>
                    <a:pt x="1532" y="1396"/>
                  </a:cubicBezTo>
                  <a:cubicBezTo>
                    <a:pt x="1532" y="1397"/>
                    <a:pt x="1532" y="1397"/>
                    <a:pt x="1532" y="1398"/>
                  </a:cubicBezTo>
                  <a:cubicBezTo>
                    <a:pt x="1519" y="1401"/>
                    <a:pt x="1506" y="1395"/>
                    <a:pt x="1493" y="1399"/>
                  </a:cubicBezTo>
                  <a:cubicBezTo>
                    <a:pt x="1486" y="1401"/>
                    <a:pt x="1487" y="1406"/>
                    <a:pt x="1477" y="1405"/>
                  </a:cubicBezTo>
                  <a:cubicBezTo>
                    <a:pt x="1472" y="1405"/>
                    <a:pt x="1474" y="1405"/>
                    <a:pt x="1472" y="1403"/>
                  </a:cubicBezTo>
                  <a:cubicBezTo>
                    <a:pt x="1465" y="1405"/>
                    <a:pt x="1462" y="1415"/>
                    <a:pt x="1454" y="1408"/>
                  </a:cubicBezTo>
                  <a:cubicBezTo>
                    <a:pt x="1457" y="1405"/>
                    <a:pt x="1461" y="1402"/>
                    <a:pt x="1464" y="1399"/>
                  </a:cubicBezTo>
                  <a:cubicBezTo>
                    <a:pt x="1464" y="1399"/>
                    <a:pt x="1463" y="1399"/>
                    <a:pt x="1462" y="1399"/>
                  </a:cubicBezTo>
                  <a:cubicBezTo>
                    <a:pt x="1455" y="1399"/>
                    <a:pt x="1448" y="1400"/>
                    <a:pt x="1441" y="1401"/>
                  </a:cubicBezTo>
                  <a:cubicBezTo>
                    <a:pt x="1436" y="1399"/>
                    <a:pt x="1432" y="1398"/>
                    <a:pt x="1427" y="1397"/>
                  </a:cubicBezTo>
                  <a:cubicBezTo>
                    <a:pt x="1421" y="1397"/>
                    <a:pt x="1414" y="1402"/>
                    <a:pt x="1405" y="1400"/>
                  </a:cubicBezTo>
                  <a:cubicBezTo>
                    <a:pt x="1401" y="1399"/>
                    <a:pt x="1396" y="1398"/>
                    <a:pt x="1392" y="1397"/>
                  </a:cubicBezTo>
                  <a:cubicBezTo>
                    <a:pt x="1375" y="1400"/>
                    <a:pt x="1358" y="1403"/>
                    <a:pt x="1340" y="1400"/>
                  </a:cubicBezTo>
                  <a:cubicBezTo>
                    <a:pt x="1340" y="1395"/>
                    <a:pt x="1341" y="1392"/>
                    <a:pt x="1342" y="1389"/>
                  </a:cubicBezTo>
                  <a:cubicBezTo>
                    <a:pt x="1356" y="1390"/>
                    <a:pt x="1390" y="1401"/>
                    <a:pt x="1396" y="1386"/>
                  </a:cubicBezTo>
                  <a:cubicBezTo>
                    <a:pt x="1362" y="1390"/>
                    <a:pt x="1325" y="1382"/>
                    <a:pt x="1292" y="1388"/>
                  </a:cubicBezTo>
                  <a:cubicBezTo>
                    <a:pt x="1292" y="1390"/>
                    <a:pt x="1292" y="1392"/>
                    <a:pt x="1292" y="1394"/>
                  </a:cubicBezTo>
                  <a:cubicBezTo>
                    <a:pt x="1290" y="1395"/>
                    <a:pt x="1288" y="1397"/>
                    <a:pt x="1286" y="1398"/>
                  </a:cubicBezTo>
                  <a:cubicBezTo>
                    <a:pt x="1286" y="1398"/>
                    <a:pt x="1287" y="1398"/>
                    <a:pt x="1288" y="1398"/>
                  </a:cubicBezTo>
                  <a:cubicBezTo>
                    <a:pt x="1296" y="1400"/>
                    <a:pt x="1308" y="1393"/>
                    <a:pt x="1316" y="1398"/>
                  </a:cubicBezTo>
                  <a:cubicBezTo>
                    <a:pt x="1315" y="1398"/>
                    <a:pt x="1315" y="1399"/>
                    <a:pt x="1315" y="1400"/>
                  </a:cubicBezTo>
                  <a:cubicBezTo>
                    <a:pt x="1304" y="1400"/>
                    <a:pt x="1301" y="1404"/>
                    <a:pt x="1294" y="1407"/>
                  </a:cubicBezTo>
                  <a:cubicBezTo>
                    <a:pt x="1255" y="1400"/>
                    <a:pt x="1209" y="1417"/>
                    <a:pt x="1175" y="1428"/>
                  </a:cubicBezTo>
                  <a:cubicBezTo>
                    <a:pt x="1164" y="1431"/>
                    <a:pt x="1149" y="1425"/>
                    <a:pt x="1142" y="1430"/>
                  </a:cubicBezTo>
                  <a:cubicBezTo>
                    <a:pt x="1142" y="1431"/>
                    <a:pt x="1142" y="1431"/>
                    <a:pt x="1142" y="1431"/>
                  </a:cubicBezTo>
                  <a:cubicBezTo>
                    <a:pt x="1143" y="1432"/>
                    <a:pt x="1145" y="1432"/>
                    <a:pt x="1147" y="1432"/>
                  </a:cubicBezTo>
                  <a:cubicBezTo>
                    <a:pt x="1146" y="1433"/>
                    <a:pt x="1145" y="1434"/>
                    <a:pt x="1145" y="1435"/>
                  </a:cubicBezTo>
                  <a:cubicBezTo>
                    <a:pt x="1134" y="1435"/>
                    <a:pt x="1133" y="1425"/>
                    <a:pt x="1129" y="1417"/>
                  </a:cubicBezTo>
                  <a:cubicBezTo>
                    <a:pt x="1130" y="1416"/>
                    <a:pt x="1131" y="1416"/>
                    <a:pt x="1132" y="1415"/>
                  </a:cubicBezTo>
                  <a:cubicBezTo>
                    <a:pt x="1143" y="1412"/>
                    <a:pt x="1194" y="1404"/>
                    <a:pt x="1206" y="1409"/>
                  </a:cubicBezTo>
                  <a:cubicBezTo>
                    <a:pt x="1205" y="1410"/>
                    <a:pt x="1205" y="1411"/>
                    <a:pt x="1204" y="1412"/>
                  </a:cubicBezTo>
                  <a:cubicBezTo>
                    <a:pt x="1203" y="1413"/>
                    <a:pt x="1202" y="1413"/>
                    <a:pt x="1200" y="1414"/>
                  </a:cubicBezTo>
                  <a:cubicBezTo>
                    <a:pt x="1201" y="1415"/>
                    <a:pt x="1202" y="1415"/>
                    <a:pt x="1202" y="1416"/>
                  </a:cubicBezTo>
                  <a:cubicBezTo>
                    <a:pt x="1206" y="1414"/>
                    <a:pt x="1208" y="1413"/>
                    <a:pt x="1215" y="1413"/>
                  </a:cubicBezTo>
                  <a:cubicBezTo>
                    <a:pt x="1216" y="1408"/>
                    <a:pt x="1217" y="1409"/>
                    <a:pt x="1220" y="1405"/>
                  </a:cubicBezTo>
                  <a:cubicBezTo>
                    <a:pt x="1217" y="1403"/>
                    <a:pt x="1214" y="1401"/>
                    <a:pt x="1210" y="1400"/>
                  </a:cubicBezTo>
                  <a:cubicBezTo>
                    <a:pt x="1204" y="1403"/>
                    <a:pt x="1189" y="1406"/>
                    <a:pt x="1181" y="1404"/>
                  </a:cubicBezTo>
                  <a:cubicBezTo>
                    <a:pt x="1181" y="1403"/>
                    <a:pt x="1182" y="1402"/>
                    <a:pt x="1182" y="1402"/>
                  </a:cubicBezTo>
                  <a:cubicBezTo>
                    <a:pt x="1189" y="1398"/>
                    <a:pt x="1196" y="1395"/>
                    <a:pt x="1202" y="1392"/>
                  </a:cubicBezTo>
                  <a:cubicBezTo>
                    <a:pt x="1228" y="1386"/>
                    <a:pt x="1253" y="1401"/>
                    <a:pt x="1275" y="1390"/>
                  </a:cubicBezTo>
                  <a:cubicBezTo>
                    <a:pt x="1275" y="1389"/>
                    <a:pt x="1275" y="1389"/>
                    <a:pt x="1274" y="1388"/>
                  </a:cubicBezTo>
                  <a:cubicBezTo>
                    <a:pt x="1235" y="1388"/>
                    <a:pt x="1195" y="1388"/>
                    <a:pt x="1156" y="1387"/>
                  </a:cubicBezTo>
                  <a:cubicBezTo>
                    <a:pt x="1146" y="1390"/>
                    <a:pt x="1137" y="1398"/>
                    <a:pt x="1125" y="1402"/>
                  </a:cubicBezTo>
                  <a:cubicBezTo>
                    <a:pt x="1123" y="1402"/>
                    <a:pt x="1123" y="1398"/>
                    <a:pt x="1122" y="1398"/>
                  </a:cubicBezTo>
                  <a:cubicBezTo>
                    <a:pt x="1114" y="1395"/>
                    <a:pt x="1111" y="1404"/>
                    <a:pt x="1106" y="1402"/>
                  </a:cubicBezTo>
                  <a:cubicBezTo>
                    <a:pt x="1105" y="1401"/>
                    <a:pt x="1105" y="1397"/>
                    <a:pt x="1102" y="1397"/>
                  </a:cubicBezTo>
                  <a:cubicBezTo>
                    <a:pt x="1100" y="1396"/>
                    <a:pt x="1057" y="1396"/>
                    <a:pt x="1055" y="1397"/>
                  </a:cubicBezTo>
                  <a:cubicBezTo>
                    <a:pt x="1052" y="1396"/>
                    <a:pt x="1048" y="1391"/>
                    <a:pt x="1042" y="1392"/>
                  </a:cubicBezTo>
                  <a:cubicBezTo>
                    <a:pt x="1035" y="1394"/>
                    <a:pt x="1028" y="1397"/>
                    <a:pt x="1021" y="1399"/>
                  </a:cubicBezTo>
                  <a:cubicBezTo>
                    <a:pt x="1016" y="1400"/>
                    <a:pt x="1004" y="1395"/>
                    <a:pt x="997" y="1396"/>
                  </a:cubicBezTo>
                  <a:cubicBezTo>
                    <a:pt x="992" y="1397"/>
                    <a:pt x="987" y="1398"/>
                    <a:pt x="981" y="1400"/>
                  </a:cubicBezTo>
                  <a:cubicBezTo>
                    <a:pt x="980" y="1398"/>
                    <a:pt x="980" y="1397"/>
                    <a:pt x="979" y="1395"/>
                  </a:cubicBezTo>
                  <a:cubicBezTo>
                    <a:pt x="974" y="1393"/>
                    <a:pt x="965" y="1399"/>
                    <a:pt x="957" y="1396"/>
                  </a:cubicBezTo>
                  <a:cubicBezTo>
                    <a:pt x="953" y="1394"/>
                    <a:pt x="948" y="1390"/>
                    <a:pt x="939" y="1391"/>
                  </a:cubicBezTo>
                  <a:cubicBezTo>
                    <a:pt x="922" y="1394"/>
                    <a:pt x="908" y="1401"/>
                    <a:pt x="895" y="1405"/>
                  </a:cubicBezTo>
                  <a:cubicBezTo>
                    <a:pt x="884" y="1407"/>
                    <a:pt x="877" y="1396"/>
                    <a:pt x="863" y="1400"/>
                  </a:cubicBezTo>
                  <a:cubicBezTo>
                    <a:pt x="856" y="1402"/>
                    <a:pt x="847" y="1408"/>
                    <a:pt x="838" y="1408"/>
                  </a:cubicBezTo>
                  <a:cubicBezTo>
                    <a:pt x="837" y="1408"/>
                    <a:pt x="836" y="1407"/>
                    <a:pt x="835" y="1406"/>
                  </a:cubicBezTo>
                  <a:cubicBezTo>
                    <a:pt x="835" y="1406"/>
                    <a:pt x="835" y="1405"/>
                    <a:pt x="836" y="1405"/>
                  </a:cubicBezTo>
                  <a:cubicBezTo>
                    <a:pt x="838" y="1404"/>
                    <a:pt x="840" y="1403"/>
                    <a:pt x="842" y="1402"/>
                  </a:cubicBezTo>
                  <a:cubicBezTo>
                    <a:pt x="842" y="1401"/>
                    <a:pt x="842" y="1400"/>
                    <a:pt x="841" y="1400"/>
                  </a:cubicBezTo>
                  <a:cubicBezTo>
                    <a:pt x="832" y="1401"/>
                    <a:pt x="820" y="1406"/>
                    <a:pt x="813" y="1405"/>
                  </a:cubicBezTo>
                  <a:cubicBezTo>
                    <a:pt x="791" y="1404"/>
                    <a:pt x="773" y="1398"/>
                    <a:pt x="750" y="1405"/>
                  </a:cubicBezTo>
                  <a:cubicBezTo>
                    <a:pt x="732" y="1409"/>
                    <a:pt x="717" y="1396"/>
                    <a:pt x="701" y="1400"/>
                  </a:cubicBezTo>
                  <a:cubicBezTo>
                    <a:pt x="696" y="1404"/>
                    <a:pt x="690" y="1407"/>
                    <a:pt x="685" y="1411"/>
                  </a:cubicBezTo>
                  <a:cubicBezTo>
                    <a:pt x="680" y="1412"/>
                    <a:pt x="678" y="1407"/>
                    <a:pt x="670" y="1408"/>
                  </a:cubicBezTo>
                  <a:cubicBezTo>
                    <a:pt x="659" y="1410"/>
                    <a:pt x="651" y="1416"/>
                    <a:pt x="639" y="1414"/>
                  </a:cubicBezTo>
                  <a:cubicBezTo>
                    <a:pt x="634" y="1413"/>
                    <a:pt x="635" y="1408"/>
                    <a:pt x="627" y="1408"/>
                  </a:cubicBezTo>
                  <a:cubicBezTo>
                    <a:pt x="623" y="1409"/>
                    <a:pt x="604" y="1414"/>
                    <a:pt x="600" y="1413"/>
                  </a:cubicBezTo>
                  <a:cubicBezTo>
                    <a:pt x="598" y="1413"/>
                    <a:pt x="593" y="1406"/>
                    <a:pt x="590" y="1406"/>
                  </a:cubicBezTo>
                  <a:cubicBezTo>
                    <a:pt x="578" y="1408"/>
                    <a:pt x="564" y="1413"/>
                    <a:pt x="555" y="1416"/>
                  </a:cubicBezTo>
                  <a:cubicBezTo>
                    <a:pt x="539" y="1421"/>
                    <a:pt x="505" y="1402"/>
                    <a:pt x="492" y="1414"/>
                  </a:cubicBezTo>
                  <a:cubicBezTo>
                    <a:pt x="492" y="1414"/>
                    <a:pt x="492" y="1415"/>
                    <a:pt x="492" y="1415"/>
                  </a:cubicBezTo>
                  <a:cubicBezTo>
                    <a:pt x="494" y="1415"/>
                    <a:pt x="496" y="1416"/>
                    <a:pt x="499" y="1416"/>
                  </a:cubicBezTo>
                  <a:cubicBezTo>
                    <a:pt x="498" y="1417"/>
                    <a:pt x="498" y="1417"/>
                    <a:pt x="498" y="1418"/>
                  </a:cubicBezTo>
                  <a:cubicBezTo>
                    <a:pt x="486" y="1417"/>
                    <a:pt x="483" y="1417"/>
                    <a:pt x="471" y="1417"/>
                  </a:cubicBezTo>
                  <a:cubicBezTo>
                    <a:pt x="470" y="1412"/>
                    <a:pt x="470" y="1414"/>
                    <a:pt x="466" y="1411"/>
                  </a:cubicBezTo>
                  <a:cubicBezTo>
                    <a:pt x="459" y="1414"/>
                    <a:pt x="449" y="1412"/>
                    <a:pt x="442" y="1414"/>
                  </a:cubicBezTo>
                  <a:cubicBezTo>
                    <a:pt x="432" y="1417"/>
                    <a:pt x="434" y="1424"/>
                    <a:pt x="416" y="1424"/>
                  </a:cubicBezTo>
                  <a:cubicBezTo>
                    <a:pt x="416" y="1423"/>
                    <a:pt x="416" y="1423"/>
                    <a:pt x="416" y="1423"/>
                  </a:cubicBezTo>
                  <a:cubicBezTo>
                    <a:pt x="417" y="1421"/>
                    <a:pt x="417" y="1420"/>
                    <a:pt x="418" y="1419"/>
                  </a:cubicBezTo>
                  <a:cubicBezTo>
                    <a:pt x="409" y="1420"/>
                    <a:pt x="400" y="1423"/>
                    <a:pt x="394" y="1427"/>
                  </a:cubicBezTo>
                  <a:cubicBezTo>
                    <a:pt x="394" y="1432"/>
                    <a:pt x="394" y="1433"/>
                    <a:pt x="393" y="1437"/>
                  </a:cubicBezTo>
                  <a:cubicBezTo>
                    <a:pt x="412" y="1437"/>
                    <a:pt x="443" y="1433"/>
                    <a:pt x="458" y="1426"/>
                  </a:cubicBezTo>
                  <a:cubicBezTo>
                    <a:pt x="459" y="1426"/>
                    <a:pt x="460" y="1426"/>
                    <a:pt x="461" y="1426"/>
                  </a:cubicBezTo>
                  <a:cubicBezTo>
                    <a:pt x="463" y="1427"/>
                    <a:pt x="465" y="1429"/>
                    <a:pt x="467" y="1430"/>
                  </a:cubicBezTo>
                  <a:cubicBezTo>
                    <a:pt x="477" y="1426"/>
                    <a:pt x="502" y="1423"/>
                    <a:pt x="515" y="1427"/>
                  </a:cubicBezTo>
                  <a:cubicBezTo>
                    <a:pt x="514" y="1428"/>
                    <a:pt x="514" y="1429"/>
                    <a:pt x="513" y="1429"/>
                  </a:cubicBezTo>
                  <a:cubicBezTo>
                    <a:pt x="508" y="1431"/>
                    <a:pt x="504" y="1432"/>
                    <a:pt x="500" y="1433"/>
                  </a:cubicBezTo>
                  <a:cubicBezTo>
                    <a:pt x="500" y="1434"/>
                    <a:pt x="500" y="1435"/>
                    <a:pt x="500" y="1435"/>
                  </a:cubicBezTo>
                  <a:cubicBezTo>
                    <a:pt x="548" y="1433"/>
                    <a:pt x="600" y="1427"/>
                    <a:pt x="645" y="1425"/>
                  </a:cubicBezTo>
                  <a:cubicBezTo>
                    <a:pt x="639" y="1435"/>
                    <a:pt x="620" y="1435"/>
                    <a:pt x="616" y="1446"/>
                  </a:cubicBezTo>
                  <a:cubicBezTo>
                    <a:pt x="632" y="1447"/>
                    <a:pt x="655" y="1438"/>
                    <a:pt x="671" y="1445"/>
                  </a:cubicBezTo>
                  <a:cubicBezTo>
                    <a:pt x="671" y="1445"/>
                    <a:pt x="671" y="1446"/>
                    <a:pt x="670" y="1447"/>
                  </a:cubicBezTo>
                  <a:cubicBezTo>
                    <a:pt x="662" y="1448"/>
                    <a:pt x="651" y="1447"/>
                    <a:pt x="644" y="1451"/>
                  </a:cubicBezTo>
                  <a:cubicBezTo>
                    <a:pt x="648" y="1455"/>
                    <a:pt x="648" y="1451"/>
                    <a:pt x="647" y="1456"/>
                  </a:cubicBezTo>
                  <a:cubicBezTo>
                    <a:pt x="645" y="1457"/>
                    <a:pt x="644" y="1458"/>
                    <a:pt x="642" y="1458"/>
                  </a:cubicBezTo>
                  <a:cubicBezTo>
                    <a:pt x="631" y="1444"/>
                    <a:pt x="599" y="1467"/>
                    <a:pt x="587" y="1463"/>
                  </a:cubicBezTo>
                  <a:cubicBezTo>
                    <a:pt x="576" y="1460"/>
                    <a:pt x="561" y="1464"/>
                    <a:pt x="550" y="1466"/>
                  </a:cubicBezTo>
                  <a:cubicBezTo>
                    <a:pt x="539" y="1468"/>
                    <a:pt x="538" y="1461"/>
                    <a:pt x="533" y="1459"/>
                  </a:cubicBezTo>
                  <a:cubicBezTo>
                    <a:pt x="524" y="1457"/>
                    <a:pt x="506" y="1464"/>
                    <a:pt x="497" y="1466"/>
                  </a:cubicBezTo>
                  <a:cubicBezTo>
                    <a:pt x="488" y="1467"/>
                    <a:pt x="483" y="1461"/>
                    <a:pt x="476" y="1459"/>
                  </a:cubicBezTo>
                  <a:cubicBezTo>
                    <a:pt x="471" y="1463"/>
                    <a:pt x="424" y="1470"/>
                    <a:pt x="423" y="1470"/>
                  </a:cubicBezTo>
                  <a:cubicBezTo>
                    <a:pt x="424" y="1466"/>
                    <a:pt x="425" y="1468"/>
                    <a:pt x="423" y="1465"/>
                  </a:cubicBezTo>
                  <a:cubicBezTo>
                    <a:pt x="416" y="1463"/>
                    <a:pt x="393" y="1475"/>
                    <a:pt x="381" y="1476"/>
                  </a:cubicBezTo>
                  <a:cubicBezTo>
                    <a:pt x="376" y="1476"/>
                    <a:pt x="374" y="1469"/>
                    <a:pt x="368" y="1470"/>
                  </a:cubicBezTo>
                  <a:cubicBezTo>
                    <a:pt x="362" y="1470"/>
                    <a:pt x="360" y="1477"/>
                    <a:pt x="355" y="1474"/>
                  </a:cubicBezTo>
                  <a:cubicBezTo>
                    <a:pt x="354" y="1471"/>
                    <a:pt x="355" y="1473"/>
                    <a:pt x="354" y="1471"/>
                  </a:cubicBezTo>
                  <a:cubicBezTo>
                    <a:pt x="329" y="1482"/>
                    <a:pt x="295" y="1475"/>
                    <a:pt x="266" y="1481"/>
                  </a:cubicBezTo>
                  <a:cubicBezTo>
                    <a:pt x="210" y="1494"/>
                    <a:pt x="157" y="1494"/>
                    <a:pt x="100" y="1503"/>
                  </a:cubicBezTo>
                  <a:cubicBezTo>
                    <a:pt x="80" y="1507"/>
                    <a:pt x="10" y="1509"/>
                    <a:pt x="6" y="1504"/>
                  </a:cubicBezTo>
                  <a:cubicBezTo>
                    <a:pt x="27" y="1499"/>
                    <a:pt x="56" y="1506"/>
                    <a:pt x="70" y="1492"/>
                  </a:cubicBezTo>
                  <a:cubicBezTo>
                    <a:pt x="70" y="1492"/>
                    <a:pt x="70" y="1491"/>
                    <a:pt x="70" y="1491"/>
                  </a:cubicBezTo>
                  <a:cubicBezTo>
                    <a:pt x="47" y="1491"/>
                    <a:pt x="22" y="1501"/>
                    <a:pt x="0" y="1498"/>
                  </a:cubicBezTo>
                  <a:cubicBezTo>
                    <a:pt x="0" y="1496"/>
                    <a:pt x="0" y="1494"/>
                    <a:pt x="0" y="1492"/>
                  </a:cubicBezTo>
                  <a:cubicBezTo>
                    <a:pt x="3" y="1488"/>
                    <a:pt x="6" y="1484"/>
                    <a:pt x="9" y="1480"/>
                  </a:cubicBezTo>
                  <a:cubicBezTo>
                    <a:pt x="6" y="1479"/>
                    <a:pt x="4" y="1478"/>
                    <a:pt x="1" y="1477"/>
                  </a:cubicBezTo>
                  <a:cubicBezTo>
                    <a:pt x="3" y="1477"/>
                    <a:pt x="5" y="1476"/>
                    <a:pt x="7" y="1476"/>
                  </a:cubicBezTo>
                  <a:cubicBezTo>
                    <a:pt x="5" y="1472"/>
                    <a:pt x="5" y="1470"/>
                    <a:pt x="3" y="1467"/>
                  </a:cubicBezTo>
                  <a:cubicBezTo>
                    <a:pt x="4" y="1466"/>
                    <a:pt x="5" y="1466"/>
                    <a:pt x="6" y="1465"/>
                  </a:cubicBezTo>
                  <a:cubicBezTo>
                    <a:pt x="10" y="1462"/>
                    <a:pt x="28" y="1459"/>
                    <a:pt x="34" y="1461"/>
                  </a:cubicBezTo>
                  <a:cubicBezTo>
                    <a:pt x="30" y="1464"/>
                    <a:pt x="22" y="1464"/>
                    <a:pt x="19" y="1468"/>
                  </a:cubicBezTo>
                  <a:cubicBezTo>
                    <a:pt x="19" y="1469"/>
                    <a:pt x="19" y="1469"/>
                    <a:pt x="20" y="1470"/>
                  </a:cubicBezTo>
                  <a:cubicBezTo>
                    <a:pt x="58" y="1472"/>
                    <a:pt x="92" y="1468"/>
                    <a:pt x="127" y="1457"/>
                  </a:cubicBezTo>
                  <a:cubicBezTo>
                    <a:pt x="132" y="1458"/>
                    <a:pt x="137" y="1459"/>
                    <a:pt x="142" y="1459"/>
                  </a:cubicBezTo>
                  <a:cubicBezTo>
                    <a:pt x="174" y="1454"/>
                    <a:pt x="209" y="1453"/>
                    <a:pt x="237" y="1447"/>
                  </a:cubicBezTo>
                  <a:cubicBezTo>
                    <a:pt x="264" y="1441"/>
                    <a:pt x="282" y="1450"/>
                    <a:pt x="308" y="1442"/>
                  </a:cubicBezTo>
                  <a:cubicBezTo>
                    <a:pt x="312" y="1441"/>
                    <a:pt x="313" y="1435"/>
                    <a:pt x="316" y="1433"/>
                  </a:cubicBezTo>
                  <a:cubicBezTo>
                    <a:pt x="323" y="1431"/>
                    <a:pt x="325" y="1434"/>
                    <a:pt x="331" y="1428"/>
                  </a:cubicBezTo>
                  <a:cubicBezTo>
                    <a:pt x="330" y="1427"/>
                    <a:pt x="329" y="1426"/>
                    <a:pt x="328" y="1425"/>
                  </a:cubicBezTo>
                  <a:cubicBezTo>
                    <a:pt x="315" y="1429"/>
                    <a:pt x="304" y="1426"/>
                    <a:pt x="296" y="1435"/>
                  </a:cubicBezTo>
                  <a:cubicBezTo>
                    <a:pt x="296" y="1436"/>
                    <a:pt x="296" y="1436"/>
                    <a:pt x="296" y="1436"/>
                  </a:cubicBezTo>
                  <a:cubicBezTo>
                    <a:pt x="299" y="1437"/>
                    <a:pt x="298" y="1437"/>
                    <a:pt x="300" y="1439"/>
                  </a:cubicBezTo>
                  <a:cubicBezTo>
                    <a:pt x="299" y="1439"/>
                    <a:pt x="299" y="1439"/>
                    <a:pt x="298" y="1439"/>
                  </a:cubicBezTo>
                  <a:cubicBezTo>
                    <a:pt x="284" y="1439"/>
                    <a:pt x="270" y="1439"/>
                    <a:pt x="256" y="1439"/>
                  </a:cubicBezTo>
                  <a:cubicBezTo>
                    <a:pt x="230" y="1443"/>
                    <a:pt x="196" y="1446"/>
                    <a:pt x="175" y="1441"/>
                  </a:cubicBezTo>
                  <a:cubicBezTo>
                    <a:pt x="156" y="1437"/>
                    <a:pt x="130" y="1449"/>
                    <a:pt x="116" y="1446"/>
                  </a:cubicBezTo>
                  <a:cubicBezTo>
                    <a:pt x="105" y="1443"/>
                    <a:pt x="95" y="1449"/>
                    <a:pt x="86" y="1451"/>
                  </a:cubicBezTo>
                  <a:cubicBezTo>
                    <a:pt x="81" y="1449"/>
                    <a:pt x="77" y="1448"/>
                    <a:pt x="72" y="1447"/>
                  </a:cubicBezTo>
                  <a:cubicBezTo>
                    <a:pt x="64" y="1448"/>
                    <a:pt x="42" y="1456"/>
                    <a:pt x="38" y="1453"/>
                  </a:cubicBezTo>
                  <a:cubicBezTo>
                    <a:pt x="38" y="1453"/>
                    <a:pt x="38" y="1452"/>
                    <a:pt x="38" y="1451"/>
                  </a:cubicBezTo>
                  <a:cubicBezTo>
                    <a:pt x="25" y="1450"/>
                    <a:pt x="14" y="1456"/>
                    <a:pt x="0" y="1456"/>
                  </a:cubicBezTo>
                  <a:cubicBezTo>
                    <a:pt x="1" y="1109"/>
                    <a:pt x="1" y="761"/>
                    <a:pt x="1" y="414"/>
                  </a:cubicBezTo>
                  <a:cubicBezTo>
                    <a:pt x="9" y="414"/>
                    <a:pt x="20" y="414"/>
                    <a:pt x="24" y="411"/>
                  </a:cubicBezTo>
                  <a:cubicBezTo>
                    <a:pt x="24" y="411"/>
                    <a:pt x="24" y="410"/>
                    <a:pt x="24" y="410"/>
                  </a:cubicBezTo>
                  <a:cubicBezTo>
                    <a:pt x="16" y="410"/>
                    <a:pt x="8" y="410"/>
                    <a:pt x="0" y="410"/>
                  </a:cubicBezTo>
                  <a:cubicBezTo>
                    <a:pt x="0" y="404"/>
                    <a:pt x="0" y="403"/>
                    <a:pt x="3" y="400"/>
                  </a:cubicBezTo>
                  <a:cubicBezTo>
                    <a:pt x="28" y="390"/>
                    <a:pt x="52" y="402"/>
                    <a:pt x="77" y="393"/>
                  </a:cubicBezTo>
                  <a:cubicBezTo>
                    <a:pt x="78" y="393"/>
                    <a:pt x="78" y="394"/>
                    <a:pt x="79" y="395"/>
                  </a:cubicBezTo>
                  <a:cubicBezTo>
                    <a:pt x="78" y="397"/>
                    <a:pt x="77" y="398"/>
                    <a:pt x="76" y="400"/>
                  </a:cubicBezTo>
                  <a:cubicBezTo>
                    <a:pt x="73" y="401"/>
                    <a:pt x="69" y="402"/>
                    <a:pt x="66" y="403"/>
                  </a:cubicBezTo>
                  <a:cubicBezTo>
                    <a:pt x="66" y="404"/>
                    <a:pt x="66" y="404"/>
                    <a:pt x="66" y="404"/>
                  </a:cubicBezTo>
                  <a:cubicBezTo>
                    <a:pt x="66" y="405"/>
                    <a:pt x="66" y="405"/>
                    <a:pt x="67" y="405"/>
                  </a:cubicBezTo>
                  <a:cubicBezTo>
                    <a:pt x="70" y="405"/>
                    <a:pt x="74" y="405"/>
                    <a:pt x="77" y="405"/>
                  </a:cubicBezTo>
                  <a:cubicBezTo>
                    <a:pt x="77" y="406"/>
                    <a:pt x="77" y="408"/>
                    <a:pt x="77" y="409"/>
                  </a:cubicBezTo>
                  <a:cubicBezTo>
                    <a:pt x="85" y="409"/>
                    <a:pt x="89" y="414"/>
                    <a:pt x="93" y="414"/>
                  </a:cubicBezTo>
                  <a:cubicBezTo>
                    <a:pt x="95" y="414"/>
                    <a:pt x="195" y="386"/>
                    <a:pt x="195" y="386"/>
                  </a:cubicBezTo>
                  <a:cubicBezTo>
                    <a:pt x="195" y="386"/>
                    <a:pt x="194" y="386"/>
                    <a:pt x="193" y="386"/>
                  </a:cubicBezTo>
                  <a:cubicBezTo>
                    <a:pt x="174" y="378"/>
                    <a:pt x="111" y="406"/>
                    <a:pt x="110" y="393"/>
                  </a:cubicBezTo>
                  <a:cubicBezTo>
                    <a:pt x="110" y="392"/>
                    <a:pt x="111" y="391"/>
                    <a:pt x="112" y="390"/>
                  </a:cubicBezTo>
                  <a:cubicBezTo>
                    <a:pt x="129" y="388"/>
                    <a:pt x="142" y="379"/>
                    <a:pt x="157" y="375"/>
                  </a:cubicBezTo>
                  <a:cubicBezTo>
                    <a:pt x="179" y="370"/>
                    <a:pt x="225" y="373"/>
                    <a:pt x="238" y="359"/>
                  </a:cubicBezTo>
                  <a:cubicBezTo>
                    <a:pt x="238" y="359"/>
                    <a:pt x="238" y="358"/>
                    <a:pt x="238" y="358"/>
                  </a:cubicBezTo>
                  <a:cubicBezTo>
                    <a:pt x="229" y="358"/>
                    <a:pt x="222" y="356"/>
                    <a:pt x="216" y="353"/>
                  </a:cubicBezTo>
                  <a:cubicBezTo>
                    <a:pt x="217" y="352"/>
                    <a:pt x="218" y="351"/>
                    <a:pt x="219" y="349"/>
                  </a:cubicBezTo>
                  <a:cubicBezTo>
                    <a:pt x="226" y="347"/>
                    <a:pt x="229" y="344"/>
                    <a:pt x="236" y="345"/>
                  </a:cubicBezTo>
                  <a:cubicBezTo>
                    <a:pt x="236" y="350"/>
                    <a:pt x="235" y="349"/>
                    <a:pt x="239" y="352"/>
                  </a:cubicBezTo>
                  <a:cubicBezTo>
                    <a:pt x="246" y="349"/>
                    <a:pt x="271" y="343"/>
                    <a:pt x="273" y="349"/>
                  </a:cubicBezTo>
                  <a:cubicBezTo>
                    <a:pt x="272" y="350"/>
                    <a:pt x="272" y="351"/>
                    <a:pt x="271" y="352"/>
                  </a:cubicBezTo>
                  <a:cubicBezTo>
                    <a:pt x="267" y="354"/>
                    <a:pt x="247" y="356"/>
                    <a:pt x="245" y="360"/>
                  </a:cubicBezTo>
                  <a:cubicBezTo>
                    <a:pt x="246" y="362"/>
                    <a:pt x="246" y="363"/>
                    <a:pt x="247" y="365"/>
                  </a:cubicBezTo>
                  <a:cubicBezTo>
                    <a:pt x="246" y="367"/>
                    <a:pt x="239" y="374"/>
                    <a:pt x="236" y="375"/>
                  </a:cubicBezTo>
                  <a:cubicBezTo>
                    <a:pt x="230" y="379"/>
                    <a:pt x="221" y="378"/>
                    <a:pt x="216" y="383"/>
                  </a:cubicBezTo>
                  <a:cubicBezTo>
                    <a:pt x="216" y="383"/>
                    <a:pt x="216" y="384"/>
                    <a:pt x="216" y="384"/>
                  </a:cubicBezTo>
                  <a:cubicBezTo>
                    <a:pt x="217" y="384"/>
                    <a:pt x="218" y="384"/>
                    <a:pt x="218" y="384"/>
                  </a:cubicBezTo>
                  <a:cubicBezTo>
                    <a:pt x="238" y="393"/>
                    <a:pt x="251" y="379"/>
                    <a:pt x="270" y="377"/>
                  </a:cubicBezTo>
                  <a:cubicBezTo>
                    <a:pt x="272" y="379"/>
                    <a:pt x="273" y="381"/>
                    <a:pt x="275" y="383"/>
                  </a:cubicBezTo>
                  <a:cubicBezTo>
                    <a:pt x="292" y="381"/>
                    <a:pt x="310" y="377"/>
                    <a:pt x="321" y="368"/>
                  </a:cubicBezTo>
                  <a:cubicBezTo>
                    <a:pt x="320" y="365"/>
                    <a:pt x="319" y="366"/>
                    <a:pt x="320" y="363"/>
                  </a:cubicBezTo>
                  <a:cubicBezTo>
                    <a:pt x="328" y="346"/>
                    <a:pt x="338" y="352"/>
                    <a:pt x="352" y="351"/>
                  </a:cubicBezTo>
                  <a:cubicBezTo>
                    <a:pt x="362" y="351"/>
                    <a:pt x="375" y="342"/>
                    <a:pt x="388" y="340"/>
                  </a:cubicBezTo>
                  <a:cubicBezTo>
                    <a:pt x="390" y="336"/>
                    <a:pt x="391" y="333"/>
                    <a:pt x="393" y="329"/>
                  </a:cubicBezTo>
                  <a:cubicBezTo>
                    <a:pt x="377" y="332"/>
                    <a:pt x="362" y="334"/>
                    <a:pt x="346" y="336"/>
                  </a:cubicBezTo>
                  <a:cubicBezTo>
                    <a:pt x="346" y="334"/>
                    <a:pt x="346" y="333"/>
                    <a:pt x="346" y="331"/>
                  </a:cubicBezTo>
                  <a:cubicBezTo>
                    <a:pt x="346" y="331"/>
                    <a:pt x="346" y="331"/>
                    <a:pt x="346" y="330"/>
                  </a:cubicBezTo>
                  <a:cubicBezTo>
                    <a:pt x="367" y="320"/>
                    <a:pt x="392" y="311"/>
                    <a:pt x="420" y="311"/>
                  </a:cubicBezTo>
                  <a:cubicBezTo>
                    <a:pt x="420" y="313"/>
                    <a:pt x="420" y="316"/>
                    <a:pt x="421" y="318"/>
                  </a:cubicBezTo>
                  <a:cubicBezTo>
                    <a:pt x="421" y="318"/>
                    <a:pt x="421" y="318"/>
                    <a:pt x="422" y="318"/>
                  </a:cubicBezTo>
                  <a:cubicBezTo>
                    <a:pt x="431" y="316"/>
                    <a:pt x="453" y="317"/>
                    <a:pt x="459" y="311"/>
                  </a:cubicBezTo>
                  <a:cubicBezTo>
                    <a:pt x="457" y="306"/>
                    <a:pt x="455" y="302"/>
                    <a:pt x="456" y="299"/>
                  </a:cubicBezTo>
                  <a:cubicBezTo>
                    <a:pt x="471" y="297"/>
                    <a:pt x="499" y="294"/>
                    <a:pt x="512" y="289"/>
                  </a:cubicBezTo>
                  <a:cubicBezTo>
                    <a:pt x="523" y="285"/>
                    <a:pt x="533" y="273"/>
                    <a:pt x="543" y="268"/>
                  </a:cubicBezTo>
                  <a:cubicBezTo>
                    <a:pt x="558" y="265"/>
                    <a:pt x="573" y="262"/>
                    <a:pt x="589" y="259"/>
                  </a:cubicBezTo>
                  <a:cubicBezTo>
                    <a:pt x="611" y="251"/>
                    <a:pt x="633" y="238"/>
                    <a:pt x="661" y="237"/>
                  </a:cubicBezTo>
                  <a:cubicBezTo>
                    <a:pt x="661" y="238"/>
                    <a:pt x="661" y="239"/>
                    <a:pt x="661" y="240"/>
                  </a:cubicBezTo>
                  <a:cubicBezTo>
                    <a:pt x="657" y="243"/>
                    <a:pt x="652" y="245"/>
                    <a:pt x="648" y="248"/>
                  </a:cubicBezTo>
                  <a:cubicBezTo>
                    <a:pt x="650" y="251"/>
                    <a:pt x="650" y="250"/>
                    <a:pt x="650" y="253"/>
                  </a:cubicBezTo>
                  <a:cubicBezTo>
                    <a:pt x="644" y="256"/>
                    <a:pt x="637" y="260"/>
                    <a:pt x="631" y="263"/>
                  </a:cubicBezTo>
                  <a:cubicBezTo>
                    <a:pt x="622" y="266"/>
                    <a:pt x="611" y="264"/>
                    <a:pt x="604" y="269"/>
                  </a:cubicBezTo>
                  <a:cubicBezTo>
                    <a:pt x="604" y="269"/>
                    <a:pt x="604" y="269"/>
                    <a:pt x="604" y="270"/>
                  </a:cubicBezTo>
                  <a:cubicBezTo>
                    <a:pt x="615" y="271"/>
                    <a:pt x="625" y="272"/>
                    <a:pt x="636" y="274"/>
                  </a:cubicBezTo>
                  <a:cubicBezTo>
                    <a:pt x="644" y="272"/>
                    <a:pt x="644" y="264"/>
                    <a:pt x="650" y="261"/>
                  </a:cubicBezTo>
                  <a:cubicBezTo>
                    <a:pt x="661" y="255"/>
                    <a:pt x="671" y="254"/>
                    <a:pt x="681" y="248"/>
                  </a:cubicBezTo>
                  <a:cubicBezTo>
                    <a:pt x="680" y="247"/>
                    <a:pt x="680" y="246"/>
                    <a:pt x="679" y="246"/>
                  </a:cubicBezTo>
                  <a:cubicBezTo>
                    <a:pt x="677" y="246"/>
                    <a:pt x="675" y="246"/>
                    <a:pt x="673" y="246"/>
                  </a:cubicBezTo>
                  <a:cubicBezTo>
                    <a:pt x="673" y="245"/>
                    <a:pt x="673" y="244"/>
                    <a:pt x="673" y="243"/>
                  </a:cubicBezTo>
                  <a:cubicBezTo>
                    <a:pt x="678" y="240"/>
                    <a:pt x="678" y="235"/>
                    <a:pt x="681" y="230"/>
                  </a:cubicBezTo>
                  <a:cubicBezTo>
                    <a:pt x="695" y="228"/>
                    <a:pt x="727" y="219"/>
                    <a:pt x="741" y="223"/>
                  </a:cubicBezTo>
                  <a:cubicBezTo>
                    <a:pt x="741" y="223"/>
                    <a:pt x="741" y="223"/>
                    <a:pt x="741" y="224"/>
                  </a:cubicBezTo>
                  <a:cubicBezTo>
                    <a:pt x="741" y="229"/>
                    <a:pt x="739" y="232"/>
                    <a:pt x="735" y="234"/>
                  </a:cubicBezTo>
                  <a:cubicBezTo>
                    <a:pt x="728" y="237"/>
                    <a:pt x="721" y="239"/>
                    <a:pt x="714" y="242"/>
                  </a:cubicBezTo>
                  <a:cubicBezTo>
                    <a:pt x="714" y="242"/>
                    <a:pt x="714" y="243"/>
                    <a:pt x="714" y="243"/>
                  </a:cubicBezTo>
                  <a:cubicBezTo>
                    <a:pt x="728" y="245"/>
                    <a:pt x="750" y="235"/>
                    <a:pt x="758" y="242"/>
                  </a:cubicBezTo>
                  <a:cubicBezTo>
                    <a:pt x="754" y="246"/>
                    <a:pt x="752" y="250"/>
                    <a:pt x="749" y="254"/>
                  </a:cubicBezTo>
                  <a:cubicBezTo>
                    <a:pt x="741" y="255"/>
                    <a:pt x="732" y="254"/>
                    <a:pt x="729" y="261"/>
                  </a:cubicBezTo>
                  <a:cubicBezTo>
                    <a:pt x="734" y="262"/>
                    <a:pt x="753" y="261"/>
                    <a:pt x="758" y="260"/>
                  </a:cubicBezTo>
                  <a:cubicBezTo>
                    <a:pt x="763" y="258"/>
                    <a:pt x="768" y="255"/>
                    <a:pt x="773" y="253"/>
                  </a:cubicBezTo>
                  <a:cubicBezTo>
                    <a:pt x="792" y="250"/>
                    <a:pt x="816" y="251"/>
                    <a:pt x="831" y="247"/>
                  </a:cubicBezTo>
                  <a:cubicBezTo>
                    <a:pt x="838" y="243"/>
                    <a:pt x="845" y="238"/>
                    <a:pt x="852" y="234"/>
                  </a:cubicBezTo>
                  <a:cubicBezTo>
                    <a:pt x="856" y="233"/>
                    <a:pt x="885" y="238"/>
                    <a:pt x="889" y="238"/>
                  </a:cubicBezTo>
                  <a:cubicBezTo>
                    <a:pt x="888" y="240"/>
                    <a:pt x="887" y="243"/>
                    <a:pt x="886" y="245"/>
                  </a:cubicBezTo>
                  <a:cubicBezTo>
                    <a:pt x="887" y="245"/>
                    <a:pt x="888" y="245"/>
                    <a:pt x="888" y="245"/>
                  </a:cubicBezTo>
                  <a:cubicBezTo>
                    <a:pt x="900" y="250"/>
                    <a:pt x="920" y="242"/>
                    <a:pt x="930" y="252"/>
                  </a:cubicBezTo>
                  <a:cubicBezTo>
                    <a:pt x="926" y="256"/>
                    <a:pt x="925" y="254"/>
                    <a:pt x="927" y="259"/>
                  </a:cubicBezTo>
                  <a:cubicBezTo>
                    <a:pt x="942" y="261"/>
                    <a:pt x="994" y="276"/>
                    <a:pt x="1008" y="266"/>
                  </a:cubicBezTo>
                  <a:cubicBezTo>
                    <a:pt x="1007" y="262"/>
                    <a:pt x="1007" y="263"/>
                    <a:pt x="1008" y="259"/>
                  </a:cubicBezTo>
                  <a:cubicBezTo>
                    <a:pt x="1014" y="258"/>
                    <a:pt x="1018" y="262"/>
                    <a:pt x="1024" y="261"/>
                  </a:cubicBezTo>
                  <a:cubicBezTo>
                    <a:pt x="1046" y="260"/>
                    <a:pt x="1071" y="255"/>
                    <a:pt x="1097" y="260"/>
                  </a:cubicBezTo>
                  <a:cubicBezTo>
                    <a:pt x="1110" y="263"/>
                    <a:pt x="1110" y="270"/>
                    <a:pt x="1123" y="269"/>
                  </a:cubicBezTo>
                  <a:cubicBezTo>
                    <a:pt x="1122" y="270"/>
                    <a:pt x="1122" y="272"/>
                    <a:pt x="1122" y="274"/>
                  </a:cubicBezTo>
                  <a:cubicBezTo>
                    <a:pt x="1124" y="274"/>
                    <a:pt x="1127" y="274"/>
                    <a:pt x="1129" y="274"/>
                  </a:cubicBezTo>
                  <a:cubicBezTo>
                    <a:pt x="1135" y="275"/>
                    <a:pt x="1177" y="272"/>
                    <a:pt x="1183" y="268"/>
                  </a:cubicBezTo>
                  <a:cubicBezTo>
                    <a:pt x="1186" y="266"/>
                    <a:pt x="1186" y="261"/>
                    <a:pt x="1191" y="259"/>
                  </a:cubicBezTo>
                  <a:cubicBezTo>
                    <a:pt x="1198" y="257"/>
                    <a:pt x="1205" y="260"/>
                    <a:pt x="1212" y="257"/>
                  </a:cubicBezTo>
                  <a:cubicBezTo>
                    <a:pt x="1212" y="257"/>
                    <a:pt x="1211" y="256"/>
                    <a:pt x="1211" y="255"/>
                  </a:cubicBezTo>
                  <a:cubicBezTo>
                    <a:pt x="1193" y="255"/>
                    <a:pt x="1177" y="256"/>
                    <a:pt x="1159" y="255"/>
                  </a:cubicBezTo>
                  <a:cubicBezTo>
                    <a:pt x="1159" y="255"/>
                    <a:pt x="1159" y="255"/>
                    <a:pt x="1159" y="254"/>
                  </a:cubicBezTo>
                  <a:cubicBezTo>
                    <a:pt x="1160" y="253"/>
                    <a:pt x="1160" y="253"/>
                    <a:pt x="1161" y="252"/>
                  </a:cubicBezTo>
                  <a:cubicBezTo>
                    <a:pt x="1184" y="247"/>
                    <a:pt x="1215" y="249"/>
                    <a:pt x="1231" y="253"/>
                  </a:cubicBezTo>
                  <a:cubicBezTo>
                    <a:pt x="1240" y="252"/>
                    <a:pt x="1250" y="251"/>
                    <a:pt x="1259" y="250"/>
                  </a:cubicBezTo>
                  <a:cubicBezTo>
                    <a:pt x="1267" y="255"/>
                    <a:pt x="1337" y="250"/>
                    <a:pt x="1350" y="250"/>
                  </a:cubicBezTo>
                  <a:cubicBezTo>
                    <a:pt x="1350" y="252"/>
                    <a:pt x="1350" y="255"/>
                    <a:pt x="1350" y="257"/>
                  </a:cubicBezTo>
                  <a:cubicBezTo>
                    <a:pt x="1349" y="258"/>
                    <a:pt x="1349" y="259"/>
                    <a:pt x="1348" y="260"/>
                  </a:cubicBezTo>
                  <a:cubicBezTo>
                    <a:pt x="1330" y="258"/>
                    <a:pt x="1308" y="251"/>
                    <a:pt x="1294" y="262"/>
                  </a:cubicBezTo>
                  <a:cubicBezTo>
                    <a:pt x="1294" y="262"/>
                    <a:pt x="1294" y="263"/>
                    <a:pt x="1294" y="263"/>
                  </a:cubicBezTo>
                  <a:cubicBezTo>
                    <a:pt x="1295" y="263"/>
                    <a:pt x="1296" y="263"/>
                    <a:pt x="1296" y="263"/>
                  </a:cubicBezTo>
                  <a:cubicBezTo>
                    <a:pt x="1310" y="263"/>
                    <a:pt x="1324" y="262"/>
                    <a:pt x="1339" y="262"/>
                  </a:cubicBezTo>
                  <a:cubicBezTo>
                    <a:pt x="1354" y="264"/>
                    <a:pt x="1381" y="269"/>
                    <a:pt x="1397" y="264"/>
                  </a:cubicBezTo>
                  <a:cubicBezTo>
                    <a:pt x="1403" y="262"/>
                    <a:pt x="1408" y="259"/>
                    <a:pt x="1410" y="253"/>
                  </a:cubicBezTo>
                  <a:cubicBezTo>
                    <a:pt x="1409" y="253"/>
                    <a:pt x="1408" y="253"/>
                    <a:pt x="1408" y="253"/>
                  </a:cubicBezTo>
                  <a:cubicBezTo>
                    <a:pt x="1399" y="249"/>
                    <a:pt x="1386" y="257"/>
                    <a:pt x="1378" y="252"/>
                  </a:cubicBezTo>
                  <a:cubicBezTo>
                    <a:pt x="1404" y="239"/>
                    <a:pt x="1400" y="250"/>
                    <a:pt x="1425" y="249"/>
                  </a:cubicBezTo>
                  <a:cubicBezTo>
                    <a:pt x="1434" y="248"/>
                    <a:pt x="1439" y="244"/>
                    <a:pt x="1449" y="243"/>
                  </a:cubicBezTo>
                  <a:cubicBezTo>
                    <a:pt x="1445" y="245"/>
                    <a:pt x="1442" y="248"/>
                    <a:pt x="1438" y="251"/>
                  </a:cubicBezTo>
                  <a:cubicBezTo>
                    <a:pt x="1439" y="251"/>
                    <a:pt x="1439" y="252"/>
                    <a:pt x="1439" y="253"/>
                  </a:cubicBezTo>
                  <a:cubicBezTo>
                    <a:pt x="1449" y="252"/>
                    <a:pt x="1454" y="253"/>
                    <a:pt x="1461" y="252"/>
                  </a:cubicBezTo>
                  <a:cubicBezTo>
                    <a:pt x="1463" y="247"/>
                    <a:pt x="1464" y="246"/>
                    <a:pt x="1468" y="244"/>
                  </a:cubicBezTo>
                  <a:cubicBezTo>
                    <a:pt x="1474" y="245"/>
                    <a:pt x="1476" y="247"/>
                    <a:pt x="1480" y="251"/>
                  </a:cubicBezTo>
                  <a:cubicBezTo>
                    <a:pt x="1489" y="247"/>
                    <a:pt x="1500" y="244"/>
                    <a:pt x="1510" y="246"/>
                  </a:cubicBezTo>
                  <a:cubicBezTo>
                    <a:pt x="1509" y="247"/>
                    <a:pt x="1508" y="248"/>
                    <a:pt x="1508" y="250"/>
                  </a:cubicBezTo>
                  <a:cubicBezTo>
                    <a:pt x="1501" y="253"/>
                    <a:pt x="1494" y="255"/>
                    <a:pt x="1487" y="258"/>
                  </a:cubicBezTo>
                  <a:cubicBezTo>
                    <a:pt x="1465" y="262"/>
                    <a:pt x="1432" y="247"/>
                    <a:pt x="1415" y="260"/>
                  </a:cubicBezTo>
                  <a:cubicBezTo>
                    <a:pt x="1416" y="261"/>
                    <a:pt x="1416" y="261"/>
                    <a:pt x="1416" y="262"/>
                  </a:cubicBezTo>
                  <a:cubicBezTo>
                    <a:pt x="1451" y="265"/>
                    <a:pt x="1491" y="261"/>
                    <a:pt x="1523" y="261"/>
                  </a:cubicBezTo>
                  <a:cubicBezTo>
                    <a:pt x="1527" y="261"/>
                    <a:pt x="1524" y="264"/>
                    <a:pt x="1527" y="265"/>
                  </a:cubicBezTo>
                  <a:cubicBezTo>
                    <a:pt x="1540" y="265"/>
                    <a:pt x="1554" y="264"/>
                    <a:pt x="1568" y="264"/>
                  </a:cubicBezTo>
                  <a:cubicBezTo>
                    <a:pt x="1568" y="263"/>
                    <a:pt x="1569" y="261"/>
                    <a:pt x="1569" y="260"/>
                  </a:cubicBezTo>
                  <a:cubicBezTo>
                    <a:pt x="1563" y="260"/>
                    <a:pt x="1558" y="257"/>
                    <a:pt x="1555" y="254"/>
                  </a:cubicBezTo>
                  <a:cubicBezTo>
                    <a:pt x="1555" y="254"/>
                    <a:pt x="1555" y="254"/>
                    <a:pt x="1556" y="253"/>
                  </a:cubicBezTo>
                  <a:cubicBezTo>
                    <a:pt x="1563" y="253"/>
                    <a:pt x="1585" y="249"/>
                    <a:pt x="1585" y="249"/>
                  </a:cubicBezTo>
                  <a:cubicBezTo>
                    <a:pt x="1621" y="262"/>
                    <a:pt x="1671" y="254"/>
                    <a:pt x="1710" y="251"/>
                  </a:cubicBezTo>
                  <a:cubicBezTo>
                    <a:pt x="1711" y="252"/>
                    <a:pt x="1713" y="254"/>
                    <a:pt x="1714" y="255"/>
                  </a:cubicBezTo>
                  <a:cubicBezTo>
                    <a:pt x="1729" y="251"/>
                    <a:pt x="1738" y="261"/>
                    <a:pt x="1751" y="259"/>
                  </a:cubicBezTo>
                  <a:cubicBezTo>
                    <a:pt x="1761" y="258"/>
                    <a:pt x="1771" y="256"/>
                    <a:pt x="1780" y="254"/>
                  </a:cubicBezTo>
                  <a:cubicBezTo>
                    <a:pt x="1785" y="252"/>
                    <a:pt x="1790" y="249"/>
                    <a:pt x="1796" y="246"/>
                  </a:cubicBezTo>
                  <a:cubicBezTo>
                    <a:pt x="1808" y="243"/>
                    <a:pt x="1813" y="255"/>
                    <a:pt x="1828" y="251"/>
                  </a:cubicBezTo>
                  <a:cubicBezTo>
                    <a:pt x="1837" y="248"/>
                    <a:pt x="1845" y="242"/>
                    <a:pt x="1855" y="242"/>
                  </a:cubicBezTo>
                  <a:cubicBezTo>
                    <a:pt x="1856" y="243"/>
                    <a:pt x="1856" y="243"/>
                    <a:pt x="1857" y="244"/>
                  </a:cubicBezTo>
                  <a:cubicBezTo>
                    <a:pt x="1857" y="244"/>
                    <a:pt x="1857" y="245"/>
                    <a:pt x="1857" y="245"/>
                  </a:cubicBezTo>
                  <a:cubicBezTo>
                    <a:pt x="1854" y="246"/>
                    <a:pt x="1852" y="247"/>
                    <a:pt x="1849" y="249"/>
                  </a:cubicBezTo>
                  <a:cubicBezTo>
                    <a:pt x="1850" y="249"/>
                    <a:pt x="1850" y="249"/>
                    <a:pt x="1850" y="250"/>
                  </a:cubicBezTo>
                  <a:cubicBezTo>
                    <a:pt x="1861" y="249"/>
                    <a:pt x="1867" y="247"/>
                    <a:pt x="1874" y="245"/>
                  </a:cubicBezTo>
                  <a:cubicBezTo>
                    <a:pt x="1884" y="242"/>
                    <a:pt x="1904" y="249"/>
                    <a:pt x="1910" y="251"/>
                  </a:cubicBezTo>
                  <a:cubicBezTo>
                    <a:pt x="1918" y="253"/>
                    <a:pt x="1935" y="248"/>
                    <a:pt x="1940" y="246"/>
                  </a:cubicBezTo>
                  <a:cubicBezTo>
                    <a:pt x="1949" y="243"/>
                    <a:pt x="1981" y="250"/>
                    <a:pt x="1992" y="251"/>
                  </a:cubicBezTo>
                  <a:cubicBezTo>
                    <a:pt x="1996" y="243"/>
                    <a:pt x="2002" y="241"/>
                    <a:pt x="2010" y="238"/>
                  </a:cubicBezTo>
                  <a:cubicBezTo>
                    <a:pt x="2024" y="249"/>
                    <a:pt x="2040" y="229"/>
                    <a:pt x="2056" y="236"/>
                  </a:cubicBezTo>
                  <a:cubicBezTo>
                    <a:pt x="2057" y="238"/>
                    <a:pt x="2059" y="240"/>
                    <a:pt x="2060" y="242"/>
                  </a:cubicBezTo>
                  <a:cubicBezTo>
                    <a:pt x="2068" y="244"/>
                    <a:pt x="2082" y="238"/>
                    <a:pt x="2088" y="237"/>
                  </a:cubicBezTo>
                  <a:cubicBezTo>
                    <a:pt x="2093" y="239"/>
                    <a:pt x="2099" y="241"/>
                    <a:pt x="2104" y="243"/>
                  </a:cubicBezTo>
                  <a:cubicBezTo>
                    <a:pt x="2123" y="240"/>
                    <a:pt x="2141" y="231"/>
                    <a:pt x="2162" y="235"/>
                  </a:cubicBezTo>
                  <a:cubicBezTo>
                    <a:pt x="2162" y="237"/>
                    <a:pt x="2162" y="238"/>
                    <a:pt x="2162" y="239"/>
                  </a:cubicBezTo>
                  <a:cubicBezTo>
                    <a:pt x="2172" y="239"/>
                    <a:pt x="2193" y="242"/>
                    <a:pt x="2200" y="236"/>
                  </a:cubicBezTo>
                  <a:cubicBezTo>
                    <a:pt x="2200" y="236"/>
                    <a:pt x="2200" y="236"/>
                    <a:pt x="2200" y="235"/>
                  </a:cubicBezTo>
                  <a:cubicBezTo>
                    <a:pt x="2194" y="235"/>
                    <a:pt x="2195" y="236"/>
                    <a:pt x="2193" y="232"/>
                  </a:cubicBezTo>
                  <a:cubicBezTo>
                    <a:pt x="2194" y="232"/>
                    <a:pt x="2195" y="232"/>
                    <a:pt x="2196" y="231"/>
                  </a:cubicBezTo>
                  <a:cubicBezTo>
                    <a:pt x="2214" y="235"/>
                    <a:pt x="2229" y="240"/>
                    <a:pt x="2249" y="236"/>
                  </a:cubicBezTo>
                  <a:cubicBezTo>
                    <a:pt x="2253" y="235"/>
                    <a:pt x="2254" y="229"/>
                    <a:pt x="2257" y="228"/>
                  </a:cubicBezTo>
                  <a:cubicBezTo>
                    <a:pt x="2264" y="227"/>
                    <a:pt x="2270" y="226"/>
                    <a:pt x="2276" y="226"/>
                  </a:cubicBezTo>
                  <a:cubicBezTo>
                    <a:pt x="2276" y="228"/>
                    <a:pt x="2275" y="229"/>
                    <a:pt x="2274" y="231"/>
                  </a:cubicBezTo>
                  <a:cubicBezTo>
                    <a:pt x="2275" y="231"/>
                    <a:pt x="2276" y="231"/>
                    <a:pt x="2276" y="231"/>
                  </a:cubicBezTo>
                  <a:cubicBezTo>
                    <a:pt x="2282" y="229"/>
                    <a:pt x="2293" y="228"/>
                    <a:pt x="2297" y="223"/>
                  </a:cubicBezTo>
                  <a:cubicBezTo>
                    <a:pt x="2297" y="220"/>
                    <a:pt x="2298" y="216"/>
                    <a:pt x="2299" y="213"/>
                  </a:cubicBezTo>
                  <a:cubicBezTo>
                    <a:pt x="2281" y="212"/>
                    <a:pt x="2281" y="215"/>
                    <a:pt x="2269" y="218"/>
                  </a:cubicBezTo>
                  <a:cubicBezTo>
                    <a:pt x="2260" y="220"/>
                    <a:pt x="2252" y="216"/>
                    <a:pt x="2246" y="217"/>
                  </a:cubicBezTo>
                  <a:cubicBezTo>
                    <a:pt x="2238" y="218"/>
                    <a:pt x="2237" y="224"/>
                    <a:pt x="2229" y="225"/>
                  </a:cubicBezTo>
                  <a:cubicBezTo>
                    <a:pt x="2228" y="223"/>
                    <a:pt x="2226" y="221"/>
                    <a:pt x="2224" y="220"/>
                  </a:cubicBezTo>
                  <a:cubicBezTo>
                    <a:pt x="2212" y="225"/>
                    <a:pt x="2192" y="225"/>
                    <a:pt x="2178" y="224"/>
                  </a:cubicBezTo>
                  <a:cubicBezTo>
                    <a:pt x="2178" y="223"/>
                    <a:pt x="2178" y="222"/>
                    <a:pt x="2179" y="221"/>
                  </a:cubicBezTo>
                  <a:cubicBezTo>
                    <a:pt x="2183" y="220"/>
                    <a:pt x="2190" y="219"/>
                    <a:pt x="2192" y="215"/>
                  </a:cubicBezTo>
                  <a:cubicBezTo>
                    <a:pt x="2158" y="215"/>
                    <a:pt x="2108" y="217"/>
                    <a:pt x="2079" y="226"/>
                  </a:cubicBezTo>
                  <a:cubicBezTo>
                    <a:pt x="2068" y="226"/>
                    <a:pt x="2058" y="226"/>
                    <a:pt x="2047" y="226"/>
                  </a:cubicBezTo>
                  <a:cubicBezTo>
                    <a:pt x="2047" y="225"/>
                    <a:pt x="2047" y="225"/>
                    <a:pt x="2047" y="225"/>
                  </a:cubicBezTo>
                  <a:cubicBezTo>
                    <a:pt x="2053" y="213"/>
                    <a:pt x="2069" y="215"/>
                    <a:pt x="2077" y="205"/>
                  </a:cubicBezTo>
                  <a:cubicBezTo>
                    <a:pt x="2076" y="205"/>
                    <a:pt x="2076" y="205"/>
                    <a:pt x="2075" y="205"/>
                  </a:cubicBezTo>
                  <a:cubicBezTo>
                    <a:pt x="2057" y="205"/>
                    <a:pt x="2038" y="206"/>
                    <a:pt x="2020" y="206"/>
                  </a:cubicBezTo>
                  <a:cubicBezTo>
                    <a:pt x="2020" y="205"/>
                    <a:pt x="2021" y="205"/>
                    <a:pt x="2021" y="204"/>
                  </a:cubicBezTo>
                  <a:cubicBezTo>
                    <a:pt x="2030" y="202"/>
                    <a:pt x="2042" y="204"/>
                    <a:pt x="2047" y="198"/>
                  </a:cubicBezTo>
                  <a:cubicBezTo>
                    <a:pt x="2043" y="196"/>
                    <a:pt x="2043" y="198"/>
                    <a:pt x="2043" y="194"/>
                  </a:cubicBezTo>
                  <a:cubicBezTo>
                    <a:pt x="2046" y="193"/>
                    <a:pt x="2048" y="193"/>
                    <a:pt x="2051" y="192"/>
                  </a:cubicBezTo>
                  <a:cubicBezTo>
                    <a:pt x="2052" y="193"/>
                    <a:pt x="2052" y="195"/>
                    <a:pt x="2053" y="196"/>
                  </a:cubicBezTo>
                  <a:cubicBezTo>
                    <a:pt x="2062" y="193"/>
                    <a:pt x="2069" y="197"/>
                    <a:pt x="2079" y="195"/>
                  </a:cubicBezTo>
                  <a:cubicBezTo>
                    <a:pt x="2084" y="192"/>
                    <a:pt x="2088" y="190"/>
                    <a:pt x="2093" y="187"/>
                  </a:cubicBezTo>
                  <a:cubicBezTo>
                    <a:pt x="2103" y="184"/>
                    <a:pt x="2105" y="191"/>
                    <a:pt x="2112" y="190"/>
                  </a:cubicBezTo>
                  <a:cubicBezTo>
                    <a:pt x="2124" y="188"/>
                    <a:pt x="2136" y="186"/>
                    <a:pt x="2148" y="183"/>
                  </a:cubicBezTo>
                  <a:cubicBezTo>
                    <a:pt x="2155" y="184"/>
                    <a:pt x="2155" y="191"/>
                    <a:pt x="2162" y="190"/>
                  </a:cubicBezTo>
                  <a:cubicBezTo>
                    <a:pt x="2175" y="188"/>
                    <a:pt x="2187" y="186"/>
                    <a:pt x="2200" y="184"/>
                  </a:cubicBezTo>
                  <a:cubicBezTo>
                    <a:pt x="2205" y="185"/>
                    <a:pt x="2211" y="191"/>
                    <a:pt x="2214" y="191"/>
                  </a:cubicBezTo>
                  <a:cubicBezTo>
                    <a:pt x="2217" y="189"/>
                    <a:pt x="2220" y="187"/>
                    <a:pt x="2224" y="185"/>
                  </a:cubicBezTo>
                  <a:cubicBezTo>
                    <a:pt x="2233" y="185"/>
                    <a:pt x="2242" y="185"/>
                    <a:pt x="2252" y="184"/>
                  </a:cubicBezTo>
                  <a:cubicBezTo>
                    <a:pt x="2257" y="182"/>
                    <a:pt x="2263" y="181"/>
                    <a:pt x="2269" y="179"/>
                  </a:cubicBezTo>
                  <a:cubicBezTo>
                    <a:pt x="2269" y="179"/>
                    <a:pt x="2269" y="179"/>
                    <a:pt x="2269" y="180"/>
                  </a:cubicBezTo>
                  <a:cubicBezTo>
                    <a:pt x="2268" y="183"/>
                    <a:pt x="2267" y="182"/>
                    <a:pt x="2268" y="185"/>
                  </a:cubicBezTo>
                  <a:cubicBezTo>
                    <a:pt x="2268" y="185"/>
                    <a:pt x="2269" y="185"/>
                    <a:pt x="2270" y="185"/>
                  </a:cubicBezTo>
                  <a:cubicBezTo>
                    <a:pt x="2270" y="185"/>
                    <a:pt x="2312" y="174"/>
                    <a:pt x="2312" y="174"/>
                  </a:cubicBezTo>
                  <a:cubicBezTo>
                    <a:pt x="2315" y="175"/>
                    <a:pt x="2313" y="178"/>
                    <a:pt x="2316" y="179"/>
                  </a:cubicBezTo>
                  <a:cubicBezTo>
                    <a:pt x="2325" y="182"/>
                    <a:pt x="2330" y="176"/>
                    <a:pt x="2337" y="175"/>
                  </a:cubicBezTo>
                  <a:cubicBezTo>
                    <a:pt x="2338" y="179"/>
                    <a:pt x="2336" y="177"/>
                    <a:pt x="2340" y="179"/>
                  </a:cubicBezTo>
                  <a:cubicBezTo>
                    <a:pt x="2362" y="168"/>
                    <a:pt x="2397" y="172"/>
                    <a:pt x="2423" y="169"/>
                  </a:cubicBezTo>
                  <a:cubicBezTo>
                    <a:pt x="2459" y="164"/>
                    <a:pt x="2507" y="158"/>
                    <a:pt x="2543" y="150"/>
                  </a:cubicBezTo>
                  <a:cubicBezTo>
                    <a:pt x="2548" y="150"/>
                    <a:pt x="2554" y="151"/>
                    <a:pt x="2559" y="152"/>
                  </a:cubicBezTo>
                  <a:cubicBezTo>
                    <a:pt x="2573" y="151"/>
                    <a:pt x="2589" y="150"/>
                    <a:pt x="2607" y="147"/>
                  </a:cubicBezTo>
                  <a:cubicBezTo>
                    <a:pt x="2635" y="143"/>
                    <a:pt x="2664" y="140"/>
                    <a:pt x="2685" y="143"/>
                  </a:cubicBezTo>
                  <a:cubicBezTo>
                    <a:pt x="2685" y="143"/>
                    <a:pt x="2685" y="144"/>
                    <a:pt x="2685" y="144"/>
                  </a:cubicBezTo>
                  <a:cubicBezTo>
                    <a:pt x="2684" y="145"/>
                    <a:pt x="2684" y="145"/>
                    <a:pt x="2683" y="146"/>
                  </a:cubicBezTo>
                  <a:cubicBezTo>
                    <a:pt x="2662" y="155"/>
                    <a:pt x="2639" y="147"/>
                    <a:pt x="2621" y="157"/>
                  </a:cubicBezTo>
                  <a:cubicBezTo>
                    <a:pt x="2621" y="158"/>
                    <a:pt x="2622" y="159"/>
                    <a:pt x="2622" y="159"/>
                  </a:cubicBezTo>
                  <a:cubicBezTo>
                    <a:pt x="2655" y="158"/>
                    <a:pt x="2676" y="149"/>
                    <a:pt x="2707" y="156"/>
                  </a:cubicBezTo>
                  <a:cubicBezTo>
                    <a:pt x="2706" y="157"/>
                    <a:pt x="2706" y="158"/>
                    <a:pt x="2706" y="159"/>
                  </a:cubicBezTo>
                  <a:cubicBezTo>
                    <a:pt x="2726" y="158"/>
                    <a:pt x="2741" y="154"/>
                    <a:pt x="2760" y="151"/>
                  </a:cubicBezTo>
                  <a:cubicBezTo>
                    <a:pt x="2764" y="150"/>
                    <a:pt x="2769" y="157"/>
                    <a:pt x="2778" y="155"/>
                  </a:cubicBezTo>
                  <a:cubicBezTo>
                    <a:pt x="2787" y="152"/>
                    <a:pt x="2794" y="146"/>
                    <a:pt x="2804" y="144"/>
                  </a:cubicBezTo>
                  <a:cubicBezTo>
                    <a:pt x="2805" y="149"/>
                    <a:pt x="2804" y="147"/>
                    <a:pt x="2807" y="149"/>
                  </a:cubicBezTo>
                  <a:cubicBezTo>
                    <a:pt x="2816" y="150"/>
                    <a:pt x="2824" y="143"/>
                    <a:pt x="2830" y="139"/>
                  </a:cubicBezTo>
                  <a:cubicBezTo>
                    <a:pt x="2833" y="142"/>
                    <a:pt x="2836" y="145"/>
                    <a:pt x="2842" y="142"/>
                  </a:cubicBezTo>
                  <a:cubicBezTo>
                    <a:pt x="2852" y="145"/>
                    <a:pt x="2865" y="137"/>
                    <a:pt x="2875" y="133"/>
                  </a:cubicBezTo>
                  <a:cubicBezTo>
                    <a:pt x="2874" y="122"/>
                    <a:pt x="2878" y="66"/>
                    <a:pt x="2883" y="61"/>
                  </a:cubicBezTo>
                  <a:cubicBezTo>
                    <a:pt x="2895" y="50"/>
                    <a:pt x="2954" y="36"/>
                    <a:pt x="2973" y="32"/>
                  </a:cubicBezTo>
                  <a:cubicBezTo>
                    <a:pt x="2973" y="32"/>
                    <a:pt x="2973" y="32"/>
                    <a:pt x="2973" y="33"/>
                  </a:cubicBezTo>
                  <a:cubicBezTo>
                    <a:pt x="2973" y="34"/>
                    <a:pt x="2972" y="35"/>
                    <a:pt x="2972" y="36"/>
                  </a:cubicBezTo>
                  <a:cubicBezTo>
                    <a:pt x="2963" y="38"/>
                    <a:pt x="2941" y="47"/>
                    <a:pt x="2939" y="54"/>
                  </a:cubicBezTo>
                  <a:cubicBezTo>
                    <a:pt x="2940" y="54"/>
                    <a:pt x="2940" y="54"/>
                    <a:pt x="2941" y="54"/>
                  </a:cubicBezTo>
                  <a:cubicBezTo>
                    <a:pt x="2943" y="54"/>
                    <a:pt x="2971" y="49"/>
                    <a:pt x="2975" y="47"/>
                  </a:cubicBezTo>
                  <a:cubicBezTo>
                    <a:pt x="2976" y="47"/>
                    <a:pt x="2977" y="48"/>
                    <a:pt x="2977" y="48"/>
                  </a:cubicBezTo>
                  <a:cubicBezTo>
                    <a:pt x="2977" y="49"/>
                    <a:pt x="2977" y="50"/>
                    <a:pt x="2977" y="51"/>
                  </a:cubicBezTo>
                  <a:cubicBezTo>
                    <a:pt x="2975" y="53"/>
                    <a:pt x="2973" y="55"/>
                    <a:pt x="2972" y="58"/>
                  </a:cubicBezTo>
                  <a:cubicBezTo>
                    <a:pt x="2972" y="58"/>
                    <a:pt x="2973" y="58"/>
                    <a:pt x="2973" y="58"/>
                  </a:cubicBezTo>
                  <a:cubicBezTo>
                    <a:pt x="2984" y="61"/>
                    <a:pt x="3034" y="51"/>
                    <a:pt x="3048" y="49"/>
                  </a:cubicBezTo>
                  <a:cubicBezTo>
                    <a:pt x="3053" y="50"/>
                    <a:pt x="3058" y="51"/>
                    <a:pt x="3063" y="52"/>
                  </a:cubicBezTo>
                  <a:cubicBezTo>
                    <a:pt x="3089" y="43"/>
                    <a:pt x="3115" y="35"/>
                    <a:pt x="3141" y="26"/>
                  </a:cubicBezTo>
                  <a:cubicBezTo>
                    <a:pt x="3150" y="26"/>
                    <a:pt x="3158" y="25"/>
                    <a:pt x="3166" y="25"/>
                  </a:cubicBezTo>
                  <a:cubicBezTo>
                    <a:pt x="3168" y="25"/>
                    <a:pt x="3195" y="16"/>
                    <a:pt x="3196" y="15"/>
                  </a:cubicBezTo>
                  <a:cubicBezTo>
                    <a:pt x="3201" y="12"/>
                    <a:pt x="3204" y="5"/>
                    <a:pt x="3211" y="3"/>
                  </a:cubicBezTo>
                  <a:cubicBezTo>
                    <a:pt x="3218" y="4"/>
                    <a:pt x="3226" y="4"/>
                    <a:pt x="3234" y="5"/>
                  </a:cubicBezTo>
                  <a:cubicBezTo>
                    <a:pt x="3243" y="4"/>
                    <a:pt x="3251" y="0"/>
                    <a:pt x="3260" y="1"/>
                  </a:cubicBezTo>
                  <a:cubicBezTo>
                    <a:pt x="3260" y="1"/>
                    <a:pt x="3260" y="2"/>
                    <a:pt x="3260" y="2"/>
                  </a:cubicBezTo>
                  <a:cubicBezTo>
                    <a:pt x="3260" y="2"/>
                    <a:pt x="3260" y="3"/>
                    <a:pt x="3260" y="3"/>
                  </a:cubicBezTo>
                  <a:cubicBezTo>
                    <a:pt x="3244" y="5"/>
                    <a:pt x="3193" y="19"/>
                    <a:pt x="3186" y="28"/>
                  </a:cubicBezTo>
                  <a:cubicBezTo>
                    <a:pt x="3188" y="29"/>
                    <a:pt x="3187" y="29"/>
                    <a:pt x="3191" y="30"/>
                  </a:cubicBezTo>
                  <a:cubicBezTo>
                    <a:pt x="3191" y="30"/>
                    <a:pt x="3191" y="31"/>
                    <a:pt x="3190" y="32"/>
                  </a:cubicBezTo>
                  <a:cubicBezTo>
                    <a:pt x="3174" y="35"/>
                    <a:pt x="3140" y="43"/>
                    <a:pt x="3131" y="53"/>
                  </a:cubicBezTo>
                  <a:cubicBezTo>
                    <a:pt x="3156" y="51"/>
                    <a:pt x="3178" y="37"/>
                    <a:pt x="3200" y="32"/>
                  </a:cubicBezTo>
                  <a:cubicBezTo>
                    <a:pt x="3201" y="33"/>
                    <a:pt x="3202" y="34"/>
                    <a:pt x="3203" y="36"/>
                  </a:cubicBezTo>
                  <a:cubicBezTo>
                    <a:pt x="3203" y="39"/>
                    <a:pt x="3203" y="42"/>
                    <a:pt x="3203" y="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217"/>
            <p:cNvSpPr>
              <a:spLocks/>
            </p:cNvSpPr>
            <p:nvPr/>
          </p:nvSpPr>
          <p:spPr bwMode="auto">
            <a:xfrm>
              <a:off x="16533316" y="4836225"/>
              <a:ext cx="49213" cy="23813"/>
            </a:xfrm>
            <a:custGeom>
              <a:avLst/>
              <a:gdLst>
                <a:gd name="T0" fmla="*/ 16 w 19"/>
                <a:gd name="T1" fmla="*/ 0 h 9"/>
                <a:gd name="T2" fmla="*/ 19 w 19"/>
                <a:gd name="T3" fmla="*/ 0 h 9"/>
                <a:gd name="T4" fmla="*/ 17 w 19"/>
                <a:gd name="T5" fmla="*/ 5 h 9"/>
                <a:gd name="T6" fmla="*/ 0 w 19"/>
                <a:gd name="T7" fmla="*/ 8 h 9"/>
                <a:gd name="T8" fmla="*/ 0 w 19"/>
                <a:gd name="T9" fmla="*/ 7 h 9"/>
                <a:gd name="T10" fmla="*/ 1 w 19"/>
                <a:gd name="T11" fmla="*/ 5 h 9"/>
                <a:gd name="T12" fmla="*/ 16 w 19"/>
                <a:gd name="T13" fmla="*/ 0 h 9"/>
              </a:gdLst>
              <a:ahLst/>
              <a:cxnLst>
                <a:cxn ang="0">
                  <a:pos x="T0" y="T1"/>
                </a:cxn>
                <a:cxn ang="0">
                  <a:pos x="T2" y="T3"/>
                </a:cxn>
                <a:cxn ang="0">
                  <a:pos x="T4" y="T5"/>
                </a:cxn>
                <a:cxn ang="0">
                  <a:pos x="T6" y="T7"/>
                </a:cxn>
                <a:cxn ang="0">
                  <a:pos x="T8" y="T9"/>
                </a:cxn>
                <a:cxn ang="0">
                  <a:pos x="T10" y="T11"/>
                </a:cxn>
                <a:cxn ang="0">
                  <a:pos x="T12" y="T13"/>
                </a:cxn>
              </a:cxnLst>
              <a:rect l="0" t="0" r="r" b="b"/>
              <a:pathLst>
                <a:path w="19" h="9">
                  <a:moveTo>
                    <a:pt x="16" y="0"/>
                  </a:moveTo>
                  <a:cubicBezTo>
                    <a:pt x="17" y="0"/>
                    <a:pt x="18" y="0"/>
                    <a:pt x="19" y="0"/>
                  </a:cubicBezTo>
                  <a:cubicBezTo>
                    <a:pt x="18" y="2"/>
                    <a:pt x="17" y="3"/>
                    <a:pt x="17" y="5"/>
                  </a:cubicBezTo>
                  <a:cubicBezTo>
                    <a:pt x="11" y="7"/>
                    <a:pt x="7" y="9"/>
                    <a:pt x="0" y="8"/>
                  </a:cubicBezTo>
                  <a:cubicBezTo>
                    <a:pt x="0" y="8"/>
                    <a:pt x="0" y="7"/>
                    <a:pt x="0" y="7"/>
                  </a:cubicBezTo>
                  <a:cubicBezTo>
                    <a:pt x="1" y="6"/>
                    <a:pt x="1" y="6"/>
                    <a:pt x="1" y="5"/>
                  </a:cubicBezTo>
                  <a:cubicBezTo>
                    <a:pt x="6" y="3"/>
                    <a:pt x="11" y="2"/>
                    <a:pt x="1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218"/>
            <p:cNvSpPr>
              <a:spLocks/>
            </p:cNvSpPr>
            <p:nvPr/>
          </p:nvSpPr>
          <p:spPr bwMode="auto">
            <a:xfrm>
              <a:off x="15083929" y="4867975"/>
              <a:ext cx="119063" cy="55563"/>
            </a:xfrm>
            <a:custGeom>
              <a:avLst/>
              <a:gdLst>
                <a:gd name="T0" fmla="*/ 0 w 45"/>
                <a:gd name="T1" fmla="*/ 15 h 21"/>
                <a:gd name="T2" fmla="*/ 13 w 45"/>
                <a:gd name="T3" fmla="*/ 9 h 21"/>
                <a:gd name="T4" fmla="*/ 13 w 45"/>
                <a:gd name="T5" fmla="*/ 8 h 21"/>
                <a:gd name="T6" fmla="*/ 1 w 45"/>
                <a:gd name="T7" fmla="*/ 10 h 21"/>
                <a:gd name="T8" fmla="*/ 2 w 45"/>
                <a:gd name="T9" fmla="*/ 4 h 21"/>
                <a:gd name="T10" fmla="*/ 20 w 45"/>
                <a:gd name="T11" fmla="*/ 0 h 21"/>
                <a:gd name="T12" fmla="*/ 21 w 45"/>
                <a:gd name="T13" fmla="*/ 2 h 21"/>
                <a:gd name="T14" fmla="*/ 18 w 45"/>
                <a:gd name="T15" fmla="*/ 7 h 21"/>
                <a:gd name="T16" fmla="*/ 45 w 45"/>
                <a:gd name="T17" fmla="*/ 3 h 21"/>
                <a:gd name="T18" fmla="*/ 45 w 45"/>
                <a:gd name="T19" fmla="*/ 5 h 21"/>
                <a:gd name="T20" fmla="*/ 0 w 45"/>
                <a:gd name="T21" fmla="*/ 21 h 21"/>
                <a:gd name="T22" fmla="*/ 0 w 45"/>
                <a:gd name="T23" fmla="*/ 15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5" h="21">
                  <a:moveTo>
                    <a:pt x="0" y="15"/>
                  </a:moveTo>
                  <a:cubicBezTo>
                    <a:pt x="7" y="15"/>
                    <a:pt x="10" y="13"/>
                    <a:pt x="13" y="9"/>
                  </a:cubicBezTo>
                  <a:cubicBezTo>
                    <a:pt x="13" y="9"/>
                    <a:pt x="13" y="9"/>
                    <a:pt x="13" y="8"/>
                  </a:cubicBezTo>
                  <a:cubicBezTo>
                    <a:pt x="9" y="9"/>
                    <a:pt x="5" y="10"/>
                    <a:pt x="1" y="10"/>
                  </a:cubicBezTo>
                  <a:cubicBezTo>
                    <a:pt x="2" y="8"/>
                    <a:pt x="2" y="6"/>
                    <a:pt x="2" y="4"/>
                  </a:cubicBezTo>
                  <a:cubicBezTo>
                    <a:pt x="8" y="5"/>
                    <a:pt x="15" y="2"/>
                    <a:pt x="20" y="0"/>
                  </a:cubicBezTo>
                  <a:cubicBezTo>
                    <a:pt x="21" y="0"/>
                    <a:pt x="21" y="1"/>
                    <a:pt x="21" y="2"/>
                  </a:cubicBezTo>
                  <a:cubicBezTo>
                    <a:pt x="20" y="4"/>
                    <a:pt x="19" y="6"/>
                    <a:pt x="18" y="7"/>
                  </a:cubicBezTo>
                  <a:cubicBezTo>
                    <a:pt x="27" y="8"/>
                    <a:pt x="35" y="1"/>
                    <a:pt x="45" y="3"/>
                  </a:cubicBezTo>
                  <a:cubicBezTo>
                    <a:pt x="45" y="3"/>
                    <a:pt x="45" y="4"/>
                    <a:pt x="45" y="5"/>
                  </a:cubicBezTo>
                  <a:cubicBezTo>
                    <a:pt x="30" y="10"/>
                    <a:pt x="15" y="15"/>
                    <a:pt x="0" y="21"/>
                  </a:cubicBezTo>
                  <a:cubicBezTo>
                    <a:pt x="0" y="19"/>
                    <a:pt x="0" y="17"/>
                    <a:pt x="0" y="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219"/>
            <p:cNvSpPr>
              <a:spLocks/>
            </p:cNvSpPr>
            <p:nvPr/>
          </p:nvSpPr>
          <p:spPr bwMode="auto">
            <a:xfrm>
              <a:off x="16220579" y="4912425"/>
              <a:ext cx="22225" cy="12700"/>
            </a:xfrm>
            <a:custGeom>
              <a:avLst/>
              <a:gdLst>
                <a:gd name="T0" fmla="*/ 5 w 8"/>
                <a:gd name="T1" fmla="*/ 0 h 5"/>
                <a:gd name="T2" fmla="*/ 8 w 8"/>
                <a:gd name="T3" fmla="*/ 1 h 5"/>
                <a:gd name="T4" fmla="*/ 6 w 8"/>
                <a:gd name="T5" fmla="*/ 4 h 5"/>
                <a:gd name="T6" fmla="*/ 0 w 8"/>
                <a:gd name="T7" fmla="*/ 5 h 5"/>
                <a:gd name="T8" fmla="*/ 5 w 8"/>
                <a:gd name="T9" fmla="*/ 0 h 5"/>
              </a:gdLst>
              <a:ahLst/>
              <a:cxnLst>
                <a:cxn ang="0">
                  <a:pos x="T0" y="T1"/>
                </a:cxn>
                <a:cxn ang="0">
                  <a:pos x="T2" y="T3"/>
                </a:cxn>
                <a:cxn ang="0">
                  <a:pos x="T4" y="T5"/>
                </a:cxn>
                <a:cxn ang="0">
                  <a:pos x="T6" y="T7"/>
                </a:cxn>
                <a:cxn ang="0">
                  <a:pos x="T8" y="T9"/>
                </a:cxn>
              </a:cxnLst>
              <a:rect l="0" t="0" r="r" b="b"/>
              <a:pathLst>
                <a:path w="8" h="5">
                  <a:moveTo>
                    <a:pt x="5" y="0"/>
                  </a:moveTo>
                  <a:cubicBezTo>
                    <a:pt x="6" y="0"/>
                    <a:pt x="7" y="1"/>
                    <a:pt x="8" y="1"/>
                  </a:cubicBezTo>
                  <a:cubicBezTo>
                    <a:pt x="7" y="2"/>
                    <a:pt x="7" y="3"/>
                    <a:pt x="6" y="4"/>
                  </a:cubicBezTo>
                  <a:cubicBezTo>
                    <a:pt x="4" y="4"/>
                    <a:pt x="2" y="5"/>
                    <a:pt x="0" y="5"/>
                  </a:cubicBezTo>
                  <a:cubicBezTo>
                    <a:pt x="2" y="2"/>
                    <a:pt x="2" y="2"/>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220"/>
            <p:cNvSpPr>
              <a:spLocks/>
            </p:cNvSpPr>
            <p:nvPr/>
          </p:nvSpPr>
          <p:spPr bwMode="auto">
            <a:xfrm>
              <a:off x="15723691" y="4936238"/>
              <a:ext cx="15875" cy="11113"/>
            </a:xfrm>
            <a:custGeom>
              <a:avLst/>
              <a:gdLst>
                <a:gd name="T0" fmla="*/ 2 w 6"/>
                <a:gd name="T1" fmla="*/ 0 h 4"/>
                <a:gd name="T2" fmla="*/ 0 w 6"/>
                <a:gd name="T3" fmla="*/ 3 h 4"/>
                <a:gd name="T4" fmla="*/ 0 w 6"/>
                <a:gd name="T5" fmla="*/ 4 h 4"/>
                <a:gd name="T6" fmla="*/ 4 w 6"/>
                <a:gd name="T7" fmla="*/ 4 h 4"/>
                <a:gd name="T8" fmla="*/ 6 w 6"/>
                <a:gd name="T9" fmla="*/ 1 h 4"/>
                <a:gd name="T10" fmla="*/ 6 w 6"/>
                <a:gd name="T11" fmla="*/ 0 h 4"/>
                <a:gd name="T12" fmla="*/ 2 w 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6" h="4">
                  <a:moveTo>
                    <a:pt x="2" y="0"/>
                  </a:moveTo>
                  <a:cubicBezTo>
                    <a:pt x="1" y="1"/>
                    <a:pt x="1" y="2"/>
                    <a:pt x="0" y="3"/>
                  </a:cubicBezTo>
                  <a:cubicBezTo>
                    <a:pt x="0" y="3"/>
                    <a:pt x="0" y="3"/>
                    <a:pt x="0" y="4"/>
                  </a:cubicBezTo>
                  <a:cubicBezTo>
                    <a:pt x="1" y="4"/>
                    <a:pt x="3" y="4"/>
                    <a:pt x="4" y="4"/>
                  </a:cubicBezTo>
                  <a:cubicBezTo>
                    <a:pt x="5" y="3"/>
                    <a:pt x="5" y="2"/>
                    <a:pt x="6" y="1"/>
                  </a:cubicBezTo>
                  <a:cubicBezTo>
                    <a:pt x="6" y="0"/>
                    <a:pt x="6" y="0"/>
                    <a:pt x="6" y="0"/>
                  </a:cubicBezTo>
                  <a:cubicBezTo>
                    <a:pt x="5" y="0"/>
                    <a:pt x="3"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221"/>
            <p:cNvSpPr>
              <a:spLocks/>
            </p:cNvSpPr>
            <p:nvPr/>
          </p:nvSpPr>
          <p:spPr bwMode="auto">
            <a:xfrm>
              <a:off x="15985629" y="5023550"/>
              <a:ext cx="100013" cy="80963"/>
            </a:xfrm>
            <a:custGeom>
              <a:avLst/>
              <a:gdLst>
                <a:gd name="T0" fmla="*/ 31 w 38"/>
                <a:gd name="T1" fmla="*/ 0 h 31"/>
                <a:gd name="T2" fmla="*/ 34 w 38"/>
                <a:gd name="T3" fmla="*/ 0 h 31"/>
                <a:gd name="T4" fmla="*/ 34 w 38"/>
                <a:gd name="T5" fmla="*/ 3 h 31"/>
                <a:gd name="T6" fmla="*/ 15 w 38"/>
                <a:gd name="T7" fmla="*/ 14 h 31"/>
                <a:gd name="T8" fmla="*/ 17 w 38"/>
                <a:gd name="T9" fmla="*/ 17 h 31"/>
                <a:gd name="T10" fmla="*/ 36 w 38"/>
                <a:gd name="T11" fmla="*/ 16 h 31"/>
                <a:gd name="T12" fmla="*/ 38 w 38"/>
                <a:gd name="T13" fmla="*/ 17 h 31"/>
                <a:gd name="T14" fmla="*/ 38 w 38"/>
                <a:gd name="T15" fmla="*/ 21 h 31"/>
                <a:gd name="T16" fmla="*/ 36 w 38"/>
                <a:gd name="T17" fmla="*/ 21 h 31"/>
                <a:gd name="T18" fmla="*/ 12 w 38"/>
                <a:gd name="T19" fmla="*/ 25 h 31"/>
                <a:gd name="T20" fmla="*/ 6 w 38"/>
                <a:gd name="T21" fmla="*/ 31 h 31"/>
                <a:gd name="T22" fmla="*/ 0 w 38"/>
                <a:gd name="T23" fmla="*/ 24 h 31"/>
                <a:gd name="T24" fmla="*/ 13 w 38"/>
                <a:gd name="T25" fmla="*/ 14 h 31"/>
                <a:gd name="T26" fmla="*/ 13 w 38"/>
                <a:gd name="T27" fmla="*/ 13 h 31"/>
                <a:gd name="T28" fmla="*/ 8 w 38"/>
                <a:gd name="T29" fmla="*/ 12 h 31"/>
                <a:gd name="T30" fmla="*/ 10 w 38"/>
                <a:gd name="T31" fmla="*/ 9 h 31"/>
                <a:gd name="T32" fmla="*/ 31 w 38"/>
                <a:gd name="T33"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8" h="31">
                  <a:moveTo>
                    <a:pt x="31" y="0"/>
                  </a:moveTo>
                  <a:cubicBezTo>
                    <a:pt x="32" y="0"/>
                    <a:pt x="33" y="0"/>
                    <a:pt x="34" y="0"/>
                  </a:cubicBezTo>
                  <a:cubicBezTo>
                    <a:pt x="34" y="1"/>
                    <a:pt x="34" y="2"/>
                    <a:pt x="34" y="3"/>
                  </a:cubicBezTo>
                  <a:cubicBezTo>
                    <a:pt x="28" y="7"/>
                    <a:pt x="22" y="10"/>
                    <a:pt x="15" y="14"/>
                  </a:cubicBezTo>
                  <a:cubicBezTo>
                    <a:pt x="16" y="15"/>
                    <a:pt x="17" y="16"/>
                    <a:pt x="17" y="17"/>
                  </a:cubicBezTo>
                  <a:cubicBezTo>
                    <a:pt x="25" y="17"/>
                    <a:pt x="31" y="18"/>
                    <a:pt x="36" y="16"/>
                  </a:cubicBezTo>
                  <a:cubicBezTo>
                    <a:pt x="37" y="16"/>
                    <a:pt x="38" y="16"/>
                    <a:pt x="38" y="17"/>
                  </a:cubicBezTo>
                  <a:cubicBezTo>
                    <a:pt x="38" y="18"/>
                    <a:pt x="38" y="20"/>
                    <a:pt x="38" y="21"/>
                  </a:cubicBezTo>
                  <a:cubicBezTo>
                    <a:pt x="38" y="21"/>
                    <a:pt x="37" y="21"/>
                    <a:pt x="36" y="21"/>
                  </a:cubicBezTo>
                  <a:cubicBezTo>
                    <a:pt x="28" y="23"/>
                    <a:pt x="20" y="24"/>
                    <a:pt x="12" y="25"/>
                  </a:cubicBezTo>
                  <a:cubicBezTo>
                    <a:pt x="9" y="27"/>
                    <a:pt x="11" y="29"/>
                    <a:pt x="6" y="31"/>
                  </a:cubicBezTo>
                  <a:cubicBezTo>
                    <a:pt x="5" y="25"/>
                    <a:pt x="4" y="28"/>
                    <a:pt x="0" y="24"/>
                  </a:cubicBezTo>
                  <a:cubicBezTo>
                    <a:pt x="6" y="22"/>
                    <a:pt x="9" y="18"/>
                    <a:pt x="13" y="14"/>
                  </a:cubicBezTo>
                  <a:cubicBezTo>
                    <a:pt x="13" y="13"/>
                    <a:pt x="13" y="13"/>
                    <a:pt x="13" y="13"/>
                  </a:cubicBezTo>
                  <a:cubicBezTo>
                    <a:pt x="11" y="12"/>
                    <a:pt x="10" y="12"/>
                    <a:pt x="8" y="12"/>
                  </a:cubicBezTo>
                  <a:cubicBezTo>
                    <a:pt x="8" y="11"/>
                    <a:pt x="9" y="10"/>
                    <a:pt x="10" y="9"/>
                  </a:cubicBezTo>
                  <a:cubicBezTo>
                    <a:pt x="17" y="6"/>
                    <a:pt x="24" y="3"/>
                    <a:pt x="3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Freeform 222"/>
            <p:cNvSpPr>
              <a:spLocks/>
            </p:cNvSpPr>
            <p:nvPr/>
          </p:nvSpPr>
          <p:spPr bwMode="auto">
            <a:xfrm>
              <a:off x="14969629" y="5093400"/>
              <a:ext cx="36513" cy="7938"/>
            </a:xfrm>
            <a:custGeom>
              <a:avLst/>
              <a:gdLst>
                <a:gd name="T0" fmla="*/ 2 w 14"/>
                <a:gd name="T1" fmla="*/ 0 h 3"/>
                <a:gd name="T2" fmla="*/ 14 w 14"/>
                <a:gd name="T3" fmla="*/ 0 h 3"/>
                <a:gd name="T4" fmla="*/ 13 w 14"/>
                <a:gd name="T5" fmla="*/ 2 h 3"/>
                <a:gd name="T6" fmla="*/ 0 w 14"/>
                <a:gd name="T7" fmla="*/ 3 h 3"/>
                <a:gd name="T8" fmla="*/ 2 w 14"/>
                <a:gd name="T9" fmla="*/ 0 h 3"/>
              </a:gdLst>
              <a:ahLst/>
              <a:cxnLst>
                <a:cxn ang="0">
                  <a:pos x="T0" y="T1"/>
                </a:cxn>
                <a:cxn ang="0">
                  <a:pos x="T2" y="T3"/>
                </a:cxn>
                <a:cxn ang="0">
                  <a:pos x="T4" y="T5"/>
                </a:cxn>
                <a:cxn ang="0">
                  <a:pos x="T6" y="T7"/>
                </a:cxn>
                <a:cxn ang="0">
                  <a:pos x="T8" y="T9"/>
                </a:cxn>
              </a:cxnLst>
              <a:rect l="0" t="0" r="r" b="b"/>
              <a:pathLst>
                <a:path w="14" h="3">
                  <a:moveTo>
                    <a:pt x="2" y="0"/>
                  </a:moveTo>
                  <a:cubicBezTo>
                    <a:pt x="6" y="0"/>
                    <a:pt x="10" y="0"/>
                    <a:pt x="14" y="0"/>
                  </a:cubicBezTo>
                  <a:cubicBezTo>
                    <a:pt x="13" y="1"/>
                    <a:pt x="13" y="1"/>
                    <a:pt x="13" y="2"/>
                  </a:cubicBezTo>
                  <a:cubicBezTo>
                    <a:pt x="6" y="2"/>
                    <a:pt x="6" y="2"/>
                    <a:pt x="0" y="3"/>
                  </a:cubicBezTo>
                  <a:cubicBezTo>
                    <a:pt x="1"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223"/>
            <p:cNvSpPr>
              <a:spLocks/>
            </p:cNvSpPr>
            <p:nvPr/>
          </p:nvSpPr>
          <p:spPr bwMode="auto">
            <a:xfrm>
              <a:off x="14825166" y="5114038"/>
              <a:ext cx="77788" cy="42863"/>
            </a:xfrm>
            <a:custGeom>
              <a:avLst/>
              <a:gdLst>
                <a:gd name="T0" fmla="*/ 24 w 30"/>
                <a:gd name="T1" fmla="*/ 0 h 16"/>
                <a:gd name="T2" fmla="*/ 29 w 30"/>
                <a:gd name="T3" fmla="*/ 0 h 16"/>
                <a:gd name="T4" fmla="*/ 30 w 30"/>
                <a:gd name="T5" fmla="*/ 2 h 16"/>
                <a:gd name="T6" fmla="*/ 26 w 30"/>
                <a:gd name="T7" fmla="*/ 7 h 16"/>
                <a:gd name="T8" fmla="*/ 0 w 30"/>
                <a:gd name="T9" fmla="*/ 16 h 16"/>
                <a:gd name="T10" fmla="*/ 0 w 30"/>
                <a:gd name="T11" fmla="*/ 13 h 16"/>
                <a:gd name="T12" fmla="*/ 24 w 30"/>
                <a:gd name="T13" fmla="*/ 0 h 16"/>
              </a:gdLst>
              <a:ahLst/>
              <a:cxnLst>
                <a:cxn ang="0">
                  <a:pos x="T0" y="T1"/>
                </a:cxn>
                <a:cxn ang="0">
                  <a:pos x="T2" y="T3"/>
                </a:cxn>
                <a:cxn ang="0">
                  <a:pos x="T4" y="T5"/>
                </a:cxn>
                <a:cxn ang="0">
                  <a:pos x="T6" y="T7"/>
                </a:cxn>
                <a:cxn ang="0">
                  <a:pos x="T8" y="T9"/>
                </a:cxn>
                <a:cxn ang="0">
                  <a:pos x="T10" y="T11"/>
                </a:cxn>
                <a:cxn ang="0">
                  <a:pos x="T12" y="T13"/>
                </a:cxn>
              </a:cxnLst>
              <a:rect l="0" t="0" r="r" b="b"/>
              <a:pathLst>
                <a:path w="30" h="16">
                  <a:moveTo>
                    <a:pt x="24" y="0"/>
                  </a:moveTo>
                  <a:cubicBezTo>
                    <a:pt x="26" y="0"/>
                    <a:pt x="28" y="0"/>
                    <a:pt x="29" y="0"/>
                  </a:cubicBezTo>
                  <a:cubicBezTo>
                    <a:pt x="29" y="1"/>
                    <a:pt x="30" y="1"/>
                    <a:pt x="30" y="2"/>
                  </a:cubicBezTo>
                  <a:cubicBezTo>
                    <a:pt x="29" y="3"/>
                    <a:pt x="28" y="5"/>
                    <a:pt x="26" y="7"/>
                  </a:cubicBezTo>
                  <a:cubicBezTo>
                    <a:pt x="17" y="10"/>
                    <a:pt x="14" y="15"/>
                    <a:pt x="0" y="16"/>
                  </a:cubicBezTo>
                  <a:cubicBezTo>
                    <a:pt x="0" y="15"/>
                    <a:pt x="0" y="14"/>
                    <a:pt x="0" y="13"/>
                  </a:cubicBezTo>
                  <a:cubicBezTo>
                    <a:pt x="10" y="11"/>
                    <a:pt x="18" y="5"/>
                    <a:pt x="2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224"/>
            <p:cNvSpPr>
              <a:spLocks/>
            </p:cNvSpPr>
            <p:nvPr/>
          </p:nvSpPr>
          <p:spPr bwMode="auto">
            <a:xfrm>
              <a:off x="14901366" y="5117213"/>
              <a:ext cx="77788" cy="28575"/>
            </a:xfrm>
            <a:custGeom>
              <a:avLst/>
              <a:gdLst>
                <a:gd name="T0" fmla="*/ 27 w 30"/>
                <a:gd name="T1" fmla="*/ 2 h 11"/>
                <a:gd name="T2" fmla="*/ 30 w 30"/>
                <a:gd name="T3" fmla="*/ 2 h 11"/>
                <a:gd name="T4" fmla="*/ 30 w 30"/>
                <a:gd name="T5" fmla="*/ 5 h 11"/>
                <a:gd name="T6" fmla="*/ 0 w 30"/>
                <a:gd name="T7" fmla="*/ 10 h 11"/>
                <a:gd name="T8" fmla="*/ 27 w 30"/>
                <a:gd name="T9" fmla="*/ 2 h 11"/>
              </a:gdLst>
              <a:ahLst/>
              <a:cxnLst>
                <a:cxn ang="0">
                  <a:pos x="T0" y="T1"/>
                </a:cxn>
                <a:cxn ang="0">
                  <a:pos x="T2" y="T3"/>
                </a:cxn>
                <a:cxn ang="0">
                  <a:pos x="T4" y="T5"/>
                </a:cxn>
                <a:cxn ang="0">
                  <a:pos x="T6" y="T7"/>
                </a:cxn>
                <a:cxn ang="0">
                  <a:pos x="T8" y="T9"/>
                </a:cxn>
              </a:cxnLst>
              <a:rect l="0" t="0" r="r" b="b"/>
              <a:pathLst>
                <a:path w="30" h="11">
                  <a:moveTo>
                    <a:pt x="27" y="2"/>
                  </a:moveTo>
                  <a:cubicBezTo>
                    <a:pt x="28" y="2"/>
                    <a:pt x="29" y="2"/>
                    <a:pt x="30" y="2"/>
                  </a:cubicBezTo>
                  <a:cubicBezTo>
                    <a:pt x="30" y="3"/>
                    <a:pt x="30" y="4"/>
                    <a:pt x="30" y="5"/>
                  </a:cubicBezTo>
                  <a:cubicBezTo>
                    <a:pt x="22" y="7"/>
                    <a:pt x="7" y="11"/>
                    <a:pt x="0" y="10"/>
                  </a:cubicBezTo>
                  <a:cubicBezTo>
                    <a:pt x="4" y="0"/>
                    <a:pt x="19" y="6"/>
                    <a:pt x="27"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225"/>
            <p:cNvSpPr>
              <a:spLocks/>
            </p:cNvSpPr>
            <p:nvPr/>
          </p:nvSpPr>
          <p:spPr bwMode="auto">
            <a:xfrm>
              <a:off x="14723566" y="5141025"/>
              <a:ext cx="61913" cy="28575"/>
            </a:xfrm>
            <a:custGeom>
              <a:avLst/>
              <a:gdLst>
                <a:gd name="T0" fmla="*/ 10 w 24"/>
                <a:gd name="T1" fmla="*/ 0 h 11"/>
                <a:gd name="T2" fmla="*/ 24 w 24"/>
                <a:gd name="T3" fmla="*/ 4 h 11"/>
                <a:gd name="T4" fmla="*/ 22 w 24"/>
                <a:gd name="T5" fmla="*/ 5 h 11"/>
                <a:gd name="T6" fmla="*/ 0 w 24"/>
                <a:gd name="T7" fmla="*/ 5 h 11"/>
                <a:gd name="T8" fmla="*/ 10 w 24"/>
                <a:gd name="T9" fmla="*/ 0 h 11"/>
              </a:gdLst>
              <a:ahLst/>
              <a:cxnLst>
                <a:cxn ang="0">
                  <a:pos x="T0" y="T1"/>
                </a:cxn>
                <a:cxn ang="0">
                  <a:pos x="T2" y="T3"/>
                </a:cxn>
                <a:cxn ang="0">
                  <a:pos x="T4" y="T5"/>
                </a:cxn>
                <a:cxn ang="0">
                  <a:pos x="T6" y="T7"/>
                </a:cxn>
                <a:cxn ang="0">
                  <a:pos x="T8" y="T9"/>
                </a:cxn>
              </a:cxnLst>
              <a:rect l="0" t="0" r="r" b="b"/>
              <a:pathLst>
                <a:path w="24" h="11">
                  <a:moveTo>
                    <a:pt x="10" y="0"/>
                  </a:moveTo>
                  <a:cubicBezTo>
                    <a:pt x="14" y="2"/>
                    <a:pt x="19" y="3"/>
                    <a:pt x="24" y="4"/>
                  </a:cubicBezTo>
                  <a:cubicBezTo>
                    <a:pt x="23" y="5"/>
                    <a:pt x="23" y="5"/>
                    <a:pt x="22" y="5"/>
                  </a:cubicBezTo>
                  <a:cubicBezTo>
                    <a:pt x="18" y="8"/>
                    <a:pt x="3" y="11"/>
                    <a:pt x="0" y="5"/>
                  </a:cubicBezTo>
                  <a:cubicBezTo>
                    <a:pt x="3" y="4"/>
                    <a:pt x="6" y="2"/>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226"/>
            <p:cNvSpPr>
              <a:spLocks/>
            </p:cNvSpPr>
            <p:nvPr/>
          </p:nvSpPr>
          <p:spPr bwMode="auto">
            <a:xfrm>
              <a:off x="14579104" y="5158488"/>
              <a:ext cx="12700" cy="11113"/>
            </a:xfrm>
            <a:custGeom>
              <a:avLst/>
              <a:gdLst>
                <a:gd name="T0" fmla="*/ 3 w 5"/>
                <a:gd name="T1" fmla="*/ 0 h 4"/>
                <a:gd name="T2" fmla="*/ 5 w 5"/>
                <a:gd name="T3" fmla="*/ 0 h 4"/>
                <a:gd name="T4" fmla="*/ 0 w 5"/>
                <a:gd name="T5" fmla="*/ 4 h 4"/>
                <a:gd name="T6" fmla="*/ 1 w 5"/>
                <a:gd name="T7" fmla="*/ 1 h 4"/>
                <a:gd name="T8" fmla="*/ 3 w 5"/>
                <a:gd name="T9" fmla="*/ 0 h 4"/>
              </a:gdLst>
              <a:ahLst/>
              <a:cxnLst>
                <a:cxn ang="0">
                  <a:pos x="T0" y="T1"/>
                </a:cxn>
                <a:cxn ang="0">
                  <a:pos x="T2" y="T3"/>
                </a:cxn>
                <a:cxn ang="0">
                  <a:pos x="T4" y="T5"/>
                </a:cxn>
                <a:cxn ang="0">
                  <a:pos x="T6" y="T7"/>
                </a:cxn>
                <a:cxn ang="0">
                  <a:pos x="T8" y="T9"/>
                </a:cxn>
              </a:cxnLst>
              <a:rect l="0" t="0" r="r" b="b"/>
              <a:pathLst>
                <a:path w="5" h="4">
                  <a:moveTo>
                    <a:pt x="3" y="0"/>
                  </a:moveTo>
                  <a:cubicBezTo>
                    <a:pt x="4" y="0"/>
                    <a:pt x="4" y="0"/>
                    <a:pt x="5" y="0"/>
                  </a:cubicBezTo>
                  <a:cubicBezTo>
                    <a:pt x="3" y="4"/>
                    <a:pt x="5" y="3"/>
                    <a:pt x="0" y="4"/>
                  </a:cubicBezTo>
                  <a:cubicBezTo>
                    <a:pt x="1" y="3"/>
                    <a:pt x="1" y="2"/>
                    <a:pt x="1" y="1"/>
                  </a:cubicBezTo>
                  <a:cubicBezTo>
                    <a:pt x="2" y="1"/>
                    <a:pt x="3"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227"/>
            <p:cNvSpPr>
              <a:spLocks/>
            </p:cNvSpPr>
            <p:nvPr/>
          </p:nvSpPr>
          <p:spPr bwMode="auto">
            <a:xfrm>
              <a:off x="14633079" y="5169600"/>
              <a:ext cx="42863" cy="19050"/>
            </a:xfrm>
            <a:custGeom>
              <a:avLst/>
              <a:gdLst>
                <a:gd name="T0" fmla="*/ 5 w 16"/>
                <a:gd name="T1" fmla="*/ 0 h 7"/>
                <a:gd name="T2" fmla="*/ 16 w 16"/>
                <a:gd name="T3" fmla="*/ 1 h 7"/>
                <a:gd name="T4" fmla="*/ 9 w 16"/>
                <a:gd name="T5" fmla="*/ 7 h 7"/>
                <a:gd name="T6" fmla="*/ 0 w 16"/>
                <a:gd name="T7" fmla="*/ 4 h 7"/>
                <a:gd name="T8" fmla="*/ 1 w 16"/>
                <a:gd name="T9" fmla="*/ 2 h 7"/>
                <a:gd name="T10" fmla="*/ 5 w 16"/>
                <a:gd name="T11" fmla="*/ 0 h 7"/>
              </a:gdLst>
              <a:ahLst/>
              <a:cxnLst>
                <a:cxn ang="0">
                  <a:pos x="T0" y="T1"/>
                </a:cxn>
                <a:cxn ang="0">
                  <a:pos x="T2" y="T3"/>
                </a:cxn>
                <a:cxn ang="0">
                  <a:pos x="T4" y="T5"/>
                </a:cxn>
                <a:cxn ang="0">
                  <a:pos x="T6" y="T7"/>
                </a:cxn>
                <a:cxn ang="0">
                  <a:pos x="T8" y="T9"/>
                </a:cxn>
                <a:cxn ang="0">
                  <a:pos x="T10" y="T11"/>
                </a:cxn>
              </a:cxnLst>
              <a:rect l="0" t="0" r="r" b="b"/>
              <a:pathLst>
                <a:path w="16" h="7">
                  <a:moveTo>
                    <a:pt x="5" y="0"/>
                  </a:moveTo>
                  <a:cubicBezTo>
                    <a:pt x="9" y="0"/>
                    <a:pt x="12" y="1"/>
                    <a:pt x="16" y="1"/>
                  </a:cubicBezTo>
                  <a:cubicBezTo>
                    <a:pt x="14" y="4"/>
                    <a:pt x="13" y="5"/>
                    <a:pt x="9" y="7"/>
                  </a:cubicBezTo>
                  <a:cubicBezTo>
                    <a:pt x="6" y="6"/>
                    <a:pt x="3" y="5"/>
                    <a:pt x="0" y="4"/>
                  </a:cubicBezTo>
                  <a:cubicBezTo>
                    <a:pt x="1" y="3"/>
                    <a:pt x="1" y="3"/>
                    <a:pt x="1" y="2"/>
                  </a:cubicBezTo>
                  <a:cubicBezTo>
                    <a:pt x="3" y="1"/>
                    <a:pt x="4" y="1"/>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Freeform 228"/>
            <p:cNvSpPr>
              <a:spLocks/>
            </p:cNvSpPr>
            <p:nvPr/>
          </p:nvSpPr>
          <p:spPr bwMode="auto">
            <a:xfrm>
              <a:off x="14723566" y="5174363"/>
              <a:ext cx="30163" cy="11113"/>
            </a:xfrm>
            <a:custGeom>
              <a:avLst/>
              <a:gdLst>
                <a:gd name="T0" fmla="*/ 1 w 12"/>
                <a:gd name="T1" fmla="*/ 0 h 4"/>
                <a:gd name="T2" fmla="*/ 12 w 12"/>
                <a:gd name="T3" fmla="*/ 1 h 4"/>
                <a:gd name="T4" fmla="*/ 12 w 12"/>
                <a:gd name="T5" fmla="*/ 2 h 4"/>
                <a:gd name="T6" fmla="*/ 11 w 12"/>
                <a:gd name="T7" fmla="*/ 4 h 4"/>
                <a:gd name="T8" fmla="*/ 0 w 12"/>
                <a:gd name="T9" fmla="*/ 4 h 4"/>
                <a:gd name="T10" fmla="*/ 1 w 12"/>
                <a:gd name="T11" fmla="*/ 0 h 4"/>
              </a:gdLst>
              <a:ahLst/>
              <a:cxnLst>
                <a:cxn ang="0">
                  <a:pos x="T0" y="T1"/>
                </a:cxn>
                <a:cxn ang="0">
                  <a:pos x="T2" y="T3"/>
                </a:cxn>
                <a:cxn ang="0">
                  <a:pos x="T4" y="T5"/>
                </a:cxn>
                <a:cxn ang="0">
                  <a:pos x="T6" y="T7"/>
                </a:cxn>
                <a:cxn ang="0">
                  <a:pos x="T8" y="T9"/>
                </a:cxn>
                <a:cxn ang="0">
                  <a:pos x="T10" y="T11"/>
                </a:cxn>
              </a:cxnLst>
              <a:rect l="0" t="0" r="r" b="b"/>
              <a:pathLst>
                <a:path w="12" h="4">
                  <a:moveTo>
                    <a:pt x="1" y="0"/>
                  </a:moveTo>
                  <a:cubicBezTo>
                    <a:pt x="4" y="0"/>
                    <a:pt x="8" y="1"/>
                    <a:pt x="12" y="1"/>
                  </a:cubicBezTo>
                  <a:cubicBezTo>
                    <a:pt x="12" y="1"/>
                    <a:pt x="12" y="2"/>
                    <a:pt x="12" y="2"/>
                  </a:cubicBezTo>
                  <a:cubicBezTo>
                    <a:pt x="11" y="2"/>
                    <a:pt x="11" y="3"/>
                    <a:pt x="11" y="4"/>
                  </a:cubicBezTo>
                  <a:cubicBezTo>
                    <a:pt x="7" y="4"/>
                    <a:pt x="4" y="4"/>
                    <a:pt x="0" y="4"/>
                  </a:cubicBezTo>
                  <a:cubicBezTo>
                    <a:pt x="0" y="2"/>
                    <a:pt x="1" y="1"/>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Freeform 229"/>
            <p:cNvSpPr>
              <a:spLocks/>
            </p:cNvSpPr>
            <p:nvPr/>
          </p:nvSpPr>
          <p:spPr bwMode="auto">
            <a:xfrm>
              <a:off x="13720266" y="5177538"/>
              <a:ext cx="1339850" cy="207963"/>
            </a:xfrm>
            <a:custGeom>
              <a:avLst/>
              <a:gdLst>
                <a:gd name="T0" fmla="*/ 508 w 512"/>
                <a:gd name="T1" fmla="*/ 0 h 79"/>
                <a:gd name="T2" fmla="*/ 458 w 512"/>
                <a:gd name="T3" fmla="*/ 4 h 79"/>
                <a:gd name="T4" fmla="*/ 398 w 512"/>
                <a:gd name="T5" fmla="*/ 14 h 79"/>
                <a:gd name="T6" fmla="*/ 381 w 512"/>
                <a:gd name="T7" fmla="*/ 12 h 79"/>
                <a:gd name="T8" fmla="*/ 331 w 512"/>
                <a:gd name="T9" fmla="*/ 19 h 79"/>
                <a:gd name="T10" fmla="*/ 331 w 512"/>
                <a:gd name="T11" fmla="*/ 18 h 79"/>
                <a:gd name="T12" fmla="*/ 337 w 512"/>
                <a:gd name="T13" fmla="*/ 14 h 79"/>
                <a:gd name="T14" fmla="*/ 336 w 512"/>
                <a:gd name="T15" fmla="*/ 12 h 79"/>
                <a:gd name="T16" fmla="*/ 328 w 512"/>
                <a:gd name="T17" fmla="*/ 11 h 79"/>
                <a:gd name="T18" fmla="*/ 322 w 512"/>
                <a:gd name="T19" fmla="*/ 20 h 79"/>
                <a:gd name="T20" fmla="*/ 329 w 512"/>
                <a:gd name="T21" fmla="*/ 24 h 79"/>
                <a:gd name="T22" fmla="*/ 329 w 512"/>
                <a:gd name="T23" fmla="*/ 25 h 79"/>
                <a:gd name="T24" fmla="*/ 324 w 512"/>
                <a:gd name="T25" fmla="*/ 27 h 79"/>
                <a:gd name="T26" fmla="*/ 326 w 512"/>
                <a:gd name="T27" fmla="*/ 37 h 79"/>
                <a:gd name="T28" fmla="*/ 297 w 512"/>
                <a:gd name="T29" fmla="*/ 41 h 79"/>
                <a:gd name="T30" fmla="*/ 299 w 512"/>
                <a:gd name="T31" fmla="*/ 38 h 79"/>
                <a:gd name="T32" fmla="*/ 312 w 512"/>
                <a:gd name="T33" fmla="*/ 33 h 79"/>
                <a:gd name="T34" fmla="*/ 203 w 512"/>
                <a:gd name="T35" fmla="*/ 45 h 79"/>
                <a:gd name="T36" fmla="*/ 187 w 512"/>
                <a:gd name="T37" fmla="*/ 43 h 79"/>
                <a:gd name="T38" fmla="*/ 118 w 512"/>
                <a:gd name="T39" fmla="*/ 52 h 79"/>
                <a:gd name="T40" fmla="*/ 104 w 512"/>
                <a:gd name="T41" fmla="*/ 50 h 79"/>
                <a:gd name="T42" fmla="*/ 92 w 512"/>
                <a:gd name="T43" fmla="*/ 56 h 79"/>
                <a:gd name="T44" fmla="*/ 0 w 512"/>
                <a:gd name="T45" fmla="*/ 75 h 79"/>
                <a:gd name="T46" fmla="*/ 0 w 512"/>
                <a:gd name="T47" fmla="*/ 76 h 79"/>
                <a:gd name="T48" fmla="*/ 2 w 512"/>
                <a:gd name="T49" fmla="*/ 76 h 79"/>
                <a:gd name="T50" fmla="*/ 35 w 512"/>
                <a:gd name="T51" fmla="*/ 67 h 79"/>
                <a:gd name="T52" fmla="*/ 31 w 512"/>
                <a:gd name="T53" fmla="*/ 64 h 79"/>
                <a:gd name="T54" fmla="*/ 32 w 512"/>
                <a:gd name="T55" fmla="*/ 62 h 79"/>
                <a:gd name="T56" fmla="*/ 126 w 512"/>
                <a:gd name="T57" fmla="*/ 57 h 79"/>
                <a:gd name="T58" fmla="*/ 163 w 512"/>
                <a:gd name="T59" fmla="*/ 61 h 79"/>
                <a:gd name="T60" fmla="*/ 293 w 512"/>
                <a:gd name="T61" fmla="*/ 47 h 79"/>
                <a:gd name="T62" fmla="*/ 332 w 512"/>
                <a:gd name="T63" fmla="*/ 46 h 79"/>
                <a:gd name="T64" fmla="*/ 475 w 512"/>
                <a:gd name="T65" fmla="*/ 33 h 79"/>
                <a:gd name="T66" fmla="*/ 510 w 512"/>
                <a:gd name="T67" fmla="*/ 17 h 79"/>
                <a:gd name="T68" fmla="*/ 512 w 512"/>
                <a:gd name="T69" fmla="*/ 1 h 79"/>
                <a:gd name="T70" fmla="*/ 508 w 512"/>
                <a:gd name="T71" fmla="*/ 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12" h="79">
                  <a:moveTo>
                    <a:pt x="508" y="0"/>
                  </a:moveTo>
                  <a:cubicBezTo>
                    <a:pt x="497" y="6"/>
                    <a:pt x="472" y="2"/>
                    <a:pt x="458" y="4"/>
                  </a:cubicBezTo>
                  <a:cubicBezTo>
                    <a:pt x="438" y="7"/>
                    <a:pt x="417" y="12"/>
                    <a:pt x="398" y="14"/>
                  </a:cubicBezTo>
                  <a:cubicBezTo>
                    <a:pt x="393" y="14"/>
                    <a:pt x="387" y="13"/>
                    <a:pt x="381" y="12"/>
                  </a:cubicBezTo>
                  <a:cubicBezTo>
                    <a:pt x="362" y="17"/>
                    <a:pt x="353" y="23"/>
                    <a:pt x="331" y="19"/>
                  </a:cubicBezTo>
                  <a:cubicBezTo>
                    <a:pt x="331" y="19"/>
                    <a:pt x="331" y="18"/>
                    <a:pt x="331" y="18"/>
                  </a:cubicBezTo>
                  <a:cubicBezTo>
                    <a:pt x="333" y="17"/>
                    <a:pt x="335" y="16"/>
                    <a:pt x="337" y="14"/>
                  </a:cubicBezTo>
                  <a:cubicBezTo>
                    <a:pt x="337" y="14"/>
                    <a:pt x="336" y="13"/>
                    <a:pt x="336" y="12"/>
                  </a:cubicBezTo>
                  <a:cubicBezTo>
                    <a:pt x="333" y="12"/>
                    <a:pt x="331" y="12"/>
                    <a:pt x="328" y="11"/>
                  </a:cubicBezTo>
                  <a:cubicBezTo>
                    <a:pt x="326" y="14"/>
                    <a:pt x="324" y="17"/>
                    <a:pt x="322" y="20"/>
                  </a:cubicBezTo>
                  <a:cubicBezTo>
                    <a:pt x="324" y="21"/>
                    <a:pt x="327" y="23"/>
                    <a:pt x="329" y="24"/>
                  </a:cubicBezTo>
                  <a:cubicBezTo>
                    <a:pt x="329" y="24"/>
                    <a:pt x="329" y="25"/>
                    <a:pt x="329" y="25"/>
                  </a:cubicBezTo>
                  <a:cubicBezTo>
                    <a:pt x="328" y="25"/>
                    <a:pt x="326" y="26"/>
                    <a:pt x="324" y="27"/>
                  </a:cubicBezTo>
                  <a:cubicBezTo>
                    <a:pt x="326" y="31"/>
                    <a:pt x="327" y="34"/>
                    <a:pt x="326" y="37"/>
                  </a:cubicBezTo>
                  <a:cubicBezTo>
                    <a:pt x="318" y="40"/>
                    <a:pt x="305" y="43"/>
                    <a:pt x="297" y="41"/>
                  </a:cubicBezTo>
                  <a:cubicBezTo>
                    <a:pt x="297" y="40"/>
                    <a:pt x="298" y="39"/>
                    <a:pt x="299" y="38"/>
                  </a:cubicBezTo>
                  <a:cubicBezTo>
                    <a:pt x="306" y="39"/>
                    <a:pt x="310" y="38"/>
                    <a:pt x="312" y="33"/>
                  </a:cubicBezTo>
                  <a:cubicBezTo>
                    <a:pt x="276" y="29"/>
                    <a:pt x="235" y="38"/>
                    <a:pt x="203" y="45"/>
                  </a:cubicBezTo>
                  <a:cubicBezTo>
                    <a:pt x="197" y="44"/>
                    <a:pt x="192" y="44"/>
                    <a:pt x="187" y="43"/>
                  </a:cubicBezTo>
                  <a:cubicBezTo>
                    <a:pt x="164" y="48"/>
                    <a:pt x="137" y="49"/>
                    <a:pt x="118" y="52"/>
                  </a:cubicBezTo>
                  <a:cubicBezTo>
                    <a:pt x="113" y="51"/>
                    <a:pt x="108" y="50"/>
                    <a:pt x="104" y="50"/>
                  </a:cubicBezTo>
                  <a:cubicBezTo>
                    <a:pt x="100" y="52"/>
                    <a:pt x="96" y="54"/>
                    <a:pt x="92" y="56"/>
                  </a:cubicBezTo>
                  <a:cubicBezTo>
                    <a:pt x="64" y="62"/>
                    <a:pt x="18" y="52"/>
                    <a:pt x="0" y="75"/>
                  </a:cubicBezTo>
                  <a:cubicBezTo>
                    <a:pt x="0" y="75"/>
                    <a:pt x="0" y="75"/>
                    <a:pt x="0" y="76"/>
                  </a:cubicBezTo>
                  <a:cubicBezTo>
                    <a:pt x="1" y="76"/>
                    <a:pt x="1" y="76"/>
                    <a:pt x="2" y="76"/>
                  </a:cubicBezTo>
                  <a:cubicBezTo>
                    <a:pt x="11" y="79"/>
                    <a:pt x="29" y="73"/>
                    <a:pt x="35" y="67"/>
                  </a:cubicBezTo>
                  <a:cubicBezTo>
                    <a:pt x="33" y="66"/>
                    <a:pt x="32" y="65"/>
                    <a:pt x="31" y="64"/>
                  </a:cubicBezTo>
                  <a:cubicBezTo>
                    <a:pt x="31" y="64"/>
                    <a:pt x="31" y="63"/>
                    <a:pt x="32" y="62"/>
                  </a:cubicBezTo>
                  <a:cubicBezTo>
                    <a:pt x="64" y="63"/>
                    <a:pt x="96" y="62"/>
                    <a:pt x="126" y="57"/>
                  </a:cubicBezTo>
                  <a:cubicBezTo>
                    <a:pt x="137" y="56"/>
                    <a:pt x="148" y="63"/>
                    <a:pt x="163" y="61"/>
                  </a:cubicBezTo>
                  <a:cubicBezTo>
                    <a:pt x="209" y="55"/>
                    <a:pt x="253" y="56"/>
                    <a:pt x="293" y="47"/>
                  </a:cubicBezTo>
                  <a:cubicBezTo>
                    <a:pt x="297" y="60"/>
                    <a:pt x="323" y="43"/>
                    <a:pt x="332" y="46"/>
                  </a:cubicBezTo>
                  <a:cubicBezTo>
                    <a:pt x="366" y="56"/>
                    <a:pt x="443" y="26"/>
                    <a:pt x="475" y="33"/>
                  </a:cubicBezTo>
                  <a:cubicBezTo>
                    <a:pt x="484" y="36"/>
                    <a:pt x="507" y="23"/>
                    <a:pt x="510" y="17"/>
                  </a:cubicBezTo>
                  <a:cubicBezTo>
                    <a:pt x="510" y="12"/>
                    <a:pt x="511" y="6"/>
                    <a:pt x="512" y="1"/>
                  </a:cubicBezTo>
                  <a:cubicBezTo>
                    <a:pt x="510" y="1"/>
                    <a:pt x="509" y="0"/>
                    <a:pt x="50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 name="Freeform 230"/>
            <p:cNvSpPr>
              <a:spLocks/>
            </p:cNvSpPr>
            <p:nvPr/>
          </p:nvSpPr>
          <p:spPr bwMode="auto">
            <a:xfrm>
              <a:off x="15014079" y="5209288"/>
              <a:ext cx="17463" cy="9525"/>
            </a:xfrm>
            <a:custGeom>
              <a:avLst/>
              <a:gdLst>
                <a:gd name="T0" fmla="*/ 2 w 7"/>
                <a:gd name="T1" fmla="*/ 0 h 4"/>
                <a:gd name="T2" fmla="*/ 7 w 7"/>
                <a:gd name="T3" fmla="*/ 3 h 4"/>
                <a:gd name="T4" fmla="*/ 5 w 7"/>
                <a:gd name="T5" fmla="*/ 3 h 4"/>
                <a:gd name="T6" fmla="*/ 0 w 7"/>
                <a:gd name="T7" fmla="*/ 4 h 4"/>
                <a:gd name="T8" fmla="*/ 0 w 7"/>
                <a:gd name="T9" fmla="*/ 3 h 4"/>
                <a:gd name="T10" fmla="*/ 2 w 7"/>
                <a:gd name="T11" fmla="*/ 0 h 4"/>
              </a:gdLst>
              <a:ahLst/>
              <a:cxnLst>
                <a:cxn ang="0">
                  <a:pos x="T0" y="T1"/>
                </a:cxn>
                <a:cxn ang="0">
                  <a:pos x="T2" y="T3"/>
                </a:cxn>
                <a:cxn ang="0">
                  <a:pos x="T4" y="T5"/>
                </a:cxn>
                <a:cxn ang="0">
                  <a:pos x="T6" y="T7"/>
                </a:cxn>
                <a:cxn ang="0">
                  <a:pos x="T8" y="T9"/>
                </a:cxn>
                <a:cxn ang="0">
                  <a:pos x="T10" y="T11"/>
                </a:cxn>
              </a:cxnLst>
              <a:rect l="0" t="0" r="r" b="b"/>
              <a:pathLst>
                <a:path w="7" h="4">
                  <a:moveTo>
                    <a:pt x="2" y="0"/>
                  </a:moveTo>
                  <a:cubicBezTo>
                    <a:pt x="7" y="1"/>
                    <a:pt x="5" y="0"/>
                    <a:pt x="7" y="3"/>
                  </a:cubicBezTo>
                  <a:cubicBezTo>
                    <a:pt x="6" y="3"/>
                    <a:pt x="6" y="3"/>
                    <a:pt x="5" y="3"/>
                  </a:cubicBezTo>
                  <a:cubicBezTo>
                    <a:pt x="4" y="4"/>
                    <a:pt x="2" y="4"/>
                    <a:pt x="0" y="4"/>
                  </a:cubicBezTo>
                  <a:cubicBezTo>
                    <a:pt x="0" y="4"/>
                    <a:pt x="0" y="4"/>
                    <a:pt x="0" y="3"/>
                  </a:cubicBezTo>
                  <a:cubicBezTo>
                    <a:pt x="1" y="2"/>
                    <a:pt x="2"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Freeform 231"/>
            <p:cNvSpPr>
              <a:spLocks/>
            </p:cNvSpPr>
            <p:nvPr/>
          </p:nvSpPr>
          <p:spPr bwMode="auto">
            <a:xfrm>
              <a:off x="14998204" y="5217225"/>
              <a:ext cx="4763" cy="1588"/>
            </a:xfrm>
            <a:custGeom>
              <a:avLst/>
              <a:gdLst>
                <a:gd name="T0" fmla="*/ 0 w 2"/>
                <a:gd name="T1" fmla="*/ 0 h 1"/>
                <a:gd name="T2" fmla="*/ 2 w 2"/>
                <a:gd name="T3" fmla="*/ 0 h 1"/>
                <a:gd name="T4" fmla="*/ 0 w 2"/>
                <a:gd name="T5" fmla="*/ 0 h 1"/>
              </a:gdLst>
              <a:ahLst/>
              <a:cxnLst>
                <a:cxn ang="0">
                  <a:pos x="T0" y="T1"/>
                </a:cxn>
                <a:cxn ang="0">
                  <a:pos x="T2" y="T3"/>
                </a:cxn>
                <a:cxn ang="0">
                  <a:pos x="T4" y="T5"/>
                </a:cxn>
              </a:cxnLst>
              <a:rect l="0" t="0" r="r" b="b"/>
              <a:pathLst>
                <a:path w="2" h="1">
                  <a:moveTo>
                    <a:pt x="0" y="0"/>
                  </a:moveTo>
                  <a:cubicBezTo>
                    <a:pt x="0" y="0"/>
                    <a:pt x="1" y="0"/>
                    <a:pt x="2" y="0"/>
                  </a:cubicBezTo>
                  <a:cubicBezTo>
                    <a:pt x="0" y="1"/>
                    <a:pt x="1" y="1"/>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Freeform 232"/>
            <p:cNvSpPr>
              <a:spLocks/>
            </p:cNvSpPr>
            <p:nvPr/>
          </p:nvSpPr>
          <p:spPr bwMode="auto">
            <a:xfrm>
              <a:off x="14780716" y="5221988"/>
              <a:ext cx="60325" cy="20638"/>
            </a:xfrm>
            <a:custGeom>
              <a:avLst/>
              <a:gdLst>
                <a:gd name="T0" fmla="*/ 14 w 23"/>
                <a:gd name="T1" fmla="*/ 0 h 8"/>
                <a:gd name="T2" fmla="*/ 23 w 23"/>
                <a:gd name="T3" fmla="*/ 2 h 8"/>
                <a:gd name="T4" fmla="*/ 21 w 23"/>
                <a:gd name="T5" fmla="*/ 5 h 8"/>
                <a:gd name="T6" fmla="*/ 0 w 23"/>
                <a:gd name="T7" fmla="*/ 8 h 8"/>
                <a:gd name="T8" fmla="*/ 2 w 23"/>
                <a:gd name="T9" fmla="*/ 5 h 8"/>
                <a:gd name="T10" fmla="*/ 14 w 23"/>
                <a:gd name="T11" fmla="*/ 0 h 8"/>
              </a:gdLst>
              <a:ahLst/>
              <a:cxnLst>
                <a:cxn ang="0">
                  <a:pos x="T0" y="T1"/>
                </a:cxn>
                <a:cxn ang="0">
                  <a:pos x="T2" y="T3"/>
                </a:cxn>
                <a:cxn ang="0">
                  <a:pos x="T4" y="T5"/>
                </a:cxn>
                <a:cxn ang="0">
                  <a:pos x="T6" y="T7"/>
                </a:cxn>
                <a:cxn ang="0">
                  <a:pos x="T8" y="T9"/>
                </a:cxn>
                <a:cxn ang="0">
                  <a:pos x="T10" y="T11"/>
                </a:cxn>
              </a:cxnLst>
              <a:rect l="0" t="0" r="r" b="b"/>
              <a:pathLst>
                <a:path w="23" h="8">
                  <a:moveTo>
                    <a:pt x="14" y="0"/>
                  </a:moveTo>
                  <a:cubicBezTo>
                    <a:pt x="17" y="1"/>
                    <a:pt x="20" y="1"/>
                    <a:pt x="23" y="2"/>
                  </a:cubicBezTo>
                  <a:cubicBezTo>
                    <a:pt x="22" y="3"/>
                    <a:pt x="22" y="4"/>
                    <a:pt x="21" y="5"/>
                  </a:cubicBezTo>
                  <a:cubicBezTo>
                    <a:pt x="14" y="6"/>
                    <a:pt x="7" y="7"/>
                    <a:pt x="0" y="8"/>
                  </a:cubicBezTo>
                  <a:cubicBezTo>
                    <a:pt x="1" y="7"/>
                    <a:pt x="1" y="6"/>
                    <a:pt x="2" y="5"/>
                  </a:cubicBezTo>
                  <a:cubicBezTo>
                    <a:pt x="6" y="3"/>
                    <a:pt x="10" y="2"/>
                    <a:pt x="1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2" name="Freeform 233"/>
            <p:cNvSpPr>
              <a:spLocks/>
            </p:cNvSpPr>
            <p:nvPr/>
          </p:nvSpPr>
          <p:spPr bwMode="auto">
            <a:xfrm>
              <a:off x="14850566" y="5226750"/>
              <a:ext cx="31750" cy="22225"/>
            </a:xfrm>
            <a:custGeom>
              <a:avLst/>
              <a:gdLst>
                <a:gd name="T0" fmla="*/ 6 w 12"/>
                <a:gd name="T1" fmla="*/ 0 h 8"/>
                <a:gd name="T2" fmla="*/ 12 w 12"/>
                <a:gd name="T3" fmla="*/ 4 h 8"/>
                <a:gd name="T4" fmla="*/ 11 w 12"/>
                <a:gd name="T5" fmla="*/ 6 h 8"/>
                <a:gd name="T6" fmla="*/ 0 w 12"/>
                <a:gd name="T7" fmla="*/ 8 h 8"/>
                <a:gd name="T8" fmla="*/ 1 w 12"/>
                <a:gd name="T9" fmla="*/ 4 h 8"/>
                <a:gd name="T10" fmla="*/ 6 w 12"/>
                <a:gd name="T11" fmla="*/ 0 h 8"/>
              </a:gdLst>
              <a:ahLst/>
              <a:cxnLst>
                <a:cxn ang="0">
                  <a:pos x="T0" y="T1"/>
                </a:cxn>
                <a:cxn ang="0">
                  <a:pos x="T2" y="T3"/>
                </a:cxn>
                <a:cxn ang="0">
                  <a:pos x="T4" y="T5"/>
                </a:cxn>
                <a:cxn ang="0">
                  <a:pos x="T6" y="T7"/>
                </a:cxn>
                <a:cxn ang="0">
                  <a:pos x="T8" y="T9"/>
                </a:cxn>
                <a:cxn ang="0">
                  <a:pos x="T10" y="T11"/>
                </a:cxn>
              </a:cxnLst>
              <a:rect l="0" t="0" r="r" b="b"/>
              <a:pathLst>
                <a:path w="12" h="8">
                  <a:moveTo>
                    <a:pt x="6" y="0"/>
                  </a:moveTo>
                  <a:cubicBezTo>
                    <a:pt x="8" y="1"/>
                    <a:pt x="10" y="3"/>
                    <a:pt x="12" y="4"/>
                  </a:cubicBezTo>
                  <a:cubicBezTo>
                    <a:pt x="12" y="5"/>
                    <a:pt x="12" y="5"/>
                    <a:pt x="11" y="6"/>
                  </a:cubicBezTo>
                  <a:cubicBezTo>
                    <a:pt x="8" y="6"/>
                    <a:pt x="4" y="7"/>
                    <a:pt x="0" y="8"/>
                  </a:cubicBezTo>
                  <a:cubicBezTo>
                    <a:pt x="0" y="6"/>
                    <a:pt x="1" y="5"/>
                    <a:pt x="1" y="4"/>
                  </a:cubicBezTo>
                  <a:cubicBezTo>
                    <a:pt x="3" y="3"/>
                    <a:pt x="4"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 name="Freeform 234"/>
            <p:cNvSpPr>
              <a:spLocks/>
            </p:cNvSpPr>
            <p:nvPr/>
          </p:nvSpPr>
          <p:spPr bwMode="auto">
            <a:xfrm>
              <a:off x="14599741" y="5242625"/>
              <a:ext cx="63500" cy="22225"/>
            </a:xfrm>
            <a:custGeom>
              <a:avLst/>
              <a:gdLst>
                <a:gd name="T0" fmla="*/ 17 w 24"/>
                <a:gd name="T1" fmla="*/ 0 h 8"/>
                <a:gd name="T2" fmla="*/ 24 w 24"/>
                <a:gd name="T3" fmla="*/ 1 h 8"/>
                <a:gd name="T4" fmla="*/ 24 w 24"/>
                <a:gd name="T5" fmla="*/ 3 h 8"/>
                <a:gd name="T6" fmla="*/ 0 w 24"/>
                <a:gd name="T7" fmla="*/ 8 h 8"/>
                <a:gd name="T8" fmla="*/ 1 w 24"/>
                <a:gd name="T9" fmla="*/ 6 h 8"/>
                <a:gd name="T10" fmla="*/ 17 w 24"/>
                <a:gd name="T11" fmla="*/ 0 h 8"/>
              </a:gdLst>
              <a:ahLst/>
              <a:cxnLst>
                <a:cxn ang="0">
                  <a:pos x="T0" y="T1"/>
                </a:cxn>
                <a:cxn ang="0">
                  <a:pos x="T2" y="T3"/>
                </a:cxn>
                <a:cxn ang="0">
                  <a:pos x="T4" y="T5"/>
                </a:cxn>
                <a:cxn ang="0">
                  <a:pos x="T6" y="T7"/>
                </a:cxn>
                <a:cxn ang="0">
                  <a:pos x="T8" y="T9"/>
                </a:cxn>
                <a:cxn ang="0">
                  <a:pos x="T10" y="T11"/>
                </a:cxn>
              </a:cxnLst>
              <a:rect l="0" t="0" r="r" b="b"/>
              <a:pathLst>
                <a:path w="24" h="8">
                  <a:moveTo>
                    <a:pt x="17" y="0"/>
                  </a:moveTo>
                  <a:cubicBezTo>
                    <a:pt x="19" y="0"/>
                    <a:pt x="22" y="0"/>
                    <a:pt x="24" y="1"/>
                  </a:cubicBezTo>
                  <a:cubicBezTo>
                    <a:pt x="24" y="1"/>
                    <a:pt x="24" y="2"/>
                    <a:pt x="24" y="3"/>
                  </a:cubicBezTo>
                  <a:cubicBezTo>
                    <a:pt x="14" y="4"/>
                    <a:pt x="11" y="7"/>
                    <a:pt x="0" y="8"/>
                  </a:cubicBezTo>
                  <a:cubicBezTo>
                    <a:pt x="0" y="8"/>
                    <a:pt x="1" y="7"/>
                    <a:pt x="1" y="6"/>
                  </a:cubicBezTo>
                  <a:cubicBezTo>
                    <a:pt x="6" y="4"/>
                    <a:pt x="12" y="2"/>
                    <a:pt x="1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 name="Freeform 235"/>
            <p:cNvSpPr>
              <a:spLocks/>
            </p:cNvSpPr>
            <p:nvPr/>
          </p:nvSpPr>
          <p:spPr bwMode="auto">
            <a:xfrm>
              <a:off x="12826504" y="5290250"/>
              <a:ext cx="44450" cy="19050"/>
            </a:xfrm>
            <a:custGeom>
              <a:avLst/>
              <a:gdLst>
                <a:gd name="T0" fmla="*/ 10 w 17"/>
                <a:gd name="T1" fmla="*/ 0 h 7"/>
                <a:gd name="T2" fmla="*/ 17 w 17"/>
                <a:gd name="T3" fmla="*/ 1 h 7"/>
                <a:gd name="T4" fmla="*/ 17 w 17"/>
                <a:gd name="T5" fmla="*/ 2 h 7"/>
                <a:gd name="T6" fmla="*/ 16 w 17"/>
                <a:gd name="T7" fmla="*/ 5 h 7"/>
                <a:gd name="T8" fmla="*/ 0 w 17"/>
                <a:gd name="T9" fmla="*/ 7 h 7"/>
                <a:gd name="T10" fmla="*/ 0 w 17"/>
                <a:gd name="T11" fmla="*/ 6 h 7"/>
                <a:gd name="T12" fmla="*/ 1 w 17"/>
                <a:gd name="T13" fmla="*/ 4 h 7"/>
                <a:gd name="T14" fmla="*/ 10 w 17"/>
                <a:gd name="T15" fmla="*/ 0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7">
                  <a:moveTo>
                    <a:pt x="10" y="0"/>
                  </a:moveTo>
                  <a:cubicBezTo>
                    <a:pt x="12" y="0"/>
                    <a:pt x="15" y="1"/>
                    <a:pt x="17" y="1"/>
                  </a:cubicBezTo>
                  <a:cubicBezTo>
                    <a:pt x="17" y="1"/>
                    <a:pt x="17" y="2"/>
                    <a:pt x="17" y="2"/>
                  </a:cubicBezTo>
                  <a:cubicBezTo>
                    <a:pt x="17" y="3"/>
                    <a:pt x="16" y="4"/>
                    <a:pt x="16" y="5"/>
                  </a:cubicBezTo>
                  <a:cubicBezTo>
                    <a:pt x="10" y="6"/>
                    <a:pt x="5" y="6"/>
                    <a:pt x="0" y="7"/>
                  </a:cubicBezTo>
                  <a:cubicBezTo>
                    <a:pt x="0" y="6"/>
                    <a:pt x="0" y="6"/>
                    <a:pt x="0" y="6"/>
                  </a:cubicBezTo>
                  <a:cubicBezTo>
                    <a:pt x="0" y="5"/>
                    <a:pt x="1" y="5"/>
                    <a:pt x="1" y="4"/>
                  </a:cubicBezTo>
                  <a:cubicBezTo>
                    <a:pt x="4" y="3"/>
                    <a:pt x="7" y="1"/>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236"/>
            <p:cNvSpPr>
              <a:spLocks/>
            </p:cNvSpPr>
            <p:nvPr/>
          </p:nvSpPr>
          <p:spPr bwMode="auto">
            <a:xfrm>
              <a:off x="13331329" y="5301363"/>
              <a:ext cx="44450" cy="23813"/>
            </a:xfrm>
            <a:custGeom>
              <a:avLst/>
              <a:gdLst>
                <a:gd name="T0" fmla="*/ 12 w 17"/>
                <a:gd name="T1" fmla="*/ 0 h 9"/>
                <a:gd name="T2" fmla="*/ 0 w 17"/>
                <a:gd name="T3" fmla="*/ 7 h 9"/>
                <a:gd name="T4" fmla="*/ 2 w 17"/>
                <a:gd name="T5" fmla="*/ 9 h 9"/>
                <a:gd name="T6" fmla="*/ 17 w 17"/>
                <a:gd name="T7" fmla="*/ 1 h 9"/>
                <a:gd name="T8" fmla="*/ 15 w 17"/>
                <a:gd name="T9" fmla="*/ 1 h 9"/>
                <a:gd name="T10" fmla="*/ 12 w 17"/>
                <a:gd name="T11" fmla="*/ 0 h 9"/>
              </a:gdLst>
              <a:ahLst/>
              <a:cxnLst>
                <a:cxn ang="0">
                  <a:pos x="T0" y="T1"/>
                </a:cxn>
                <a:cxn ang="0">
                  <a:pos x="T2" y="T3"/>
                </a:cxn>
                <a:cxn ang="0">
                  <a:pos x="T4" y="T5"/>
                </a:cxn>
                <a:cxn ang="0">
                  <a:pos x="T6" y="T7"/>
                </a:cxn>
                <a:cxn ang="0">
                  <a:pos x="T8" y="T9"/>
                </a:cxn>
                <a:cxn ang="0">
                  <a:pos x="T10" y="T11"/>
                </a:cxn>
              </a:cxnLst>
              <a:rect l="0" t="0" r="r" b="b"/>
              <a:pathLst>
                <a:path w="17" h="9">
                  <a:moveTo>
                    <a:pt x="12" y="0"/>
                  </a:moveTo>
                  <a:cubicBezTo>
                    <a:pt x="8" y="2"/>
                    <a:pt x="4" y="4"/>
                    <a:pt x="0" y="7"/>
                  </a:cubicBezTo>
                  <a:cubicBezTo>
                    <a:pt x="1" y="7"/>
                    <a:pt x="1" y="8"/>
                    <a:pt x="2" y="9"/>
                  </a:cubicBezTo>
                  <a:cubicBezTo>
                    <a:pt x="7" y="6"/>
                    <a:pt x="12" y="3"/>
                    <a:pt x="17" y="1"/>
                  </a:cubicBezTo>
                  <a:cubicBezTo>
                    <a:pt x="17" y="1"/>
                    <a:pt x="16" y="1"/>
                    <a:pt x="15" y="1"/>
                  </a:cubicBezTo>
                  <a:cubicBezTo>
                    <a:pt x="14" y="1"/>
                    <a:pt x="13" y="0"/>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Freeform 237"/>
            <p:cNvSpPr>
              <a:spLocks/>
            </p:cNvSpPr>
            <p:nvPr/>
          </p:nvSpPr>
          <p:spPr bwMode="auto">
            <a:xfrm>
              <a:off x="13567866" y="5301363"/>
              <a:ext cx="73025" cy="53975"/>
            </a:xfrm>
            <a:custGeom>
              <a:avLst/>
              <a:gdLst>
                <a:gd name="T0" fmla="*/ 24 w 28"/>
                <a:gd name="T1" fmla="*/ 0 h 21"/>
                <a:gd name="T2" fmla="*/ 16 w 28"/>
                <a:gd name="T3" fmla="*/ 4 h 21"/>
                <a:gd name="T4" fmla="*/ 17 w 28"/>
                <a:gd name="T5" fmla="*/ 6 h 21"/>
                <a:gd name="T6" fmla="*/ 21 w 28"/>
                <a:gd name="T7" fmla="*/ 8 h 21"/>
                <a:gd name="T8" fmla="*/ 21 w 28"/>
                <a:gd name="T9" fmla="*/ 9 h 21"/>
                <a:gd name="T10" fmla="*/ 0 w 28"/>
                <a:gd name="T11" fmla="*/ 18 h 21"/>
                <a:gd name="T12" fmla="*/ 2 w 28"/>
                <a:gd name="T13" fmla="*/ 21 h 21"/>
                <a:gd name="T14" fmla="*/ 22 w 28"/>
                <a:gd name="T15" fmla="*/ 20 h 21"/>
                <a:gd name="T16" fmla="*/ 20 w 28"/>
                <a:gd name="T17" fmla="*/ 16 h 21"/>
                <a:gd name="T18" fmla="*/ 13 w 28"/>
                <a:gd name="T19" fmla="*/ 13 h 21"/>
                <a:gd name="T20" fmla="*/ 28 w 28"/>
                <a:gd name="T21" fmla="*/ 3 h 21"/>
                <a:gd name="T22" fmla="*/ 28 w 28"/>
                <a:gd name="T23" fmla="*/ 1 h 21"/>
                <a:gd name="T24" fmla="*/ 24 w 28"/>
                <a:gd name="T25" fmla="*/ 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8" h="21">
                  <a:moveTo>
                    <a:pt x="24" y="0"/>
                  </a:moveTo>
                  <a:cubicBezTo>
                    <a:pt x="21" y="1"/>
                    <a:pt x="19" y="2"/>
                    <a:pt x="16" y="4"/>
                  </a:cubicBezTo>
                  <a:cubicBezTo>
                    <a:pt x="16" y="4"/>
                    <a:pt x="16" y="5"/>
                    <a:pt x="17" y="6"/>
                  </a:cubicBezTo>
                  <a:cubicBezTo>
                    <a:pt x="18" y="6"/>
                    <a:pt x="20" y="7"/>
                    <a:pt x="21" y="8"/>
                  </a:cubicBezTo>
                  <a:cubicBezTo>
                    <a:pt x="21" y="8"/>
                    <a:pt x="21" y="8"/>
                    <a:pt x="21" y="9"/>
                  </a:cubicBezTo>
                  <a:cubicBezTo>
                    <a:pt x="9" y="8"/>
                    <a:pt x="5" y="11"/>
                    <a:pt x="0" y="18"/>
                  </a:cubicBezTo>
                  <a:cubicBezTo>
                    <a:pt x="1" y="19"/>
                    <a:pt x="2" y="20"/>
                    <a:pt x="2" y="21"/>
                  </a:cubicBezTo>
                  <a:cubicBezTo>
                    <a:pt x="9" y="21"/>
                    <a:pt x="16" y="20"/>
                    <a:pt x="22" y="20"/>
                  </a:cubicBezTo>
                  <a:cubicBezTo>
                    <a:pt x="21" y="16"/>
                    <a:pt x="22" y="18"/>
                    <a:pt x="20" y="16"/>
                  </a:cubicBezTo>
                  <a:cubicBezTo>
                    <a:pt x="16" y="15"/>
                    <a:pt x="15" y="17"/>
                    <a:pt x="13" y="13"/>
                  </a:cubicBezTo>
                  <a:cubicBezTo>
                    <a:pt x="23" y="12"/>
                    <a:pt x="24" y="10"/>
                    <a:pt x="28" y="3"/>
                  </a:cubicBezTo>
                  <a:cubicBezTo>
                    <a:pt x="28" y="2"/>
                    <a:pt x="28" y="2"/>
                    <a:pt x="28" y="1"/>
                  </a:cubicBezTo>
                  <a:cubicBezTo>
                    <a:pt x="27" y="1"/>
                    <a:pt x="26" y="0"/>
                    <a:pt x="2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Freeform 238"/>
            <p:cNvSpPr>
              <a:spLocks/>
            </p:cNvSpPr>
            <p:nvPr/>
          </p:nvSpPr>
          <p:spPr bwMode="auto">
            <a:xfrm>
              <a:off x="15037891" y="5302950"/>
              <a:ext cx="9525" cy="11113"/>
            </a:xfrm>
            <a:custGeom>
              <a:avLst/>
              <a:gdLst>
                <a:gd name="T0" fmla="*/ 1 w 4"/>
                <a:gd name="T1" fmla="*/ 0 h 4"/>
                <a:gd name="T2" fmla="*/ 3 w 4"/>
                <a:gd name="T3" fmla="*/ 4 h 4"/>
                <a:gd name="T4" fmla="*/ 4 w 4"/>
                <a:gd name="T5" fmla="*/ 4 h 4"/>
                <a:gd name="T6" fmla="*/ 4 w 4"/>
                <a:gd name="T7" fmla="*/ 0 h 4"/>
                <a:gd name="T8" fmla="*/ 1 w 4"/>
                <a:gd name="T9" fmla="*/ 0 h 4"/>
              </a:gdLst>
              <a:ahLst/>
              <a:cxnLst>
                <a:cxn ang="0">
                  <a:pos x="T0" y="T1"/>
                </a:cxn>
                <a:cxn ang="0">
                  <a:pos x="T2" y="T3"/>
                </a:cxn>
                <a:cxn ang="0">
                  <a:pos x="T4" y="T5"/>
                </a:cxn>
                <a:cxn ang="0">
                  <a:pos x="T6" y="T7"/>
                </a:cxn>
                <a:cxn ang="0">
                  <a:pos x="T8" y="T9"/>
                </a:cxn>
              </a:cxnLst>
              <a:rect l="0" t="0" r="r" b="b"/>
              <a:pathLst>
                <a:path w="4" h="4">
                  <a:moveTo>
                    <a:pt x="1" y="0"/>
                  </a:moveTo>
                  <a:cubicBezTo>
                    <a:pt x="1" y="2"/>
                    <a:pt x="0" y="1"/>
                    <a:pt x="3" y="4"/>
                  </a:cubicBezTo>
                  <a:cubicBezTo>
                    <a:pt x="3" y="4"/>
                    <a:pt x="4" y="4"/>
                    <a:pt x="4" y="4"/>
                  </a:cubicBezTo>
                  <a:cubicBezTo>
                    <a:pt x="4" y="2"/>
                    <a:pt x="4" y="1"/>
                    <a:pt x="4" y="0"/>
                  </a:cubicBezTo>
                  <a:cubicBezTo>
                    <a:pt x="3" y="0"/>
                    <a:pt x="2"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Freeform 239"/>
            <p:cNvSpPr>
              <a:spLocks/>
            </p:cNvSpPr>
            <p:nvPr/>
          </p:nvSpPr>
          <p:spPr bwMode="auto">
            <a:xfrm>
              <a:off x="11745416" y="5301363"/>
              <a:ext cx="1060450" cy="88900"/>
            </a:xfrm>
            <a:custGeom>
              <a:avLst/>
              <a:gdLst>
                <a:gd name="T0" fmla="*/ 382 w 405"/>
                <a:gd name="T1" fmla="*/ 2 h 34"/>
                <a:gd name="T2" fmla="*/ 405 w 405"/>
                <a:gd name="T3" fmla="*/ 2 h 34"/>
                <a:gd name="T4" fmla="*/ 381 w 405"/>
                <a:gd name="T5" fmla="*/ 18 h 34"/>
                <a:gd name="T6" fmla="*/ 381 w 405"/>
                <a:gd name="T7" fmla="*/ 19 h 34"/>
                <a:gd name="T8" fmla="*/ 393 w 405"/>
                <a:gd name="T9" fmla="*/ 30 h 34"/>
                <a:gd name="T10" fmla="*/ 392 w 405"/>
                <a:gd name="T11" fmla="*/ 32 h 34"/>
                <a:gd name="T12" fmla="*/ 373 w 405"/>
                <a:gd name="T13" fmla="*/ 34 h 34"/>
                <a:gd name="T14" fmla="*/ 293 w 405"/>
                <a:gd name="T15" fmla="*/ 32 h 34"/>
                <a:gd name="T16" fmla="*/ 282 w 405"/>
                <a:gd name="T17" fmla="*/ 30 h 34"/>
                <a:gd name="T18" fmla="*/ 291 w 405"/>
                <a:gd name="T19" fmla="*/ 27 h 34"/>
                <a:gd name="T20" fmla="*/ 291 w 405"/>
                <a:gd name="T21" fmla="*/ 20 h 34"/>
                <a:gd name="T22" fmla="*/ 263 w 405"/>
                <a:gd name="T23" fmla="*/ 25 h 34"/>
                <a:gd name="T24" fmla="*/ 263 w 405"/>
                <a:gd name="T25" fmla="*/ 18 h 34"/>
                <a:gd name="T26" fmla="*/ 203 w 405"/>
                <a:gd name="T27" fmla="*/ 25 h 34"/>
                <a:gd name="T28" fmla="*/ 170 w 405"/>
                <a:gd name="T29" fmla="*/ 22 h 34"/>
                <a:gd name="T30" fmla="*/ 117 w 405"/>
                <a:gd name="T31" fmla="*/ 30 h 34"/>
                <a:gd name="T32" fmla="*/ 116 w 405"/>
                <a:gd name="T33" fmla="*/ 21 h 34"/>
                <a:gd name="T34" fmla="*/ 77 w 405"/>
                <a:gd name="T35" fmla="*/ 22 h 34"/>
                <a:gd name="T36" fmla="*/ 75 w 405"/>
                <a:gd name="T37" fmla="*/ 17 h 34"/>
                <a:gd name="T38" fmla="*/ 52 w 405"/>
                <a:gd name="T39" fmla="*/ 22 h 34"/>
                <a:gd name="T40" fmla="*/ 50 w 405"/>
                <a:gd name="T41" fmla="*/ 18 h 34"/>
                <a:gd name="T42" fmla="*/ 42 w 405"/>
                <a:gd name="T43" fmla="*/ 19 h 34"/>
                <a:gd name="T44" fmla="*/ 38 w 405"/>
                <a:gd name="T45" fmla="*/ 14 h 34"/>
                <a:gd name="T46" fmla="*/ 30 w 405"/>
                <a:gd name="T47" fmla="*/ 15 h 34"/>
                <a:gd name="T48" fmla="*/ 3 w 405"/>
                <a:gd name="T49" fmla="*/ 26 h 34"/>
                <a:gd name="T50" fmla="*/ 3 w 405"/>
                <a:gd name="T51" fmla="*/ 25 h 34"/>
                <a:gd name="T52" fmla="*/ 22 w 405"/>
                <a:gd name="T53" fmla="*/ 19 h 34"/>
                <a:gd name="T54" fmla="*/ 22 w 405"/>
                <a:gd name="T55" fmla="*/ 18 h 34"/>
                <a:gd name="T56" fmla="*/ 0 w 405"/>
                <a:gd name="T57" fmla="*/ 20 h 34"/>
                <a:gd name="T58" fmla="*/ 4 w 405"/>
                <a:gd name="T59" fmla="*/ 15 h 34"/>
                <a:gd name="T60" fmla="*/ 1 w 405"/>
                <a:gd name="T61" fmla="*/ 12 h 34"/>
                <a:gd name="T62" fmla="*/ 86 w 405"/>
                <a:gd name="T63" fmla="*/ 7 h 34"/>
                <a:gd name="T64" fmla="*/ 103 w 405"/>
                <a:gd name="T65" fmla="*/ 14 h 34"/>
                <a:gd name="T66" fmla="*/ 146 w 405"/>
                <a:gd name="T67" fmla="*/ 8 h 34"/>
                <a:gd name="T68" fmla="*/ 147 w 405"/>
                <a:gd name="T69" fmla="*/ 10 h 34"/>
                <a:gd name="T70" fmla="*/ 182 w 405"/>
                <a:gd name="T71" fmla="*/ 8 h 34"/>
                <a:gd name="T72" fmla="*/ 180 w 405"/>
                <a:gd name="T73" fmla="*/ 10 h 34"/>
                <a:gd name="T74" fmla="*/ 176 w 405"/>
                <a:gd name="T75" fmla="*/ 14 h 34"/>
                <a:gd name="T76" fmla="*/ 176 w 405"/>
                <a:gd name="T77" fmla="*/ 17 h 34"/>
                <a:gd name="T78" fmla="*/ 195 w 405"/>
                <a:gd name="T79" fmla="*/ 18 h 34"/>
                <a:gd name="T80" fmla="*/ 195 w 405"/>
                <a:gd name="T81" fmla="*/ 13 h 34"/>
                <a:gd name="T82" fmla="*/ 190 w 405"/>
                <a:gd name="T83" fmla="*/ 11 h 34"/>
                <a:gd name="T84" fmla="*/ 192 w 405"/>
                <a:gd name="T85" fmla="*/ 10 h 34"/>
                <a:gd name="T86" fmla="*/ 217 w 405"/>
                <a:gd name="T87" fmla="*/ 10 h 34"/>
                <a:gd name="T88" fmla="*/ 233 w 405"/>
                <a:gd name="T89" fmla="*/ 6 h 34"/>
                <a:gd name="T90" fmla="*/ 237 w 405"/>
                <a:gd name="T91" fmla="*/ 11 h 34"/>
                <a:gd name="T92" fmla="*/ 311 w 405"/>
                <a:gd name="T93" fmla="*/ 4 h 34"/>
                <a:gd name="T94" fmla="*/ 330 w 405"/>
                <a:gd name="T95" fmla="*/ 8 h 34"/>
                <a:gd name="T96" fmla="*/ 382 w 405"/>
                <a:gd name="T97" fmla="*/ 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05" h="34">
                  <a:moveTo>
                    <a:pt x="382" y="2"/>
                  </a:moveTo>
                  <a:cubicBezTo>
                    <a:pt x="391" y="3"/>
                    <a:pt x="395" y="3"/>
                    <a:pt x="405" y="2"/>
                  </a:cubicBezTo>
                  <a:cubicBezTo>
                    <a:pt x="402" y="14"/>
                    <a:pt x="388" y="10"/>
                    <a:pt x="381" y="18"/>
                  </a:cubicBezTo>
                  <a:cubicBezTo>
                    <a:pt x="381" y="18"/>
                    <a:pt x="381" y="19"/>
                    <a:pt x="381" y="19"/>
                  </a:cubicBezTo>
                  <a:cubicBezTo>
                    <a:pt x="388" y="20"/>
                    <a:pt x="391" y="23"/>
                    <a:pt x="393" y="30"/>
                  </a:cubicBezTo>
                  <a:cubicBezTo>
                    <a:pt x="393" y="30"/>
                    <a:pt x="392" y="31"/>
                    <a:pt x="392" y="32"/>
                  </a:cubicBezTo>
                  <a:cubicBezTo>
                    <a:pt x="386" y="33"/>
                    <a:pt x="379" y="34"/>
                    <a:pt x="373" y="34"/>
                  </a:cubicBezTo>
                  <a:cubicBezTo>
                    <a:pt x="348" y="14"/>
                    <a:pt x="319" y="12"/>
                    <a:pt x="293" y="32"/>
                  </a:cubicBezTo>
                  <a:cubicBezTo>
                    <a:pt x="289" y="31"/>
                    <a:pt x="285" y="30"/>
                    <a:pt x="282" y="30"/>
                  </a:cubicBezTo>
                  <a:cubicBezTo>
                    <a:pt x="285" y="29"/>
                    <a:pt x="288" y="28"/>
                    <a:pt x="291" y="27"/>
                  </a:cubicBezTo>
                  <a:cubicBezTo>
                    <a:pt x="291" y="25"/>
                    <a:pt x="291" y="22"/>
                    <a:pt x="291" y="20"/>
                  </a:cubicBezTo>
                  <a:cubicBezTo>
                    <a:pt x="282" y="22"/>
                    <a:pt x="273" y="23"/>
                    <a:pt x="263" y="25"/>
                  </a:cubicBezTo>
                  <a:cubicBezTo>
                    <a:pt x="263" y="23"/>
                    <a:pt x="263" y="20"/>
                    <a:pt x="263" y="18"/>
                  </a:cubicBezTo>
                  <a:cubicBezTo>
                    <a:pt x="238" y="19"/>
                    <a:pt x="225" y="20"/>
                    <a:pt x="203" y="25"/>
                  </a:cubicBezTo>
                  <a:cubicBezTo>
                    <a:pt x="190" y="28"/>
                    <a:pt x="180" y="20"/>
                    <a:pt x="170" y="22"/>
                  </a:cubicBezTo>
                  <a:cubicBezTo>
                    <a:pt x="154" y="25"/>
                    <a:pt x="134" y="28"/>
                    <a:pt x="117" y="30"/>
                  </a:cubicBezTo>
                  <a:cubicBezTo>
                    <a:pt x="118" y="23"/>
                    <a:pt x="117" y="27"/>
                    <a:pt x="116" y="21"/>
                  </a:cubicBezTo>
                  <a:cubicBezTo>
                    <a:pt x="104" y="22"/>
                    <a:pt x="89" y="21"/>
                    <a:pt x="77" y="22"/>
                  </a:cubicBezTo>
                  <a:cubicBezTo>
                    <a:pt x="77" y="17"/>
                    <a:pt x="79" y="20"/>
                    <a:pt x="75" y="17"/>
                  </a:cubicBezTo>
                  <a:cubicBezTo>
                    <a:pt x="68" y="16"/>
                    <a:pt x="60" y="21"/>
                    <a:pt x="52" y="22"/>
                  </a:cubicBezTo>
                  <a:cubicBezTo>
                    <a:pt x="52" y="18"/>
                    <a:pt x="54" y="21"/>
                    <a:pt x="50" y="18"/>
                  </a:cubicBezTo>
                  <a:cubicBezTo>
                    <a:pt x="47" y="17"/>
                    <a:pt x="45" y="18"/>
                    <a:pt x="42" y="19"/>
                  </a:cubicBezTo>
                  <a:cubicBezTo>
                    <a:pt x="40" y="18"/>
                    <a:pt x="39" y="16"/>
                    <a:pt x="38" y="14"/>
                  </a:cubicBezTo>
                  <a:cubicBezTo>
                    <a:pt x="35" y="15"/>
                    <a:pt x="33" y="15"/>
                    <a:pt x="30" y="15"/>
                  </a:cubicBezTo>
                  <a:cubicBezTo>
                    <a:pt x="20" y="21"/>
                    <a:pt x="20" y="28"/>
                    <a:pt x="3" y="26"/>
                  </a:cubicBezTo>
                  <a:cubicBezTo>
                    <a:pt x="3" y="26"/>
                    <a:pt x="3" y="25"/>
                    <a:pt x="3" y="25"/>
                  </a:cubicBezTo>
                  <a:cubicBezTo>
                    <a:pt x="9" y="20"/>
                    <a:pt x="18" y="23"/>
                    <a:pt x="22" y="19"/>
                  </a:cubicBezTo>
                  <a:cubicBezTo>
                    <a:pt x="22" y="19"/>
                    <a:pt x="22" y="18"/>
                    <a:pt x="22" y="18"/>
                  </a:cubicBezTo>
                  <a:cubicBezTo>
                    <a:pt x="12" y="17"/>
                    <a:pt x="10" y="19"/>
                    <a:pt x="0" y="20"/>
                  </a:cubicBezTo>
                  <a:cubicBezTo>
                    <a:pt x="2" y="18"/>
                    <a:pt x="3" y="17"/>
                    <a:pt x="4" y="15"/>
                  </a:cubicBezTo>
                  <a:cubicBezTo>
                    <a:pt x="3" y="14"/>
                    <a:pt x="2" y="13"/>
                    <a:pt x="1" y="12"/>
                  </a:cubicBezTo>
                  <a:cubicBezTo>
                    <a:pt x="19" y="9"/>
                    <a:pt x="64" y="2"/>
                    <a:pt x="86" y="7"/>
                  </a:cubicBezTo>
                  <a:cubicBezTo>
                    <a:pt x="92" y="9"/>
                    <a:pt x="97" y="12"/>
                    <a:pt x="103" y="14"/>
                  </a:cubicBezTo>
                  <a:cubicBezTo>
                    <a:pt x="117" y="16"/>
                    <a:pt x="135" y="0"/>
                    <a:pt x="146" y="8"/>
                  </a:cubicBezTo>
                  <a:cubicBezTo>
                    <a:pt x="147" y="11"/>
                    <a:pt x="145" y="8"/>
                    <a:pt x="147" y="10"/>
                  </a:cubicBezTo>
                  <a:cubicBezTo>
                    <a:pt x="157" y="14"/>
                    <a:pt x="169" y="4"/>
                    <a:pt x="182" y="8"/>
                  </a:cubicBezTo>
                  <a:cubicBezTo>
                    <a:pt x="181" y="9"/>
                    <a:pt x="181" y="10"/>
                    <a:pt x="180" y="10"/>
                  </a:cubicBezTo>
                  <a:cubicBezTo>
                    <a:pt x="177" y="12"/>
                    <a:pt x="178" y="12"/>
                    <a:pt x="176" y="14"/>
                  </a:cubicBezTo>
                  <a:cubicBezTo>
                    <a:pt x="176" y="15"/>
                    <a:pt x="176" y="16"/>
                    <a:pt x="176" y="17"/>
                  </a:cubicBezTo>
                  <a:cubicBezTo>
                    <a:pt x="183" y="19"/>
                    <a:pt x="189" y="21"/>
                    <a:pt x="195" y="18"/>
                  </a:cubicBezTo>
                  <a:cubicBezTo>
                    <a:pt x="195" y="17"/>
                    <a:pt x="195" y="15"/>
                    <a:pt x="195" y="13"/>
                  </a:cubicBezTo>
                  <a:cubicBezTo>
                    <a:pt x="192" y="13"/>
                    <a:pt x="192" y="13"/>
                    <a:pt x="190" y="11"/>
                  </a:cubicBezTo>
                  <a:cubicBezTo>
                    <a:pt x="191" y="11"/>
                    <a:pt x="192" y="10"/>
                    <a:pt x="192" y="10"/>
                  </a:cubicBezTo>
                  <a:cubicBezTo>
                    <a:pt x="208" y="4"/>
                    <a:pt x="202" y="8"/>
                    <a:pt x="217" y="10"/>
                  </a:cubicBezTo>
                  <a:cubicBezTo>
                    <a:pt x="221" y="8"/>
                    <a:pt x="227" y="7"/>
                    <a:pt x="233" y="6"/>
                  </a:cubicBezTo>
                  <a:cubicBezTo>
                    <a:pt x="234" y="8"/>
                    <a:pt x="235" y="10"/>
                    <a:pt x="237" y="11"/>
                  </a:cubicBezTo>
                  <a:cubicBezTo>
                    <a:pt x="264" y="8"/>
                    <a:pt x="283" y="8"/>
                    <a:pt x="311" y="4"/>
                  </a:cubicBezTo>
                  <a:cubicBezTo>
                    <a:pt x="317" y="5"/>
                    <a:pt x="324" y="6"/>
                    <a:pt x="330" y="8"/>
                  </a:cubicBezTo>
                  <a:cubicBezTo>
                    <a:pt x="336" y="9"/>
                    <a:pt x="380" y="3"/>
                    <a:pt x="382"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 name="Freeform 240"/>
            <p:cNvSpPr>
              <a:spLocks/>
            </p:cNvSpPr>
            <p:nvPr/>
          </p:nvSpPr>
          <p:spPr bwMode="auto">
            <a:xfrm>
              <a:off x="11699379" y="5310888"/>
              <a:ext cx="38100" cy="11113"/>
            </a:xfrm>
            <a:custGeom>
              <a:avLst/>
              <a:gdLst>
                <a:gd name="T0" fmla="*/ 2 w 14"/>
                <a:gd name="T1" fmla="*/ 0 h 4"/>
                <a:gd name="T2" fmla="*/ 14 w 14"/>
                <a:gd name="T3" fmla="*/ 2 h 4"/>
                <a:gd name="T4" fmla="*/ 14 w 14"/>
                <a:gd name="T5" fmla="*/ 4 h 4"/>
                <a:gd name="T6" fmla="*/ 12 w 14"/>
                <a:gd name="T7" fmla="*/ 4 h 4"/>
                <a:gd name="T8" fmla="*/ 0 w 14"/>
                <a:gd name="T9" fmla="*/ 3 h 4"/>
                <a:gd name="T10" fmla="*/ 2 w 14"/>
                <a:gd name="T11" fmla="*/ 0 h 4"/>
              </a:gdLst>
              <a:ahLst/>
              <a:cxnLst>
                <a:cxn ang="0">
                  <a:pos x="T0" y="T1"/>
                </a:cxn>
                <a:cxn ang="0">
                  <a:pos x="T2" y="T3"/>
                </a:cxn>
                <a:cxn ang="0">
                  <a:pos x="T4" y="T5"/>
                </a:cxn>
                <a:cxn ang="0">
                  <a:pos x="T6" y="T7"/>
                </a:cxn>
                <a:cxn ang="0">
                  <a:pos x="T8" y="T9"/>
                </a:cxn>
                <a:cxn ang="0">
                  <a:pos x="T10" y="T11"/>
                </a:cxn>
              </a:cxnLst>
              <a:rect l="0" t="0" r="r" b="b"/>
              <a:pathLst>
                <a:path w="14" h="4">
                  <a:moveTo>
                    <a:pt x="2" y="0"/>
                  </a:moveTo>
                  <a:cubicBezTo>
                    <a:pt x="6" y="0"/>
                    <a:pt x="10" y="1"/>
                    <a:pt x="14" y="2"/>
                  </a:cubicBezTo>
                  <a:cubicBezTo>
                    <a:pt x="14" y="2"/>
                    <a:pt x="14" y="3"/>
                    <a:pt x="14" y="4"/>
                  </a:cubicBezTo>
                  <a:cubicBezTo>
                    <a:pt x="13" y="4"/>
                    <a:pt x="12" y="4"/>
                    <a:pt x="12" y="4"/>
                  </a:cubicBezTo>
                  <a:cubicBezTo>
                    <a:pt x="8" y="3"/>
                    <a:pt x="4" y="3"/>
                    <a:pt x="0" y="3"/>
                  </a:cubicBezTo>
                  <a:cubicBezTo>
                    <a:pt x="1"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0" name="Freeform 241"/>
            <p:cNvSpPr>
              <a:spLocks/>
            </p:cNvSpPr>
            <p:nvPr/>
          </p:nvSpPr>
          <p:spPr bwMode="auto">
            <a:xfrm>
              <a:off x="11745416" y="5310888"/>
              <a:ext cx="12700" cy="7938"/>
            </a:xfrm>
            <a:custGeom>
              <a:avLst/>
              <a:gdLst>
                <a:gd name="T0" fmla="*/ 1 w 5"/>
                <a:gd name="T1" fmla="*/ 0 h 3"/>
                <a:gd name="T2" fmla="*/ 5 w 5"/>
                <a:gd name="T3" fmla="*/ 0 h 3"/>
                <a:gd name="T4" fmla="*/ 5 w 5"/>
                <a:gd name="T5" fmla="*/ 1 h 3"/>
                <a:gd name="T6" fmla="*/ 4 w 5"/>
                <a:gd name="T7" fmla="*/ 3 h 3"/>
                <a:gd name="T8" fmla="*/ 3 w 5"/>
                <a:gd name="T9" fmla="*/ 3 h 3"/>
                <a:gd name="T10" fmla="*/ 0 w 5"/>
                <a:gd name="T11" fmla="*/ 2 h 3"/>
                <a:gd name="T12" fmla="*/ 1 w 5"/>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5" h="3">
                  <a:moveTo>
                    <a:pt x="1" y="0"/>
                  </a:moveTo>
                  <a:cubicBezTo>
                    <a:pt x="3" y="0"/>
                    <a:pt x="4" y="0"/>
                    <a:pt x="5" y="0"/>
                  </a:cubicBezTo>
                  <a:cubicBezTo>
                    <a:pt x="5" y="0"/>
                    <a:pt x="5" y="0"/>
                    <a:pt x="5" y="1"/>
                  </a:cubicBezTo>
                  <a:cubicBezTo>
                    <a:pt x="5" y="1"/>
                    <a:pt x="5" y="2"/>
                    <a:pt x="4" y="3"/>
                  </a:cubicBezTo>
                  <a:cubicBezTo>
                    <a:pt x="4" y="3"/>
                    <a:pt x="4" y="3"/>
                    <a:pt x="3" y="3"/>
                  </a:cubicBezTo>
                  <a:cubicBezTo>
                    <a:pt x="2" y="2"/>
                    <a:pt x="1" y="2"/>
                    <a:pt x="0" y="2"/>
                  </a:cubicBezTo>
                  <a:cubicBezTo>
                    <a:pt x="1" y="1"/>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 name="Freeform 242"/>
            <p:cNvSpPr>
              <a:spLocks/>
            </p:cNvSpPr>
            <p:nvPr/>
          </p:nvSpPr>
          <p:spPr bwMode="auto">
            <a:xfrm>
              <a:off x="13286879" y="5310888"/>
              <a:ext cx="34925" cy="15875"/>
            </a:xfrm>
            <a:custGeom>
              <a:avLst/>
              <a:gdLst>
                <a:gd name="T0" fmla="*/ 3 w 13"/>
                <a:gd name="T1" fmla="*/ 0 h 6"/>
                <a:gd name="T2" fmla="*/ 0 w 13"/>
                <a:gd name="T3" fmla="*/ 3 h 6"/>
                <a:gd name="T4" fmla="*/ 0 w 13"/>
                <a:gd name="T5" fmla="*/ 4 h 6"/>
                <a:gd name="T6" fmla="*/ 2 w 13"/>
                <a:gd name="T7" fmla="*/ 4 h 6"/>
                <a:gd name="T8" fmla="*/ 13 w 13"/>
                <a:gd name="T9" fmla="*/ 1 h 6"/>
                <a:gd name="T10" fmla="*/ 13 w 13"/>
                <a:gd name="T11" fmla="*/ 0 h 6"/>
                <a:gd name="T12" fmla="*/ 3 w 13"/>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3" h="6">
                  <a:moveTo>
                    <a:pt x="3" y="0"/>
                  </a:moveTo>
                  <a:cubicBezTo>
                    <a:pt x="2" y="1"/>
                    <a:pt x="1" y="2"/>
                    <a:pt x="0" y="3"/>
                  </a:cubicBezTo>
                  <a:cubicBezTo>
                    <a:pt x="0" y="3"/>
                    <a:pt x="0" y="3"/>
                    <a:pt x="0" y="4"/>
                  </a:cubicBezTo>
                  <a:cubicBezTo>
                    <a:pt x="0" y="4"/>
                    <a:pt x="1" y="4"/>
                    <a:pt x="2" y="4"/>
                  </a:cubicBezTo>
                  <a:cubicBezTo>
                    <a:pt x="7" y="6"/>
                    <a:pt x="11" y="4"/>
                    <a:pt x="13" y="1"/>
                  </a:cubicBezTo>
                  <a:cubicBezTo>
                    <a:pt x="13" y="0"/>
                    <a:pt x="13" y="0"/>
                    <a:pt x="13" y="0"/>
                  </a:cubicBezTo>
                  <a:cubicBezTo>
                    <a:pt x="10" y="0"/>
                    <a:pt x="6"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 name="Freeform 243"/>
            <p:cNvSpPr>
              <a:spLocks/>
            </p:cNvSpPr>
            <p:nvPr/>
          </p:nvSpPr>
          <p:spPr bwMode="auto">
            <a:xfrm>
              <a:off x="10697666" y="5325175"/>
              <a:ext cx="44450" cy="12700"/>
            </a:xfrm>
            <a:custGeom>
              <a:avLst/>
              <a:gdLst>
                <a:gd name="T0" fmla="*/ 4 w 17"/>
                <a:gd name="T1" fmla="*/ 0 h 5"/>
                <a:gd name="T2" fmla="*/ 17 w 17"/>
                <a:gd name="T3" fmla="*/ 1 h 5"/>
                <a:gd name="T4" fmla="*/ 12 w 17"/>
                <a:gd name="T5" fmla="*/ 5 h 5"/>
                <a:gd name="T6" fmla="*/ 0 w 17"/>
                <a:gd name="T7" fmla="*/ 2 h 5"/>
                <a:gd name="T8" fmla="*/ 4 w 17"/>
                <a:gd name="T9" fmla="*/ 0 h 5"/>
              </a:gdLst>
              <a:ahLst/>
              <a:cxnLst>
                <a:cxn ang="0">
                  <a:pos x="T0" y="T1"/>
                </a:cxn>
                <a:cxn ang="0">
                  <a:pos x="T2" y="T3"/>
                </a:cxn>
                <a:cxn ang="0">
                  <a:pos x="T4" y="T5"/>
                </a:cxn>
                <a:cxn ang="0">
                  <a:pos x="T6" y="T7"/>
                </a:cxn>
                <a:cxn ang="0">
                  <a:pos x="T8" y="T9"/>
                </a:cxn>
              </a:cxnLst>
              <a:rect l="0" t="0" r="r" b="b"/>
              <a:pathLst>
                <a:path w="17" h="5">
                  <a:moveTo>
                    <a:pt x="4" y="0"/>
                  </a:moveTo>
                  <a:cubicBezTo>
                    <a:pt x="8" y="0"/>
                    <a:pt x="13" y="1"/>
                    <a:pt x="17" y="1"/>
                  </a:cubicBezTo>
                  <a:cubicBezTo>
                    <a:pt x="15" y="3"/>
                    <a:pt x="13" y="4"/>
                    <a:pt x="12" y="5"/>
                  </a:cubicBezTo>
                  <a:cubicBezTo>
                    <a:pt x="8" y="5"/>
                    <a:pt x="2" y="4"/>
                    <a:pt x="0" y="2"/>
                  </a:cubicBezTo>
                  <a:cubicBezTo>
                    <a:pt x="1" y="1"/>
                    <a:pt x="3" y="1"/>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 name="Freeform 244"/>
            <p:cNvSpPr>
              <a:spLocks/>
            </p:cNvSpPr>
            <p:nvPr/>
          </p:nvSpPr>
          <p:spPr bwMode="auto">
            <a:xfrm>
              <a:off x="10884991" y="5329938"/>
              <a:ext cx="71438" cy="20638"/>
            </a:xfrm>
            <a:custGeom>
              <a:avLst/>
              <a:gdLst>
                <a:gd name="T0" fmla="*/ 6 w 27"/>
                <a:gd name="T1" fmla="*/ 0 h 8"/>
                <a:gd name="T2" fmla="*/ 27 w 27"/>
                <a:gd name="T3" fmla="*/ 1 h 8"/>
                <a:gd name="T4" fmla="*/ 25 w 27"/>
                <a:gd name="T5" fmla="*/ 4 h 8"/>
                <a:gd name="T6" fmla="*/ 0 w 27"/>
                <a:gd name="T7" fmla="*/ 5 h 8"/>
                <a:gd name="T8" fmla="*/ 2 w 27"/>
                <a:gd name="T9" fmla="*/ 2 h 8"/>
                <a:gd name="T10" fmla="*/ 6 w 27"/>
                <a:gd name="T11" fmla="*/ 0 h 8"/>
              </a:gdLst>
              <a:ahLst/>
              <a:cxnLst>
                <a:cxn ang="0">
                  <a:pos x="T0" y="T1"/>
                </a:cxn>
                <a:cxn ang="0">
                  <a:pos x="T2" y="T3"/>
                </a:cxn>
                <a:cxn ang="0">
                  <a:pos x="T4" y="T5"/>
                </a:cxn>
                <a:cxn ang="0">
                  <a:pos x="T6" y="T7"/>
                </a:cxn>
                <a:cxn ang="0">
                  <a:pos x="T8" y="T9"/>
                </a:cxn>
                <a:cxn ang="0">
                  <a:pos x="T10" y="T11"/>
                </a:cxn>
              </a:cxnLst>
              <a:rect l="0" t="0" r="r" b="b"/>
              <a:pathLst>
                <a:path w="27" h="8">
                  <a:moveTo>
                    <a:pt x="6" y="0"/>
                  </a:moveTo>
                  <a:cubicBezTo>
                    <a:pt x="13" y="1"/>
                    <a:pt x="20" y="1"/>
                    <a:pt x="27" y="1"/>
                  </a:cubicBezTo>
                  <a:cubicBezTo>
                    <a:pt x="26" y="2"/>
                    <a:pt x="26" y="3"/>
                    <a:pt x="25" y="4"/>
                  </a:cubicBezTo>
                  <a:cubicBezTo>
                    <a:pt x="12" y="5"/>
                    <a:pt x="10" y="8"/>
                    <a:pt x="0" y="5"/>
                  </a:cubicBezTo>
                  <a:cubicBezTo>
                    <a:pt x="1" y="4"/>
                    <a:pt x="1" y="3"/>
                    <a:pt x="2" y="2"/>
                  </a:cubicBezTo>
                  <a:cubicBezTo>
                    <a:pt x="3" y="2"/>
                    <a:pt x="5"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4" name="Freeform 245"/>
            <p:cNvSpPr>
              <a:spLocks/>
            </p:cNvSpPr>
            <p:nvPr/>
          </p:nvSpPr>
          <p:spPr bwMode="auto">
            <a:xfrm>
              <a:off x="12077204" y="5334700"/>
              <a:ext cx="19050" cy="12700"/>
            </a:xfrm>
            <a:custGeom>
              <a:avLst/>
              <a:gdLst>
                <a:gd name="T0" fmla="*/ 2 w 7"/>
                <a:gd name="T1" fmla="*/ 0 h 5"/>
                <a:gd name="T2" fmla="*/ 0 w 7"/>
                <a:gd name="T3" fmla="*/ 3 h 5"/>
                <a:gd name="T4" fmla="*/ 2 w 7"/>
                <a:gd name="T5" fmla="*/ 5 h 5"/>
                <a:gd name="T6" fmla="*/ 7 w 7"/>
                <a:gd name="T7" fmla="*/ 1 h 5"/>
                <a:gd name="T8" fmla="*/ 7 w 7"/>
                <a:gd name="T9" fmla="*/ 0 h 5"/>
                <a:gd name="T10" fmla="*/ 2 w 7"/>
                <a:gd name="T11" fmla="*/ 0 h 5"/>
              </a:gdLst>
              <a:ahLst/>
              <a:cxnLst>
                <a:cxn ang="0">
                  <a:pos x="T0" y="T1"/>
                </a:cxn>
                <a:cxn ang="0">
                  <a:pos x="T2" y="T3"/>
                </a:cxn>
                <a:cxn ang="0">
                  <a:pos x="T4" y="T5"/>
                </a:cxn>
                <a:cxn ang="0">
                  <a:pos x="T6" y="T7"/>
                </a:cxn>
                <a:cxn ang="0">
                  <a:pos x="T8" y="T9"/>
                </a:cxn>
                <a:cxn ang="0">
                  <a:pos x="T10" y="T11"/>
                </a:cxn>
              </a:cxnLst>
              <a:rect l="0" t="0" r="r" b="b"/>
              <a:pathLst>
                <a:path w="7" h="5">
                  <a:moveTo>
                    <a:pt x="2" y="0"/>
                  </a:moveTo>
                  <a:cubicBezTo>
                    <a:pt x="1" y="1"/>
                    <a:pt x="1" y="2"/>
                    <a:pt x="0" y="3"/>
                  </a:cubicBezTo>
                  <a:cubicBezTo>
                    <a:pt x="1" y="4"/>
                    <a:pt x="1" y="5"/>
                    <a:pt x="2" y="5"/>
                  </a:cubicBezTo>
                  <a:cubicBezTo>
                    <a:pt x="4" y="4"/>
                    <a:pt x="5" y="3"/>
                    <a:pt x="7" y="1"/>
                  </a:cubicBezTo>
                  <a:cubicBezTo>
                    <a:pt x="7" y="1"/>
                    <a:pt x="7" y="1"/>
                    <a:pt x="7" y="0"/>
                  </a:cubicBezTo>
                  <a:cubicBezTo>
                    <a:pt x="5" y="0"/>
                    <a:pt x="4"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5" name="Freeform 246"/>
            <p:cNvSpPr>
              <a:spLocks/>
            </p:cNvSpPr>
            <p:nvPr/>
          </p:nvSpPr>
          <p:spPr bwMode="auto">
            <a:xfrm>
              <a:off x="13685341" y="5334700"/>
              <a:ext cx="31750" cy="11113"/>
            </a:xfrm>
            <a:custGeom>
              <a:avLst/>
              <a:gdLst>
                <a:gd name="T0" fmla="*/ 2 w 12"/>
                <a:gd name="T1" fmla="*/ 0 h 4"/>
                <a:gd name="T2" fmla="*/ 0 w 12"/>
                <a:gd name="T3" fmla="*/ 1 h 4"/>
                <a:gd name="T4" fmla="*/ 1 w 12"/>
                <a:gd name="T5" fmla="*/ 4 h 4"/>
                <a:gd name="T6" fmla="*/ 10 w 12"/>
                <a:gd name="T7" fmla="*/ 4 h 4"/>
                <a:gd name="T8" fmla="*/ 12 w 12"/>
                <a:gd name="T9" fmla="*/ 1 h 4"/>
                <a:gd name="T10" fmla="*/ 10 w 12"/>
                <a:gd name="T11" fmla="*/ 1 h 4"/>
                <a:gd name="T12" fmla="*/ 2 w 12"/>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12" h="4">
                  <a:moveTo>
                    <a:pt x="2" y="0"/>
                  </a:moveTo>
                  <a:cubicBezTo>
                    <a:pt x="2" y="1"/>
                    <a:pt x="1" y="1"/>
                    <a:pt x="0" y="1"/>
                  </a:cubicBezTo>
                  <a:cubicBezTo>
                    <a:pt x="1" y="2"/>
                    <a:pt x="1" y="3"/>
                    <a:pt x="1" y="4"/>
                  </a:cubicBezTo>
                  <a:cubicBezTo>
                    <a:pt x="4" y="4"/>
                    <a:pt x="7" y="4"/>
                    <a:pt x="10" y="4"/>
                  </a:cubicBezTo>
                  <a:cubicBezTo>
                    <a:pt x="11" y="3"/>
                    <a:pt x="11" y="2"/>
                    <a:pt x="12" y="1"/>
                  </a:cubicBezTo>
                  <a:cubicBezTo>
                    <a:pt x="11" y="1"/>
                    <a:pt x="11" y="1"/>
                    <a:pt x="10" y="1"/>
                  </a:cubicBezTo>
                  <a:cubicBezTo>
                    <a:pt x="8" y="1"/>
                    <a:pt x="5"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 name="Freeform 247"/>
            <p:cNvSpPr>
              <a:spLocks/>
            </p:cNvSpPr>
            <p:nvPr/>
          </p:nvSpPr>
          <p:spPr bwMode="auto">
            <a:xfrm>
              <a:off x="11029454" y="5337875"/>
              <a:ext cx="26988" cy="15875"/>
            </a:xfrm>
            <a:custGeom>
              <a:avLst/>
              <a:gdLst>
                <a:gd name="T0" fmla="*/ 6 w 10"/>
                <a:gd name="T1" fmla="*/ 0 h 6"/>
                <a:gd name="T2" fmla="*/ 10 w 10"/>
                <a:gd name="T3" fmla="*/ 1 h 6"/>
                <a:gd name="T4" fmla="*/ 9 w 10"/>
                <a:gd name="T5" fmla="*/ 3 h 6"/>
                <a:gd name="T6" fmla="*/ 0 w 10"/>
                <a:gd name="T7" fmla="*/ 3 h 6"/>
                <a:gd name="T8" fmla="*/ 0 w 10"/>
                <a:gd name="T9" fmla="*/ 2 h 6"/>
                <a:gd name="T10" fmla="*/ 6 w 10"/>
                <a:gd name="T11" fmla="*/ 0 h 6"/>
              </a:gdLst>
              <a:ahLst/>
              <a:cxnLst>
                <a:cxn ang="0">
                  <a:pos x="T0" y="T1"/>
                </a:cxn>
                <a:cxn ang="0">
                  <a:pos x="T2" y="T3"/>
                </a:cxn>
                <a:cxn ang="0">
                  <a:pos x="T4" y="T5"/>
                </a:cxn>
                <a:cxn ang="0">
                  <a:pos x="T6" y="T7"/>
                </a:cxn>
                <a:cxn ang="0">
                  <a:pos x="T8" y="T9"/>
                </a:cxn>
                <a:cxn ang="0">
                  <a:pos x="T10" y="T11"/>
                </a:cxn>
              </a:cxnLst>
              <a:rect l="0" t="0" r="r" b="b"/>
              <a:pathLst>
                <a:path w="10" h="6">
                  <a:moveTo>
                    <a:pt x="6" y="0"/>
                  </a:moveTo>
                  <a:cubicBezTo>
                    <a:pt x="7" y="1"/>
                    <a:pt x="9" y="1"/>
                    <a:pt x="10" y="1"/>
                  </a:cubicBezTo>
                  <a:cubicBezTo>
                    <a:pt x="10" y="2"/>
                    <a:pt x="10" y="3"/>
                    <a:pt x="9" y="3"/>
                  </a:cubicBezTo>
                  <a:cubicBezTo>
                    <a:pt x="5" y="4"/>
                    <a:pt x="3" y="6"/>
                    <a:pt x="0" y="3"/>
                  </a:cubicBezTo>
                  <a:cubicBezTo>
                    <a:pt x="0" y="3"/>
                    <a:pt x="0" y="3"/>
                    <a:pt x="0" y="2"/>
                  </a:cubicBezTo>
                  <a:cubicBezTo>
                    <a:pt x="2" y="2"/>
                    <a:pt x="4"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7" name="Freeform 248"/>
            <p:cNvSpPr>
              <a:spLocks/>
            </p:cNvSpPr>
            <p:nvPr/>
          </p:nvSpPr>
          <p:spPr bwMode="auto">
            <a:xfrm>
              <a:off x="13528179" y="5355338"/>
              <a:ext cx="15875" cy="11113"/>
            </a:xfrm>
            <a:custGeom>
              <a:avLst/>
              <a:gdLst>
                <a:gd name="T0" fmla="*/ 2 w 6"/>
                <a:gd name="T1" fmla="*/ 0 h 4"/>
                <a:gd name="T2" fmla="*/ 6 w 6"/>
                <a:gd name="T3" fmla="*/ 0 h 4"/>
                <a:gd name="T4" fmla="*/ 6 w 6"/>
                <a:gd name="T5" fmla="*/ 1 h 4"/>
                <a:gd name="T6" fmla="*/ 5 w 6"/>
                <a:gd name="T7" fmla="*/ 3 h 4"/>
                <a:gd name="T8" fmla="*/ 0 w 6"/>
                <a:gd name="T9" fmla="*/ 4 h 4"/>
                <a:gd name="T10" fmla="*/ 0 w 6"/>
                <a:gd name="T11" fmla="*/ 1 h 4"/>
                <a:gd name="T12" fmla="*/ 2 w 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6" h="4">
                  <a:moveTo>
                    <a:pt x="2" y="0"/>
                  </a:moveTo>
                  <a:cubicBezTo>
                    <a:pt x="3" y="0"/>
                    <a:pt x="4" y="0"/>
                    <a:pt x="6" y="0"/>
                  </a:cubicBezTo>
                  <a:cubicBezTo>
                    <a:pt x="6" y="0"/>
                    <a:pt x="6" y="1"/>
                    <a:pt x="6" y="1"/>
                  </a:cubicBezTo>
                  <a:cubicBezTo>
                    <a:pt x="5" y="2"/>
                    <a:pt x="5" y="2"/>
                    <a:pt x="5" y="3"/>
                  </a:cubicBezTo>
                  <a:cubicBezTo>
                    <a:pt x="3" y="3"/>
                    <a:pt x="2" y="4"/>
                    <a:pt x="0" y="4"/>
                  </a:cubicBezTo>
                  <a:cubicBezTo>
                    <a:pt x="0" y="3"/>
                    <a:pt x="0" y="2"/>
                    <a:pt x="0" y="1"/>
                  </a:cubicBezTo>
                  <a:cubicBezTo>
                    <a:pt x="1" y="1"/>
                    <a:pt x="1"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8" name="Freeform 249"/>
            <p:cNvSpPr>
              <a:spLocks/>
            </p:cNvSpPr>
            <p:nvPr/>
          </p:nvSpPr>
          <p:spPr bwMode="auto">
            <a:xfrm>
              <a:off x="11678741" y="5358513"/>
              <a:ext cx="26988" cy="15875"/>
            </a:xfrm>
            <a:custGeom>
              <a:avLst/>
              <a:gdLst>
                <a:gd name="T0" fmla="*/ 6 w 10"/>
                <a:gd name="T1" fmla="*/ 0 h 6"/>
                <a:gd name="T2" fmla="*/ 10 w 10"/>
                <a:gd name="T3" fmla="*/ 0 h 6"/>
                <a:gd name="T4" fmla="*/ 10 w 10"/>
                <a:gd name="T5" fmla="*/ 3 h 6"/>
                <a:gd name="T6" fmla="*/ 8 w 10"/>
                <a:gd name="T7" fmla="*/ 6 h 6"/>
                <a:gd name="T8" fmla="*/ 0 w 10"/>
                <a:gd name="T9" fmla="*/ 4 h 6"/>
                <a:gd name="T10" fmla="*/ 6 w 10"/>
                <a:gd name="T11" fmla="*/ 0 h 6"/>
              </a:gdLst>
              <a:ahLst/>
              <a:cxnLst>
                <a:cxn ang="0">
                  <a:pos x="T0" y="T1"/>
                </a:cxn>
                <a:cxn ang="0">
                  <a:pos x="T2" y="T3"/>
                </a:cxn>
                <a:cxn ang="0">
                  <a:pos x="T4" y="T5"/>
                </a:cxn>
                <a:cxn ang="0">
                  <a:pos x="T6" y="T7"/>
                </a:cxn>
                <a:cxn ang="0">
                  <a:pos x="T8" y="T9"/>
                </a:cxn>
                <a:cxn ang="0">
                  <a:pos x="T10" y="T11"/>
                </a:cxn>
              </a:cxnLst>
              <a:rect l="0" t="0" r="r" b="b"/>
              <a:pathLst>
                <a:path w="10" h="6">
                  <a:moveTo>
                    <a:pt x="6" y="0"/>
                  </a:moveTo>
                  <a:cubicBezTo>
                    <a:pt x="7" y="0"/>
                    <a:pt x="9" y="0"/>
                    <a:pt x="10" y="0"/>
                  </a:cubicBezTo>
                  <a:cubicBezTo>
                    <a:pt x="10" y="1"/>
                    <a:pt x="10" y="2"/>
                    <a:pt x="10" y="3"/>
                  </a:cubicBezTo>
                  <a:cubicBezTo>
                    <a:pt x="9" y="4"/>
                    <a:pt x="9" y="5"/>
                    <a:pt x="8" y="6"/>
                  </a:cubicBezTo>
                  <a:cubicBezTo>
                    <a:pt x="4" y="6"/>
                    <a:pt x="3" y="6"/>
                    <a:pt x="0" y="4"/>
                  </a:cubicBezTo>
                  <a:cubicBezTo>
                    <a:pt x="2" y="3"/>
                    <a:pt x="4"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 name="Freeform 250"/>
            <p:cNvSpPr>
              <a:spLocks/>
            </p:cNvSpPr>
            <p:nvPr/>
          </p:nvSpPr>
          <p:spPr bwMode="auto">
            <a:xfrm>
              <a:off x="13480554" y="5358513"/>
              <a:ext cx="39688" cy="15875"/>
            </a:xfrm>
            <a:custGeom>
              <a:avLst/>
              <a:gdLst>
                <a:gd name="T0" fmla="*/ 8 w 15"/>
                <a:gd name="T1" fmla="*/ 0 h 6"/>
                <a:gd name="T2" fmla="*/ 15 w 15"/>
                <a:gd name="T3" fmla="*/ 1 h 6"/>
                <a:gd name="T4" fmla="*/ 12 w 15"/>
                <a:gd name="T5" fmla="*/ 5 h 6"/>
                <a:gd name="T6" fmla="*/ 0 w 15"/>
                <a:gd name="T7" fmla="*/ 6 h 6"/>
                <a:gd name="T8" fmla="*/ 3 w 15"/>
                <a:gd name="T9" fmla="*/ 2 h 6"/>
                <a:gd name="T10" fmla="*/ 8 w 15"/>
                <a:gd name="T11" fmla="*/ 0 h 6"/>
              </a:gdLst>
              <a:ahLst/>
              <a:cxnLst>
                <a:cxn ang="0">
                  <a:pos x="T0" y="T1"/>
                </a:cxn>
                <a:cxn ang="0">
                  <a:pos x="T2" y="T3"/>
                </a:cxn>
                <a:cxn ang="0">
                  <a:pos x="T4" y="T5"/>
                </a:cxn>
                <a:cxn ang="0">
                  <a:pos x="T6" y="T7"/>
                </a:cxn>
                <a:cxn ang="0">
                  <a:pos x="T8" y="T9"/>
                </a:cxn>
                <a:cxn ang="0">
                  <a:pos x="T10" y="T11"/>
                </a:cxn>
              </a:cxnLst>
              <a:rect l="0" t="0" r="r" b="b"/>
              <a:pathLst>
                <a:path w="15" h="6">
                  <a:moveTo>
                    <a:pt x="8" y="0"/>
                  </a:moveTo>
                  <a:cubicBezTo>
                    <a:pt x="11" y="0"/>
                    <a:pt x="13" y="1"/>
                    <a:pt x="15" y="1"/>
                  </a:cubicBezTo>
                  <a:cubicBezTo>
                    <a:pt x="14" y="2"/>
                    <a:pt x="13" y="4"/>
                    <a:pt x="12" y="5"/>
                  </a:cubicBezTo>
                  <a:cubicBezTo>
                    <a:pt x="8" y="5"/>
                    <a:pt x="4" y="5"/>
                    <a:pt x="0" y="6"/>
                  </a:cubicBezTo>
                  <a:cubicBezTo>
                    <a:pt x="1" y="4"/>
                    <a:pt x="2" y="3"/>
                    <a:pt x="3" y="2"/>
                  </a:cubicBezTo>
                  <a:cubicBezTo>
                    <a:pt x="5" y="1"/>
                    <a:pt x="6" y="1"/>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 name="Freeform 251"/>
            <p:cNvSpPr>
              <a:spLocks/>
            </p:cNvSpPr>
            <p:nvPr/>
          </p:nvSpPr>
          <p:spPr bwMode="auto">
            <a:xfrm>
              <a:off x="13653591" y="5361688"/>
              <a:ext cx="50800" cy="20638"/>
            </a:xfrm>
            <a:custGeom>
              <a:avLst/>
              <a:gdLst>
                <a:gd name="T0" fmla="*/ 12 w 19"/>
                <a:gd name="T1" fmla="*/ 0 h 8"/>
                <a:gd name="T2" fmla="*/ 0 w 19"/>
                <a:gd name="T3" fmla="*/ 6 h 8"/>
                <a:gd name="T4" fmla="*/ 1 w 19"/>
                <a:gd name="T5" fmla="*/ 8 h 8"/>
                <a:gd name="T6" fmla="*/ 2 w 19"/>
                <a:gd name="T7" fmla="*/ 8 h 8"/>
                <a:gd name="T8" fmla="*/ 19 w 19"/>
                <a:gd name="T9" fmla="*/ 3 h 8"/>
                <a:gd name="T10" fmla="*/ 19 w 19"/>
                <a:gd name="T11" fmla="*/ 2 h 8"/>
                <a:gd name="T12" fmla="*/ 12 w 19"/>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9" h="8">
                  <a:moveTo>
                    <a:pt x="12" y="0"/>
                  </a:moveTo>
                  <a:cubicBezTo>
                    <a:pt x="8" y="2"/>
                    <a:pt x="4" y="4"/>
                    <a:pt x="0" y="6"/>
                  </a:cubicBezTo>
                  <a:cubicBezTo>
                    <a:pt x="0" y="6"/>
                    <a:pt x="1" y="7"/>
                    <a:pt x="1" y="8"/>
                  </a:cubicBezTo>
                  <a:cubicBezTo>
                    <a:pt x="1" y="8"/>
                    <a:pt x="2" y="8"/>
                    <a:pt x="2" y="8"/>
                  </a:cubicBezTo>
                  <a:cubicBezTo>
                    <a:pt x="9" y="7"/>
                    <a:pt x="15" y="6"/>
                    <a:pt x="19" y="3"/>
                  </a:cubicBezTo>
                  <a:cubicBezTo>
                    <a:pt x="19" y="3"/>
                    <a:pt x="19" y="2"/>
                    <a:pt x="19" y="2"/>
                  </a:cubicBezTo>
                  <a:cubicBezTo>
                    <a:pt x="17" y="1"/>
                    <a:pt x="14" y="1"/>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 name="Freeform 252"/>
            <p:cNvSpPr>
              <a:spLocks/>
            </p:cNvSpPr>
            <p:nvPr/>
          </p:nvSpPr>
          <p:spPr bwMode="auto">
            <a:xfrm>
              <a:off x="12797929" y="5371213"/>
              <a:ext cx="47625" cy="19050"/>
            </a:xfrm>
            <a:custGeom>
              <a:avLst/>
              <a:gdLst>
                <a:gd name="T0" fmla="*/ 9 w 18"/>
                <a:gd name="T1" fmla="*/ 0 h 7"/>
                <a:gd name="T2" fmla="*/ 18 w 18"/>
                <a:gd name="T3" fmla="*/ 2 h 7"/>
                <a:gd name="T4" fmla="*/ 18 w 18"/>
                <a:gd name="T5" fmla="*/ 3 h 7"/>
                <a:gd name="T6" fmla="*/ 0 w 18"/>
                <a:gd name="T7" fmla="*/ 3 h 7"/>
                <a:gd name="T8" fmla="*/ 9 w 18"/>
                <a:gd name="T9" fmla="*/ 0 h 7"/>
              </a:gdLst>
              <a:ahLst/>
              <a:cxnLst>
                <a:cxn ang="0">
                  <a:pos x="T0" y="T1"/>
                </a:cxn>
                <a:cxn ang="0">
                  <a:pos x="T2" y="T3"/>
                </a:cxn>
                <a:cxn ang="0">
                  <a:pos x="T4" y="T5"/>
                </a:cxn>
                <a:cxn ang="0">
                  <a:pos x="T6" y="T7"/>
                </a:cxn>
                <a:cxn ang="0">
                  <a:pos x="T8" y="T9"/>
                </a:cxn>
              </a:cxnLst>
              <a:rect l="0" t="0" r="r" b="b"/>
              <a:pathLst>
                <a:path w="18" h="7">
                  <a:moveTo>
                    <a:pt x="9" y="0"/>
                  </a:moveTo>
                  <a:cubicBezTo>
                    <a:pt x="14" y="0"/>
                    <a:pt x="16" y="0"/>
                    <a:pt x="18" y="2"/>
                  </a:cubicBezTo>
                  <a:cubicBezTo>
                    <a:pt x="18" y="2"/>
                    <a:pt x="18" y="2"/>
                    <a:pt x="18" y="3"/>
                  </a:cubicBezTo>
                  <a:cubicBezTo>
                    <a:pt x="12" y="5"/>
                    <a:pt x="5" y="7"/>
                    <a:pt x="0" y="3"/>
                  </a:cubicBezTo>
                  <a:cubicBezTo>
                    <a:pt x="3" y="2"/>
                    <a:pt x="6" y="1"/>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 name="Freeform 253"/>
            <p:cNvSpPr>
              <a:spLocks/>
            </p:cNvSpPr>
            <p:nvPr/>
          </p:nvSpPr>
          <p:spPr bwMode="auto">
            <a:xfrm>
              <a:off x="13559929" y="5371213"/>
              <a:ext cx="65088" cy="15875"/>
            </a:xfrm>
            <a:custGeom>
              <a:avLst/>
              <a:gdLst>
                <a:gd name="T0" fmla="*/ 10 w 25"/>
                <a:gd name="T1" fmla="*/ 0 h 6"/>
                <a:gd name="T2" fmla="*/ 0 w 25"/>
                <a:gd name="T3" fmla="*/ 4 h 6"/>
                <a:gd name="T4" fmla="*/ 0 w 25"/>
                <a:gd name="T5" fmla="*/ 6 h 6"/>
                <a:gd name="T6" fmla="*/ 25 w 25"/>
                <a:gd name="T7" fmla="*/ 1 h 6"/>
                <a:gd name="T8" fmla="*/ 25 w 25"/>
                <a:gd name="T9" fmla="*/ 0 h 6"/>
                <a:gd name="T10" fmla="*/ 10 w 25"/>
                <a:gd name="T11" fmla="*/ 0 h 6"/>
              </a:gdLst>
              <a:ahLst/>
              <a:cxnLst>
                <a:cxn ang="0">
                  <a:pos x="T0" y="T1"/>
                </a:cxn>
                <a:cxn ang="0">
                  <a:pos x="T2" y="T3"/>
                </a:cxn>
                <a:cxn ang="0">
                  <a:pos x="T4" y="T5"/>
                </a:cxn>
                <a:cxn ang="0">
                  <a:pos x="T6" y="T7"/>
                </a:cxn>
                <a:cxn ang="0">
                  <a:pos x="T8" y="T9"/>
                </a:cxn>
                <a:cxn ang="0">
                  <a:pos x="T10" y="T11"/>
                </a:cxn>
              </a:cxnLst>
              <a:rect l="0" t="0" r="r" b="b"/>
              <a:pathLst>
                <a:path w="25" h="6">
                  <a:moveTo>
                    <a:pt x="10" y="0"/>
                  </a:moveTo>
                  <a:cubicBezTo>
                    <a:pt x="6" y="1"/>
                    <a:pt x="2" y="1"/>
                    <a:pt x="0" y="4"/>
                  </a:cubicBezTo>
                  <a:cubicBezTo>
                    <a:pt x="0" y="4"/>
                    <a:pt x="0" y="5"/>
                    <a:pt x="0" y="6"/>
                  </a:cubicBezTo>
                  <a:cubicBezTo>
                    <a:pt x="9" y="6"/>
                    <a:pt x="21" y="5"/>
                    <a:pt x="25" y="1"/>
                  </a:cubicBezTo>
                  <a:cubicBezTo>
                    <a:pt x="25" y="0"/>
                    <a:pt x="25" y="0"/>
                    <a:pt x="25" y="0"/>
                  </a:cubicBezTo>
                  <a:cubicBezTo>
                    <a:pt x="20" y="0"/>
                    <a:pt x="15" y="0"/>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 name="Freeform 254"/>
            <p:cNvSpPr>
              <a:spLocks/>
            </p:cNvSpPr>
            <p:nvPr/>
          </p:nvSpPr>
          <p:spPr bwMode="auto">
            <a:xfrm>
              <a:off x="12447091" y="5374388"/>
              <a:ext cx="28575" cy="11113"/>
            </a:xfrm>
            <a:custGeom>
              <a:avLst/>
              <a:gdLst>
                <a:gd name="T0" fmla="*/ 2 w 11"/>
                <a:gd name="T1" fmla="*/ 0 h 4"/>
                <a:gd name="T2" fmla="*/ 11 w 11"/>
                <a:gd name="T3" fmla="*/ 1 h 4"/>
                <a:gd name="T4" fmla="*/ 11 w 11"/>
                <a:gd name="T5" fmla="*/ 2 h 4"/>
                <a:gd name="T6" fmla="*/ 10 w 11"/>
                <a:gd name="T7" fmla="*/ 4 h 4"/>
                <a:gd name="T8" fmla="*/ 0 w 11"/>
                <a:gd name="T9" fmla="*/ 3 h 4"/>
                <a:gd name="T10" fmla="*/ 2 w 11"/>
                <a:gd name="T11" fmla="*/ 0 h 4"/>
              </a:gdLst>
              <a:ahLst/>
              <a:cxnLst>
                <a:cxn ang="0">
                  <a:pos x="T0" y="T1"/>
                </a:cxn>
                <a:cxn ang="0">
                  <a:pos x="T2" y="T3"/>
                </a:cxn>
                <a:cxn ang="0">
                  <a:pos x="T4" y="T5"/>
                </a:cxn>
                <a:cxn ang="0">
                  <a:pos x="T6" y="T7"/>
                </a:cxn>
                <a:cxn ang="0">
                  <a:pos x="T8" y="T9"/>
                </a:cxn>
                <a:cxn ang="0">
                  <a:pos x="T10" y="T11"/>
                </a:cxn>
              </a:cxnLst>
              <a:rect l="0" t="0" r="r" b="b"/>
              <a:pathLst>
                <a:path w="11" h="4">
                  <a:moveTo>
                    <a:pt x="2" y="0"/>
                  </a:moveTo>
                  <a:cubicBezTo>
                    <a:pt x="5" y="0"/>
                    <a:pt x="8" y="0"/>
                    <a:pt x="11" y="1"/>
                  </a:cubicBezTo>
                  <a:cubicBezTo>
                    <a:pt x="11" y="1"/>
                    <a:pt x="11" y="1"/>
                    <a:pt x="11" y="2"/>
                  </a:cubicBezTo>
                  <a:cubicBezTo>
                    <a:pt x="10" y="2"/>
                    <a:pt x="10" y="3"/>
                    <a:pt x="10" y="4"/>
                  </a:cubicBezTo>
                  <a:cubicBezTo>
                    <a:pt x="7" y="3"/>
                    <a:pt x="3" y="3"/>
                    <a:pt x="0" y="3"/>
                  </a:cubicBezTo>
                  <a:cubicBezTo>
                    <a:pt x="1"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 name="Freeform 255"/>
            <p:cNvSpPr>
              <a:spLocks/>
            </p:cNvSpPr>
            <p:nvPr/>
          </p:nvSpPr>
          <p:spPr bwMode="auto">
            <a:xfrm>
              <a:off x="10489704" y="5415663"/>
              <a:ext cx="42863" cy="15875"/>
            </a:xfrm>
            <a:custGeom>
              <a:avLst/>
              <a:gdLst>
                <a:gd name="T0" fmla="*/ 13 w 16"/>
                <a:gd name="T1" fmla="*/ 0 h 6"/>
                <a:gd name="T2" fmla="*/ 16 w 16"/>
                <a:gd name="T3" fmla="*/ 1 h 6"/>
                <a:gd name="T4" fmla="*/ 13 w 16"/>
                <a:gd name="T5" fmla="*/ 5 h 6"/>
                <a:gd name="T6" fmla="*/ 0 w 16"/>
                <a:gd name="T7" fmla="*/ 6 h 6"/>
                <a:gd name="T8" fmla="*/ 1 w 16"/>
                <a:gd name="T9" fmla="*/ 3 h 6"/>
                <a:gd name="T10" fmla="*/ 13 w 16"/>
                <a:gd name="T11" fmla="*/ 0 h 6"/>
              </a:gdLst>
              <a:ahLst/>
              <a:cxnLst>
                <a:cxn ang="0">
                  <a:pos x="T0" y="T1"/>
                </a:cxn>
                <a:cxn ang="0">
                  <a:pos x="T2" y="T3"/>
                </a:cxn>
                <a:cxn ang="0">
                  <a:pos x="T4" y="T5"/>
                </a:cxn>
                <a:cxn ang="0">
                  <a:pos x="T6" y="T7"/>
                </a:cxn>
                <a:cxn ang="0">
                  <a:pos x="T8" y="T9"/>
                </a:cxn>
                <a:cxn ang="0">
                  <a:pos x="T10" y="T11"/>
                </a:cxn>
              </a:cxnLst>
              <a:rect l="0" t="0" r="r" b="b"/>
              <a:pathLst>
                <a:path w="16" h="6">
                  <a:moveTo>
                    <a:pt x="13" y="0"/>
                  </a:moveTo>
                  <a:cubicBezTo>
                    <a:pt x="14" y="0"/>
                    <a:pt x="15" y="1"/>
                    <a:pt x="16" y="1"/>
                  </a:cubicBezTo>
                  <a:cubicBezTo>
                    <a:pt x="15" y="2"/>
                    <a:pt x="14" y="4"/>
                    <a:pt x="13" y="5"/>
                  </a:cubicBezTo>
                  <a:cubicBezTo>
                    <a:pt x="9" y="5"/>
                    <a:pt x="4" y="6"/>
                    <a:pt x="0" y="6"/>
                  </a:cubicBezTo>
                  <a:cubicBezTo>
                    <a:pt x="1" y="5"/>
                    <a:pt x="1" y="4"/>
                    <a:pt x="1" y="3"/>
                  </a:cubicBezTo>
                  <a:cubicBezTo>
                    <a:pt x="5" y="2"/>
                    <a:pt x="9" y="1"/>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5" name="Freeform 256"/>
            <p:cNvSpPr>
              <a:spLocks/>
            </p:cNvSpPr>
            <p:nvPr/>
          </p:nvSpPr>
          <p:spPr bwMode="auto">
            <a:xfrm>
              <a:off x="10223004" y="5418838"/>
              <a:ext cx="36513" cy="12700"/>
            </a:xfrm>
            <a:custGeom>
              <a:avLst/>
              <a:gdLst>
                <a:gd name="T0" fmla="*/ 3 w 14"/>
                <a:gd name="T1" fmla="*/ 0 h 5"/>
                <a:gd name="T2" fmla="*/ 14 w 14"/>
                <a:gd name="T3" fmla="*/ 0 h 5"/>
                <a:gd name="T4" fmla="*/ 12 w 14"/>
                <a:gd name="T5" fmla="*/ 3 h 5"/>
                <a:gd name="T6" fmla="*/ 1 w 14"/>
                <a:gd name="T7" fmla="*/ 5 h 5"/>
                <a:gd name="T8" fmla="*/ 0 w 14"/>
                <a:gd name="T9" fmla="*/ 3 h 5"/>
                <a:gd name="T10" fmla="*/ 0 w 14"/>
                <a:gd name="T11" fmla="*/ 2 h 5"/>
                <a:gd name="T12" fmla="*/ 3 w 14"/>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14" h="5">
                  <a:moveTo>
                    <a:pt x="3" y="0"/>
                  </a:moveTo>
                  <a:cubicBezTo>
                    <a:pt x="7" y="0"/>
                    <a:pt x="10" y="0"/>
                    <a:pt x="14" y="0"/>
                  </a:cubicBezTo>
                  <a:cubicBezTo>
                    <a:pt x="13" y="1"/>
                    <a:pt x="13" y="2"/>
                    <a:pt x="12" y="3"/>
                  </a:cubicBezTo>
                  <a:cubicBezTo>
                    <a:pt x="8" y="4"/>
                    <a:pt x="4" y="4"/>
                    <a:pt x="1" y="5"/>
                  </a:cubicBezTo>
                  <a:cubicBezTo>
                    <a:pt x="0" y="4"/>
                    <a:pt x="0" y="4"/>
                    <a:pt x="0" y="3"/>
                  </a:cubicBezTo>
                  <a:cubicBezTo>
                    <a:pt x="0" y="3"/>
                    <a:pt x="0" y="2"/>
                    <a:pt x="0" y="2"/>
                  </a:cubicBezTo>
                  <a:cubicBezTo>
                    <a:pt x="1" y="1"/>
                    <a:pt x="2" y="1"/>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6" name="Freeform 257"/>
            <p:cNvSpPr>
              <a:spLocks/>
            </p:cNvSpPr>
            <p:nvPr/>
          </p:nvSpPr>
          <p:spPr bwMode="auto">
            <a:xfrm>
              <a:off x="10356354" y="5437888"/>
              <a:ext cx="101600" cy="22225"/>
            </a:xfrm>
            <a:custGeom>
              <a:avLst/>
              <a:gdLst>
                <a:gd name="T0" fmla="*/ 8 w 39"/>
                <a:gd name="T1" fmla="*/ 0 h 9"/>
                <a:gd name="T2" fmla="*/ 39 w 39"/>
                <a:gd name="T3" fmla="*/ 1 h 9"/>
                <a:gd name="T4" fmla="*/ 38 w 39"/>
                <a:gd name="T5" fmla="*/ 5 h 9"/>
                <a:gd name="T6" fmla="*/ 0 w 39"/>
                <a:gd name="T7" fmla="*/ 5 h 9"/>
                <a:gd name="T8" fmla="*/ 1 w 39"/>
                <a:gd name="T9" fmla="*/ 3 h 9"/>
                <a:gd name="T10" fmla="*/ 8 w 39"/>
                <a:gd name="T11" fmla="*/ 0 h 9"/>
              </a:gdLst>
              <a:ahLst/>
              <a:cxnLst>
                <a:cxn ang="0">
                  <a:pos x="T0" y="T1"/>
                </a:cxn>
                <a:cxn ang="0">
                  <a:pos x="T2" y="T3"/>
                </a:cxn>
                <a:cxn ang="0">
                  <a:pos x="T4" y="T5"/>
                </a:cxn>
                <a:cxn ang="0">
                  <a:pos x="T6" y="T7"/>
                </a:cxn>
                <a:cxn ang="0">
                  <a:pos x="T8" y="T9"/>
                </a:cxn>
                <a:cxn ang="0">
                  <a:pos x="T10" y="T11"/>
                </a:cxn>
              </a:cxnLst>
              <a:rect l="0" t="0" r="r" b="b"/>
              <a:pathLst>
                <a:path w="39" h="9">
                  <a:moveTo>
                    <a:pt x="8" y="0"/>
                  </a:moveTo>
                  <a:cubicBezTo>
                    <a:pt x="18" y="0"/>
                    <a:pt x="29" y="0"/>
                    <a:pt x="39" y="1"/>
                  </a:cubicBezTo>
                  <a:cubicBezTo>
                    <a:pt x="39" y="2"/>
                    <a:pt x="38" y="3"/>
                    <a:pt x="38" y="5"/>
                  </a:cubicBezTo>
                  <a:cubicBezTo>
                    <a:pt x="27" y="5"/>
                    <a:pt x="12" y="9"/>
                    <a:pt x="0" y="5"/>
                  </a:cubicBezTo>
                  <a:cubicBezTo>
                    <a:pt x="1" y="4"/>
                    <a:pt x="1" y="3"/>
                    <a:pt x="1" y="3"/>
                  </a:cubicBezTo>
                  <a:cubicBezTo>
                    <a:pt x="4" y="2"/>
                    <a:pt x="6" y="1"/>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7" name="Freeform 258"/>
            <p:cNvSpPr>
              <a:spLocks/>
            </p:cNvSpPr>
            <p:nvPr/>
          </p:nvSpPr>
          <p:spPr bwMode="auto">
            <a:xfrm>
              <a:off x="11500941" y="5439475"/>
              <a:ext cx="73025" cy="23813"/>
            </a:xfrm>
            <a:custGeom>
              <a:avLst/>
              <a:gdLst>
                <a:gd name="T0" fmla="*/ 20 w 28"/>
                <a:gd name="T1" fmla="*/ 0 h 9"/>
                <a:gd name="T2" fmla="*/ 28 w 28"/>
                <a:gd name="T3" fmla="*/ 5 h 9"/>
                <a:gd name="T4" fmla="*/ 27 w 28"/>
                <a:gd name="T5" fmla="*/ 6 h 9"/>
                <a:gd name="T6" fmla="*/ 0 w 28"/>
                <a:gd name="T7" fmla="*/ 9 h 9"/>
                <a:gd name="T8" fmla="*/ 1 w 28"/>
                <a:gd name="T9" fmla="*/ 6 h 9"/>
                <a:gd name="T10" fmla="*/ 20 w 28"/>
                <a:gd name="T11" fmla="*/ 0 h 9"/>
              </a:gdLst>
              <a:ahLst/>
              <a:cxnLst>
                <a:cxn ang="0">
                  <a:pos x="T0" y="T1"/>
                </a:cxn>
                <a:cxn ang="0">
                  <a:pos x="T2" y="T3"/>
                </a:cxn>
                <a:cxn ang="0">
                  <a:pos x="T4" y="T5"/>
                </a:cxn>
                <a:cxn ang="0">
                  <a:pos x="T6" y="T7"/>
                </a:cxn>
                <a:cxn ang="0">
                  <a:pos x="T8" y="T9"/>
                </a:cxn>
                <a:cxn ang="0">
                  <a:pos x="T10" y="T11"/>
                </a:cxn>
              </a:cxnLst>
              <a:rect l="0" t="0" r="r" b="b"/>
              <a:pathLst>
                <a:path w="28" h="9">
                  <a:moveTo>
                    <a:pt x="20" y="0"/>
                  </a:moveTo>
                  <a:cubicBezTo>
                    <a:pt x="23" y="1"/>
                    <a:pt x="26" y="3"/>
                    <a:pt x="28" y="5"/>
                  </a:cubicBezTo>
                  <a:cubicBezTo>
                    <a:pt x="28" y="5"/>
                    <a:pt x="27" y="6"/>
                    <a:pt x="27" y="6"/>
                  </a:cubicBezTo>
                  <a:cubicBezTo>
                    <a:pt x="18" y="9"/>
                    <a:pt x="11" y="9"/>
                    <a:pt x="0" y="9"/>
                  </a:cubicBezTo>
                  <a:cubicBezTo>
                    <a:pt x="1" y="8"/>
                    <a:pt x="1" y="7"/>
                    <a:pt x="1" y="6"/>
                  </a:cubicBezTo>
                  <a:cubicBezTo>
                    <a:pt x="8" y="4"/>
                    <a:pt x="14" y="2"/>
                    <a:pt x="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8" name="Freeform 259"/>
            <p:cNvSpPr>
              <a:spLocks/>
            </p:cNvSpPr>
            <p:nvPr/>
          </p:nvSpPr>
          <p:spPr bwMode="auto">
            <a:xfrm>
              <a:off x="10481766" y="5442650"/>
              <a:ext cx="55563" cy="15875"/>
            </a:xfrm>
            <a:custGeom>
              <a:avLst/>
              <a:gdLst>
                <a:gd name="T0" fmla="*/ 5 w 21"/>
                <a:gd name="T1" fmla="*/ 0 h 6"/>
                <a:gd name="T2" fmla="*/ 21 w 21"/>
                <a:gd name="T3" fmla="*/ 1 h 6"/>
                <a:gd name="T4" fmla="*/ 20 w 21"/>
                <a:gd name="T5" fmla="*/ 3 h 6"/>
                <a:gd name="T6" fmla="*/ 0 w 21"/>
                <a:gd name="T7" fmla="*/ 4 h 6"/>
                <a:gd name="T8" fmla="*/ 1 w 21"/>
                <a:gd name="T9" fmla="*/ 2 h 6"/>
                <a:gd name="T10" fmla="*/ 5 w 21"/>
                <a:gd name="T11" fmla="*/ 0 h 6"/>
              </a:gdLst>
              <a:ahLst/>
              <a:cxnLst>
                <a:cxn ang="0">
                  <a:pos x="T0" y="T1"/>
                </a:cxn>
                <a:cxn ang="0">
                  <a:pos x="T2" y="T3"/>
                </a:cxn>
                <a:cxn ang="0">
                  <a:pos x="T4" y="T5"/>
                </a:cxn>
                <a:cxn ang="0">
                  <a:pos x="T6" y="T7"/>
                </a:cxn>
                <a:cxn ang="0">
                  <a:pos x="T8" y="T9"/>
                </a:cxn>
                <a:cxn ang="0">
                  <a:pos x="T10" y="T11"/>
                </a:cxn>
              </a:cxnLst>
              <a:rect l="0" t="0" r="r" b="b"/>
              <a:pathLst>
                <a:path w="21" h="6">
                  <a:moveTo>
                    <a:pt x="5" y="0"/>
                  </a:moveTo>
                  <a:cubicBezTo>
                    <a:pt x="10" y="0"/>
                    <a:pt x="15" y="0"/>
                    <a:pt x="21" y="1"/>
                  </a:cubicBezTo>
                  <a:cubicBezTo>
                    <a:pt x="20" y="1"/>
                    <a:pt x="20" y="2"/>
                    <a:pt x="20" y="3"/>
                  </a:cubicBezTo>
                  <a:cubicBezTo>
                    <a:pt x="14" y="4"/>
                    <a:pt x="6" y="6"/>
                    <a:pt x="0" y="4"/>
                  </a:cubicBezTo>
                  <a:cubicBezTo>
                    <a:pt x="1" y="4"/>
                    <a:pt x="1" y="3"/>
                    <a:pt x="1" y="2"/>
                  </a:cubicBezTo>
                  <a:cubicBezTo>
                    <a:pt x="3" y="1"/>
                    <a:pt x="4" y="0"/>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9" name="Freeform 260"/>
            <p:cNvSpPr>
              <a:spLocks/>
            </p:cNvSpPr>
            <p:nvPr/>
          </p:nvSpPr>
          <p:spPr bwMode="auto">
            <a:xfrm>
              <a:off x="10723066" y="5455350"/>
              <a:ext cx="47625" cy="15875"/>
            </a:xfrm>
            <a:custGeom>
              <a:avLst/>
              <a:gdLst>
                <a:gd name="T0" fmla="*/ 6 w 18"/>
                <a:gd name="T1" fmla="*/ 0 h 6"/>
                <a:gd name="T2" fmla="*/ 0 w 18"/>
                <a:gd name="T3" fmla="*/ 4 h 6"/>
                <a:gd name="T4" fmla="*/ 1 w 18"/>
                <a:gd name="T5" fmla="*/ 6 h 6"/>
                <a:gd name="T6" fmla="*/ 2 w 18"/>
                <a:gd name="T7" fmla="*/ 6 h 6"/>
                <a:gd name="T8" fmla="*/ 18 w 18"/>
                <a:gd name="T9" fmla="*/ 5 h 6"/>
                <a:gd name="T10" fmla="*/ 18 w 18"/>
                <a:gd name="T11" fmla="*/ 2 h 6"/>
                <a:gd name="T12" fmla="*/ 6 w 18"/>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8" h="6">
                  <a:moveTo>
                    <a:pt x="6" y="0"/>
                  </a:moveTo>
                  <a:cubicBezTo>
                    <a:pt x="4" y="2"/>
                    <a:pt x="2" y="3"/>
                    <a:pt x="0" y="4"/>
                  </a:cubicBezTo>
                  <a:cubicBezTo>
                    <a:pt x="0" y="5"/>
                    <a:pt x="0" y="6"/>
                    <a:pt x="1" y="6"/>
                  </a:cubicBezTo>
                  <a:cubicBezTo>
                    <a:pt x="1" y="6"/>
                    <a:pt x="1" y="6"/>
                    <a:pt x="2" y="6"/>
                  </a:cubicBezTo>
                  <a:cubicBezTo>
                    <a:pt x="7" y="6"/>
                    <a:pt x="12" y="6"/>
                    <a:pt x="18" y="5"/>
                  </a:cubicBezTo>
                  <a:cubicBezTo>
                    <a:pt x="18" y="4"/>
                    <a:pt x="18" y="3"/>
                    <a:pt x="18" y="2"/>
                  </a:cubicBezTo>
                  <a:cubicBezTo>
                    <a:pt x="14" y="2"/>
                    <a:pt x="10"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0" name="Freeform 261"/>
            <p:cNvSpPr>
              <a:spLocks/>
            </p:cNvSpPr>
            <p:nvPr/>
          </p:nvSpPr>
          <p:spPr bwMode="auto">
            <a:xfrm>
              <a:off x="10832604" y="5458525"/>
              <a:ext cx="58738" cy="23813"/>
            </a:xfrm>
            <a:custGeom>
              <a:avLst/>
              <a:gdLst>
                <a:gd name="T0" fmla="*/ 18 w 22"/>
                <a:gd name="T1" fmla="*/ 0 h 9"/>
                <a:gd name="T2" fmla="*/ 0 w 22"/>
                <a:gd name="T3" fmla="*/ 6 h 9"/>
                <a:gd name="T4" fmla="*/ 2 w 22"/>
                <a:gd name="T5" fmla="*/ 8 h 9"/>
                <a:gd name="T6" fmla="*/ 21 w 22"/>
                <a:gd name="T7" fmla="*/ 6 h 9"/>
                <a:gd name="T8" fmla="*/ 22 w 22"/>
                <a:gd name="T9" fmla="*/ 4 h 9"/>
                <a:gd name="T10" fmla="*/ 22 w 22"/>
                <a:gd name="T11" fmla="*/ 3 h 9"/>
                <a:gd name="T12" fmla="*/ 18 w 22"/>
                <a:gd name="T13" fmla="*/ 0 h 9"/>
              </a:gdLst>
              <a:ahLst/>
              <a:cxnLst>
                <a:cxn ang="0">
                  <a:pos x="T0" y="T1"/>
                </a:cxn>
                <a:cxn ang="0">
                  <a:pos x="T2" y="T3"/>
                </a:cxn>
                <a:cxn ang="0">
                  <a:pos x="T4" y="T5"/>
                </a:cxn>
                <a:cxn ang="0">
                  <a:pos x="T6" y="T7"/>
                </a:cxn>
                <a:cxn ang="0">
                  <a:pos x="T8" y="T9"/>
                </a:cxn>
                <a:cxn ang="0">
                  <a:pos x="T10" y="T11"/>
                </a:cxn>
                <a:cxn ang="0">
                  <a:pos x="T12" y="T13"/>
                </a:cxn>
              </a:cxnLst>
              <a:rect l="0" t="0" r="r" b="b"/>
              <a:pathLst>
                <a:path w="22" h="9">
                  <a:moveTo>
                    <a:pt x="18" y="0"/>
                  </a:moveTo>
                  <a:cubicBezTo>
                    <a:pt x="13" y="3"/>
                    <a:pt x="4" y="2"/>
                    <a:pt x="0" y="6"/>
                  </a:cubicBezTo>
                  <a:cubicBezTo>
                    <a:pt x="1" y="7"/>
                    <a:pt x="1" y="7"/>
                    <a:pt x="2" y="8"/>
                  </a:cubicBezTo>
                  <a:cubicBezTo>
                    <a:pt x="8" y="9"/>
                    <a:pt x="15" y="8"/>
                    <a:pt x="21" y="6"/>
                  </a:cubicBezTo>
                  <a:cubicBezTo>
                    <a:pt x="21" y="6"/>
                    <a:pt x="22" y="5"/>
                    <a:pt x="22" y="4"/>
                  </a:cubicBezTo>
                  <a:cubicBezTo>
                    <a:pt x="22" y="4"/>
                    <a:pt x="22" y="4"/>
                    <a:pt x="22" y="3"/>
                  </a:cubicBezTo>
                  <a:cubicBezTo>
                    <a:pt x="21" y="2"/>
                    <a:pt x="19" y="1"/>
                    <a:pt x="1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1" name="Freeform 262"/>
            <p:cNvSpPr>
              <a:spLocks/>
            </p:cNvSpPr>
            <p:nvPr/>
          </p:nvSpPr>
          <p:spPr bwMode="auto">
            <a:xfrm>
              <a:off x="10226179" y="5479163"/>
              <a:ext cx="133350" cy="28575"/>
            </a:xfrm>
            <a:custGeom>
              <a:avLst/>
              <a:gdLst>
                <a:gd name="T0" fmla="*/ 23 w 51"/>
                <a:gd name="T1" fmla="*/ 0 h 11"/>
                <a:gd name="T2" fmla="*/ 0 w 51"/>
                <a:gd name="T3" fmla="*/ 7 h 11"/>
                <a:gd name="T4" fmla="*/ 0 w 51"/>
                <a:gd name="T5" fmla="*/ 8 h 11"/>
                <a:gd name="T6" fmla="*/ 51 w 51"/>
                <a:gd name="T7" fmla="*/ 4 h 11"/>
                <a:gd name="T8" fmla="*/ 51 w 51"/>
                <a:gd name="T9" fmla="*/ 3 h 11"/>
                <a:gd name="T10" fmla="*/ 23 w 51"/>
                <a:gd name="T11" fmla="*/ 0 h 11"/>
              </a:gdLst>
              <a:ahLst/>
              <a:cxnLst>
                <a:cxn ang="0">
                  <a:pos x="T0" y="T1"/>
                </a:cxn>
                <a:cxn ang="0">
                  <a:pos x="T2" y="T3"/>
                </a:cxn>
                <a:cxn ang="0">
                  <a:pos x="T4" y="T5"/>
                </a:cxn>
                <a:cxn ang="0">
                  <a:pos x="T6" y="T7"/>
                </a:cxn>
                <a:cxn ang="0">
                  <a:pos x="T8" y="T9"/>
                </a:cxn>
                <a:cxn ang="0">
                  <a:pos x="T10" y="T11"/>
                </a:cxn>
              </a:cxnLst>
              <a:rect l="0" t="0" r="r" b="b"/>
              <a:pathLst>
                <a:path w="51" h="11">
                  <a:moveTo>
                    <a:pt x="23" y="0"/>
                  </a:moveTo>
                  <a:cubicBezTo>
                    <a:pt x="15" y="3"/>
                    <a:pt x="5" y="1"/>
                    <a:pt x="0" y="7"/>
                  </a:cubicBezTo>
                  <a:cubicBezTo>
                    <a:pt x="0" y="7"/>
                    <a:pt x="0" y="7"/>
                    <a:pt x="0" y="8"/>
                  </a:cubicBezTo>
                  <a:cubicBezTo>
                    <a:pt x="16" y="8"/>
                    <a:pt x="41" y="11"/>
                    <a:pt x="51" y="4"/>
                  </a:cubicBezTo>
                  <a:cubicBezTo>
                    <a:pt x="51" y="4"/>
                    <a:pt x="51" y="3"/>
                    <a:pt x="51" y="3"/>
                  </a:cubicBezTo>
                  <a:cubicBezTo>
                    <a:pt x="42" y="2"/>
                    <a:pt x="32" y="1"/>
                    <a:pt x="2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2" name="Freeform 263"/>
            <p:cNvSpPr>
              <a:spLocks/>
            </p:cNvSpPr>
            <p:nvPr/>
          </p:nvSpPr>
          <p:spPr bwMode="auto">
            <a:xfrm>
              <a:off x="10650041" y="5483925"/>
              <a:ext cx="101600" cy="31750"/>
            </a:xfrm>
            <a:custGeom>
              <a:avLst/>
              <a:gdLst>
                <a:gd name="T0" fmla="*/ 33 w 39"/>
                <a:gd name="T1" fmla="*/ 0 h 12"/>
                <a:gd name="T2" fmla="*/ 0 w 39"/>
                <a:gd name="T3" fmla="*/ 10 h 12"/>
                <a:gd name="T4" fmla="*/ 1 w 39"/>
                <a:gd name="T5" fmla="*/ 12 h 12"/>
                <a:gd name="T6" fmla="*/ 2 w 39"/>
                <a:gd name="T7" fmla="*/ 12 h 12"/>
                <a:gd name="T8" fmla="*/ 39 w 39"/>
                <a:gd name="T9" fmla="*/ 3 h 12"/>
                <a:gd name="T10" fmla="*/ 37 w 39"/>
                <a:gd name="T11" fmla="*/ 0 h 12"/>
                <a:gd name="T12" fmla="*/ 33 w 39"/>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39" h="12">
                  <a:moveTo>
                    <a:pt x="33" y="0"/>
                  </a:moveTo>
                  <a:cubicBezTo>
                    <a:pt x="24" y="5"/>
                    <a:pt x="9" y="4"/>
                    <a:pt x="0" y="10"/>
                  </a:cubicBezTo>
                  <a:cubicBezTo>
                    <a:pt x="0" y="10"/>
                    <a:pt x="0" y="11"/>
                    <a:pt x="1" y="12"/>
                  </a:cubicBezTo>
                  <a:cubicBezTo>
                    <a:pt x="1" y="12"/>
                    <a:pt x="1" y="12"/>
                    <a:pt x="2" y="12"/>
                  </a:cubicBezTo>
                  <a:cubicBezTo>
                    <a:pt x="17" y="9"/>
                    <a:pt x="24" y="6"/>
                    <a:pt x="39" y="3"/>
                  </a:cubicBezTo>
                  <a:cubicBezTo>
                    <a:pt x="39" y="2"/>
                    <a:pt x="38" y="1"/>
                    <a:pt x="37" y="0"/>
                  </a:cubicBezTo>
                  <a:cubicBezTo>
                    <a:pt x="36" y="0"/>
                    <a:pt x="35" y="0"/>
                    <a:pt x="3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3" name="Freeform 264"/>
            <p:cNvSpPr>
              <a:spLocks/>
            </p:cNvSpPr>
            <p:nvPr/>
          </p:nvSpPr>
          <p:spPr bwMode="auto">
            <a:xfrm>
              <a:off x="9054604" y="5515675"/>
              <a:ext cx="36513" cy="19050"/>
            </a:xfrm>
            <a:custGeom>
              <a:avLst/>
              <a:gdLst>
                <a:gd name="T0" fmla="*/ 12 w 14"/>
                <a:gd name="T1" fmla="*/ 0 h 7"/>
                <a:gd name="T2" fmla="*/ 0 w 14"/>
                <a:gd name="T3" fmla="*/ 5 h 7"/>
                <a:gd name="T4" fmla="*/ 1 w 14"/>
                <a:gd name="T5" fmla="*/ 7 h 7"/>
                <a:gd name="T6" fmla="*/ 14 w 14"/>
                <a:gd name="T7" fmla="*/ 2 h 7"/>
                <a:gd name="T8" fmla="*/ 12 w 14"/>
                <a:gd name="T9" fmla="*/ 0 h 7"/>
              </a:gdLst>
              <a:ahLst/>
              <a:cxnLst>
                <a:cxn ang="0">
                  <a:pos x="T0" y="T1"/>
                </a:cxn>
                <a:cxn ang="0">
                  <a:pos x="T2" y="T3"/>
                </a:cxn>
                <a:cxn ang="0">
                  <a:pos x="T4" y="T5"/>
                </a:cxn>
                <a:cxn ang="0">
                  <a:pos x="T6" y="T7"/>
                </a:cxn>
                <a:cxn ang="0">
                  <a:pos x="T8" y="T9"/>
                </a:cxn>
              </a:cxnLst>
              <a:rect l="0" t="0" r="r" b="b"/>
              <a:pathLst>
                <a:path w="14" h="7">
                  <a:moveTo>
                    <a:pt x="12" y="0"/>
                  </a:moveTo>
                  <a:cubicBezTo>
                    <a:pt x="7" y="3"/>
                    <a:pt x="4" y="1"/>
                    <a:pt x="0" y="5"/>
                  </a:cubicBezTo>
                  <a:cubicBezTo>
                    <a:pt x="0" y="6"/>
                    <a:pt x="1" y="7"/>
                    <a:pt x="1" y="7"/>
                  </a:cubicBezTo>
                  <a:cubicBezTo>
                    <a:pt x="8" y="7"/>
                    <a:pt x="11" y="6"/>
                    <a:pt x="14" y="2"/>
                  </a:cubicBezTo>
                  <a:cubicBezTo>
                    <a:pt x="13" y="2"/>
                    <a:pt x="12" y="1"/>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4" name="Freeform 265"/>
            <p:cNvSpPr>
              <a:spLocks/>
            </p:cNvSpPr>
            <p:nvPr/>
          </p:nvSpPr>
          <p:spPr bwMode="auto">
            <a:xfrm>
              <a:off x="8527554" y="5547425"/>
              <a:ext cx="50800" cy="20638"/>
            </a:xfrm>
            <a:custGeom>
              <a:avLst/>
              <a:gdLst>
                <a:gd name="T0" fmla="*/ 15 w 19"/>
                <a:gd name="T1" fmla="*/ 0 h 8"/>
                <a:gd name="T2" fmla="*/ 19 w 19"/>
                <a:gd name="T3" fmla="*/ 0 h 8"/>
                <a:gd name="T4" fmla="*/ 19 w 19"/>
                <a:gd name="T5" fmla="*/ 4 h 8"/>
                <a:gd name="T6" fmla="*/ 16 w 19"/>
                <a:gd name="T7" fmla="*/ 6 h 8"/>
                <a:gd name="T8" fmla="*/ 0 w 19"/>
                <a:gd name="T9" fmla="*/ 8 h 8"/>
                <a:gd name="T10" fmla="*/ 1 w 19"/>
                <a:gd name="T11" fmla="*/ 5 h 8"/>
                <a:gd name="T12" fmla="*/ 15 w 19"/>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9" h="8">
                  <a:moveTo>
                    <a:pt x="15" y="0"/>
                  </a:moveTo>
                  <a:cubicBezTo>
                    <a:pt x="16" y="0"/>
                    <a:pt x="17" y="0"/>
                    <a:pt x="19" y="0"/>
                  </a:cubicBezTo>
                  <a:cubicBezTo>
                    <a:pt x="19" y="1"/>
                    <a:pt x="19" y="3"/>
                    <a:pt x="19" y="4"/>
                  </a:cubicBezTo>
                  <a:cubicBezTo>
                    <a:pt x="18" y="4"/>
                    <a:pt x="17" y="5"/>
                    <a:pt x="16" y="6"/>
                  </a:cubicBezTo>
                  <a:cubicBezTo>
                    <a:pt x="10" y="6"/>
                    <a:pt x="5" y="7"/>
                    <a:pt x="0" y="8"/>
                  </a:cubicBezTo>
                  <a:cubicBezTo>
                    <a:pt x="0" y="7"/>
                    <a:pt x="0" y="6"/>
                    <a:pt x="1" y="5"/>
                  </a:cubicBezTo>
                  <a:cubicBezTo>
                    <a:pt x="5" y="3"/>
                    <a:pt x="10" y="2"/>
                    <a:pt x="1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5" name="Freeform 266"/>
            <p:cNvSpPr>
              <a:spLocks/>
            </p:cNvSpPr>
            <p:nvPr/>
          </p:nvSpPr>
          <p:spPr bwMode="auto">
            <a:xfrm>
              <a:off x="8506916" y="5563300"/>
              <a:ext cx="15875" cy="7938"/>
            </a:xfrm>
            <a:custGeom>
              <a:avLst/>
              <a:gdLst>
                <a:gd name="T0" fmla="*/ 1 w 6"/>
                <a:gd name="T1" fmla="*/ 0 h 3"/>
                <a:gd name="T2" fmla="*/ 6 w 6"/>
                <a:gd name="T3" fmla="*/ 0 h 3"/>
                <a:gd name="T4" fmla="*/ 4 w 6"/>
                <a:gd name="T5" fmla="*/ 3 h 3"/>
                <a:gd name="T6" fmla="*/ 3 w 6"/>
                <a:gd name="T7" fmla="*/ 3 h 3"/>
                <a:gd name="T8" fmla="*/ 0 w 6"/>
                <a:gd name="T9" fmla="*/ 2 h 3"/>
                <a:gd name="T10" fmla="*/ 1 w 6"/>
                <a:gd name="T11" fmla="*/ 0 h 3"/>
              </a:gdLst>
              <a:ahLst/>
              <a:cxnLst>
                <a:cxn ang="0">
                  <a:pos x="T0" y="T1"/>
                </a:cxn>
                <a:cxn ang="0">
                  <a:pos x="T2" y="T3"/>
                </a:cxn>
                <a:cxn ang="0">
                  <a:pos x="T4" y="T5"/>
                </a:cxn>
                <a:cxn ang="0">
                  <a:pos x="T6" y="T7"/>
                </a:cxn>
                <a:cxn ang="0">
                  <a:pos x="T8" y="T9"/>
                </a:cxn>
                <a:cxn ang="0">
                  <a:pos x="T10" y="T11"/>
                </a:cxn>
              </a:cxnLst>
              <a:rect l="0" t="0" r="r" b="b"/>
              <a:pathLst>
                <a:path w="6" h="3">
                  <a:moveTo>
                    <a:pt x="1" y="0"/>
                  </a:moveTo>
                  <a:cubicBezTo>
                    <a:pt x="2" y="0"/>
                    <a:pt x="4" y="0"/>
                    <a:pt x="6" y="0"/>
                  </a:cubicBezTo>
                  <a:cubicBezTo>
                    <a:pt x="5" y="1"/>
                    <a:pt x="4" y="2"/>
                    <a:pt x="4" y="3"/>
                  </a:cubicBezTo>
                  <a:cubicBezTo>
                    <a:pt x="3" y="3"/>
                    <a:pt x="3" y="3"/>
                    <a:pt x="3" y="3"/>
                  </a:cubicBezTo>
                  <a:cubicBezTo>
                    <a:pt x="2" y="2"/>
                    <a:pt x="1" y="2"/>
                    <a:pt x="0" y="2"/>
                  </a:cubicBezTo>
                  <a:cubicBezTo>
                    <a:pt x="0" y="1"/>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6" name="Freeform 267"/>
            <p:cNvSpPr>
              <a:spLocks/>
            </p:cNvSpPr>
            <p:nvPr/>
          </p:nvSpPr>
          <p:spPr bwMode="auto">
            <a:xfrm>
              <a:off x="8421191" y="5580763"/>
              <a:ext cx="30163" cy="19050"/>
            </a:xfrm>
            <a:custGeom>
              <a:avLst/>
              <a:gdLst>
                <a:gd name="T0" fmla="*/ 6 w 12"/>
                <a:gd name="T1" fmla="*/ 0 h 7"/>
                <a:gd name="T2" fmla="*/ 12 w 12"/>
                <a:gd name="T3" fmla="*/ 1 h 7"/>
                <a:gd name="T4" fmla="*/ 12 w 12"/>
                <a:gd name="T5" fmla="*/ 2 h 7"/>
                <a:gd name="T6" fmla="*/ 11 w 12"/>
                <a:gd name="T7" fmla="*/ 4 h 7"/>
                <a:gd name="T8" fmla="*/ 0 w 12"/>
                <a:gd name="T9" fmla="*/ 4 h 7"/>
                <a:gd name="T10" fmla="*/ 2 w 12"/>
                <a:gd name="T11" fmla="*/ 1 h 7"/>
                <a:gd name="T12" fmla="*/ 6 w 12"/>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12" h="7">
                  <a:moveTo>
                    <a:pt x="6" y="0"/>
                  </a:moveTo>
                  <a:cubicBezTo>
                    <a:pt x="8" y="1"/>
                    <a:pt x="10" y="1"/>
                    <a:pt x="12" y="1"/>
                  </a:cubicBezTo>
                  <a:cubicBezTo>
                    <a:pt x="12" y="2"/>
                    <a:pt x="12" y="2"/>
                    <a:pt x="12" y="2"/>
                  </a:cubicBezTo>
                  <a:cubicBezTo>
                    <a:pt x="11" y="3"/>
                    <a:pt x="11" y="4"/>
                    <a:pt x="11" y="4"/>
                  </a:cubicBezTo>
                  <a:cubicBezTo>
                    <a:pt x="6" y="5"/>
                    <a:pt x="4" y="7"/>
                    <a:pt x="0" y="4"/>
                  </a:cubicBezTo>
                  <a:cubicBezTo>
                    <a:pt x="1" y="3"/>
                    <a:pt x="2" y="2"/>
                    <a:pt x="2" y="1"/>
                  </a:cubicBezTo>
                  <a:cubicBezTo>
                    <a:pt x="3" y="1"/>
                    <a:pt x="5"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7" name="Freeform 268"/>
            <p:cNvSpPr>
              <a:spLocks/>
            </p:cNvSpPr>
            <p:nvPr/>
          </p:nvSpPr>
          <p:spPr bwMode="auto">
            <a:xfrm>
              <a:off x="8759329" y="5591875"/>
              <a:ext cx="104775" cy="28575"/>
            </a:xfrm>
            <a:custGeom>
              <a:avLst/>
              <a:gdLst>
                <a:gd name="T0" fmla="*/ 31 w 40"/>
                <a:gd name="T1" fmla="*/ 0 h 11"/>
                <a:gd name="T2" fmla="*/ 6 w 40"/>
                <a:gd name="T3" fmla="*/ 1 h 11"/>
                <a:gd name="T4" fmla="*/ 0 w 40"/>
                <a:gd name="T5" fmla="*/ 8 h 11"/>
                <a:gd name="T6" fmla="*/ 40 w 40"/>
                <a:gd name="T7" fmla="*/ 1 h 11"/>
                <a:gd name="T8" fmla="*/ 40 w 40"/>
                <a:gd name="T9" fmla="*/ 0 h 11"/>
                <a:gd name="T10" fmla="*/ 31 w 40"/>
                <a:gd name="T11" fmla="*/ 0 h 11"/>
              </a:gdLst>
              <a:ahLst/>
              <a:cxnLst>
                <a:cxn ang="0">
                  <a:pos x="T0" y="T1"/>
                </a:cxn>
                <a:cxn ang="0">
                  <a:pos x="T2" y="T3"/>
                </a:cxn>
                <a:cxn ang="0">
                  <a:pos x="T4" y="T5"/>
                </a:cxn>
                <a:cxn ang="0">
                  <a:pos x="T6" y="T7"/>
                </a:cxn>
                <a:cxn ang="0">
                  <a:pos x="T8" y="T9"/>
                </a:cxn>
                <a:cxn ang="0">
                  <a:pos x="T10" y="T11"/>
                </a:cxn>
              </a:cxnLst>
              <a:rect l="0" t="0" r="r" b="b"/>
              <a:pathLst>
                <a:path w="40" h="11">
                  <a:moveTo>
                    <a:pt x="31" y="0"/>
                  </a:moveTo>
                  <a:cubicBezTo>
                    <a:pt x="23" y="5"/>
                    <a:pt x="11" y="5"/>
                    <a:pt x="6" y="1"/>
                  </a:cubicBezTo>
                  <a:cubicBezTo>
                    <a:pt x="2" y="4"/>
                    <a:pt x="1" y="3"/>
                    <a:pt x="0" y="8"/>
                  </a:cubicBezTo>
                  <a:cubicBezTo>
                    <a:pt x="14" y="8"/>
                    <a:pt x="31" y="11"/>
                    <a:pt x="40" y="1"/>
                  </a:cubicBezTo>
                  <a:cubicBezTo>
                    <a:pt x="40" y="1"/>
                    <a:pt x="40" y="1"/>
                    <a:pt x="40" y="0"/>
                  </a:cubicBezTo>
                  <a:cubicBezTo>
                    <a:pt x="37" y="0"/>
                    <a:pt x="34" y="0"/>
                    <a:pt x="3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8" name="Freeform 269"/>
            <p:cNvSpPr>
              <a:spLocks/>
            </p:cNvSpPr>
            <p:nvPr/>
          </p:nvSpPr>
          <p:spPr bwMode="auto">
            <a:xfrm>
              <a:off x="14633079" y="5925250"/>
              <a:ext cx="19050" cy="9525"/>
            </a:xfrm>
            <a:custGeom>
              <a:avLst/>
              <a:gdLst>
                <a:gd name="T0" fmla="*/ 1 w 7"/>
                <a:gd name="T1" fmla="*/ 0 h 4"/>
                <a:gd name="T2" fmla="*/ 0 w 7"/>
                <a:gd name="T3" fmla="*/ 4 h 4"/>
                <a:gd name="T4" fmla="*/ 7 w 7"/>
                <a:gd name="T5" fmla="*/ 1 h 4"/>
                <a:gd name="T6" fmla="*/ 7 w 7"/>
                <a:gd name="T7" fmla="*/ 0 h 4"/>
                <a:gd name="T8" fmla="*/ 1 w 7"/>
                <a:gd name="T9" fmla="*/ 0 h 4"/>
              </a:gdLst>
              <a:ahLst/>
              <a:cxnLst>
                <a:cxn ang="0">
                  <a:pos x="T0" y="T1"/>
                </a:cxn>
                <a:cxn ang="0">
                  <a:pos x="T2" y="T3"/>
                </a:cxn>
                <a:cxn ang="0">
                  <a:pos x="T4" y="T5"/>
                </a:cxn>
                <a:cxn ang="0">
                  <a:pos x="T6" y="T7"/>
                </a:cxn>
                <a:cxn ang="0">
                  <a:pos x="T8" y="T9"/>
                </a:cxn>
              </a:cxnLst>
              <a:rect l="0" t="0" r="r" b="b"/>
              <a:pathLst>
                <a:path w="7" h="4">
                  <a:moveTo>
                    <a:pt x="1" y="0"/>
                  </a:moveTo>
                  <a:cubicBezTo>
                    <a:pt x="0" y="3"/>
                    <a:pt x="1" y="0"/>
                    <a:pt x="0" y="4"/>
                  </a:cubicBezTo>
                  <a:cubicBezTo>
                    <a:pt x="5" y="3"/>
                    <a:pt x="5" y="3"/>
                    <a:pt x="7" y="1"/>
                  </a:cubicBezTo>
                  <a:cubicBezTo>
                    <a:pt x="7" y="1"/>
                    <a:pt x="7" y="0"/>
                    <a:pt x="7" y="0"/>
                  </a:cubicBezTo>
                  <a:cubicBezTo>
                    <a:pt x="5" y="0"/>
                    <a:pt x="3"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9" name="Freeform 270"/>
            <p:cNvSpPr>
              <a:spLocks/>
            </p:cNvSpPr>
            <p:nvPr/>
          </p:nvSpPr>
          <p:spPr bwMode="auto">
            <a:xfrm>
              <a:off x="12153404" y="6376100"/>
              <a:ext cx="7938" cy="4763"/>
            </a:xfrm>
            <a:custGeom>
              <a:avLst/>
              <a:gdLst>
                <a:gd name="T0" fmla="*/ 1 w 3"/>
                <a:gd name="T1" fmla="*/ 0 h 2"/>
                <a:gd name="T2" fmla="*/ 0 w 3"/>
                <a:gd name="T3" fmla="*/ 2 h 2"/>
                <a:gd name="T4" fmla="*/ 3 w 3"/>
                <a:gd name="T5" fmla="*/ 0 h 2"/>
                <a:gd name="T6" fmla="*/ 1 w 3"/>
                <a:gd name="T7" fmla="*/ 0 h 2"/>
              </a:gdLst>
              <a:ahLst/>
              <a:cxnLst>
                <a:cxn ang="0">
                  <a:pos x="T0" y="T1"/>
                </a:cxn>
                <a:cxn ang="0">
                  <a:pos x="T2" y="T3"/>
                </a:cxn>
                <a:cxn ang="0">
                  <a:pos x="T4" y="T5"/>
                </a:cxn>
                <a:cxn ang="0">
                  <a:pos x="T6" y="T7"/>
                </a:cxn>
              </a:cxnLst>
              <a:rect l="0" t="0" r="r" b="b"/>
              <a:pathLst>
                <a:path w="3" h="2">
                  <a:moveTo>
                    <a:pt x="1" y="0"/>
                  </a:moveTo>
                  <a:cubicBezTo>
                    <a:pt x="1" y="0"/>
                    <a:pt x="0" y="1"/>
                    <a:pt x="0" y="2"/>
                  </a:cubicBezTo>
                  <a:cubicBezTo>
                    <a:pt x="1" y="1"/>
                    <a:pt x="2" y="0"/>
                    <a:pt x="3" y="0"/>
                  </a:cubicBezTo>
                  <a:cubicBezTo>
                    <a:pt x="2" y="0"/>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0" name="Freeform 271"/>
            <p:cNvSpPr>
              <a:spLocks/>
            </p:cNvSpPr>
            <p:nvPr/>
          </p:nvSpPr>
          <p:spPr bwMode="auto">
            <a:xfrm>
              <a:off x="16388854" y="7695313"/>
              <a:ext cx="100013" cy="84138"/>
            </a:xfrm>
            <a:custGeom>
              <a:avLst/>
              <a:gdLst>
                <a:gd name="T0" fmla="*/ 0 w 38"/>
                <a:gd name="T1" fmla="*/ 15 h 32"/>
                <a:gd name="T2" fmla="*/ 0 w 38"/>
                <a:gd name="T3" fmla="*/ 9 h 32"/>
                <a:gd name="T4" fmla="*/ 30 w 38"/>
                <a:gd name="T5" fmla="*/ 0 h 32"/>
                <a:gd name="T6" fmla="*/ 32 w 38"/>
                <a:gd name="T7" fmla="*/ 1 h 32"/>
                <a:gd name="T8" fmla="*/ 38 w 38"/>
                <a:gd name="T9" fmla="*/ 8 h 32"/>
                <a:gd name="T10" fmla="*/ 36 w 38"/>
                <a:gd name="T11" fmla="*/ 8 h 32"/>
                <a:gd name="T12" fmla="*/ 24 w 38"/>
                <a:gd name="T13" fmla="*/ 17 h 32"/>
                <a:gd name="T14" fmla="*/ 25 w 38"/>
                <a:gd name="T15" fmla="*/ 19 h 32"/>
                <a:gd name="T16" fmla="*/ 30 w 38"/>
                <a:gd name="T17" fmla="*/ 20 h 32"/>
                <a:gd name="T18" fmla="*/ 29 w 38"/>
                <a:gd name="T19" fmla="*/ 22 h 32"/>
                <a:gd name="T20" fmla="*/ 3 w 38"/>
                <a:gd name="T21" fmla="*/ 32 h 32"/>
                <a:gd name="T22" fmla="*/ 23 w 38"/>
                <a:gd name="T23" fmla="*/ 18 h 32"/>
                <a:gd name="T24" fmla="*/ 21 w 38"/>
                <a:gd name="T25" fmla="*/ 15 h 32"/>
                <a:gd name="T26" fmla="*/ 0 w 38"/>
                <a:gd name="T27" fmla="*/ 15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32">
                  <a:moveTo>
                    <a:pt x="0" y="15"/>
                  </a:moveTo>
                  <a:cubicBezTo>
                    <a:pt x="0" y="13"/>
                    <a:pt x="0" y="11"/>
                    <a:pt x="0" y="9"/>
                  </a:cubicBezTo>
                  <a:cubicBezTo>
                    <a:pt x="15" y="9"/>
                    <a:pt x="23" y="7"/>
                    <a:pt x="30" y="0"/>
                  </a:cubicBezTo>
                  <a:cubicBezTo>
                    <a:pt x="31" y="0"/>
                    <a:pt x="32" y="1"/>
                    <a:pt x="32" y="1"/>
                  </a:cubicBezTo>
                  <a:cubicBezTo>
                    <a:pt x="32" y="6"/>
                    <a:pt x="34" y="4"/>
                    <a:pt x="38" y="8"/>
                  </a:cubicBezTo>
                  <a:cubicBezTo>
                    <a:pt x="37" y="8"/>
                    <a:pt x="37" y="8"/>
                    <a:pt x="36" y="8"/>
                  </a:cubicBezTo>
                  <a:cubicBezTo>
                    <a:pt x="32" y="11"/>
                    <a:pt x="28" y="14"/>
                    <a:pt x="24" y="17"/>
                  </a:cubicBezTo>
                  <a:cubicBezTo>
                    <a:pt x="25" y="18"/>
                    <a:pt x="25" y="18"/>
                    <a:pt x="25" y="19"/>
                  </a:cubicBezTo>
                  <a:cubicBezTo>
                    <a:pt x="27" y="19"/>
                    <a:pt x="29" y="20"/>
                    <a:pt x="30" y="20"/>
                  </a:cubicBezTo>
                  <a:cubicBezTo>
                    <a:pt x="30" y="21"/>
                    <a:pt x="30" y="21"/>
                    <a:pt x="29" y="22"/>
                  </a:cubicBezTo>
                  <a:cubicBezTo>
                    <a:pt x="20" y="24"/>
                    <a:pt x="14" y="29"/>
                    <a:pt x="3" y="32"/>
                  </a:cubicBezTo>
                  <a:cubicBezTo>
                    <a:pt x="6" y="24"/>
                    <a:pt x="16" y="21"/>
                    <a:pt x="23" y="18"/>
                  </a:cubicBezTo>
                  <a:cubicBezTo>
                    <a:pt x="22" y="17"/>
                    <a:pt x="21" y="16"/>
                    <a:pt x="21" y="15"/>
                  </a:cubicBezTo>
                  <a:cubicBezTo>
                    <a:pt x="11" y="15"/>
                    <a:pt x="8" y="15"/>
                    <a:pt x="0" y="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1" name="Freeform 272"/>
            <p:cNvSpPr>
              <a:spLocks/>
            </p:cNvSpPr>
            <p:nvPr/>
          </p:nvSpPr>
          <p:spPr bwMode="auto">
            <a:xfrm>
              <a:off x="17268329" y="7828663"/>
              <a:ext cx="322263" cy="103188"/>
            </a:xfrm>
            <a:custGeom>
              <a:avLst/>
              <a:gdLst>
                <a:gd name="T0" fmla="*/ 121 w 123"/>
                <a:gd name="T1" fmla="*/ 0 h 39"/>
                <a:gd name="T2" fmla="*/ 123 w 123"/>
                <a:gd name="T3" fmla="*/ 5 h 39"/>
                <a:gd name="T4" fmla="*/ 97 w 123"/>
                <a:gd name="T5" fmla="*/ 17 h 39"/>
                <a:gd name="T6" fmla="*/ 24 w 123"/>
                <a:gd name="T7" fmla="*/ 39 h 39"/>
                <a:gd name="T8" fmla="*/ 28 w 123"/>
                <a:gd name="T9" fmla="*/ 32 h 39"/>
                <a:gd name="T10" fmla="*/ 26 w 123"/>
                <a:gd name="T11" fmla="*/ 32 h 39"/>
                <a:gd name="T12" fmla="*/ 4 w 123"/>
                <a:gd name="T13" fmla="*/ 38 h 39"/>
                <a:gd name="T14" fmla="*/ 0 w 123"/>
                <a:gd name="T15" fmla="*/ 35 h 39"/>
                <a:gd name="T16" fmla="*/ 51 w 123"/>
                <a:gd name="T17" fmla="*/ 16 h 39"/>
                <a:gd name="T18" fmla="*/ 55 w 123"/>
                <a:gd name="T19" fmla="*/ 20 h 39"/>
                <a:gd name="T20" fmla="*/ 81 w 123"/>
                <a:gd name="T21" fmla="*/ 16 h 39"/>
                <a:gd name="T22" fmla="*/ 95 w 123"/>
                <a:gd name="T23" fmla="*/ 4 h 39"/>
                <a:gd name="T24" fmla="*/ 121 w 123"/>
                <a:gd name="T25" fmla="*/ 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3" h="39">
                  <a:moveTo>
                    <a:pt x="121" y="0"/>
                  </a:moveTo>
                  <a:cubicBezTo>
                    <a:pt x="123" y="2"/>
                    <a:pt x="123" y="1"/>
                    <a:pt x="123" y="5"/>
                  </a:cubicBezTo>
                  <a:cubicBezTo>
                    <a:pt x="112" y="7"/>
                    <a:pt x="106" y="14"/>
                    <a:pt x="97" y="17"/>
                  </a:cubicBezTo>
                  <a:cubicBezTo>
                    <a:pt x="74" y="26"/>
                    <a:pt x="50" y="35"/>
                    <a:pt x="24" y="39"/>
                  </a:cubicBezTo>
                  <a:cubicBezTo>
                    <a:pt x="26" y="37"/>
                    <a:pt x="27" y="35"/>
                    <a:pt x="28" y="32"/>
                  </a:cubicBezTo>
                  <a:cubicBezTo>
                    <a:pt x="28" y="32"/>
                    <a:pt x="27" y="32"/>
                    <a:pt x="26" y="32"/>
                  </a:cubicBezTo>
                  <a:cubicBezTo>
                    <a:pt x="22" y="31"/>
                    <a:pt x="10" y="36"/>
                    <a:pt x="4" y="38"/>
                  </a:cubicBezTo>
                  <a:cubicBezTo>
                    <a:pt x="3" y="37"/>
                    <a:pt x="2" y="36"/>
                    <a:pt x="0" y="35"/>
                  </a:cubicBezTo>
                  <a:cubicBezTo>
                    <a:pt x="17" y="31"/>
                    <a:pt x="35" y="23"/>
                    <a:pt x="51" y="16"/>
                  </a:cubicBezTo>
                  <a:cubicBezTo>
                    <a:pt x="53" y="19"/>
                    <a:pt x="52" y="18"/>
                    <a:pt x="55" y="20"/>
                  </a:cubicBezTo>
                  <a:cubicBezTo>
                    <a:pt x="64" y="19"/>
                    <a:pt x="72" y="17"/>
                    <a:pt x="81" y="16"/>
                  </a:cubicBezTo>
                  <a:cubicBezTo>
                    <a:pt x="89" y="13"/>
                    <a:pt x="87" y="5"/>
                    <a:pt x="95" y="4"/>
                  </a:cubicBezTo>
                  <a:cubicBezTo>
                    <a:pt x="104" y="1"/>
                    <a:pt x="112" y="4"/>
                    <a:pt x="1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2" name="Freeform 273"/>
            <p:cNvSpPr>
              <a:spLocks/>
            </p:cNvSpPr>
            <p:nvPr/>
          </p:nvSpPr>
          <p:spPr bwMode="auto">
            <a:xfrm>
              <a:off x="16734929" y="7852475"/>
              <a:ext cx="15875" cy="12700"/>
            </a:xfrm>
            <a:custGeom>
              <a:avLst/>
              <a:gdLst>
                <a:gd name="T0" fmla="*/ 3 w 6"/>
                <a:gd name="T1" fmla="*/ 0 h 5"/>
                <a:gd name="T2" fmla="*/ 0 w 6"/>
                <a:gd name="T3" fmla="*/ 5 h 5"/>
                <a:gd name="T4" fmla="*/ 5 w 6"/>
                <a:gd name="T5" fmla="*/ 4 h 5"/>
                <a:gd name="T6" fmla="*/ 6 w 6"/>
                <a:gd name="T7" fmla="*/ 0 h 5"/>
                <a:gd name="T8" fmla="*/ 3 w 6"/>
                <a:gd name="T9" fmla="*/ 0 h 5"/>
              </a:gdLst>
              <a:ahLst/>
              <a:cxnLst>
                <a:cxn ang="0">
                  <a:pos x="T0" y="T1"/>
                </a:cxn>
                <a:cxn ang="0">
                  <a:pos x="T2" y="T3"/>
                </a:cxn>
                <a:cxn ang="0">
                  <a:pos x="T4" y="T5"/>
                </a:cxn>
                <a:cxn ang="0">
                  <a:pos x="T6" y="T7"/>
                </a:cxn>
                <a:cxn ang="0">
                  <a:pos x="T8" y="T9"/>
                </a:cxn>
              </a:cxnLst>
              <a:rect l="0" t="0" r="r" b="b"/>
              <a:pathLst>
                <a:path w="6" h="5">
                  <a:moveTo>
                    <a:pt x="3" y="0"/>
                  </a:moveTo>
                  <a:cubicBezTo>
                    <a:pt x="1" y="3"/>
                    <a:pt x="1" y="2"/>
                    <a:pt x="0" y="5"/>
                  </a:cubicBezTo>
                  <a:cubicBezTo>
                    <a:pt x="2" y="5"/>
                    <a:pt x="3" y="5"/>
                    <a:pt x="5" y="4"/>
                  </a:cubicBezTo>
                  <a:cubicBezTo>
                    <a:pt x="5" y="3"/>
                    <a:pt x="5" y="2"/>
                    <a:pt x="6" y="0"/>
                  </a:cubicBezTo>
                  <a:cubicBezTo>
                    <a:pt x="5" y="0"/>
                    <a:pt x="4"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3" name="Freeform 274"/>
            <p:cNvSpPr>
              <a:spLocks/>
            </p:cNvSpPr>
            <p:nvPr/>
          </p:nvSpPr>
          <p:spPr bwMode="auto">
            <a:xfrm>
              <a:off x="16231691" y="7876288"/>
              <a:ext cx="20638" cy="11113"/>
            </a:xfrm>
            <a:custGeom>
              <a:avLst/>
              <a:gdLst>
                <a:gd name="T0" fmla="*/ 3 w 8"/>
                <a:gd name="T1" fmla="*/ 0 h 4"/>
                <a:gd name="T2" fmla="*/ 8 w 8"/>
                <a:gd name="T3" fmla="*/ 1 h 4"/>
                <a:gd name="T4" fmla="*/ 5 w 8"/>
                <a:gd name="T5" fmla="*/ 3 h 4"/>
                <a:gd name="T6" fmla="*/ 0 w 8"/>
                <a:gd name="T7" fmla="*/ 4 h 4"/>
                <a:gd name="T8" fmla="*/ 1 w 8"/>
                <a:gd name="T9" fmla="*/ 1 h 4"/>
                <a:gd name="T10" fmla="*/ 3 w 8"/>
                <a:gd name="T11" fmla="*/ 0 h 4"/>
              </a:gdLst>
              <a:ahLst/>
              <a:cxnLst>
                <a:cxn ang="0">
                  <a:pos x="T0" y="T1"/>
                </a:cxn>
                <a:cxn ang="0">
                  <a:pos x="T2" y="T3"/>
                </a:cxn>
                <a:cxn ang="0">
                  <a:pos x="T4" y="T5"/>
                </a:cxn>
                <a:cxn ang="0">
                  <a:pos x="T6" y="T7"/>
                </a:cxn>
                <a:cxn ang="0">
                  <a:pos x="T8" y="T9"/>
                </a:cxn>
                <a:cxn ang="0">
                  <a:pos x="T10" y="T11"/>
                </a:cxn>
              </a:cxnLst>
              <a:rect l="0" t="0" r="r" b="b"/>
              <a:pathLst>
                <a:path w="8" h="4">
                  <a:moveTo>
                    <a:pt x="3" y="0"/>
                  </a:moveTo>
                  <a:cubicBezTo>
                    <a:pt x="4" y="0"/>
                    <a:pt x="6" y="1"/>
                    <a:pt x="8" y="1"/>
                  </a:cubicBezTo>
                  <a:cubicBezTo>
                    <a:pt x="7" y="2"/>
                    <a:pt x="6" y="2"/>
                    <a:pt x="5" y="3"/>
                  </a:cubicBezTo>
                  <a:cubicBezTo>
                    <a:pt x="3" y="3"/>
                    <a:pt x="2" y="4"/>
                    <a:pt x="0" y="4"/>
                  </a:cubicBezTo>
                  <a:cubicBezTo>
                    <a:pt x="0" y="3"/>
                    <a:pt x="1" y="2"/>
                    <a:pt x="1" y="1"/>
                  </a:cubicBezTo>
                  <a:cubicBezTo>
                    <a:pt x="2" y="1"/>
                    <a:pt x="2"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4" name="Freeform 275"/>
            <p:cNvSpPr>
              <a:spLocks/>
            </p:cNvSpPr>
            <p:nvPr/>
          </p:nvSpPr>
          <p:spPr bwMode="auto">
            <a:xfrm>
              <a:off x="17355641" y="7895338"/>
              <a:ext cx="39688" cy="12700"/>
            </a:xfrm>
            <a:custGeom>
              <a:avLst/>
              <a:gdLst>
                <a:gd name="T0" fmla="*/ 7 w 15"/>
                <a:gd name="T1" fmla="*/ 0 h 5"/>
                <a:gd name="T2" fmla="*/ 0 w 15"/>
                <a:gd name="T3" fmla="*/ 5 h 5"/>
                <a:gd name="T4" fmla="*/ 0 w 15"/>
                <a:gd name="T5" fmla="*/ 5 h 5"/>
                <a:gd name="T6" fmla="*/ 4 w 15"/>
                <a:gd name="T7" fmla="*/ 5 h 5"/>
                <a:gd name="T8" fmla="*/ 12 w 15"/>
                <a:gd name="T9" fmla="*/ 5 h 5"/>
                <a:gd name="T10" fmla="*/ 15 w 15"/>
                <a:gd name="T11" fmla="*/ 2 h 5"/>
                <a:gd name="T12" fmla="*/ 15 w 15"/>
                <a:gd name="T13" fmla="*/ 0 h 5"/>
                <a:gd name="T14" fmla="*/ 7 w 15"/>
                <a:gd name="T15" fmla="*/ 0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5">
                  <a:moveTo>
                    <a:pt x="7" y="0"/>
                  </a:moveTo>
                  <a:cubicBezTo>
                    <a:pt x="5" y="1"/>
                    <a:pt x="2" y="3"/>
                    <a:pt x="0" y="5"/>
                  </a:cubicBezTo>
                  <a:cubicBezTo>
                    <a:pt x="0" y="5"/>
                    <a:pt x="0" y="5"/>
                    <a:pt x="0" y="5"/>
                  </a:cubicBezTo>
                  <a:cubicBezTo>
                    <a:pt x="1" y="5"/>
                    <a:pt x="3" y="5"/>
                    <a:pt x="4" y="5"/>
                  </a:cubicBezTo>
                  <a:cubicBezTo>
                    <a:pt x="7" y="4"/>
                    <a:pt x="8" y="4"/>
                    <a:pt x="12" y="5"/>
                  </a:cubicBezTo>
                  <a:cubicBezTo>
                    <a:pt x="13" y="4"/>
                    <a:pt x="14" y="3"/>
                    <a:pt x="15" y="2"/>
                  </a:cubicBezTo>
                  <a:cubicBezTo>
                    <a:pt x="15" y="1"/>
                    <a:pt x="15" y="0"/>
                    <a:pt x="15" y="0"/>
                  </a:cubicBezTo>
                  <a:cubicBezTo>
                    <a:pt x="12" y="0"/>
                    <a:pt x="9" y="0"/>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5" name="Freeform 276"/>
            <p:cNvSpPr>
              <a:spLocks/>
            </p:cNvSpPr>
            <p:nvPr/>
          </p:nvSpPr>
          <p:spPr bwMode="auto">
            <a:xfrm>
              <a:off x="15888791" y="7941375"/>
              <a:ext cx="52388" cy="23813"/>
            </a:xfrm>
            <a:custGeom>
              <a:avLst/>
              <a:gdLst>
                <a:gd name="T0" fmla="*/ 11 w 20"/>
                <a:gd name="T1" fmla="*/ 0 h 9"/>
                <a:gd name="T2" fmla="*/ 20 w 20"/>
                <a:gd name="T3" fmla="*/ 1 h 9"/>
                <a:gd name="T4" fmla="*/ 18 w 20"/>
                <a:gd name="T5" fmla="*/ 4 h 9"/>
                <a:gd name="T6" fmla="*/ 0 w 20"/>
                <a:gd name="T7" fmla="*/ 7 h 9"/>
                <a:gd name="T8" fmla="*/ 11 w 20"/>
                <a:gd name="T9" fmla="*/ 0 h 9"/>
              </a:gdLst>
              <a:ahLst/>
              <a:cxnLst>
                <a:cxn ang="0">
                  <a:pos x="T0" y="T1"/>
                </a:cxn>
                <a:cxn ang="0">
                  <a:pos x="T2" y="T3"/>
                </a:cxn>
                <a:cxn ang="0">
                  <a:pos x="T4" y="T5"/>
                </a:cxn>
                <a:cxn ang="0">
                  <a:pos x="T6" y="T7"/>
                </a:cxn>
                <a:cxn ang="0">
                  <a:pos x="T8" y="T9"/>
                </a:cxn>
              </a:cxnLst>
              <a:rect l="0" t="0" r="r" b="b"/>
              <a:pathLst>
                <a:path w="20" h="9">
                  <a:moveTo>
                    <a:pt x="11" y="0"/>
                  </a:moveTo>
                  <a:cubicBezTo>
                    <a:pt x="14" y="0"/>
                    <a:pt x="17" y="1"/>
                    <a:pt x="20" y="1"/>
                  </a:cubicBezTo>
                  <a:cubicBezTo>
                    <a:pt x="19" y="2"/>
                    <a:pt x="18" y="3"/>
                    <a:pt x="18" y="4"/>
                  </a:cubicBezTo>
                  <a:cubicBezTo>
                    <a:pt x="12" y="5"/>
                    <a:pt x="3" y="9"/>
                    <a:pt x="0" y="7"/>
                  </a:cubicBezTo>
                  <a:cubicBezTo>
                    <a:pt x="4" y="4"/>
                    <a:pt x="7" y="2"/>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6" name="Freeform 277"/>
            <p:cNvSpPr>
              <a:spLocks/>
            </p:cNvSpPr>
            <p:nvPr/>
          </p:nvSpPr>
          <p:spPr bwMode="auto">
            <a:xfrm>
              <a:off x="16288841" y="7992175"/>
              <a:ext cx="47625" cy="23813"/>
            </a:xfrm>
            <a:custGeom>
              <a:avLst/>
              <a:gdLst>
                <a:gd name="T0" fmla="*/ 8 w 18"/>
                <a:gd name="T1" fmla="*/ 0 h 9"/>
                <a:gd name="T2" fmla="*/ 18 w 18"/>
                <a:gd name="T3" fmla="*/ 2 h 9"/>
                <a:gd name="T4" fmla="*/ 18 w 18"/>
                <a:gd name="T5" fmla="*/ 3 h 9"/>
                <a:gd name="T6" fmla="*/ 0 w 18"/>
                <a:gd name="T7" fmla="*/ 9 h 9"/>
                <a:gd name="T8" fmla="*/ 2 w 18"/>
                <a:gd name="T9" fmla="*/ 6 h 9"/>
                <a:gd name="T10" fmla="*/ 8 w 18"/>
                <a:gd name="T11" fmla="*/ 0 h 9"/>
              </a:gdLst>
              <a:ahLst/>
              <a:cxnLst>
                <a:cxn ang="0">
                  <a:pos x="T0" y="T1"/>
                </a:cxn>
                <a:cxn ang="0">
                  <a:pos x="T2" y="T3"/>
                </a:cxn>
                <a:cxn ang="0">
                  <a:pos x="T4" y="T5"/>
                </a:cxn>
                <a:cxn ang="0">
                  <a:pos x="T6" y="T7"/>
                </a:cxn>
                <a:cxn ang="0">
                  <a:pos x="T8" y="T9"/>
                </a:cxn>
                <a:cxn ang="0">
                  <a:pos x="T10" y="T11"/>
                </a:cxn>
              </a:cxnLst>
              <a:rect l="0" t="0" r="r" b="b"/>
              <a:pathLst>
                <a:path w="18" h="9">
                  <a:moveTo>
                    <a:pt x="8" y="0"/>
                  </a:moveTo>
                  <a:cubicBezTo>
                    <a:pt x="13" y="0"/>
                    <a:pt x="16" y="0"/>
                    <a:pt x="18" y="2"/>
                  </a:cubicBezTo>
                  <a:cubicBezTo>
                    <a:pt x="18" y="2"/>
                    <a:pt x="18" y="3"/>
                    <a:pt x="18" y="3"/>
                  </a:cubicBezTo>
                  <a:cubicBezTo>
                    <a:pt x="12" y="5"/>
                    <a:pt x="6" y="7"/>
                    <a:pt x="0" y="9"/>
                  </a:cubicBezTo>
                  <a:cubicBezTo>
                    <a:pt x="1" y="8"/>
                    <a:pt x="1" y="7"/>
                    <a:pt x="2" y="6"/>
                  </a:cubicBezTo>
                  <a:cubicBezTo>
                    <a:pt x="5" y="4"/>
                    <a:pt x="6" y="3"/>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7" name="Freeform 278"/>
            <p:cNvSpPr>
              <a:spLocks/>
            </p:cNvSpPr>
            <p:nvPr/>
          </p:nvSpPr>
          <p:spPr bwMode="auto">
            <a:xfrm>
              <a:off x="15396666" y="7996938"/>
              <a:ext cx="277813" cy="68263"/>
            </a:xfrm>
            <a:custGeom>
              <a:avLst/>
              <a:gdLst>
                <a:gd name="T0" fmla="*/ 80 w 106"/>
                <a:gd name="T1" fmla="*/ 0 h 26"/>
                <a:gd name="T2" fmla="*/ 106 w 106"/>
                <a:gd name="T3" fmla="*/ 2 h 26"/>
                <a:gd name="T4" fmla="*/ 106 w 106"/>
                <a:gd name="T5" fmla="*/ 3 h 26"/>
                <a:gd name="T6" fmla="*/ 102 w 106"/>
                <a:gd name="T7" fmla="*/ 8 h 26"/>
                <a:gd name="T8" fmla="*/ 60 w 106"/>
                <a:gd name="T9" fmla="*/ 16 h 26"/>
                <a:gd name="T10" fmla="*/ 44 w 106"/>
                <a:gd name="T11" fmla="*/ 14 h 26"/>
                <a:gd name="T12" fmla="*/ 30 w 106"/>
                <a:gd name="T13" fmla="*/ 23 h 26"/>
                <a:gd name="T14" fmla="*/ 2 w 106"/>
                <a:gd name="T15" fmla="*/ 22 h 26"/>
                <a:gd name="T16" fmla="*/ 0 w 106"/>
                <a:gd name="T17" fmla="*/ 19 h 26"/>
                <a:gd name="T18" fmla="*/ 28 w 106"/>
                <a:gd name="T19" fmla="*/ 10 h 26"/>
                <a:gd name="T20" fmla="*/ 80 w 106"/>
                <a:gd name="T21"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6" h="26">
                  <a:moveTo>
                    <a:pt x="80" y="0"/>
                  </a:moveTo>
                  <a:cubicBezTo>
                    <a:pt x="89" y="1"/>
                    <a:pt x="97" y="1"/>
                    <a:pt x="106" y="2"/>
                  </a:cubicBezTo>
                  <a:cubicBezTo>
                    <a:pt x="106" y="2"/>
                    <a:pt x="106" y="3"/>
                    <a:pt x="106" y="3"/>
                  </a:cubicBezTo>
                  <a:cubicBezTo>
                    <a:pt x="105" y="5"/>
                    <a:pt x="103" y="6"/>
                    <a:pt x="102" y="8"/>
                  </a:cubicBezTo>
                  <a:cubicBezTo>
                    <a:pt x="91" y="11"/>
                    <a:pt x="72" y="15"/>
                    <a:pt x="60" y="16"/>
                  </a:cubicBezTo>
                  <a:cubicBezTo>
                    <a:pt x="55" y="16"/>
                    <a:pt x="50" y="15"/>
                    <a:pt x="44" y="14"/>
                  </a:cubicBezTo>
                  <a:cubicBezTo>
                    <a:pt x="40" y="17"/>
                    <a:pt x="35" y="20"/>
                    <a:pt x="30" y="23"/>
                  </a:cubicBezTo>
                  <a:cubicBezTo>
                    <a:pt x="22" y="25"/>
                    <a:pt x="4" y="26"/>
                    <a:pt x="2" y="22"/>
                  </a:cubicBezTo>
                  <a:cubicBezTo>
                    <a:pt x="0" y="20"/>
                    <a:pt x="2" y="22"/>
                    <a:pt x="0" y="19"/>
                  </a:cubicBezTo>
                  <a:cubicBezTo>
                    <a:pt x="10" y="17"/>
                    <a:pt x="20" y="12"/>
                    <a:pt x="28" y="10"/>
                  </a:cubicBezTo>
                  <a:cubicBezTo>
                    <a:pt x="43" y="5"/>
                    <a:pt x="70" y="12"/>
                    <a:pt x="8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8" name="Freeform 279"/>
            <p:cNvSpPr>
              <a:spLocks/>
            </p:cNvSpPr>
            <p:nvPr/>
          </p:nvSpPr>
          <p:spPr bwMode="auto">
            <a:xfrm>
              <a:off x="16823829" y="8004875"/>
              <a:ext cx="138113" cy="57150"/>
            </a:xfrm>
            <a:custGeom>
              <a:avLst/>
              <a:gdLst>
                <a:gd name="T0" fmla="*/ 39 w 53"/>
                <a:gd name="T1" fmla="*/ 0 h 22"/>
                <a:gd name="T2" fmla="*/ 53 w 53"/>
                <a:gd name="T3" fmla="*/ 1 h 22"/>
                <a:gd name="T4" fmla="*/ 51 w 53"/>
                <a:gd name="T5" fmla="*/ 2 h 22"/>
                <a:gd name="T6" fmla="*/ 0 w 53"/>
                <a:gd name="T7" fmla="*/ 17 h 22"/>
                <a:gd name="T8" fmla="*/ 2 w 53"/>
                <a:gd name="T9" fmla="*/ 12 h 22"/>
                <a:gd name="T10" fmla="*/ 39 w 53"/>
                <a:gd name="T11" fmla="*/ 0 h 22"/>
              </a:gdLst>
              <a:ahLst/>
              <a:cxnLst>
                <a:cxn ang="0">
                  <a:pos x="T0" y="T1"/>
                </a:cxn>
                <a:cxn ang="0">
                  <a:pos x="T2" y="T3"/>
                </a:cxn>
                <a:cxn ang="0">
                  <a:pos x="T4" y="T5"/>
                </a:cxn>
                <a:cxn ang="0">
                  <a:pos x="T6" y="T7"/>
                </a:cxn>
                <a:cxn ang="0">
                  <a:pos x="T8" y="T9"/>
                </a:cxn>
                <a:cxn ang="0">
                  <a:pos x="T10" y="T11"/>
                </a:cxn>
              </a:cxnLst>
              <a:rect l="0" t="0" r="r" b="b"/>
              <a:pathLst>
                <a:path w="53" h="22">
                  <a:moveTo>
                    <a:pt x="39" y="0"/>
                  </a:moveTo>
                  <a:cubicBezTo>
                    <a:pt x="44" y="0"/>
                    <a:pt x="49" y="1"/>
                    <a:pt x="53" y="1"/>
                  </a:cubicBezTo>
                  <a:cubicBezTo>
                    <a:pt x="53" y="1"/>
                    <a:pt x="52" y="2"/>
                    <a:pt x="51" y="2"/>
                  </a:cubicBezTo>
                  <a:cubicBezTo>
                    <a:pt x="46" y="8"/>
                    <a:pt x="3" y="22"/>
                    <a:pt x="0" y="17"/>
                  </a:cubicBezTo>
                  <a:cubicBezTo>
                    <a:pt x="1" y="16"/>
                    <a:pt x="2" y="14"/>
                    <a:pt x="2" y="12"/>
                  </a:cubicBezTo>
                  <a:cubicBezTo>
                    <a:pt x="13" y="9"/>
                    <a:pt x="30" y="6"/>
                    <a:pt x="3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9" name="Freeform 280"/>
            <p:cNvSpPr>
              <a:spLocks/>
            </p:cNvSpPr>
            <p:nvPr/>
          </p:nvSpPr>
          <p:spPr bwMode="auto">
            <a:xfrm>
              <a:off x="16166604" y="8009638"/>
              <a:ext cx="117475" cy="47625"/>
            </a:xfrm>
            <a:custGeom>
              <a:avLst/>
              <a:gdLst>
                <a:gd name="T0" fmla="*/ 40 w 45"/>
                <a:gd name="T1" fmla="*/ 0 h 18"/>
                <a:gd name="T2" fmla="*/ 45 w 45"/>
                <a:gd name="T3" fmla="*/ 2 h 18"/>
                <a:gd name="T4" fmla="*/ 45 w 45"/>
                <a:gd name="T5" fmla="*/ 3 h 18"/>
                <a:gd name="T6" fmla="*/ 0 w 45"/>
                <a:gd name="T7" fmla="*/ 9 h 18"/>
                <a:gd name="T8" fmla="*/ 1 w 45"/>
                <a:gd name="T9" fmla="*/ 7 h 18"/>
                <a:gd name="T10" fmla="*/ 40 w 45"/>
                <a:gd name="T11" fmla="*/ 0 h 18"/>
              </a:gdLst>
              <a:ahLst/>
              <a:cxnLst>
                <a:cxn ang="0">
                  <a:pos x="T0" y="T1"/>
                </a:cxn>
                <a:cxn ang="0">
                  <a:pos x="T2" y="T3"/>
                </a:cxn>
                <a:cxn ang="0">
                  <a:pos x="T4" y="T5"/>
                </a:cxn>
                <a:cxn ang="0">
                  <a:pos x="T6" y="T7"/>
                </a:cxn>
                <a:cxn ang="0">
                  <a:pos x="T8" y="T9"/>
                </a:cxn>
                <a:cxn ang="0">
                  <a:pos x="T10" y="T11"/>
                </a:cxn>
              </a:cxnLst>
              <a:rect l="0" t="0" r="r" b="b"/>
              <a:pathLst>
                <a:path w="45" h="18">
                  <a:moveTo>
                    <a:pt x="40" y="0"/>
                  </a:moveTo>
                  <a:cubicBezTo>
                    <a:pt x="42" y="1"/>
                    <a:pt x="44" y="1"/>
                    <a:pt x="45" y="2"/>
                  </a:cubicBezTo>
                  <a:cubicBezTo>
                    <a:pt x="45" y="2"/>
                    <a:pt x="45" y="2"/>
                    <a:pt x="45" y="3"/>
                  </a:cubicBezTo>
                  <a:cubicBezTo>
                    <a:pt x="36" y="6"/>
                    <a:pt x="8" y="18"/>
                    <a:pt x="0" y="9"/>
                  </a:cubicBezTo>
                  <a:cubicBezTo>
                    <a:pt x="0" y="8"/>
                    <a:pt x="1" y="7"/>
                    <a:pt x="1" y="7"/>
                  </a:cubicBezTo>
                  <a:cubicBezTo>
                    <a:pt x="12" y="6"/>
                    <a:pt x="32" y="5"/>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0" name="Freeform 281"/>
            <p:cNvSpPr>
              <a:spLocks/>
            </p:cNvSpPr>
            <p:nvPr/>
          </p:nvSpPr>
          <p:spPr bwMode="auto">
            <a:xfrm>
              <a:off x="16731754" y="8012813"/>
              <a:ext cx="44450" cy="17463"/>
            </a:xfrm>
            <a:custGeom>
              <a:avLst/>
              <a:gdLst>
                <a:gd name="T0" fmla="*/ 12 w 17"/>
                <a:gd name="T1" fmla="*/ 0 h 7"/>
                <a:gd name="T2" fmla="*/ 17 w 17"/>
                <a:gd name="T3" fmla="*/ 0 h 7"/>
                <a:gd name="T4" fmla="*/ 17 w 17"/>
                <a:gd name="T5" fmla="*/ 1 h 7"/>
                <a:gd name="T6" fmla="*/ 14 w 17"/>
                <a:gd name="T7" fmla="*/ 4 h 7"/>
                <a:gd name="T8" fmla="*/ 13 w 17"/>
                <a:gd name="T9" fmla="*/ 7 h 7"/>
                <a:gd name="T10" fmla="*/ 0 w 17"/>
                <a:gd name="T11" fmla="*/ 6 h 7"/>
                <a:gd name="T12" fmla="*/ 1 w 17"/>
                <a:gd name="T13" fmla="*/ 3 h 7"/>
                <a:gd name="T14" fmla="*/ 12 w 17"/>
                <a:gd name="T15" fmla="*/ 0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7">
                  <a:moveTo>
                    <a:pt x="12" y="0"/>
                  </a:moveTo>
                  <a:cubicBezTo>
                    <a:pt x="13" y="0"/>
                    <a:pt x="15" y="0"/>
                    <a:pt x="17" y="0"/>
                  </a:cubicBezTo>
                  <a:cubicBezTo>
                    <a:pt x="17" y="0"/>
                    <a:pt x="17" y="0"/>
                    <a:pt x="17" y="1"/>
                  </a:cubicBezTo>
                  <a:cubicBezTo>
                    <a:pt x="16" y="2"/>
                    <a:pt x="15" y="3"/>
                    <a:pt x="14" y="4"/>
                  </a:cubicBezTo>
                  <a:cubicBezTo>
                    <a:pt x="14" y="5"/>
                    <a:pt x="13" y="6"/>
                    <a:pt x="13" y="7"/>
                  </a:cubicBezTo>
                  <a:cubicBezTo>
                    <a:pt x="8" y="6"/>
                    <a:pt x="4" y="6"/>
                    <a:pt x="0" y="6"/>
                  </a:cubicBezTo>
                  <a:cubicBezTo>
                    <a:pt x="0" y="5"/>
                    <a:pt x="1" y="4"/>
                    <a:pt x="1" y="3"/>
                  </a:cubicBezTo>
                  <a:cubicBezTo>
                    <a:pt x="5" y="2"/>
                    <a:pt x="8" y="1"/>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1" name="Freeform 282"/>
            <p:cNvSpPr>
              <a:spLocks/>
            </p:cNvSpPr>
            <p:nvPr/>
          </p:nvSpPr>
          <p:spPr bwMode="auto">
            <a:xfrm>
              <a:off x="16404729" y="8022338"/>
              <a:ext cx="31750" cy="11113"/>
            </a:xfrm>
            <a:custGeom>
              <a:avLst/>
              <a:gdLst>
                <a:gd name="T0" fmla="*/ 3 w 12"/>
                <a:gd name="T1" fmla="*/ 0 h 4"/>
                <a:gd name="T2" fmla="*/ 12 w 12"/>
                <a:gd name="T3" fmla="*/ 1 h 4"/>
                <a:gd name="T4" fmla="*/ 10 w 12"/>
                <a:gd name="T5" fmla="*/ 4 h 4"/>
                <a:gd name="T6" fmla="*/ 8 w 12"/>
                <a:gd name="T7" fmla="*/ 4 h 4"/>
                <a:gd name="T8" fmla="*/ 0 w 12"/>
                <a:gd name="T9" fmla="*/ 3 h 4"/>
                <a:gd name="T10" fmla="*/ 1 w 12"/>
                <a:gd name="T11" fmla="*/ 1 h 4"/>
                <a:gd name="T12" fmla="*/ 3 w 12"/>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12" h="4">
                  <a:moveTo>
                    <a:pt x="3" y="0"/>
                  </a:moveTo>
                  <a:cubicBezTo>
                    <a:pt x="6" y="0"/>
                    <a:pt x="9" y="0"/>
                    <a:pt x="12" y="1"/>
                  </a:cubicBezTo>
                  <a:cubicBezTo>
                    <a:pt x="11" y="2"/>
                    <a:pt x="10" y="3"/>
                    <a:pt x="10" y="4"/>
                  </a:cubicBezTo>
                  <a:cubicBezTo>
                    <a:pt x="9" y="4"/>
                    <a:pt x="9" y="4"/>
                    <a:pt x="8" y="4"/>
                  </a:cubicBezTo>
                  <a:cubicBezTo>
                    <a:pt x="5" y="4"/>
                    <a:pt x="3" y="3"/>
                    <a:pt x="0" y="3"/>
                  </a:cubicBezTo>
                  <a:cubicBezTo>
                    <a:pt x="1" y="2"/>
                    <a:pt x="1" y="1"/>
                    <a:pt x="1" y="1"/>
                  </a:cubicBezTo>
                  <a:cubicBezTo>
                    <a:pt x="2" y="0"/>
                    <a:pt x="2"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2" name="Freeform 283"/>
            <p:cNvSpPr>
              <a:spLocks/>
            </p:cNvSpPr>
            <p:nvPr/>
          </p:nvSpPr>
          <p:spPr bwMode="auto">
            <a:xfrm>
              <a:off x="16839704" y="8044563"/>
              <a:ext cx="193675" cy="65088"/>
            </a:xfrm>
            <a:custGeom>
              <a:avLst/>
              <a:gdLst>
                <a:gd name="T0" fmla="*/ 68 w 74"/>
                <a:gd name="T1" fmla="*/ 0 h 25"/>
                <a:gd name="T2" fmla="*/ 74 w 74"/>
                <a:gd name="T3" fmla="*/ 1 h 25"/>
                <a:gd name="T4" fmla="*/ 74 w 74"/>
                <a:gd name="T5" fmla="*/ 2 h 25"/>
                <a:gd name="T6" fmla="*/ 0 w 74"/>
                <a:gd name="T7" fmla="*/ 25 h 25"/>
                <a:gd name="T8" fmla="*/ 2 w 74"/>
                <a:gd name="T9" fmla="*/ 21 h 25"/>
                <a:gd name="T10" fmla="*/ 17 w 74"/>
                <a:gd name="T11" fmla="*/ 14 h 25"/>
                <a:gd name="T12" fmla="*/ 32 w 74"/>
                <a:gd name="T13" fmla="*/ 13 h 25"/>
                <a:gd name="T14" fmla="*/ 68 w 74"/>
                <a:gd name="T15" fmla="*/ 0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4" h="25">
                  <a:moveTo>
                    <a:pt x="68" y="0"/>
                  </a:moveTo>
                  <a:cubicBezTo>
                    <a:pt x="70" y="1"/>
                    <a:pt x="72" y="1"/>
                    <a:pt x="74" y="1"/>
                  </a:cubicBezTo>
                  <a:cubicBezTo>
                    <a:pt x="74" y="2"/>
                    <a:pt x="74" y="2"/>
                    <a:pt x="74" y="2"/>
                  </a:cubicBezTo>
                  <a:cubicBezTo>
                    <a:pt x="62" y="12"/>
                    <a:pt x="19" y="24"/>
                    <a:pt x="0" y="25"/>
                  </a:cubicBezTo>
                  <a:cubicBezTo>
                    <a:pt x="1" y="24"/>
                    <a:pt x="2" y="23"/>
                    <a:pt x="2" y="21"/>
                  </a:cubicBezTo>
                  <a:cubicBezTo>
                    <a:pt x="10" y="19"/>
                    <a:pt x="12" y="16"/>
                    <a:pt x="17" y="14"/>
                  </a:cubicBezTo>
                  <a:cubicBezTo>
                    <a:pt x="22" y="13"/>
                    <a:pt x="27" y="13"/>
                    <a:pt x="32" y="13"/>
                  </a:cubicBezTo>
                  <a:cubicBezTo>
                    <a:pt x="44" y="9"/>
                    <a:pt x="56" y="4"/>
                    <a:pt x="6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3" name="Freeform 284"/>
            <p:cNvSpPr>
              <a:spLocks/>
            </p:cNvSpPr>
            <p:nvPr/>
          </p:nvSpPr>
          <p:spPr bwMode="auto">
            <a:xfrm>
              <a:off x="16585704" y="8049325"/>
              <a:ext cx="85725" cy="33338"/>
            </a:xfrm>
            <a:custGeom>
              <a:avLst/>
              <a:gdLst>
                <a:gd name="T0" fmla="*/ 30 w 33"/>
                <a:gd name="T1" fmla="*/ 0 h 13"/>
                <a:gd name="T2" fmla="*/ 33 w 33"/>
                <a:gd name="T3" fmla="*/ 0 h 13"/>
                <a:gd name="T4" fmla="*/ 33 w 33"/>
                <a:gd name="T5" fmla="*/ 3 h 13"/>
                <a:gd name="T6" fmla="*/ 1 w 33"/>
                <a:gd name="T7" fmla="*/ 13 h 13"/>
                <a:gd name="T8" fmla="*/ 0 w 33"/>
                <a:gd name="T9" fmla="*/ 11 h 13"/>
                <a:gd name="T10" fmla="*/ 2 w 33"/>
                <a:gd name="T11" fmla="*/ 9 h 13"/>
                <a:gd name="T12" fmla="*/ 30 w 33"/>
                <a:gd name="T13" fmla="*/ 0 h 13"/>
              </a:gdLst>
              <a:ahLst/>
              <a:cxnLst>
                <a:cxn ang="0">
                  <a:pos x="T0" y="T1"/>
                </a:cxn>
                <a:cxn ang="0">
                  <a:pos x="T2" y="T3"/>
                </a:cxn>
                <a:cxn ang="0">
                  <a:pos x="T4" y="T5"/>
                </a:cxn>
                <a:cxn ang="0">
                  <a:pos x="T6" y="T7"/>
                </a:cxn>
                <a:cxn ang="0">
                  <a:pos x="T8" y="T9"/>
                </a:cxn>
                <a:cxn ang="0">
                  <a:pos x="T10" y="T11"/>
                </a:cxn>
                <a:cxn ang="0">
                  <a:pos x="T12" y="T13"/>
                </a:cxn>
              </a:cxnLst>
              <a:rect l="0" t="0" r="r" b="b"/>
              <a:pathLst>
                <a:path w="33" h="13">
                  <a:moveTo>
                    <a:pt x="30" y="0"/>
                  </a:moveTo>
                  <a:cubicBezTo>
                    <a:pt x="31" y="0"/>
                    <a:pt x="32" y="0"/>
                    <a:pt x="33" y="0"/>
                  </a:cubicBezTo>
                  <a:cubicBezTo>
                    <a:pt x="33" y="1"/>
                    <a:pt x="33" y="2"/>
                    <a:pt x="33" y="3"/>
                  </a:cubicBezTo>
                  <a:cubicBezTo>
                    <a:pt x="23" y="7"/>
                    <a:pt x="15" y="12"/>
                    <a:pt x="1" y="13"/>
                  </a:cubicBezTo>
                  <a:cubicBezTo>
                    <a:pt x="1" y="12"/>
                    <a:pt x="1" y="11"/>
                    <a:pt x="0" y="11"/>
                  </a:cubicBezTo>
                  <a:cubicBezTo>
                    <a:pt x="1" y="10"/>
                    <a:pt x="2" y="10"/>
                    <a:pt x="2" y="9"/>
                  </a:cubicBezTo>
                  <a:cubicBezTo>
                    <a:pt x="13" y="7"/>
                    <a:pt x="24" y="5"/>
                    <a:pt x="3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4" name="Freeform 285"/>
            <p:cNvSpPr>
              <a:spLocks/>
            </p:cNvSpPr>
            <p:nvPr/>
          </p:nvSpPr>
          <p:spPr bwMode="auto">
            <a:xfrm>
              <a:off x="16752391" y="8057263"/>
              <a:ext cx="58738" cy="23813"/>
            </a:xfrm>
            <a:custGeom>
              <a:avLst/>
              <a:gdLst>
                <a:gd name="T0" fmla="*/ 10 w 22"/>
                <a:gd name="T1" fmla="*/ 0 h 9"/>
                <a:gd name="T2" fmla="*/ 22 w 22"/>
                <a:gd name="T3" fmla="*/ 3 h 9"/>
                <a:gd name="T4" fmla="*/ 21 w 22"/>
                <a:gd name="T5" fmla="*/ 5 h 9"/>
                <a:gd name="T6" fmla="*/ 0 w 22"/>
                <a:gd name="T7" fmla="*/ 9 h 9"/>
                <a:gd name="T8" fmla="*/ 0 w 22"/>
                <a:gd name="T9" fmla="*/ 6 h 9"/>
                <a:gd name="T10" fmla="*/ 10 w 22"/>
                <a:gd name="T11" fmla="*/ 0 h 9"/>
              </a:gdLst>
              <a:ahLst/>
              <a:cxnLst>
                <a:cxn ang="0">
                  <a:pos x="T0" y="T1"/>
                </a:cxn>
                <a:cxn ang="0">
                  <a:pos x="T2" y="T3"/>
                </a:cxn>
                <a:cxn ang="0">
                  <a:pos x="T4" y="T5"/>
                </a:cxn>
                <a:cxn ang="0">
                  <a:pos x="T6" y="T7"/>
                </a:cxn>
                <a:cxn ang="0">
                  <a:pos x="T8" y="T9"/>
                </a:cxn>
                <a:cxn ang="0">
                  <a:pos x="T10" y="T11"/>
                </a:cxn>
              </a:cxnLst>
              <a:rect l="0" t="0" r="r" b="b"/>
              <a:pathLst>
                <a:path w="22" h="9">
                  <a:moveTo>
                    <a:pt x="10" y="0"/>
                  </a:moveTo>
                  <a:cubicBezTo>
                    <a:pt x="14" y="1"/>
                    <a:pt x="18" y="2"/>
                    <a:pt x="22" y="3"/>
                  </a:cubicBezTo>
                  <a:cubicBezTo>
                    <a:pt x="21" y="4"/>
                    <a:pt x="21" y="4"/>
                    <a:pt x="21" y="5"/>
                  </a:cubicBezTo>
                  <a:cubicBezTo>
                    <a:pt x="14" y="6"/>
                    <a:pt x="7" y="7"/>
                    <a:pt x="0" y="9"/>
                  </a:cubicBezTo>
                  <a:cubicBezTo>
                    <a:pt x="0" y="8"/>
                    <a:pt x="0" y="7"/>
                    <a:pt x="0" y="6"/>
                  </a:cubicBezTo>
                  <a:cubicBezTo>
                    <a:pt x="3" y="4"/>
                    <a:pt x="7" y="2"/>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5" name="Freeform 286"/>
            <p:cNvSpPr>
              <a:spLocks/>
            </p:cNvSpPr>
            <p:nvPr/>
          </p:nvSpPr>
          <p:spPr bwMode="auto">
            <a:xfrm>
              <a:off x="14880729" y="8062025"/>
              <a:ext cx="908050" cy="406400"/>
            </a:xfrm>
            <a:custGeom>
              <a:avLst/>
              <a:gdLst>
                <a:gd name="T0" fmla="*/ 290 w 347"/>
                <a:gd name="T1" fmla="*/ 0 h 155"/>
                <a:gd name="T2" fmla="*/ 296 w 347"/>
                <a:gd name="T3" fmla="*/ 5 h 155"/>
                <a:gd name="T4" fmla="*/ 292 w 347"/>
                <a:gd name="T5" fmla="*/ 11 h 155"/>
                <a:gd name="T6" fmla="*/ 296 w 347"/>
                <a:gd name="T7" fmla="*/ 12 h 155"/>
                <a:gd name="T8" fmla="*/ 292 w 347"/>
                <a:gd name="T9" fmla="*/ 16 h 155"/>
                <a:gd name="T10" fmla="*/ 170 w 347"/>
                <a:gd name="T11" fmla="*/ 72 h 155"/>
                <a:gd name="T12" fmla="*/ 171 w 347"/>
                <a:gd name="T13" fmla="*/ 73 h 155"/>
                <a:gd name="T14" fmla="*/ 262 w 347"/>
                <a:gd name="T15" fmla="*/ 66 h 155"/>
                <a:gd name="T16" fmla="*/ 255 w 347"/>
                <a:gd name="T17" fmla="*/ 71 h 155"/>
                <a:gd name="T18" fmla="*/ 256 w 347"/>
                <a:gd name="T19" fmla="*/ 73 h 155"/>
                <a:gd name="T20" fmla="*/ 257 w 347"/>
                <a:gd name="T21" fmla="*/ 73 h 155"/>
                <a:gd name="T22" fmla="*/ 281 w 347"/>
                <a:gd name="T23" fmla="*/ 60 h 155"/>
                <a:gd name="T24" fmla="*/ 308 w 347"/>
                <a:gd name="T25" fmla="*/ 59 h 155"/>
                <a:gd name="T26" fmla="*/ 347 w 347"/>
                <a:gd name="T27" fmla="*/ 48 h 155"/>
                <a:gd name="T28" fmla="*/ 347 w 347"/>
                <a:gd name="T29" fmla="*/ 49 h 155"/>
                <a:gd name="T30" fmla="*/ 345 w 347"/>
                <a:gd name="T31" fmla="*/ 52 h 155"/>
                <a:gd name="T32" fmla="*/ 240 w 347"/>
                <a:gd name="T33" fmla="*/ 83 h 155"/>
                <a:gd name="T34" fmla="*/ 196 w 347"/>
                <a:gd name="T35" fmla="*/ 88 h 155"/>
                <a:gd name="T36" fmla="*/ 201 w 347"/>
                <a:gd name="T37" fmla="*/ 91 h 155"/>
                <a:gd name="T38" fmla="*/ 199 w 347"/>
                <a:gd name="T39" fmla="*/ 91 h 155"/>
                <a:gd name="T40" fmla="*/ 55 w 347"/>
                <a:gd name="T41" fmla="*/ 130 h 155"/>
                <a:gd name="T42" fmla="*/ 56 w 347"/>
                <a:gd name="T43" fmla="*/ 138 h 155"/>
                <a:gd name="T44" fmla="*/ 0 w 347"/>
                <a:gd name="T45" fmla="*/ 151 h 155"/>
                <a:gd name="T46" fmla="*/ 0 w 347"/>
                <a:gd name="T47" fmla="*/ 150 h 155"/>
                <a:gd name="T48" fmla="*/ 2 w 347"/>
                <a:gd name="T49" fmla="*/ 147 h 155"/>
                <a:gd name="T50" fmla="*/ 24 w 347"/>
                <a:gd name="T51" fmla="*/ 142 h 155"/>
                <a:gd name="T52" fmla="*/ 20 w 347"/>
                <a:gd name="T53" fmla="*/ 137 h 155"/>
                <a:gd name="T54" fmla="*/ 44 w 347"/>
                <a:gd name="T55" fmla="*/ 128 h 155"/>
                <a:gd name="T56" fmla="*/ 37 w 347"/>
                <a:gd name="T57" fmla="*/ 128 h 155"/>
                <a:gd name="T58" fmla="*/ 29 w 347"/>
                <a:gd name="T59" fmla="*/ 124 h 155"/>
                <a:gd name="T60" fmla="*/ 32 w 347"/>
                <a:gd name="T61" fmla="*/ 120 h 155"/>
                <a:gd name="T62" fmla="*/ 54 w 347"/>
                <a:gd name="T63" fmla="*/ 115 h 155"/>
                <a:gd name="T64" fmla="*/ 58 w 347"/>
                <a:gd name="T65" fmla="*/ 112 h 155"/>
                <a:gd name="T66" fmla="*/ 53 w 347"/>
                <a:gd name="T67" fmla="*/ 109 h 155"/>
                <a:gd name="T68" fmla="*/ 58 w 347"/>
                <a:gd name="T69" fmla="*/ 103 h 155"/>
                <a:gd name="T70" fmla="*/ 81 w 347"/>
                <a:gd name="T71" fmla="*/ 101 h 155"/>
                <a:gd name="T72" fmla="*/ 100 w 347"/>
                <a:gd name="T73" fmla="*/ 85 h 155"/>
                <a:gd name="T74" fmla="*/ 99 w 347"/>
                <a:gd name="T75" fmla="*/ 83 h 155"/>
                <a:gd name="T76" fmla="*/ 91 w 347"/>
                <a:gd name="T77" fmla="*/ 84 h 155"/>
                <a:gd name="T78" fmla="*/ 92 w 347"/>
                <a:gd name="T79" fmla="*/ 80 h 155"/>
                <a:gd name="T80" fmla="*/ 107 w 347"/>
                <a:gd name="T81" fmla="*/ 72 h 155"/>
                <a:gd name="T82" fmla="*/ 122 w 347"/>
                <a:gd name="T83" fmla="*/ 71 h 155"/>
                <a:gd name="T84" fmla="*/ 123 w 347"/>
                <a:gd name="T85" fmla="*/ 72 h 155"/>
                <a:gd name="T86" fmla="*/ 121 w 347"/>
                <a:gd name="T87" fmla="*/ 75 h 155"/>
                <a:gd name="T88" fmla="*/ 118 w 347"/>
                <a:gd name="T89" fmla="*/ 77 h 155"/>
                <a:gd name="T90" fmla="*/ 119 w 347"/>
                <a:gd name="T91" fmla="*/ 79 h 155"/>
                <a:gd name="T92" fmla="*/ 125 w 347"/>
                <a:gd name="T93" fmla="*/ 79 h 155"/>
                <a:gd name="T94" fmla="*/ 132 w 347"/>
                <a:gd name="T95" fmla="*/ 73 h 155"/>
                <a:gd name="T96" fmla="*/ 126 w 347"/>
                <a:gd name="T97" fmla="*/ 67 h 155"/>
                <a:gd name="T98" fmla="*/ 106 w 347"/>
                <a:gd name="T99" fmla="*/ 67 h 155"/>
                <a:gd name="T100" fmla="*/ 108 w 347"/>
                <a:gd name="T101" fmla="*/ 64 h 155"/>
                <a:gd name="T102" fmla="*/ 157 w 347"/>
                <a:gd name="T103" fmla="*/ 50 h 155"/>
                <a:gd name="T104" fmla="*/ 157 w 347"/>
                <a:gd name="T105" fmla="*/ 43 h 155"/>
                <a:gd name="T106" fmla="*/ 184 w 347"/>
                <a:gd name="T107" fmla="*/ 30 h 155"/>
                <a:gd name="T108" fmla="*/ 183 w 347"/>
                <a:gd name="T109" fmla="*/ 28 h 155"/>
                <a:gd name="T110" fmla="*/ 162 w 347"/>
                <a:gd name="T111" fmla="*/ 34 h 155"/>
                <a:gd name="T112" fmla="*/ 158 w 347"/>
                <a:gd name="T113" fmla="*/ 31 h 155"/>
                <a:gd name="T114" fmla="*/ 226 w 347"/>
                <a:gd name="T115" fmla="*/ 7 h 155"/>
                <a:gd name="T116" fmla="*/ 221 w 347"/>
                <a:gd name="T117" fmla="*/ 12 h 155"/>
                <a:gd name="T118" fmla="*/ 222 w 347"/>
                <a:gd name="T119" fmla="*/ 13 h 155"/>
                <a:gd name="T120" fmla="*/ 268 w 347"/>
                <a:gd name="T121" fmla="*/ 2 h 155"/>
                <a:gd name="T122" fmla="*/ 290 w 347"/>
                <a:gd name="T123" fmla="*/ 0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47" h="155">
                  <a:moveTo>
                    <a:pt x="290" y="0"/>
                  </a:moveTo>
                  <a:cubicBezTo>
                    <a:pt x="292" y="2"/>
                    <a:pt x="294" y="3"/>
                    <a:pt x="296" y="5"/>
                  </a:cubicBezTo>
                  <a:cubicBezTo>
                    <a:pt x="295" y="7"/>
                    <a:pt x="294" y="9"/>
                    <a:pt x="292" y="11"/>
                  </a:cubicBezTo>
                  <a:cubicBezTo>
                    <a:pt x="294" y="11"/>
                    <a:pt x="295" y="11"/>
                    <a:pt x="296" y="12"/>
                  </a:cubicBezTo>
                  <a:cubicBezTo>
                    <a:pt x="295" y="13"/>
                    <a:pt x="294" y="15"/>
                    <a:pt x="292" y="16"/>
                  </a:cubicBezTo>
                  <a:cubicBezTo>
                    <a:pt x="266" y="26"/>
                    <a:pt x="177" y="50"/>
                    <a:pt x="170" y="72"/>
                  </a:cubicBezTo>
                  <a:cubicBezTo>
                    <a:pt x="171" y="72"/>
                    <a:pt x="171" y="73"/>
                    <a:pt x="171" y="73"/>
                  </a:cubicBezTo>
                  <a:cubicBezTo>
                    <a:pt x="195" y="73"/>
                    <a:pt x="244" y="59"/>
                    <a:pt x="262" y="66"/>
                  </a:cubicBezTo>
                  <a:cubicBezTo>
                    <a:pt x="259" y="68"/>
                    <a:pt x="257" y="69"/>
                    <a:pt x="255" y="71"/>
                  </a:cubicBezTo>
                  <a:cubicBezTo>
                    <a:pt x="255" y="72"/>
                    <a:pt x="256" y="72"/>
                    <a:pt x="256" y="73"/>
                  </a:cubicBezTo>
                  <a:cubicBezTo>
                    <a:pt x="256" y="73"/>
                    <a:pt x="256" y="73"/>
                    <a:pt x="257" y="73"/>
                  </a:cubicBezTo>
                  <a:cubicBezTo>
                    <a:pt x="267" y="70"/>
                    <a:pt x="271" y="62"/>
                    <a:pt x="281" y="60"/>
                  </a:cubicBezTo>
                  <a:cubicBezTo>
                    <a:pt x="288" y="58"/>
                    <a:pt x="297" y="61"/>
                    <a:pt x="308" y="59"/>
                  </a:cubicBezTo>
                  <a:cubicBezTo>
                    <a:pt x="321" y="55"/>
                    <a:pt x="331" y="50"/>
                    <a:pt x="347" y="48"/>
                  </a:cubicBezTo>
                  <a:cubicBezTo>
                    <a:pt x="347" y="48"/>
                    <a:pt x="347" y="49"/>
                    <a:pt x="347" y="49"/>
                  </a:cubicBezTo>
                  <a:cubicBezTo>
                    <a:pt x="346" y="50"/>
                    <a:pt x="346" y="51"/>
                    <a:pt x="345" y="52"/>
                  </a:cubicBezTo>
                  <a:cubicBezTo>
                    <a:pt x="311" y="61"/>
                    <a:pt x="275" y="73"/>
                    <a:pt x="240" y="83"/>
                  </a:cubicBezTo>
                  <a:cubicBezTo>
                    <a:pt x="232" y="85"/>
                    <a:pt x="200" y="85"/>
                    <a:pt x="196" y="88"/>
                  </a:cubicBezTo>
                  <a:cubicBezTo>
                    <a:pt x="201" y="89"/>
                    <a:pt x="199" y="88"/>
                    <a:pt x="201" y="91"/>
                  </a:cubicBezTo>
                  <a:cubicBezTo>
                    <a:pt x="200" y="91"/>
                    <a:pt x="200" y="91"/>
                    <a:pt x="199" y="91"/>
                  </a:cubicBezTo>
                  <a:cubicBezTo>
                    <a:pt x="173" y="102"/>
                    <a:pt x="68" y="113"/>
                    <a:pt x="55" y="130"/>
                  </a:cubicBezTo>
                  <a:cubicBezTo>
                    <a:pt x="56" y="136"/>
                    <a:pt x="58" y="134"/>
                    <a:pt x="56" y="138"/>
                  </a:cubicBezTo>
                  <a:cubicBezTo>
                    <a:pt x="42" y="144"/>
                    <a:pt x="22" y="155"/>
                    <a:pt x="0" y="151"/>
                  </a:cubicBezTo>
                  <a:cubicBezTo>
                    <a:pt x="0" y="150"/>
                    <a:pt x="0" y="150"/>
                    <a:pt x="0" y="150"/>
                  </a:cubicBezTo>
                  <a:cubicBezTo>
                    <a:pt x="1" y="149"/>
                    <a:pt x="2" y="148"/>
                    <a:pt x="2" y="147"/>
                  </a:cubicBezTo>
                  <a:cubicBezTo>
                    <a:pt x="12" y="147"/>
                    <a:pt x="19" y="145"/>
                    <a:pt x="24" y="142"/>
                  </a:cubicBezTo>
                  <a:cubicBezTo>
                    <a:pt x="21" y="140"/>
                    <a:pt x="19" y="141"/>
                    <a:pt x="20" y="137"/>
                  </a:cubicBezTo>
                  <a:cubicBezTo>
                    <a:pt x="29" y="135"/>
                    <a:pt x="38" y="134"/>
                    <a:pt x="44" y="128"/>
                  </a:cubicBezTo>
                  <a:cubicBezTo>
                    <a:pt x="41" y="126"/>
                    <a:pt x="40" y="126"/>
                    <a:pt x="37" y="128"/>
                  </a:cubicBezTo>
                  <a:cubicBezTo>
                    <a:pt x="34" y="126"/>
                    <a:pt x="32" y="125"/>
                    <a:pt x="29" y="124"/>
                  </a:cubicBezTo>
                  <a:cubicBezTo>
                    <a:pt x="30" y="123"/>
                    <a:pt x="31" y="121"/>
                    <a:pt x="32" y="120"/>
                  </a:cubicBezTo>
                  <a:cubicBezTo>
                    <a:pt x="40" y="117"/>
                    <a:pt x="44" y="112"/>
                    <a:pt x="54" y="115"/>
                  </a:cubicBezTo>
                  <a:cubicBezTo>
                    <a:pt x="56" y="114"/>
                    <a:pt x="57" y="113"/>
                    <a:pt x="58" y="112"/>
                  </a:cubicBezTo>
                  <a:cubicBezTo>
                    <a:pt x="56" y="111"/>
                    <a:pt x="55" y="110"/>
                    <a:pt x="53" y="109"/>
                  </a:cubicBezTo>
                  <a:cubicBezTo>
                    <a:pt x="55" y="107"/>
                    <a:pt x="56" y="105"/>
                    <a:pt x="58" y="103"/>
                  </a:cubicBezTo>
                  <a:cubicBezTo>
                    <a:pt x="67" y="101"/>
                    <a:pt x="73" y="102"/>
                    <a:pt x="81" y="101"/>
                  </a:cubicBezTo>
                  <a:cubicBezTo>
                    <a:pt x="82" y="86"/>
                    <a:pt x="93" y="92"/>
                    <a:pt x="100" y="85"/>
                  </a:cubicBezTo>
                  <a:cubicBezTo>
                    <a:pt x="100" y="84"/>
                    <a:pt x="100" y="83"/>
                    <a:pt x="99" y="83"/>
                  </a:cubicBezTo>
                  <a:cubicBezTo>
                    <a:pt x="96" y="83"/>
                    <a:pt x="94" y="83"/>
                    <a:pt x="91" y="84"/>
                  </a:cubicBezTo>
                  <a:cubicBezTo>
                    <a:pt x="91" y="82"/>
                    <a:pt x="91" y="81"/>
                    <a:pt x="92" y="80"/>
                  </a:cubicBezTo>
                  <a:cubicBezTo>
                    <a:pt x="103" y="79"/>
                    <a:pt x="101" y="74"/>
                    <a:pt x="107" y="72"/>
                  </a:cubicBezTo>
                  <a:cubicBezTo>
                    <a:pt x="112" y="71"/>
                    <a:pt x="118" y="72"/>
                    <a:pt x="122" y="71"/>
                  </a:cubicBezTo>
                  <a:cubicBezTo>
                    <a:pt x="123" y="71"/>
                    <a:pt x="123" y="72"/>
                    <a:pt x="123" y="72"/>
                  </a:cubicBezTo>
                  <a:cubicBezTo>
                    <a:pt x="123" y="73"/>
                    <a:pt x="122" y="74"/>
                    <a:pt x="121" y="75"/>
                  </a:cubicBezTo>
                  <a:cubicBezTo>
                    <a:pt x="120" y="76"/>
                    <a:pt x="119" y="76"/>
                    <a:pt x="118" y="77"/>
                  </a:cubicBezTo>
                  <a:cubicBezTo>
                    <a:pt x="118" y="77"/>
                    <a:pt x="118" y="78"/>
                    <a:pt x="119" y="79"/>
                  </a:cubicBezTo>
                  <a:cubicBezTo>
                    <a:pt x="121" y="79"/>
                    <a:pt x="123" y="79"/>
                    <a:pt x="125" y="79"/>
                  </a:cubicBezTo>
                  <a:cubicBezTo>
                    <a:pt x="129" y="77"/>
                    <a:pt x="130" y="77"/>
                    <a:pt x="132" y="73"/>
                  </a:cubicBezTo>
                  <a:cubicBezTo>
                    <a:pt x="126" y="72"/>
                    <a:pt x="129" y="71"/>
                    <a:pt x="126" y="67"/>
                  </a:cubicBezTo>
                  <a:cubicBezTo>
                    <a:pt x="120" y="67"/>
                    <a:pt x="113" y="67"/>
                    <a:pt x="106" y="67"/>
                  </a:cubicBezTo>
                  <a:cubicBezTo>
                    <a:pt x="107" y="66"/>
                    <a:pt x="107" y="65"/>
                    <a:pt x="108" y="64"/>
                  </a:cubicBezTo>
                  <a:cubicBezTo>
                    <a:pt x="124" y="60"/>
                    <a:pt x="141" y="55"/>
                    <a:pt x="157" y="50"/>
                  </a:cubicBezTo>
                  <a:cubicBezTo>
                    <a:pt x="155" y="45"/>
                    <a:pt x="154" y="48"/>
                    <a:pt x="157" y="43"/>
                  </a:cubicBezTo>
                  <a:cubicBezTo>
                    <a:pt x="166" y="39"/>
                    <a:pt x="175" y="34"/>
                    <a:pt x="184" y="30"/>
                  </a:cubicBezTo>
                  <a:cubicBezTo>
                    <a:pt x="184" y="29"/>
                    <a:pt x="183" y="29"/>
                    <a:pt x="183" y="28"/>
                  </a:cubicBezTo>
                  <a:cubicBezTo>
                    <a:pt x="176" y="30"/>
                    <a:pt x="169" y="32"/>
                    <a:pt x="162" y="34"/>
                  </a:cubicBezTo>
                  <a:cubicBezTo>
                    <a:pt x="160" y="33"/>
                    <a:pt x="159" y="32"/>
                    <a:pt x="158" y="31"/>
                  </a:cubicBezTo>
                  <a:cubicBezTo>
                    <a:pt x="163" y="24"/>
                    <a:pt x="212" y="8"/>
                    <a:pt x="226" y="7"/>
                  </a:cubicBezTo>
                  <a:cubicBezTo>
                    <a:pt x="224" y="9"/>
                    <a:pt x="224" y="10"/>
                    <a:pt x="221" y="12"/>
                  </a:cubicBezTo>
                  <a:cubicBezTo>
                    <a:pt x="222" y="12"/>
                    <a:pt x="222" y="13"/>
                    <a:pt x="222" y="13"/>
                  </a:cubicBezTo>
                  <a:cubicBezTo>
                    <a:pt x="241" y="14"/>
                    <a:pt x="255" y="6"/>
                    <a:pt x="268" y="2"/>
                  </a:cubicBezTo>
                  <a:cubicBezTo>
                    <a:pt x="276" y="0"/>
                    <a:pt x="283" y="3"/>
                    <a:pt x="29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6" name="Freeform 287"/>
            <p:cNvSpPr>
              <a:spLocks/>
            </p:cNvSpPr>
            <p:nvPr/>
          </p:nvSpPr>
          <p:spPr bwMode="auto">
            <a:xfrm>
              <a:off x="14377491" y="8069963"/>
              <a:ext cx="9525" cy="19050"/>
            </a:xfrm>
            <a:custGeom>
              <a:avLst/>
              <a:gdLst>
                <a:gd name="T0" fmla="*/ 2 w 4"/>
                <a:gd name="T1" fmla="*/ 0 h 7"/>
                <a:gd name="T2" fmla="*/ 4 w 4"/>
                <a:gd name="T3" fmla="*/ 0 h 7"/>
                <a:gd name="T4" fmla="*/ 2 w 4"/>
                <a:gd name="T5" fmla="*/ 7 h 7"/>
                <a:gd name="T6" fmla="*/ 0 w 4"/>
                <a:gd name="T7" fmla="*/ 6 h 7"/>
                <a:gd name="T8" fmla="*/ 0 w 4"/>
                <a:gd name="T9" fmla="*/ 5 h 7"/>
                <a:gd name="T10" fmla="*/ 2 w 4"/>
                <a:gd name="T11" fmla="*/ 0 h 7"/>
              </a:gdLst>
              <a:ahLst/>
              <a:cxnLst>
                <a:cxn ang="0">
                  <a:pos x="T0" y="T1"/>
                </a:cxn>
                <a:cxn ang="0">
                  <a:pos x="T2" y="T3"/>
                </a:cxn>
                <a:cxn ang="0">
                  <a:pos x="T4" y="T5"/>
                </a:cxn>
                <a:cxn ang="0">
                  <a:pos x="T6" y="T7"/>
                </a:cxn>
                <a:cxn ang="0">
                  <a:pos x="T8" y="T9"/>
                </a:cxn>
                <a:cxn ang="0">
                  <a:pos x="T10" y="T11"/>
                </a:cxn>
              </a:cxnLst>
              <a:rect l="0" t="0" r="r" b="b"/>
              <a:pathLst>
                <a:path w="4" h="7">
                  <a:moveTo>
                    <a:pt x="2" y="0"/>
                  </a:moveTo>
                  <a:cubicBezTo>
                    <a:pt x="3" y="0"/>
                    <a:pt x="4" y="0"/>
                    <a:pt x="4" y="0"/>
                  </a:cubicBezTo>
                  <a:cubicBezTo>
                    <a:pt x="4" y="2"/>
                    <a:pt x="3" y="4"/>
                    <a:pt x="2" y="7"/>
                  </a:cubicBezTo>
                  <a:cubicBezTo>
                    <a:pt x="2" y="6"/>
                    <a:pt x="1" y="6"/>
                    <a:pt x="0" y="6"/>
                  </a:cubicBezTo>
                  <a:cubicBezTo>
                    <a:pt x="0" y="5"/>
                    <a:pt x="0" y="5"/>
                    <a:pt x="0" y="5"/>
                  </a:cubicBezTo>
                  <a:cubicBezTo>
                    <a:pt x="1" y="3"/>
                    <a:pt x="2" y="2"/>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7" name="Freeform 288"/>
            <p:cNvSpPr>
              <a:spLocks/>
            </p:cNvSpPr>
            <p:nvPr/>
          </p:nvSpPr>
          <p:spPr bwMode="auto">
            <a:xfrm>
              <a:off x="15598279" y="8077900"/>
              <a:ext cx="36513" cy="12700"/>
            </a:xfrm>
            <a:custGeom>
              <a:avLst/>
              <a:gdLst>
                <a:gd name="T0" fmla="*/ 4 w 14"/>
                <a:gd name="T1" fmla="*/ 0 h 5"/>
                <a:gd name="T2" fmla="*/ 0 w 14"/>
                <a:gd name="T3" fmla="*/ 4 h 5"/>
                <a:gd name="T4" fmla="*/ 0 w 14"/>
                <a:gd name="T5" fmla="*/ 5 h 5"/>
                <a:gd name="T6" fmla="*/ 14 w 14"/>
                <a:gd name="T7" fmla="*/ 1 h 5"/>
                <a:gd name="T8" fmla="*/ 4 w 14"/>
                <a:gd name="T9" fmla="*/ 0 h 5"/>
              </a:gdLst>
              <a:ahLst/>
              <a:cxnLst>
                <a:cxn ang="0">
                  <a:pos x="T0" y="T1"/>
                </a:cxn>
                <a:cxn ang="0">
                  <a:pos x="T2" y="T3"/>
                </a:cxn>
                <a:cxn ang="0">
                  <a:pos x="T4" y="T5"/>
                </a:cxn>
                <a:cxn ang="0">
                  <a:pos x="T6" y="T7"/>
                </a:cxn>
                <a:cxn ang="0">
                  <a:pos x="T8" y="T9"/>
                </a:cxn>
              </a:cxnLst>
              <a:rect l="0" t="0" r="r" b="b"/>
              <a:pathLst>
                <a:path w="14" h="5">
                  <a:moveTo>
                    <a:pt x="4" y="0"/>
                  </a:moveTo>
                  <a:cubicBezTo>
                    <a:pt x="3" y="1"/>
                    <a:pt x="1" y="2"/>
                    <a:pt x="0" y="4"/>
                  </a:cubicBezTo>
                  <a:cubicBezTo>
                    <a:pt x="0" y="4"/>
                    <a:pt x="0" y="4"/>
                    <a:pt x="0" y="5"/>
                  </a:cubicBezTo>
                  <a:cubicBezTo>
                    <a:pt x="5" y="3"/>
                    <a:pt x="9" y="2"/>
                    <a:pt x="14" y="1"/>
                  </a:cubicBezTo>
                  <a:cubicBezTo>
                    <a:pt x="10" y="0"/>
                    <a:pt x="7"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8" name="Freeform 289"/>
            <p:cNvSpPr>
              <a:spLocks/>
            </p:cNvSpPr>
            <p:nvPr/>
          </p:nvSpPr>
          <p:spPr bwMode="auto">
            <a:xfrm>
              <a:off x="16328529" y="8089013"/>
              <a:ext cx="47625" cy="23813"/>
            </a:xfrm>
            <a:custGeom>
              <a:avLst/>
              <a:gdLst>
                <a:gd name="T0" fmla="*/ 12 w 18"/>
                <a:gd name="T1" fmla="*/ 0 h 9"/>
                <a:gd name="T2" fmla="*/ 18 w 18"/>
                <a:gd name="T3" fmla="*/ 6 h 9"/>
                <a:gd name="T4" fmla="*/ 0 w 18"/>
                <a:gd name="T5" fmla="*/ 8 h 9"/>
                <a:gd name="T6" fmla="*/ 0 w 18"/>
                <a:gd name="T7" fmla="*/ 7 h 9"/>
                <a:gd name="T8" fmla="*/ 2 w 18"/>
                <a:gd name="T9" fmla="*/ 4 h 9"/>
                <a:gd name="T10" fmla="*/ 12 w 18"/>
                <a:gd name="T11" fmla="*/ 0 h 9"/>
              </a:gdLst>
              <a:ahLst/>
              <a:cxnLst>
                <a:cxn ang="0">
                  <a:pos x="T0" y="T1"/>
                </a:cxn>
                <a:cxn ang="0">
                  <a:pos x="T2" y="T3"/>
                </a:cxn>
                <a:cxn ang="0">
                  <a:pos x="T4" y="T5"/>
                </a:cxn>
                <a:cxn ang="0">
                  <a:pos x="T6" y="T7"/>
                </a:cxn>
                <a:cxn ang="0">
                  <a:pos x="T8" y="T9"/>
                </a:cxn>
                <a:cxn ang="0">
                  <a:pos x="T10" y="T11"/>
                </a:cxn>
              </a:cxnLst>
              <a:rect l="0" t="0" r="r" b="b"/>
              <a:pathLst>
                <a:path w="18" h="9">
                  <a:moveTo>
                    <a:pt x="12" y="0"/>
                  </a:moveTo>
                  <a:cubicBezTo>
                    <a:pt x="14" y="2"/>
                    <a:pt x="16" y="4"/>
                    <a:pt x="18" y="6"/>
                  </a:cubicBezTo>
                  <a:cubicBezTo>
                    <a:pt x="10" y="7"/>
                    <a:pt x="8" y="9"/>
                    <a:pt x="0" y="8"/>
                  </a:cubicBezTo>
                  <a:cubicBezTo>
                    <a:pt x="0" y="8"/>
                    <a:pt x="0" y="8"/>
                    <a:pt x="0" y="7"/>
                  </a:cubicBezTo>
                  <a:cubicBezTo>
                    <a:pt x="1" y="6"/>
                    <a:pt x="2" y="5"/>
                    <a:pt x="2" y="4"/>
                  </a:cubicBezTo>
                  <a:cubicBezTo>
                    <a:pt x="6" y="3"/>
                    <a:pt x="9" y="1"/>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9" name="Freeform 290"/>
            <p:cNvSpPr>
              <a:spLocks/>
            </p:cNvSpPr>
            <p:nvPr/>
          </p:nvSpPr>
          <p:spPr bwMode="auto">
            <a:xfrm>
              <a:off x="16496804" y="8090600"/>
              <a:ext cx="44450" cy="22225"/>
            </a:xfrm>
            <a:custGeom>
              <a:avLst/>
              <a:gdLst>
                <a:gd name="T0" fmla="*/ 12 w 17"/>
                <a:gd name="T1" fmla="*/ 0 h 8"/>
                <a:gd name="T2" fmla="*/ 17 w 17"/>
                <a:gd name="T3" fmla="*/ 0 h 8"/>
                <a:gd name="T4" fmla="*/ 14 w 17"/>
                <a:gd name="T5" fmla="*/ 3 h 8"/>
                <a:gd name="T6" fmla="*/ 0 w 17"/>
                <a:gd name="T7" fmla="*/ 5 h 8"/>
                <a:gd name="T8" fmla="*/ 12 w 17"/>
                <a:gd name="T9" fmla="*/ 0 h 8"/>
              </a:gdLst>
              <a:ahLst/>
              <a:cxnLst>
                <a:cxn ang="0">
                  <a:pos x="T0" y="T1"/>
                </a:cxn>
                <a:cxn ang="0">
                  <a:pos x="T2" y="T3"/>
                </a:cxn>
                <a:cxn ang="0">
                  <a:pos x="T4" y="T5"/>
                </a:cxn>
                <a:cxn ang="0">
                  <a:pos x="T6" y="T7"/>
                </a:cxn>
                <a:cxn ang="0">
                  <a:pos x="T8" y="T9"/>
                </a:cxn>
              </a:cxnLst>
              <a:rect l="0" t="0" r="r" b="b"/>
              <a:pathLst>
                <a:path w="17" h="8">
                  <a:moveTo>
                    <a:pt x="12" y="0"/>
                  </a:moveTo>
                  <a:cubicBezTo>
                    <a:pt x="14" y="0"/>
                    <a:pt x="15" y="0"/>
                    <a:pt x="17" y="0"/>
                  </a:cubicBezTo>
                  <a:cubicBezTo>
                    <a:pt x="16" y="1"/>
                    <a:pt x="15" y="2"/>
                    <a:pt x="14" y="3"/>
                  </a:cubicBezTo>
                  <a:cubicBezTo>
                    <a:pt x="10" y="5"/>
                    <a:pt x="5" y="8"/>
                    <a:pt x="0" y="5"/>
                  </a:cubicBezTo>
                  <a:cubicBezTo>
                    <a:pt x="4" y="3"/>
                    <a:pt x="8" y="2"/>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0" name="Freeform 291"/>
            <p:cNvSpPr>
              <a:spLocks/>
            </p:cNvSpPr>
            <p:nvPr/>
          </p:nvSpPr>
          <p:spPr bwMode="auto">
            <a:xfrm>
              <a:off x="16111041" y="8098538"/>
              <a:ext cx="12700" cy="7938"/>
            </a:xfrm>
            <a:custGeom>
              <a:avLst/>
              <a:gdLst>
                <a:gd name="T0" fmla="*/ 1 w 5"/>
                <a:gd name="T1" fmla="*/ 0 h 3"/>
                <a:gd name="T2" fmla="*/ 5 w 5"/>
                <a:gd name="T3" fmla="*/ 0 h 3"/>
                <a:gd name="T4" fmla="*/ 0 w 5"/>
                <a:gd name="T5" fmla="*/ 3 h 3"/>
                <a:gd name="T6" fmla="*/ 0 w 5"/>
                <a:gd name="T7" fmla="*/ 2 h 3"/>
                <a:gd name="T8" fmla="*/ 1 w 5"/>
                <a:gd name="T9" fmla="*/ 0 h 3"/>
              </a:gdLst>
              <a:ahLst/>
              <a:cxnLst>
                <a:cxn ang="0">
                  <a:pos x="T0" y="T1"/>
                </a:cxn>
                <a:cxn ang="0">
                  <a:pos x="T2" y="T3"/>
                </a:cxn>
                <a:cxn ang="0">
                  <a:pos x="T4" y="T5"/>
                </a:cxn>
                <a:cxn ang="0">
                  <a:pos x="T6" y="T7"/>
                </a:cxn>
                <a:cxn ang="0">
                  <a:pos x="T8" y="T9"/>
                </a:cxn>
              </a:cxnLst>
              <a:rect l="0" t="0" r="r" b="b"/>
              <a:pathLst>
                <a:path w="5" h="3">
                  <a:moveTo>
                    <a:pt x="1" y="0"/>
                  </a:moveTo>
                  <a:cubicBezTo>
                    <a:pt x="2" y="0"/>
                    <a:pt x="3" y="0"/>
                    <a:pt x="5" y="0"/>
                  </a:cubicBezTo>
                  <a:cubicBezTo>
                    <a:pt x="3" y="3"/>
                    <a:pt x="3" y="2"/>
                    <a:pt x="0" y="3"/>
                  </a:cubicBezTo>
                  <a:cubicBezTo>
                    <a:pt x="0" y="3"/>
                    <a:pt x="0" y="3"/>
                    <a:pt x="0" y="2"/>
                  </a:cubicBezTo>
                  <a:cubicBezTo>
                    <a:pt x="0" y="2"/>
                    <a:pt x="1" y="1"/>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1" name="Freeform 292"/>
            <p:cNvSpPr>
              <a:spLocks/>
            </p:cNvSpPr>
            <p:nvPr/>
          </p:nvSpPr>
          <p:spPr bwMode="auto">
            <a:xfrm>
              <a:off x="16074529" y="8101713"/>
              <a:ext cx="25400" cy="11113"/>
            </a:xfrm>
            <a:custGeom>
              <a:avLst/>
              <a:gdLst>
                <a:gd name="T0" fmla="*/ 1 w 10"/>
                <a:gd name="T1" fmla="*/ 0 h 4"/>
                <a:gd name="T2" fmla="*/ 10 w 10"/>
                <a:gd name="T3" fmla="*/ 1 h 4"/>
                <a:gd name="T4" fmla="*/ 8 w 10"/>
                <a:gd name="T5" fmla="*/ 4 h 4"/>
                <a:gd name="T6" fmla="*/ 7 w 10"/>
                <a:gd name="T7" fmla="*/ 4 h 4"/>
                <a:gd name="T8" fmla="*/ 0 w 10"/>
                <a:gd name="T9" fmla="*/ 3 h 4"/>
                <a:gd name="T10" fmla="*/ 1 w 10"/>
                <a:gd name="T11" fmla="*/ 0 h 4"/>
              </a:gdLst>
              <a:ahLst/>
              <a:cxnLst>
                <a:cxn ang="0">
                  <a:pos x="T0" y="T1"/>
                </a:cxn>
                <a:cxn ang="0">
                  <a:pos x="T2" y="T3"/>
                </a:cxn>
                <a:cxn ang="0">
                  <a:pos x="T4" y="T5"/>
                </a:cxn>
                <a:cxn ang="0">
                  <a:pos x="T6" y="T7"/>
                </a:cxn>
                <a:cxn ang="0">
                  <a:pos x="T8" y="T9"/>
                </a:cxn>
                <a:cxn ang="0">
                  <a:pos x="T10" y="T11"/>
                </a:cxn>
              </a:cxnLst>
              <a:rect l="0" t="0" r="r" b="b"/>
              <a:pathLst>
                <a:path w="10" h="4">
                  <a:moveTo>
                    <a:pt x="1" y="0"/>
                  </a:moveTo>
                  <a:cubicBezTo>
                    <a:pt x="4" y="1"/>
                    <a:pt x="7" y="1"/>
                    <a:pt x="10" y="1"/>
                  </a:cubicBezTo>
                  <a:cubicBezTo>
                    <a:pt x="9" y="2"/>
                    <a:pt x="9" y="3"/>
                    <a:pt x="8" y="4"/>
                  </a:cubicBezTo>
                  <a:cubicBezTo>
                    <a:pt x="8" y="4"/>
                    <a:pt x="8" y="4"/>
                    <a:pt x="7" y="4"/>
                  </a:cubicBezTo>
                  <a:cubicBezTo>
                    <a:pt x="5" y="4"/>
                    <a:pt x="3" y="4"/>
                    <a:pt x="0" y="3"/>
                  </a:cubicBezTo>
                  <a:cubicBezTo>
                    <a:pt x="1" y="2"/>
                    <a:pt x="1" y="1"/>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 name="Freeform 293"/>
            <p:cNvSpPr>
              <a:spLocks/>
            </p:cNvSpPr>
            <p:nvPr/>
          </p:nvSpPr>
          <p:spPr bwMode="auto">
            <a:xfrm>
              <a:off x="16288841" y="8122350"/>
              <a:ext cx="144463" cy="52388"/>
            </a:xfrm>
            <a:custGeom>
              <a:avLst/>
              <a:gdLst>
                <a:gd name="T0" fmla="*/ 51 w 55"/>
                <a:gd name="T1" fmla="*/ 0 h 20"/>
                <a:gd name="T2" fmla="*/ 55 w 55"/>
                <a:gd name="T3" fmla="*/ 0 h 20"/>
                <a:gd name="T4" fmla="*/ 54 w 55"/>
                <a:gd name="T5" fmla="*/ 3 h 20"/>
                <a:gd name="T6" fmla="*/ 37 w 55"/>
                <a:gd name="T7" fmla="*/ 10 h 20"/>
                <a:gd name="T8" fmla="*/ 38 w 55"/>
                <a:gd name="T9" fmla="*/ 14 h 20"/>
                <a:gd name="T10" fmla="*/ 0 w 55"/>
                <a:gd name="T11" fmla="*/ 17 h 20"/>
                <a:gd name="T12" fmla="*/ 0 w 55"/>
                <a:gd name="T13" fmla="*/ 16 h 20"/>
                <a:gd name="T14" fmla="*/ 4 w 55"/>
                <a:gd name="T15" fmla="*/ 14 h 20"/>
                <a:gd name="T16" fmla="*/ 51 w 55"/>
                <a:gd name="T17"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5" h="20">
                  <a:moveTo>
                    <a:pt x="51" y="0"/>
                  </a:moveTo>
                  <a:cubicBezTo>
                    <a:pt x="52" y="0"/>
                    <a:pt x="54" y="0"/>
                    <a:pt x="55" y="0"/>
                  </a:cubicBezTo>
                  <a:cubicBezTo>
                    <a:pt x="54" y="1"/>
                    <a:pt x="54" y="2"/>
                    <a:pt x="54" y="3"/>
                  </a:cubicBezTo>
                  <a:cubicBezTo>
                    <a:pt x="48" y="5"/>
                    <a:pt x="42" y="7"/>
                    <a:pt x="37" y="10"/>
                  </a:cubicBezTo>
                  <a:cubicBezTo>
                    <a:pt x="38" y="12"/>
                    <a:pt x="38" y="11"/>
                    <a:pt x="38" y="14"/>
                  </a:cubicBezTo>
                  <a:cubicBezTo>
                    <a:pt x="23" y="14"/>
                    <a:pt x="15" y="20"/>
                    <a:pt x="0" y="17"/>
                  </a:cubicBezTo>
                  <a:cubicBezTo>
                    <a:pt x="0" y="17"/>
                    <a:pt x="0" y="17"/>
                    <a:pt x="0" y="16"/>
                  </a:cubicBezTo>
                  <a:cubicBezTo>
                    <a:pt x="1" y="15"/>
                    <a:pt x="3" y="14"/>
                    <a:pt x="4" y="14"/>
                  </a:cubicBezTo>
                  <a:cubicBezTo>
                    <a:pt x="16" y="16"/>
                    <a:pt x="43" y="7"/>
                    <a:pt x="5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 name="Freeform 294"/>
            <p:cNvSpPr>
              <a:spLocks/>
            </p:cNvSpPr>
            <p:nvPr/>
          </p:nvSpPr>
          <p:spPr bwMode="auto">
            <a:xfrm>
              <a:off x="16780966" y="8125525"/>
              <a:ext cx="11113" cy="7938"/>
            </a:xfrm>
            <a:custGeom>
              <a:avLst/>
              <a:gdLst>
                <a:gd name="T0" fmla="*/ 2 w 4"/>
                <a:gd name="T1" fmla="*/ 0 h 3"/>
                <a:gd name="T2" fmla="*/ 0 w 4"/>
                <a:gd name="T3" fmla="*/ 3 h 3"/>
                <a:gd name="T4" fmla="*/ 0 w 4"/>
                <a:gd name="T5" fmla="*/ 1 h 3"/>
                <a:gd name="T6" fmla="*/ 2 w 4"/>
                <a:gd name="T7" fmla="*/ 0 h 3"/>
              </a:gdLst>
              <a:ahLst/>
              <a:cxnLst>
                <a:cxn ang="0">
                  <a:pos x="T0" y="T1"/>
                </a:cxn>
                <a:cxn ang="0">
                  <a:pos x="T2" y="T3"/>
                </a:cxn>
                <a:cxn ang="0">
                  <a:pos x="T4" y="T5"/>
                </a:cxn>
                <a:cxn ang="0">
                  <a:pos x="T6" y="T7"/>
                </a:cxn>
              </a:cxnLst>
              <a:rect l="0" t="0" r="r" b="b"/>
              <a:pathLst>
                <a:path w="4" h="3">
                  <a:moveTo>
                    <a:pt x="2" y="0"/>
                  </a:moveTo>
                  <a:cubicBezTo>
                    <a:pt x="4" y="3"/>
                    <a:pt x="3" y="2"/>
                    <a:pt x="0" y="3"/>
                  </a:cubicBezTo>
                  <a:cubicBezTo>
                    <a:pt x="0" y="2"/>
                    <a:pt x="0" y="2"/>
                    <a:pt x="0" y="1"/>
                  </a:cubicBezTo>
                  <a:cubicBezTo>
                    <a:pt x="1" y="1"/>
                    <a:pt x="2"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4" name="Freeform 295"/>
            <p:cNvSpPr>
              <a:spLocks/>
            </p:cNvSpPr>
            <p:nvPr/>
          </p:nvSpPr>
          <p:spPr bwMode="auto">
            <a:xfrm>
              <a:off x="16731754" y="8130288"/>
              <a:ext cx="36513" cy="19050"/>
            </a:xfrm>
            <a:custGeom>
              <a:avLst/>
              <a:gdLst>
                <a:gd name="T0" fmla="*/ 11 w 14"/>
                <a:gd name="T1" fmla="*/ 0 h 7"/>
                <a:gd name="T2" fmla="*/ 14 w 14"/>
                <a:gd name="T3" fmla="*/ 0 h 7"/>
                <a:gd name="T4" fmla="*/ 13 w 14"/>
                <a:gd name="T5" fmla="*/ 4 h 7"/>
                <a:gd name="T6" fmla="*/ 0 w 14"/>
                <a:gd name="T7" fmla="*/ 4 h 7"/>
                <a:gd name="T8" fmla="*/ 11 w 14"/>
                <a:gd name="T9" fmla="*/ 0 h 7"/>
              </a:gdLst>
              <a:ahLst/>
              <a:cxnLst>
                <a:cxn ang="0">
                  <a:pos x="T0" y="T1"/>
                </a:cxn>
                <a:cxn ang="0">
                  <a:pos x="T2" y="T3"/>
                </a:cxn>
                <a:cxn ang="0">
                  <a:pos x="T4" y="T5"/>
                </a:cxn>
                <a:cxn ang="0">
                  <a:pos x="T6" y="T7"/>
                </a:cxn>
                <a:cxn ang="0">
                  <a:pos x="T8" y="T9"/>
                </a:cxn>
              </a:cxnLst>
              <a:rect l="0" t="0" r="r" b="b"/>
              <a:pathLst>
                <a:path w="14" h="7">
                  <a:moveTo>
                    <a:pt x="11" y="0"/>
                  </a:moveTo>
                  <a:cubicBezTo>
                    <a:pt x="12" y="0"/>
                    <a:pt x="13" y="0"/>
                    <a:pt x="14" y="0"/>
                  </a:cubicBezTo>
                  <a:cubicBezTo>
                    <a:pt x="14" y="1"/>
                    <a:pt x="13" y="3"/>
                    <a:pt x="13" y="4"/>
                  </a:cubicBezTo>
                  <a:cubicBezTo>
                    <a:pt x="8" y="5"/>
                    <a:pt x="4" y="7"/>
                    <a:pt x="0" y="4"/>
                  </a:cubicBezTo>
                  <a:cubicBezTo>
                    <a:pt x="4" y="3"/>
                    <a:pt x="7" y="1"/>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5" name="Freeform 296"/>
            <p:cNvSpPr>
              <a:spLocks/>
            </p:cNvSpPr>
            <p:nvPr/>
          </p:nvSpPr>
          <p:spPr bwMode="auto">
            <a:xfrm>
              <a:off x="16428541" y="8150925"/>
              <a:ext cx="85725" cy="26988"/>
            </a:xfrm>
            <a:custGeom>
              <a:avLst/>
              <a:gdLst>
                <a:gd name="T0" fmla="*/ 11 w 33"/>
                <a:gd name="T1" fmla="*/ 1 h 10"/>
                <a:gd name="T2" fmla="*/ 33 w 33"/>
                <a:gd name="T3" fmla="*/ 4 h 10"/>
                <a:gd name="T4" fmla="*/ 31 w 33"/>
                <a:gd name="T5" fmla="*/ 4 h 10"/>
                <a:gd name="T6" fmla="*/ 5 w 33"/>
                <a:gd name="T7" fmla="*/ 7 h 10"/>
                <a:gd name="T8" fmla="*/ 0 w 33"/>
                <a:gd name="T9" fmla="*/ 6 h 10"/>
                <a:gd name="T10" fmla="*/ 7 w 33"/>
                <a:gd name="T11" fmla="*/ 4 h 10"/>
                <a:gd name="T12" fmla="*/ 11 w 33"/>
                <a:gd name="T13" fmla="*/ 1 h 10"/>
              </a:gdLst>
              <a:ahLst/>
              <a:cxnLst>
                <a:cxn ang="0">
                  <a:pos x="T0" y="T1"/>
                </a:cxn>
                <a:cxn ang="0">
                  <a:pos x="T2" y="T3"/>
                </a:cxn>
                <a:cxn ang="0">
                  <a:pos x="T4" y="T5"/>
                </a:cxn>
                <a:cxn ang="0">
                  <a:pos x="T6" y="T7"/>
                </a:cxn>
                <a:cxn ang="0">
                  <a:pos x="T8" y="T9"/>
                </a:cxn>
                <a:cxn ang="0">
                  <a:pos x="T10" y="T11"/>
                </a:cxn>
                <a:cxn ang="0">
                  <a:pos x="T12" y="T13"/>
                </a:cxn>
              </a:cxnLst>
              <a:rect l="0" t="0" r="r" b="b"/>
              <a:pathLst>
                <a:path w="33" h="10">
                  <a:moveTo>
                    <a:pt x="11" y="1"/>
                  </a:moveTo>
                  <a:cubicBezTo>
                    <a:pt x="19" y="0"/>
                    <a:pt x="30" y="0"/>
                    <a:pt x="33" y="4"/>
                  </a:cubicBezTo>
                  <a:cubicBezTo>
                    <a:pt x="32" y="4"/>
                    <a:pt x="31" y="4"/>
                    <a:pt x="31" y="4"/>
                  </a:cubicBezTo>
                  <a:cubicBezTo>
                    <a:pt x="24" y="8"/>
                    <a:pt x="11" y="10"/>
                    <a:pt x="5" y="7"/>
                  </a:cubicBezTo>
                  <a:cubicBezTo>
                    <a:pt x="1" y="8"/>
                    <a:pt x="2" y="8"/>
                    <a:pt x="0" y="6"/>
                  </a:cubicBezTo>
                  <a:cubicBezTo>
                    <a:pt x="2" y="4"/>
                    <a:pt x="3" y="4"/>
                    <a:pt x="7" y="4"/>
                  </a:cubicBezTo>
                  <a:cubicBezTo>
                    <a:pt x="8" y="3"/>
                    <a:pt x="10" y="2"/>
                    <a:pt x="1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6" name="Freeform 297"/>
            <p:cNvSpPr>
              <a:spLocks/>
            </p:cNvSpPr>
            <p:nvPr/>
          </p:nvSpPr>
          <p:spPr bwMode="auto">
            <a:xfrm>
              <a:off x="16647616" y="8157275"/>
              <a:ext cx="44450" cy="12700"/>
            </a:xfrm>
            <a:custGeom>
              <a:avLst/>
              <a:gdLst>
                <a:gd name="T0" fmla="*/ 8 w 17"/>
                <a:gd name="T1" fmla="*/ 0 h 5"/>
                <a:gd name="T2" fmla="*/ 17 w 17"/>
                <a:gd name="T3" fmla="*/ 1 h 5"/>
                <a:gd name="T4" fmla="*/ 16 w 17"/>
                <a:gd name="T5" fmla="*/ 2 h 5"/>
                <a:gd name="T6" fmla="*/ 0 w 17"/>
                <a:gd name="T7" fmla="*/ 5 h 5"/>
                <a:gd name="T8" fmla="*/ 3 w 17"/>
                <a:gd name="T9" fmla="*/ 1 h 5"/>
                <a:gd name="T10" fmla="*/ 8 w 17"/>
                <a:gd name="T11" fmla="*/ 0 h 5"/>
              </a:gdLst>
              <a:ahLst/>
              <a:cxnLst>
                <a:cxn ang="0">
                  <a:pos x="T0" y="T1"/>
                </a:cxn>
                <a:cxn ang="0">
                  <a:pos x="T2" y="T3"/>
                </a:cxn>
                <a:cxn ang="0">
                  <a:pos x="T4" y="T5"/>
                </a:cxn>
                <a:cxn ang="0">
                  <a:pos x="T6" y="T7"/>
                </a:cxn>
                <a:cxn ang="0">
                  <a:pos x="T8" y="T9"/>
                </a:cxn>
                <a:cxn ang="0">
                  <a:pos x="T10" y="T11"/>
                </a:cxn>
              </a:cxnLst>
              <a:rect l="0" t="0" r="r" b="b"/>
              <a:pathLst>
                <a:path w="17" h="5">
                  <a:moveTo>
                    <a:pt x="8" y="0"/>
                  </a:moveTo>
                  <a:cubicBezTo>
                    <a:pt x="11" y="0"/>
                    <a:pt x="14" y="0"/>
                    <a:pt x="17" y="1"/>
                  </a:cubicBezTo>
                  <a:cubicBezTo>
                    <a:pt x="16" y="1"/>
                    <a:pt x="16" y="2"/>
                    <a:pt x="16" y="2"/>
                  </a:cubicBezTo>
                  <a:cubicBezTo>
                    <a:pt x="11" y="3"/>
                    <a:pt x="5" y="4"/>
                    <a:pt x="0" y="5"/>
                  </a:cubicBezTo>
                  <a:cubicBezTo>
                    <a:pt x="1" y="4"/>
                    <a:pt x="2" y="3"/>
                    <a:pt x="3" y="1"/>
                  </a:cubicBezTo>
                  <a:cubicBezTo>
                    <a:pt x="5" y="1"/>
                    <a:pt x="6" y="0"/>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7" name="Freeform 298"/>
            <p:cNvSpPr>
              <a:spLocks/>
            </p:cNvSpPr>
            <p:nvPr/>
          </p:nvSpPr>
          <p:spPr bwMode="auto">
            <a:xfrm>
              <a:off x="16182479" y="8166800"/>
              <a:ext cx="93663" cy="34925"/>
            </a:xfrm>
            <a:custGeom>
              <a:avLst/>
              <a:gdLst>
                <a:gd name="T0" fmla="*/ 26 w 36"/>
                <a:gd name="T1" fmla="*/ 0 h 13"/>
                <a:gd name="T2" fmla="*/ 36 w 36"/>
                <a:gd name="T3" fmla="*/ 5 h 13"/>
                <a:gd name="T4" fmla="*/ 0 w 36"/>
                <a:gd name="T5" fmla="*/ 13 h 13"/>
                <a:gd name="T6" fmla="*/ 3 w 36"/>
                <a:gd name="T7" fmla="*/ 9 h 13"/>
                <a:gd name="T8" fmla="*/ 26 w 36"/>
                <a:gd name="T9" fmla="*/ 0 h 13"/>
              </a:gdLst>
              <a:ahLst/>
              <a:cxnLst>
                <a:cxn ang="0">
                  <a:pos x="T0" y="T1"/>
                </a:cxn>
                <a:cxn ang="0">
                  <a:pos x="T2" y="T3"/>
                </a:cxn>
                <a:cxn ang="0">
                  <a:pos x="T4" y="T5"/>
                </a:cxn>
                <a:cxn ang="0">
                  <a:pos x="T6" y="T7"/>
                </a:cxn>
                <a:cxn ang="0">
                  <a:pos x="T8" y="T9"/>
                </a:cxn>
              </a:cxnLst>
              <a:rect l="0" t="0" r="r" b="b"/>
              <a:pathLst>
                <a:path w="36" h="13">
                  <a:moveTo>
                    <a:pt x="26" y="0"/>
                  </a:moveTo>
                  <a:cubicBezTo>
                    <a:pt x="31" y="1"/>
                    <a:pt x="34" y="1"/>
                    <a:pt x="36" y="5"/>
                  </a:cubicBezTo>
                  <a:cubicBezTo>
                    <a:pt x="24" y="9"/>
                    <a:pt x="12" y="12"/>
                    <a:pt x="0" y="13"/>
                  </a:cubicBezTo>
                  <a:cubicBezTo>
                    <a:pt x="1" y="12"/>
                    <a:pt x="2" y="10"/>
                    <a:pt x="3" y="9"/>
                  </a:cubicBezTo>
                  <a:cubicBezTo>
                    <a:pt x="10" y="6"/>
                    <a:pt x="18" y="3"/>
                    <a:pt x="2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8" name="Freeform 299"/>
            <p:cNvSpPr>
              <a:spLocks/>
            </p:cNvSpPr>
            <p:nvPr/>
          </p:nvSpPr>
          <p:spPr bwMode="auto">
            <a:xfrm>
              <a:off x="16328529" y="8196963"/>
              <a:ext cx="19050" cy="9525"/>
            </a:xfrm>
            <a:custGeom>
              <a:avLst/>
              <a:gdLst>
                <a:gd name="T0" fmla="*/ 4 w 7"/>
                <a:gd name="T1" fmla="*/ 0 h 4"/>
                <a:gd name="T2" fmla="*/ 7 w 7"/>
                <a:gd name="T3" fmla="*/ 2 h 4"/>
                <a:gd name="T4" fmla="*/ 4 w 7"/>
                <a:gd name="T5" fmla="*/ 4 h 4"/>
                <a:gd name="T6" fmla="*/ 0 w 7"/>
                <a:gd name="T7" fmla="*/ 4 h 4"/>
                <a:gd name="T8" fmla="*/ 2 w 7"/>
                <a:gd name="T9" fmla="*/ 1 h 4"/>
                <a:gd name="T10" fmla="*/ 4 w 7"/>
                <a:gd name="T11" fmla="*/ 0 h 4"/>
              </a:gdLst>
              <a:ahLst/>
              <a:cxnLst>
                <a:cxn ang="0">
                  <a:pos x="T0" y="T1"/>
                </a:cxn>
                <a:cxn ang="0">
                  <a:pos x="T2" y="T3"/>
                </a:cxn>
                <a:cxn ang="0">
                  <a:pos x="T4" y="T5"/>
                </a:cxn>
                <a:cxn ang="0">
                  <a:pos x="T6" y="T7"/>
                </a:cxn>
                <a:cxn ang="0">
                  <a:pos x="T8" y="T9"/>
                </a:cxn>
                <a:cxn ang="0">
                  <a:pos x="T10" y="T11"/>
                </a:cxn>
              </a:cxnLst>
              <a:rect l="0" t="0" r="r" b="b"/>
              <a:pathLst>
                <a:path w="7" h="4">
                  <a:moveTo>
                    <a:pt x="4" y="0"/>
                  </a:moveTo>
                  <a:cubicBezTo>
                    <a:pt x="5" y="1"/>
                    <a:pt x="6" y="1"/>
                    <a:pt x="7" y="2"/>
                  </a:cubicBezTo>
                  <a:cubicBezTo>
                    <a:pt x="6" y="2"/>
                    <a:pt x="5" y="3"/>
                    <a:pt x="4" y="4"/>
                  </a:cubicBezTo>
                  <a:cubicBezTo>
                    <a:pt x="3" y="4"/>
                    <a:pt x="2" y="4"/>
                    <a:pt x="0" y="4"/>
                  </a:cubicBezTo>
                  <a:cubicBezTo>
                    <a:pt x="1" y="3"/>
                    <a:pt x="2" y="2"/>
                    <a:pt x="2" y="1"/>
                  </a:cubicBezTo>
                  <a:cubicBezTo>
                    <a:pt x="3" y="1"/>
                    <a:pt x="4"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9" name="Freeform 300"/>
            <p:cNvSpPr>
              <a:spLocks/>
            </p:cNvSpPr>
            <p:nvPr/>
          </p:nvSpPr>
          <p:spPr bwMode="auto">
            <a:xfrm>
              <a:off x="16211054" y="8209663"/>
              <a:ext cx="88900" cy="31750"/>
            </a:xfrm>
            <a:custGeom>
              <a:avLst/>
              <a:gdLst>
                <a:gd name="T0" fmla="*/ 13 w 34"/>
                <a:gd name="T1" fmla="*/ 1 h 12"/>
                <a:gd name="T2" fmla="*/ 34 w 34"/>
                <a:gd name="T3" fmla="*/ 4 h 12"/>
                <a:gd name="T4" fmla="*/ 32 w 34"/>
                <a:gd name="T5" fmla="*/ 5 h 12"/>
                <a:gd name="T6" fmla="*/ 18 w 34"/>
                <a:gd name="T7" fmla="*/ 4 h 12"/>
                <a:gd name="T8" fmla="*/ 8 w 34"/>
                <a:gd name="T9" fmla="*/ 12 h 12"/>
                <a:gd name="T10" fmla="*/ 0 w 34"/>
                <a:gd name="T11" fmla="*/ 10 h 12"/>
                <a:gd name="T12" fmla="*/ 2 w 34"/>
                <a:gd name="T13" fmla="*/ 7 h 12"/>
                <a:gd name="T14" fmla="*/ 8 w 34"/>
                <a:gd name="T15" fmla="*/ 2 h 12"/>
                <a:gd name="T16" fmla="*/ 13 w 34"/>
                <a:gd name="T17" fmla="*/ 1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2">
                  <a:moveTo>
                    <a:pt x="13" y="1"/>
                  </a:moveTo>
                  <a:cubicBezTo>
                    <a:pt x="20" y="1"/>
                    <a:pt x="28" y="0"/>
                    <a:pt x="34" y="4"/>
                  </a:cubicBezTo>
                  <a:cubicBezTo>
                    <a:pt x="33" y="4"/>
                    <a:pt x="33" y="4"/>
                    <a:pt x="32" y="5"/>
                  </a:cubicBezTo>
                  <a:cubicBezTo>
                    <a:pt x="26" y="9"/>
                    <a:pt x="22" y="7"/>
                    <a:pt x="18" y="4"/>
                  </a:cubicBezTo>
                  <a:cubicBezTo>
                    <a:pt x="14" y="6"/>
                    <a:pt x="11" y="9"/>
                    <a:pt x="8" y="12"/>
                  </a:cubicBezTo>
                  <a:cubicBezTo>
                    <a:pt x="5" y="12"/>
                    <a:pt x="3" y="11"/>
                    <a:pt x="0" y="10"/>
                  </a:cubicBezTo>
                  <a:cubicBezTo>
                    <a:pt x="1" y="9"/>
                    <a:pt x="2" y="8"/>
                    <a:pt x="2" y="7"/>
                  </a:cubicBezTo>
                  <a:cubicBezTo>
                    <a:pt x="6" y="6"/>
                    <a:pt x="6" y="5"/>
                    <a:pt x="8" y="2"/>
                  </a:cubicBezTo>
                  <a:cubicBezTo>
                    <a:pt x="10" y="1"/>
                    <a:pt x="11" y="1"/>
                    <a:pt x="13"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0" name="Freeform 301"/>
            <p:cNvSpPr>
              <a:spLocks/>
            </p:cNvSpPr>
            <p:nvPr/>
          </p:nvSpPr>
          <p:spPr bwMode="auto">
            <a:xfrm>
              <a:off x="16190416" y="8230300"/>
              <a:ext cx="12700" cy="12700"/>
            </a:xfrm>
            <a:custGeom>
              <a:avLst/>
              <a:gdLst>
                <a:gd name="T0" fmla="*/ 4 w 5"/>
                <a:gd name="T1" fmla="*/ 0 h 5"/>
                <a:gd name="T2" fmla="*/ 5 w 5"/>
                <a:gd name="T3" fmla="*/ 2 h 5"/>
                <a:gd name="T4" fmla="*/ 0 w 5"/>
                <a:gd name="T5" fmla="*/ 4 h 5"/>
                <a:gd name="T6" fmla="*/ 2 w 5"/>
                <a:gd name="T7" fmla="*/ 1 h 5"/>
                <a:gd name="T8" fmla="*/ 4 w 5"/>
                <a:gd name="T9" fmla="*/ 0 h 5"/>
              </a:gdLst>
              <a:ahLst/>
              <a:cxnLst>
                <a:cxn ang="0">
                  <a:pos x="T0" y="T1"/>
                </a:cxn>
                <a:cxn ang="0">
                  <a:pos x="T2" y="T3"/>
                </a:cxn>
                <a:cxn ang="0">
                  <a:pos x="T4" y="T5"/>
                </a:cxn>
                <a:cxn ang="0">
                  <a:pos x="T6" y="T7"/>
                </a:cxn>
                <a:cxn ang="0">
                  <a:pos x="T8" y="T9"/>
                </a:cxn>
              </a:cxnLst>
              <a:rect l="0" t="0" r="r" b="b"/>
              <a:pathLst>
                <a:path w="5" h="5">
                  <a:moveTo>
                    <a:pt x="4" y="0"/>
                  </a:moveTo>
                  <a:cubicBezTo>
                    <a:pt x="4" y="1"/>
                    <a:pt x="5" y="2"/>
                    <a:pt x="5" y="2"/>
                  </a:cubicBezTo>
                  <a:cubicBezTo>
                    <a:pt x="3" y="5"/>
                    <a:pt x="3" y="5"/>
                    <a:pt x="0" y="4"/>
                  </a:cubicBezTo>
                  <a:cubicBezTo>
                    <a:pt x="0" y="3"/>
                    <a:pt x="1" y="2"/>
                    <a:pt x="2" y="1"/>
                  </a:cubicBezTo>
                  <a:cubicBezTo>
                    <a:pt x="2" y="1"/>
                    <a:pt x="3" y="1"/>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1" name="Freeform 302"/>
            <p:cNvSpPr>
              <a:spLocks/>
            </p:cNvSpPr>
            <p:nvPr/>
          </p:nvSpPr>
          <p:spPr bwMode="auto">
            <a:xfrm>
              <a:off x="16045954" y="8258875"/>
              <a:ext cx="61913" cy="23813"/>
            </a:xfrm>
            <a:custGeom>
              <a:avLst/>
              <a:gdLst>
                <a:gd name="T0" fmla="*/ 19 w 24"/>
                <a:gd name="T1" fmla="*/ 0 h 9"/>
                <a:gd name="T2" fmla="*/ 24 w 24"/>
                <a:gd name="T3" fmla="*/ 0 h 9"/>
                <a:gd name="T4" fmla="*/ 21 w 24"/>
                <a:gd name="T5" fmla="*/ 4 h 9"/>
                <a:gd name="T6" fmla="*/ 0 w 24"/>
                <a:gd name="T7" fmla="*/ 7 h 9"/>
                <a:gd name="T8" fmla="*/ 2 w 24"/>
                <a:gd name="T9" fmla="*/ 4 h 9"/>
                <a:gd name="T10" fmla="*/ 19 w 24"/>
                <a:gd name="T11" fmla="*/ 0 h 9"/>
              </a:gdLst>
              <a:ahLst/>
              <a:cxnLst>
                <a:cxn ang="0">
                  <a:pos x="T0" y="T1"/>
                </a:cxn>
                <a:cxn ang="0">
                  <a:pos x="T2" y="T3"/>
                </a:cxn>
                <a:cxn ang="0">
                  <a:pos x="T4" y="T5"/>
                </a:cxn>
                <a:cxn ang="0">
                  <a:pos x="T6" y="T7"/>
                </a:cxn>
                <a:cxn ang="0">
                  <a:pos x="T8" y="T9"/>
                </a:cxn>
                <a:cxn ang="0">
                  <a:pos x="T10" y="T11"/>
                </a:cxn>
              </a:cxnLst>
              <a:rect l="0" t="0" r="r" b="b"/>
              <a:pathLst>
                <a:path w="24" h="9">
                  <a:moveTo>
                    <a:pt x="19" y="0"/>
                  </a:moveTo>
                  <a:cubicBezTo>
                    <a:pt x="21" y="0"/>
                    <a:pt x="22" y="0"/>
                    <a:pt x="24" y="0"/>
                  </a:cubicBezTo>
                  <a:cubicBezTo>
                    <a:pt x="23" y="4"/>
                    <a:pt x="24" y="2"/>
                    <a:pt x="21" y="4"/>
                  </a:cubicBezTo>
                  <a:cubicBezTo>
                    <a:pt x="16" y="7"/>
                    <a:pt x="7" y="9"/>
                    <a:pt x="0" y="7"/>
                  </a:cubicBezTo>
                  <a:cubicBezTo>
                    <a:pt x="1" y="6"/>
                    <a:pt x="1" y="5"/>
                    <a:pt x="2" y="4"/>
                  </a:cubicBezTo>
                  <a:cubicBezTo>
                    <a:pt x="8" y="2"/>
                    <a:pt x="13" y="1"/>
                    <a:pt x="1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2" name="Freeform 303"/>
            <p:cNvSpPr>
              <a:spLocks/>
            </p:cNvSpPr>
            <p:nvPr/>
          </p:nvSpPr>
          <p:spPr bwMode="auto">
            <a:xfrm>
              <a:off x="16255504" y="8266813"/>
              <a:ext cx="49213" cy="20638"/>
            </a:xfrm>
            <a:custGeom>
              <a:avLst/>
              <a:gdLst>
                <a:gd name="T0" fmla="*/ 9 w 19"/>
                <a:gd name="T1" fmla="*/ 0 h 8"/>
                <a:gd name="T2" fmla="*/ 19 w 19"/>
                <a:gd name="T3" fmla="*/ 1 h 8"/>
                <a:gd name="T4" fmla="*/ 18 w 19"/>
                <a:gd name="T5" fmla="*/ 3 h 8"/>
                <a:gd name="T6" fmla="*/ 4 w 19"/>
                <a:gd name="T7" fmla="*/ 8 h 8"/>
                <a:gd name="T8" fmla="*/ 0 w 19"/>
                <a:gd name="T9" fmla="*/ 4 h 8"/>
                <a:gd name="T10" fmla="*/ 2 w 19"/>
                <a:gd name="T11" fmla="*/ 1 h 8"/>
                <a:gd name="T12" fmla="*/ 9 w 19"/>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9" h="8">
                  <a:moveTo>
                    <a:pt x="9" y="0"/>
                  </a:moveTo>
                  <a:cubicBezTo>
                    <a:pt x="12" y="0"/>
                    <a:pt x="16" y="0"/>
                    <a:pt x="19" y="1"/>
                  </a:cubicBezTo>
                  <a:cubicBezTo>
                    <a:pt x="19" y="1"/>
                    <a:pt x="18" y="2"/>
                    <a:pt x="18" y="3"/>
                  </a:cubicBezTo>
                  <a:cubicBezTo>
                    <a:pt x="13" y="5"/>
                    <a:pt x="9" y="7"/>
                    <a:pt x="4" y="8"/>
                  </a:cubicBezTo>
                  <a:cubicBezTo>
                    <a:pt x="3" y="4"/>
                    <a:pt x="4" y="5"/>
                    <a:pt x="0" y="4"/>
                  </a:cubicBezTo>
                  <a:cubicBezTo>
                    <a:pt x="0" y="3"/>
                    <a:pt x="1" y="2"/>
                    <a:pt x="2" y="1"/>
                  </a:cubicBezTo>
                  <a:cubicBezTo>
                    <a:pt x="4" y="0"/>
                    <a:pt x="7" y="0"/>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3" name="Freeform 304"/>
            <p:cNvSpPr>
              <a:spLocks/>
            </p:cNvSpPr>
            <p:nvPr/>
          </p:nvSpPr>
          <p:spPr bwMode="auto">
            <a:xfrm>
              <a:off x="16171366" y="8285863"/>
              <a:ext cx="63500" cy="25400"/>
            </a:xfrm>
            <a:custGeom>
              <a:avLst/>
              <a:gdLst>
                <a:gd name="T0" fmla="*/ 21 w 24"/>
                <a:gd name="T1" fmla="*/ 0 h 10"/>
                <a:gd name="T2" fmla="*/ 24 w 24"/>
                <a:gd name="T3" fmla="*/ 2 h 10"/>
                <a:gd name="T4" fmla="*/ 24 w 24"/>
                <a:gd name="T5" fmla="*/ 3 h 10"/>
                <a:gd name="T6" fmla="*/ 0 w 24"/>
                <a:gd name="T7" fmla="*/ 7 h 10"/>
                <a:gd name="T8" fmla="*/ 2 w 24"/>
                <a:gd name="T9" fmla="*/ 4 h 10"/>
                <a:gd name="T10" fmla="*/ 21 w 24"/>
                <a:gd name="T11" fmla="*/ 0 h 10"/>
              </a:gdLst>
              <a:ahLst/>
              <a:cxnLst>
                <a:cxn ang="0">
                  <a:pos x="T0" y="T1"/>
                </a:cxn>
                <a:cxn ang="0">
                  <a:pos x="T2" y="T3"/>
                </a:cxn>
                <a:cxn ang="0">
                  <a:pos x="T4" y="T5"/>
                </a:cxn>
                <a:cxn ang="0">
                  <a:pos x="T6" y="T7"/>
                </a:cxn>
                <a:cxn ang="0">
                  <a:pos x="T8" y="T9"/>
                </a:cxn>
                <a:cxn ang="0">
                  <a:pos x="T10" y="T11"/>
                </a:cxn>
              </a:cxnLst>
              <a:rect l="0" t="0" r="r" b="b"/>
              <a:pathLst>
                <a:path w="24" h="10">
                  <a:moveTo>
                    <a:pt x="21" y="0"/>
                  </a:moveTo>
                  <a:cubicBezTo>
                    <a:pt x="22" y="1"/>
                    <a:pt x="23" y="2"/>
                    <a:pt x="24" y="2"/>
                  </a:cubicBezTo>
                  <a:cubicBezTo>
                    <a:pt x="24" y="3"/>
                    <a:pt x="24" y="3"/>
                    <a:pt x="24" y="3"/>
                  </a:cubicBezTo>
                  <a:cubicBezTo>
                    <a:pt x="15" y="6"/>
                    <a:pt x="11" y="10"/>
                    <a:pt x="0" y="7"/>
                  </a:cubicBezTo>
                  <a:cubicBezTo>
                    <a:pt x="1" y="6"/>
                    <a:pt x="1" y="5"/>
                    <a:pt x="2" y="4"/>
                  </a:cubicBezTo>
                  <a:cubicBezTo>
                    <a:pt x="8" y="3"/>
                    <a:pt x="15" y="2"/>
                    <a:pt x="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4" name="Freeform 305"/>
            <p:cNvSpPr>
              <a:spLocks/>
            </p:cNvSpPr>
            <p:nvPr/>
          </p:nvSpPr>
          <p:spPr bwMode="auto">
            <a:xfrm>
              <a:off x="13256716" y="8287450"/>
              <a:ext cx="109538" cy="26988"/>
            </a:xfrm>
            <a:custGeom>
              <a:avLst/>
              <a:gdLst>
                <a:gd name="T0" fmla="*/ 20 w 42"/>
                <a:gd name="T1" fmla="*/ 0 h 10"/>
                <a:gd name="T2" fmla="*/ 0 w 42"/>
                <a:gd name="T3" fmla="*/ 9 h 10"/>
                <a:gd name="T4" fmla="*/ 0 w 42"/>
                <a:gd name="T5" fmla="*/ 10 h 10"/>
                <a:gd name="T6" fmla="*/ 37 w 42"/>
                <a:gd name="T7" fmla="*/ 8 h 10"/>
                <a:gd name="T8" fmla="*/ 42 w 42"/>
                <a:gd name="T9" fmla="*/ 4 h 10"/>
                <a:gd name="T10" fmla="*/ 40 w 42"/>
                <a:gd name="T11" fmla="*/ 1 h 10"/>
                <a:gd name="T12" fmla="*/ 20 w 42"/>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42" h="10">
                  <a:moveTo>
                    <a:pt x="20" y="0"/>
                  </a:moveTo>
                  <a:cubicBezTo>
                    <a:pt x="13" y="3"/>
                    <a:pt x="6" y="2"/>
                    <a:pt x="0" y="9"/>
                  </a:cubicBezTo>
                  <a:cubicBezTo>
                    <a:pt x="0" y="9"/>
                    <a:pt x="0" y="10"/>
                    <a:pt x="0" y="10"/>
                  </a:cubicBezTo>
                  <a:cubicBezTo>
                    <a:pt x="15" y="10"/>
                    <a:pt x="24" y="6"/>
                    <a:pt x="37" y="8"/>
                  </a:cubicBezTo>
                  <a:cubicBezTo>
                    <a:pt x="38" y="7"/>
                    <a:pt x="40" y="6"/>
                    <a:pt x="42" y="4"/>
                  </a:cubicBezTo>
                  <a:cubicBezTo>
                    <a:pt x="41" y="3"/>
                    <a:pt x="40" y="2"/>
                    <a:pt x="40" y="1"/>
                  </a:cubicBezTo>
                  <a:cubicBezTo>
                    <a:pt x="33" y="2"/>
                    <a:pt x="27" y="1"/>
                    <a:pt x="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5" name="Freeform 306"/>
            <p:cNvSpPr>
              <a:spLocks/>
            </p:cNvSpPr>
            <p:nvPr/>
          </p:nvSpPr>
          <p:spPr bwMode="auto">
            <a:xfrm>
              <a:off x="13669466" y="8309675"/>
              <a:ext cx="28575" cy="9525"/>
            </a:xfrm>
            <a:custGeom>
              <a:avLst/>
              <a:gdLst>
                <a:gd name="T0" fmla="*/ 6 w 11"/>
                <a:gd name="T1" fmla="*/ 0 h 4"/>
                <a:gd name="T2" fmla="*/ 11 w 11"/>
                <a:gd name="T3" fmla="*/ 0 h 4"/>
                <a:gd name="T4" fmla="*/ 9 w 11"/>
                <a:gd name="T5" fmla="*/ 4 h 4"/>
                <a:gd name="T6" fmla="*/ 0 w 11"/>
                <a:gd name="T7" fmla="*/ 4 h 4"/>
                <a:gd name="T8" fmla="*/ 1 w 11"/>
                <a:gd name="T9" fmla="*/ 2 h 4"/>
                <a:gd name="T10" fmla="*/ 6 w 11"/>
                <a:gd name="T11" fmla="*/ 0 h 4"/>
              </a:gdLst>
              <a:ahLst/>
              <a:cxnLst>
                <a:cxn ang="0">
                  <a:pos x="T0" y="T1"/>
                </a:cxn>
                <a:cxn ang="0">
                  <a:pos x="T2" y="T3"/>
                </a:cxn>
                <a:cxn ang="0">
                  <a:pos x="T4" y="T5"/>
                </a:cxn>
                <a:cxn ang="0">
                  <a:pos x="T6" y="T7"/>
                </a:cxn>
                <a:cxn ang="0">
                  <a:pos x="T8" y="T9"/>
                </a:cxn>
                <a:cxn ang="0">
                  <a:pos x="T10" y="T11"/>
                </a:cxn>
              </a:cxnLst>
              <a:rect l="0" t="0" r="r" b="b"/>
              <a:pathLst>
                <a:path w="11" h="4">
                  <a:moveTo>
                    <a:pt x="6" y="0"/>
                  </a:moveTo>
                  <a:cubicBezTo>
                    <a:pt x="7" y="0"/>
                    <a:pt x="9" y="0"/>
                    <a:pt x="11" y="0"/>
                  </a:cubicBezTo>
                  <a:cubicBezTo>
                    <a:pt x="11" y="1"/>
                    <a:pt x="10" y="3"/>
                    <a:pt x="9" y="4"/>
                  </a:cubicBezTo>
                  <a:cubicBezTo>
                    <a:pt x="6" y="4"/>
                    <a:pt x="3" y="4"/>
                    <a:pt x="0" y="4"/>
                  </a:cubicBezTo>
                  <a:cubicBezTo>
                    <a:pt x="0" y="3"/>
                    <a:pt x="0" y="3"/>
                    <a:pt x="1" y="2"/>
                  </a:cubicBezTo>
                  <a:cubicBezTo>
                    <a:pt x="2" y="1"/>
                    <a:pt x="4"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6" name="Freeform 307"/>
            <p:cNvSpPr>
              <a:spLocks/>
            </p:cNvSpPr>
            <p:nvPr/>
          </p:nvSpPr>
          <p:spPr bwMode="auto">
            <a:xfrm>
              <a:off x="13599616" y="8335075"/>
              <a:ext cx="15875" cy="11113"/>
            </a:xfrm>
            <a:custGeom>
              <a:avLst/>
              <a:gdLst>
                <a:gd name="T0" fmla="*/ 3 w 6"/>
                <a:gd name="T1" fmla="*/ 0 h 4"/>
                <a:gd name="T2" fmla="*/ 6 w 6"/>
                <a:gd name="T3" fmla="*/ 0 h 4"/>
                <a:gd name="T4" fmla="*/ 6 w 6"/>
                <a:gd name="T5" fmla="*/ 3 h 4"/>
                <a:gd name="T6" fmla="*/ 4 w 6"/>
                <a:gd name="T7" fmla="*/ 3 h 4"/>
                <a:gd name="T8" fmla="*/ 0 w 6"/>
                <a:gd name="T9" fmla="*/ 2 h 4"/>
                <a:gd name="T10" fmla="*/ 2 w 6"/>
                <a:gd name="T11" fmla="*/ 2 h 4"/>
                <a:gd name="T12" fmla="*/ 3 w 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6" h="4">
                  <a:moveTo>
                    <a:pt x="3" y="0"/>
                  </a:moveTo>
                  <a:cubicBezTo>
                    <a:pt x="4" y="0"/>
                    <a:pt x="5" y="0"/>
                    <a:pt x="6" y="0"/>
                  </a:cubicBezTo>
                  <a:cubicBezTo>
                    <a:pt x="6" y="1"/>
                    <a:pt x="6" y="2"/>
                    <a:pt x="6" y="3"/>
                  </a:cubicBezTo>
                  <a:cubicBezTo>
                    <a:pt x="5" y="3"/>
                    <a:pt x="4" y="3"/>
                    <a:pt x="4" y="3"/>
                  </a:cubicBezTo>
                  <a:cubicBezTo>
                    <a:pt x="1" y="4"/>
                    <a:pt x="2" y="3"/>
                    <a:pt x="0" y="2"/>
                  </a:cubicBezTo>
                  <a:cubicBezTo>
                    <a:pt x="1" y="2"/>
                    <a:pt x="1" y="2"/>
                    <a:pt x="2" y="2"/>
                  </a:cubicBezTo>
                  <a:cubicBezTo>
                    <a:pt x="2" y="1"/>
                    <a:pt x="2"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7" name="Freeform 308"/>
            <p:cNvSpPr>
              <a:spLocks/>
            </p:cNvSpPr>
            <p:nvPr/>
          </p:nvSpPr>
          <p:spPr bwMode="auto">
            <a:xfrm>
              <a:off x="13544054" y="8339838"/>
              <a:ext cx="49213" cy="19050"/>
            </a:xfrm>
            <a:custGeom>
              <a:avLst/>
              <a:gdLst>
                <a:gd name="T0" fmla="*/ 7 w 19"/>
                <a:gd name="T1" fmla="*/ 0 h 7"/>
                <a:gd name="T2" fmla="*/ 19 w 19"/>
                <a:gd name="T3" fmla="*/ 1 h 7"/>
                <a:gd name="T4" fmla="*/ 17 w 19"/>
                <a:gd name="T5" fmla="*/ 2 h 7"/>
                <a:gd name="T6" fmla="*/ 0 w 19"/>
                <a:gd name="T7" fmla="*/ 7 h 7"/>
                <a:gd name="T8" fmla="*/ 0 w 19"/>
                <a:gd name="T9" fmla="*/ 3 h 7"/>
                <a:gd name="T10" fmla="*/ 2 w 19"/>
                <a:gd name="T11" fmla="*/ 1 h 7"/>
                <a:gd name="T12" fmla="*/ 7 w 19"/>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19" h="7">
                  <a:moveTo>
                    <a:pt x="7" y="0"/>
                  </a:moveTo>
                  <a:cubicBezTo>
                    <a:pt x="11" y="0"/>
                    <a:pt x="15" y="0"/>
                    <a:pt x="19" y="1"/>
                  </a:cubicBezTo>
                  <a:cubicBezTo>
                    <a:pt x="18" y="1"/>
                    <a:pt x="18" y="1"/>
                    <a:pt x="17" y="2"/>
                  </a:cubicBezTo>
                  <a:cubicBezTo>
                    <a:pt x="11" y="3"/>
                    <a:pt x="6" y="5"/>
                    <a:pt x="0" y="7"/>
                  </a:cubicBezTo>
                  <a:cubicBezTo>
                    <a:pt x="0" y="6"/>
                    <a:pt x="0" y="5"/>
                    <a:pt x="0" y="3"/>
                  </a:cubicBezTo>
                  <a:cubicBezTo>
                    <a:pt x="0" y="3"/>
                    <a:pt x="1" y="2"/>
                    <a:pt x="2" y="1"/>
                  </a:cubicBezTo>
                  <a:cubicBezTo>
                    <a:pt x="4" y="0"/>
                    <a:pt x="6" y="0"/>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8" name="Freeform 309"/>
            <p:cNvSpPr>
              <a:spLocks/>
            </p:cNvSpPr>
            <p:nvPr/>
          </p:nvSpPr>
          <p:spPr bwMode="auto">
            <a:xfrm>
              <a:off x="14985504" y="8339838"/>
              <a:ext cx="25400" cy="14288"/>
            </a:xfrm>
            <a:custGeom>
              <a:avLst/>
              <a:gdLst>
                <a:gd name="T0" fmla="*/ 6 w 10"/>
                <a:gd name="T1" fmla="*/ 0 h 5"/>
                <a:gd name="T2" fmla="*/ 10 w 10"/>
                <a:gd name="T3" fmla="*/ 2 h 5"/>
                <a:gd name="T4" fmla="*/ 10 w 10"/>
                <a:gd name="T5" fmla="*/ 3 h 5"/>
                <a:gd name="T6" fmla="*/ 0 w 10"/>
                <a:gd name="T7" fmla="*/ 5 h 5"/>
                <a:gd name="T8" fmla="*/ 1 w 10"/>
                <a:gd name="T9" fmla="*/ 3 h 5"/>
                <a:gd name="T10" fmla="*/ 6 w 10"/>
                <a:gd name="T11" fmla="*/ 0 h 5"/>
              </a:gdLst>
              <a:ahLst/>
              <a:cxnLst>
                <a:cxn ang="0">
                  <a:pos x="T0" y="T1"/>
                </a:cxn>
                <a:cxn ang="0">
                  <a:pos x="T2" y="T3"/>
                </a:cxn>
                <a:cxn ang="0">
                  <a:pos x="T4" y="T5"/>
                </a:cxn>
                <a:cxn ang="0">
                  <a:pos x="T6" y="T7"/>
                </a:cxn>
                <a:cxn ang="0">
                  <a:pos x="T8" y="T9"/>
                </a:cxn>
                <a:cxn ang="0">
                  <a:pos x="T10" y="T11"/>
                </a:cxn>
              </a:cxnLst>
              <a:rect l="0" t="0" r="r" b="b"/>
              <a:pathLst>
                <a:path w="10" h="5">
                  <a:moveTo>
                    <a:pt x="6" y="0"/>
                  </a:moveTo>
                  <a:cubicBezTo>
                    <a:pt x="9" y="0"/>
                    <a:pt x="8" y="0"/>
                    <a:pt x="10" y="2"/>
                  </a:cubicBezTo>
                  <a:cubicBezTo>
                    <a:pt x="10" y="2"/>
                    <a:pt x="10" y="2"/>
                    <a:pt x="10" y="3"/>
                  </a:cubicBezTo>
                  <a:cubicBezTo>
                    <a:pt x="7" y="3"/>
                    <a:pt x="3" y="4"/>
                    <a:pt x="0" y="5"/>
                  </a:cubicBezTo>
                  <a:cubicBezTo>
                    <a:pt x="0" y="4"/>
                    <a:pt x="0" y="3"/>
                    <a:pt x="1" y="3"/>
                  </a:cubicBezTo>
                  <a:cubicBezTo>
                    <a:pt x="2" y="2"/>
                    <a:pt x="4"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9" name="Freeform 310"/>
            <p:cNvSpPr>
              <a:spLocks/>
            </p:cNvSpPr>
            <p:nvPr/>
          </p:nvSpPr>
          <p:spPr bwMode="auto">
            <a:xfrm>
              <a:off x="13031291" y="8370000"/>
              <a:ext cx="36513" cy="17463"/>
            </a:xfrm>
            <a:custGeom>
              <a:avLst/>
              <a:gdLst>
                <a:gd name="T0" fmla="*/ 9 w 14"/>
                <a:gd name="T1" fmla="*/ 0 h 7"/>
                <a:gd name="T2" fmla="*/ 0 w 14"/>
                <a:gd name="T3" fmla="*/ 6 h 7"/>
                <a:gd name="T4" fmla="*/ 0 w 14"/>
                <a:gd name="T5" fmla="*/ 7 h 7"/>
                <a:gd name="T6" fmla="*/ 12 w 14"/>
                <a:gd name="T7" fmla="*/ 5 h 7"/>
                <a:gd name="T8" fmla="*/ 10 w 14"/>
                <a:gd name="T9" fmla="*/ 1 h 7"/>
                <a:gd name="T10" fmla="*/ 9 w 14"/>
                <a:gd name="T11" fmla="*/ 0 h 7"/>
              </a:gdLst>
              <a:ahLst/>
              <a:cxnLst>
                <a:cxn ang="0">
                  <a:pos x="T0" y="T1"/>
                </a:cxn>
                <a:cxn ang="0">
                  <a:pos x="T2" y="T3"/>
                </a:cxn>
                <a:cxn ang="0">
                  <a:pos x="T4" y="T5"/>
                </a:cxn>
                <a:cxn ang="0">
                  <a:pos x="T6" y="T7"/>
                </a:cxn>
                <a:cxn ang="0">
                  <a:pos x="T8" y="T9"/>
                </a:cxn>
                <a:cxn ang="0">
                  <a:pos x="T10" y="T11"/>
                </a:cxn>
              </a:cxnLst>
              <a:rect l="0" t="0" r="r" b="b"/>
              <a:pathLst>
                <a:path w="14" h="7">
                  <a:moveTo>
                    <a:pt x="9" y="0"/>
                  </a:moveTo>
                  <a:cubicBezTo>
                    <a:pt x="6" y="2"/>
                    <a:pt x="3" y="4"/>
                    <a:pt x="0" y="6"/>
                  </a:cubicBezTo>
                  <a:cubicBezTo>
                    <a:pt x="0" y="6"/>
                    <a:pt x="0" y="7"/>
                    <a:pt x="0" y="7"/>
                  </a:cubicBezTo>
                  <a:cubicBezTo>
                    <a:pt x="4" y="6"/>
                    <a:pt x="8" y="6"/>
                    <a:pt x="12" y="5"/>
                  </a:cubicBezTo>
                  <a:cubicBezTo>
                    <a:pt x="12" y="2"/>
                    <a:pt x="14" y="4"/>
                    <a:pt x="10" y="1"/>
                  </a:cubicBezTo>
                  <a:cubicBezTo>
                    <a:pt x="10" y="1"/>
                    <a:pt x="9" y="0"/>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0" name="Freeform 311"/>
            <p:cNvSpPr>
              <a:spLocks/>
            </p:cNvSpPr>
            <p:nvPr/>
          </p:nvSpPr>
          <p:spPr bwMode="auto">
            <a:xfrm>
              <a:off x="11370766" y="8395400"/>
              <a:ext cx="98425" cy="23813"/>
            </a:xfrm>
            <a:custGeom>
              <a:avLst/>
              <a:gdLst>
                <a:gd name="T0" fmla="*/ 21 w 38"/>
                <a:gd name="T1" fmla="*/ 0 h 9"/>
                <a:gd name="T2" fmla="*/ 0 w 38"/>
                <a:gd name="T3" fmla="*/ 6 h 9"/>
                <a:gd name="T4" fmla="*/ 0 w 38"/>
                <a:gd name="T5" fmla="*/ 8 h 9"/>
                <a:gd name="T6" fmla="*/ 38 w 38"/>
                <a:gd name="T7" fmla="*/ 0 h 9"/>
                <a:gd name="T8" fmla="*/ 21 w 38"/>
                <a:gd name="T9" fmla="*/ 0 h 9"/>
              </a:gdLst>
              <a:ahLst/>
              <a:cxnLst>
                <a:cxn ang="0">
                  <a:pos x="T0" y="T1"/>
                </a:cxn>
                <a:cxn ang="0">
                  <a:pos x="T2" y="T3"/>
                </a:cxn>
                <a:cxn ang="0">
                  <a:pos x="T4" y="T5"/>
                </a:cxn>
                <a:cxn ang="0">
                  <a:pos x="T6" y="T7"/>
                </a:cxn>
                <a:cxn ang="0">
                  <a:pos x="T8" y="T9"/>
                </a:cxn>
              </a:cxnLst>
              <a:rect l="0" t="0" r="r" b="b"/>
              <a:pathLst>
                <a:path w="38" h="9">
                  <a:moveTo>
                    <a:pt x="21" y="0"/>
                  </a:moveTo>
                  <a:cubicBezTo>
                    <a:pt x="15" y="5"/>
                    <a:pt x="10" y="6"/>
                    <a:pt x="0" y="6"/>
                  </a:cubicBezTo>
                  <a:cubicBezTo>
                    <a:pt x="0" y="7"/>
                    <a:pt x="0" y="8"/>
                    <a:pt x="0" y="8"/>
                  </a:cubicBezTo>
                  <a:cubicBezTo>
                    <a:pt x="16" y="9"/>
                    <a:pt x="29" y="8"/>
                    <a:pt x="38" y="0"/>
                  </a:cubicBezTo>
                  <a:cubicBezTo>
                    <a:pt x="32" y="0"/>
                    <a:pt x="27" y="0"/>
                    <a:pt x="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1" name="Freeform 312"/>
            <p:cNvSpPr>
              <a:spLocks/>
            </p:cNvSpPr>
            <p:nvPr/>
          </p:nvSpPr>
          <p:spPr bwMode="auto">
            <a:xfrm>
              <a:off x="11610479" y="8398575"/>
              <a:ext cx="34925" cy="7938"/>
            </a:xfrm>
            <a:custGeom>
              <a:avLst/>
              <a:gdLst>
                <a:gd name="T0" fmla="*/ 0 w 13"/>
                <a:gd name="T1" fmla="*/ 0 h 3"/>
                <a:gd name="T2" fmla="*/ 13 w 13"/>
                <a:gd name="T3" fmla="*/ 2 h 3"/>
                <a:gd name="T4" fmla="*/ 0 w 13"/>
                <a:gd name="T5" fmla="*/ 0 h 3"/>
              </a:gdLst>
              <a:ahLst/>
              <a:cxnLst>
                <a:cxn ang="0">
                  <a:pos x="T0" y="T1"/>
                </a:cxn>
                <a:cxn ang="0">
                  <a:pos x="T2" y="T3"/>
                </a:cxn>
                <a:cxn ang="0">
                  <a:pos x="T4" y="T5"/>
                </a:cxn>
              </a:cxnLst>
              <a:rect l="0" t="0" r="r" b="b"/>
              <a:pathLst>
                <a:path w="13" h="3">
                  <a:moveTo>
                    <a:pt x="0" y="0"/>
                  </a:moveTo>
                  <a:cubicBezTo>
                    <a:pt x="3" y="3"/>
                    <a:pt x="9" y="3"/>
                    <a:pt x="13" y="2"/>
                  </a:cubicBezTo>
                  <a:cubicBezTo>
                    <a:pt x="9" y="1"/>
                    <a:pt x="5"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2" name="Freeform 313"/>
            <p:cNvSpPr>
              <a:spLocks/>
            </p:cNvSpPr>
            <p:nvPr/>
          </p:nvSpPr>
          <p:spPr bwMode="auto">
            <a:xfrm>
              <a:off x="11561266" y="8400163"/>
              <a:ext cx="23813" cy="11113"/>
            </a:xfrm>
            <a:custGeom>
              <a:avLst/>
              <a:gdLst>
                <a:gd name="T0" fmla="*/ 4 w 9"/>
                <a:gd name="T1" fmla="*/ 0 h 4"/>
                <a:gd name="T2" fmla="*/ 0 w 9"/>
                <a:gd name="T3" fmla="*/ 4 h 4"/>
                <a:gd name="T4" fmla="*/ 9 w 9"/>
                <a:gd name="T5" fmla="*/ 0 h 4"/>
                <a:gd name="T6" fmla="*/ 4 w 9"/>
                <a:gd name="T7" fmla="*/ 0 h 4"/>
              </a:gdLst>
              <a:ahLst/>
              <a:cxnLst>
                <a:cxn ang="0">
                  <a:pos x="T0" y="T1"/>
                </a:cxn>
                <a:cxn ang="0">
                  <a:pos x="T2" y="T3"/>
                </a:cxn>
                <a:cxn ang="0">
                  <a:pos x="T4" y="T5"/>
                </a:cxn>
                <a:cxn ang="0">
                  <a:pos x="T6" y="T7"/>
                </a:cxn>
              </a:cxnLst>
              <a:rect l="0" t="0" r="r" b="b"/>
              <a:pathLst>
                <a:path w="9" h="4">
                  <a:moveTo>
                    <a:pt x="4" y="0"/>
                  </a:moveTo>
                  <a:cubicBezTo>
                    <a:pt x="3" y="1"/>
                    <a:pt x="2" y="2"/>
                    <a:pt x="0" y="4"/>
                  </a:cubicBezTo>
                  <a:cubicBezTo>
                    <a:pt x="6" y="4"/>
                    <a:pt x="7" y="4"/>
                    <a:pt x="9" y="0"/>
                  </a:cubicBezTo>
                  <a:cubicBezTo>
                    <a:pt x="7" y="0"/>
                    <a:pt x="6"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3" name="Freeform 314"/>
            <p:cNvSpPr>
              <a:spLocks/>
            </p:cNvSpPr>
            <p:nvPr/>
          </p:nvSpPr>
          <p:spPr bwMode="auto">
            <a:xfrm>
              <a:off x="11759704" y="8408100"/>
              <a:ext cx="31750" cy="14288"/>
            </a:xfrm>
            <a:custGeom>
              <a:avLst/>
              <a:gdLst>
                <a:gd name="T0" fmla="*/ 9 w 12"/>
                <a:gd name="T1" fmla="*/ 0 h 5"/>
                <a:gd name="T2" fmla="*/ 0 w 12"/>
                <a:gd name="T3" fmla="*/ 3 h 5"/>
                <a:gd name="T4" fmla="*/ 0 w 12"/>
                <a:gd name="T5" fmla="*/ 4 h 5"/>
                <a:gd name="T6" fmla="*/ 7 w 12"/>
                <a:gd name="T7" fmla="*/ 5 h 5"/>
                <a:gd name="T8" fmla="*/ 12 w 12"/>
                <a:gd name="T9" fmla="*/ 1 h 5"/>
                <a:gd name="T10" fmla="*/ 12 w 12"/>
                <a:gd name="T11" fmla="*/ 0 h 5"/>
                <a:gd name="T12" fmla="*/ 9 w 12"/>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12" h="5">
                  <a:moveTo>
                    <a:pt x="9" y="0"/>
                  </a:moveTo>
                  <a:cubicBezTo>
                    <a:pt x="6" y="1"/>
                    <a:pt x="3" y="2"/>
                    <a:pt x="0" y="3"/>
                  </a:cubicBezTo>
                  <a:cubicBezTo>
                    <a:pt x="0" y="4"/>
                    <a:pt x="0" y="4"/>
                    <a:pt x="0" y="4"/>
                  </a:cubicBezTo>
                  <a:cubicBezTo>
                    <a:pt x="2" y="5"/>
                    <a:pt x="5" y="5"/>
                    <a:pt x="7" y="5"/>
                  </a:cubicBezTo>
                  <a:cubicBezTo>
                    <a:pt x="9" y="2"/>
                    <a:pt x="9" y="2"/>
                    <a:pt x="12" y="1"/>
                  </a:cubicBezTo>
                  <a:cubicBezTo>
                    <a:pt x="12" y="0"/>
                    <a:pt x="12" y="0"/>
                    <a:pt x="12" y="0"/>
                  </a:cubicBezTo>
                  <a:cubicBezTo>
                    <a:pt x="11" y="0"/>
                    <a:pt x="10" y="0"/>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4" name="Freeform 315"/>
            <p:cNvSpPr>
              <a:spLocks/>
            </p:cNvSpPr>
            <p:nvPr/>
          </p:nvSpPr>
          <p:spPr bwMode="auto">
            <a:xfrm>
              <a:off x="11799391" y="8408100"/>
              <a:ext cx="95250" cy="22225"/>
            </a:xfrm>
            <a:custGeom>
              <a:avLst/>
              <a:gdLst>
                <a:gd name="T0" fmla="*/ 14 w 36"/>
                <a:gd name="T1" fmla="*/ 0 h 8"/>
                <a:gd name="T2" fmla="*/ 0 w 36"/>
                <a:gd name="T3" fmla="*/ 3 h 8"/>
                <a:gd name="T4" fmla="*/ 0 w 36"/>
                <a:gd name="T5" fmla="*/ 4 h 8"/>
                <a:gd name="T6" fmla="*/ 36 w 36"/>
                <a:gd name="T7" fmla="*/ 1 h 8"/>
                <a:gd name="T8" fmla="*/ 36 w 36"/>
                <a:gd name="T9" fmla="*/ 0 h 8"/>
                <a:gd name="T10" fmla="*/ 14 w 36"/>
                <a:gd name="T11" fmla="*/ 0 h 8"/>
              </a:gdLst>
              <a:ahLst/>
              <a:cxnLst>
                <a:cxn ang="0">
                  <a:pos x="T0" y="T1"/>
                </a:cxn>
                <a:cxn ang="0">
                  <a:pos x="T2" y="T3"/>
                </a:cxn>
                <a:cxn ang="0">
                  <a:pos x="T4" y="T5"/>
                </a:cxn>
                <a:cxn ang="0">
                  <a:pos x="T6" y="T7"/>
                </a:cxn>
                <a:cxn ang="0">
                  <a:pos x="T8" y="T9"/>
                </a:cxn>
                <a:cxn ang="0">
                  <a:pos x="T10" y="T11"/>
                </a:cxn>
              </a:cxnLst>
              <a:rect l="0" t="0" r="r" b="b"/>
              <a:pathLst>
                <a:path w="36" h="8">
                  <a:moveTo>
                    <a:pt x="14" y="0"/>
                  </a:moveTo>
                  <a:cubicBezTo>
                    <a:pt x="9" y="1"/>
                    <a:pt x="4" y="2"/>
                    <a:pt x="0" y="3"/>
                  </a:cubicBezTo>
                  <a:cubicBezTo>
                    <a:pt x="0" y="4"/>
                    <a:pt x="0" y="4"/>
                    <a:pt x="0" y="4"/>
                  </a:cubicBezTo>
                  <a:cubicBezTo>
                    <a:pt x="12" y="6"/>
                    <a:pt x="28" y="8"/>
                    <a:pt x="36" y="1"/>
                  </a:cubicBezTo>
                  <a:cubicBezTo>
                    <a:pt x="36" y="0"/>
                    <a:pt x="36" y="0"/>
                    <a:pt x="36" y="0"/>
                  </a:cubicBezTo>
                  <a:cubicBezTo>
                    <a:pt x="29" y="0"/>
                    <a:pt x="21" y="0"/>
                    <a:pt x="1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5" name="Freeform 316"/>
            <p:cNvSpPr>
              <a:spLocks/>
            </p:cNvSpPr>
            <p:nvPr/>
          </p:nvSpPr>
          <p:spPr bwMode="auto">
            <a:xfrm>
              <a:off x="15820529" y="8408100"/>
              <a:ext cx="20638" cy="11113"/>
            </a:xfrm>
            <a:custGeom>
              <a:avLst/>
              <a:gdLst>
                <a:gd name="T0" fmla="*/ 5 w 8"/>
                <a:gd name="T1" fmla="*/ 0 h 4"/>
                <a:gd name="T2" fmla="*/ 8 w 8"/>
                <a:gd name="T3" fmla="*/ 1 h 4"/>
                <a:gd name="T4" fmla="*/ 5 w 8"/>
                <a:gd name="T5" fmla="*/ 3 h 4"/>
                <a:gd name="T6" fmla="*/ 0 w 8"/>
                <a:gd name="T7" fmla="*/ 2 h 4"/>
                <a:gd name="T8" fmla="*/ 0 w 8"/>
                <a:gd name="T9" fmla="*/ 1 h 4"/>
                <a:gd name="T10" fmla="*/ 5 w 8"/>
                <a:gd name="T11" fmla="*/ 0 h 4"/>
              </a:gdLst>
              <a:ahLst/>
              <a:cxnLst>
                <a:cxn ang="0">
                  <a:pos x="T0" y="T1"/>
                </a:cxn>
                <a:cxn ang="0">
                  <a:pos x="T2" y="T3"/>
                </a:cxn>
                <a:cxn ang="0">
                  <a:pos x="T4" y="T5"/>
                </a:cxn>
                <a:cxn ang="0">
                  <a:pos x="T6" y="T7"/>
                </a:cxn>
                <a:cxn ang="0">
                  <a:pos x="T8" y="T9"/>
                </a:cxn>
                <a:cxn ang="0">
                  <a:pos x="T10" y="T11"/>
                </a:cxn>
              </a:cxnLst>
              <a:rect l="0" t="0" r="r" b="b"/>
              <a:pathLst>
                <a:path w="8" h="4">
                  <a:moveTo>
                    <a:pt x="5" y="0"/>
                  </a:moveTo>
                  <a:cubicBezTo>
                    <a:pt x="6" y="0"/>
                    <a:pt x="7" y="1"/>
                    <a:pt x="8" y="1"/>
                  </a:cubicBezTo>
                  <a:cubicBezTo>
                    <a:pt x="7" y="2"/>
                    <a:pt x="6" y="3"/>
                    <a:pt x="5" y="3"/>
                  </a:cubicBezTo>
                  <a:cubicBezTo>
                    <a:pt x="2" y="4"/>
                    <a:pt x="2" y="4"/>
                    <a:pt x="0" y="2"/>
                  </a:cubicBezTo>
                  <a:cubicBezTo>
                    <a:pt x="0" y="2"/>
                    <a:pt x="0" y="2"/>
                    <a:pt x="0" y="1"/>
                  </a:cubicBezTo>
                  <a:cubicBezTo>
                    <a:pt x="1" y="1"/>
                    <a:pt x="3" y="0"/>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6" name="Freeform 317"/>
            <p:cNvSpPr>
              <a:spLocks/>
            </p:cNvSpPr>
            <p:nvPr/>
          </p:nvSpPr>
          <p:spPr bwMode="auto">
            <a:xfrm>
              <a:off x="15755441" y="8419213"/>
              <a:ext cx="36513" cy="11113"/>
            </a:xfrm>
            <a:custGeom>
              <a:avLst/>
              <a:gdLst>
                <a:gd name="T0" fmla="*/ 4 w 14"/>
                <a:gd name="T1" fmla="*/ 0 h 4"/>
                <a:gd name="T2" fmla="*/ 14 w 14"/>
                <a:gd name="T3" fmla="*/ 1 h 4"/>
                <a:gd name="T4" fmla="*/ 12 w 14"/>
                <a:gd name="T5" fmla="*/ 4 h 4"/>
                <a:gd name="T6" fmla="*/ 0 w 14"/>
                <a:gd name="T7" fmla="*/ 4 h 4"/>
                <a:gd name="T8" fmla="*/ 2 w 14"/>
                <a:gd name="T9" fmla="*/ 3 h 4"/>
                <a:gd name="T10" fmla="*/ 4 w 14"/>
                <a:gd name="T11" fmla="*/ 0 h 4"/>
              </a:gdLst>
              <a:ahLst/>
              <a:cxnLst>
                <a:cxn ang="0">
                  <a:pos x="T0" y="T1"/>
                </a:cxn>
                <a:cxn ang="0">
                  <a:pos x="T2" y="T3"/>
                </a:cxn>
                <a:cxn ang="0">
                  <a:pos x="T4" y="T5"/>
                </a:cxn>
                <a:cxn ang="0">
                  <a:pos x="T6" y="T7"/>
                </a:cxn>
                <a:cxn ang="0">
                  <a:pos x="T8" y="T9"/>
                </a:cxn>
                <a:cxn ang="0">
                  <a:pos x="T10" y="T11"/>
                </a:cxn>
              </a:cxnLst>
              <a:rect l="0" t="0" r="r" b="b"/>
              <a:pathLst>
                <a:path w="14" h="4">
                  <a:moveTo>
                    <a:pt x="4" y="0"/>
                  </a:moveTo>
                  <a:cubicBezTo>
                    <a:pt x="8" y="1"/>
                    <a:pt x="11" y="1"/>
                    <a:pt x="14" y="1"/>
                  </a:cubicBezTo>
                  <a:cubicBezTo>
                    <a:pt x="13" y="2"/>
                    <a:pt x="13" y="3"/>
                    <a:pt x="12" y="4"/>
                  </a:cubicBezTo>
                  <a:cubicBezTo>
                    <a:pt x="8" y="4"/>
                    <a:pt x="4" y="4"/>
                    <a:pt x="0" y="4"/>
                  </a:cubicBezTo>
                  <a:cubicBezTo>
                    <a:pt x="0" y="4"/>
                    <a:pt x="1" y="4"/>
                    <a:pt x="2" y="3"/>
                  </a:cubicBezTo>
                  <a:cubicBezTo>
                    <a:pt x="2" y="2"/>
                    <a:pt x="3" y="1"/>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7" name="Freeform 318"/>
            <p:cNvSpPr>
              <a:spLocks/>
            </p:cNvSpPr>
            <p:nvPr/>
          </p:nvSpPr>
          <p:spPr bwMode="auto">
            <a:xfrm>
              <a:off x="11234241" y="8422388"/>
              <a:ext cx="53975" cy="22225"/>
            </a:xfrm>
            <a:custGeom>
              <a:avLst/>
              <a:gdLst>
                <a:gd name="T0" fmla="*/ 13 w 21"/>
                <a:gd name="T1" fmla="*/ 0 h 9"/>
                <a:gd name="T2" fmla="*/ 0 w 21"/>
                <a:gd name="T3" fmla="*/ 3 h 9"/>
                <a:gd name="T4" fmla="*/ 0 w 21"/>
                <a:gd name="T5" fmla="*/ 7 h 9"/>
                <a:gd name="T6" fmla="*/ 0 w 21"/>
                <a:gd name="T7" fmla="*/ 9 h 9"/>
                <a:gd name="T8" fmla="*/ 1 w 21"/>
                <a:gd name="T9" fmla="*/ 9 h 9"/>
                <a:gd name="T10" fmla="*/ 20 w 21"/>
                <a:gd name="T11" fmla="*/ 6 h 9"/>
                <a:gd name="T12" fmla="*/ 18 w 21"/>
                <a:gd name="T13" fmla="*/ 2 h 9"/>
                <a:gd name="T14" fmla="*/ 13 w 21"/>
                <a:gd name="T15" fmla="*/ 0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9">
                  <a:moveTo>
                    <a:pt x="13" y="0"/>
                  </a:moveTo>
                  <a:cubicBezTo>
                    <a:pt x="9" y="1"/>
                    <a:pt x="5" y="2"/>
                    <a:pt x="0" y="3"/>
                  </a:cubicBezTo>
                  <a:cubicBezTo>
                    <a:pt x="0" y="4"/>
                    <a:pt x="0" y="6"/>
                    <a:pt x="0" y="7"/>
                  </a:cubicBezTo>
                  <a:cubicBezTo>
                    <a:pt x="0" y="8"/>
                    <a:pt x="0" y="8"/>
                    <a:pt x="0" y="9"/>
                  </a:cubicBezTo>
                  <a:cubicBezTo>
                    <a:pt x="1" y="9"/>
                    <a:pt x="1" y="9"/>
                    <a:pt x="1" y="9"/>
                  </a:cubicBezTo>
                  <a:cubicBezTo>
                    <a:pt x="8" y="8"/>
                    <a:pt x="14" y="7"/>
                    <a:pt x="20" y="6"/>
                  </a:cubicBezTo>
                  <a:cubicBezTo>
                    <a:pt x="19" y="3"/>
                    <a:pt x="21" y="5"/>
                    <a:pt x="18" y="2"/>
                  </a:cubicBezTo>
                  <a:cubicBezTo>
                    <a:pt x="16" y="2"/>
                    <a:pt x="15" y="1"/>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8" name="Freeform 319"/>
            <p:cNvSpPr>
              <a:spLocks/>
            </p:cNvSpPr>
            <p:nvPr/>
          </p:nvSpPr>
          <p:spPr bwMode="auto">
            <a:xfrm>
              <a:off x="11362829" y="8436675"/>
              <a:ext cx="36513" cy="11113"/>
            </a:xfrm>
            <a:custGeom>
              <a:avLst/>
              <a:gdLst>
                <a:gd name="T0" fmla="*/ 4 w 14"/>
                <a:gd name="T1" fmla="*/ 0 h 4"/>
                <a:gd name="T2" fmla="*/ 0 w 14"/>
                <a:gd name="T3" fmla="*/ 2 h 4"/>
                <a:gd name="T4" fmla="*/ 0 w 14"/>
                <a:gd name="T5" fmla="*/ 3 h 4"/>
                <a:gd name="T6" fmla="*/ 14 w 14"/>
                <a:gd name="T7" fmla="*/ 0 h 4"/>
                <a:gd name="T8" fmla="*/ 4 w 14"/>
                <a:gd name="T9" fmla="*/ 0 h 4"/>
              </a:gdLst>
              <a:ahLst/>
              <a:cxnLst>
                <a:cxn ang="0">
                  <a:pos x="T0" y="T1"/>
                </a:cxn>
                <a:cxn ang="0">
                  <a:pos x="T2" y="T3"/>
                </a:cxn>
                <a:cxn ang="0">
                  <a:pos x="T4" y="T5"/>
                </a:cxn>
                <a:cxn ang="0">
                  <a:pos x="T6" y="T7"/>
                </a:cxn>
                <a:cxn ang="0">
                  <a:pos x="T8" y="T9"/>
                </a:cxn>
              </a:cxnLst>
              <a:rect l="0" t="0" r="r" b="b"/>
              <a:pathLst>
                <a:path w="14" h="4">
                  <a:moveTo>
                    <a:pt x="4" y="0"/>
                  </a:moveTo>
                  <a:cubicBezTo>
                    <a:pt x="3" y="1"/>
                    <a:pt x="2" y="1"/>
                    <a:pt x="0" y="2"/>
                  </a:cubicBezTo>
                  <a:cubicBezTo>
                    <a:pt x="0" y="2"/>
                    <a:pt x="0" y="3"/>
                    <a:pt x="0" y="3"/>
                  </a:cubicBezTo>
                  <a:cubicBezTo>
                    <a:pt x="7" y="4"/>
                    <a:pt x="10" y="4"/>
                    <a:pt x="14" y="0"/>
                  </a:cubicBezTo>
                  <a:cubicBezTo>
                    <a:pt x="11" y="0"/>
                    <a:pt x="7"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9" name="Freeform 320"/>
            <p:cNvSpPr>
              <a:spLocks/>
            </p:cNvSpPr>
            <p:nvPr/>
          </p:nvSpPr>
          <p:spPr bwMode="auto">
            <a:xfrm>
              <a:off x="10545266" y="8439850"/>
              <a:ext cx="73025" cy="26988"/>
            </a:xfrm>
            <a:custGeom>
              <a:avLst/>
              <a:gdLst>
                <a:gd name="T0" fmla="*/ 22 w 28"/>
                <a:gd name="T1" fmla="*/ 0 h 10"/>
                <a:gd name="T2" fmla="*/ 28 w 28"/>
                <a:gd name="T3" fmla="*/ 0 h 10"/>
                <a:gd name="T4" fmla="*/ 28 w 28"/>
                <a:gd name="T5" fmla="*/ 3 h 10"/>
                <a:gd name="T6" fmla="*/ 6 w 28"/>
                <a:gd name="T7" fmla="*/ 10 h 10"/>
                <a:gd name="T8" fmla="*/ 0 w 28"/>
                <a:gd name="T9" fmla="*/ 4 h 10"/>
                <a:gd name="T10" fmla="*/ 22 w 28"/>
                <a:gd name="T11" fmla="*/ 0 h 10"/>
              </a:gdLst>
              <a:ahLst/>
              <a:cxnLst>
                <a:cxn ang="0">
                  <a:pos x="T0" y="T1"/>
                </a:cxn>
                <a:cxn ang="0">
                  <a:pos x="T2" y="T3"/>
                </a:cxn>
                <a:cxn ang="0">
                  <a:pos x="T4" y="T5"/>
                </a:cxn>
                <a:cxn ang="0">
                  <a:pos x="T6" y="T7"/>
                </a:cxn>
                <a:cxn ang="0">
                  <a:pos x="T8" y="T9"/>
                </a:cxn>
                <a:cxn ang="0">
                  <a:pos x="T10" y="T11"/>
                </a:cxn>
              </a:cxnLst>
              <a:rect l="0" t="0" r="r" b="b"/>
              <a:pathLst>
                <a:path w="28" h="10">
                  <a:moveTo>
                    <a:pt x="22" y="0"/>
                  </a:moveTo>
                  <a:cubicBezTo>
                    <a:pt x="24" y="0"/>
                    <a:pt x="26" y="0"/>
                    <a:pt x="28" y="0"/>
                  </a:cubicBezTo>
                  <a:cubicBezTo>
                    <a:pt x="28" y="1"/>
                    <a:pt x="28" y="2"/>
                    <a:pt x="28" y="3"/>
                  </a:cubicBezTo>
                  <a:cubicBezTo>
                    <a:pt x="21" y="5"/>
                    <a:pt x="14" y="7"/>
                    <a:pt x="6" y="10"/>
                  </a:cubicBezTo>
                  <a:cubicBezTo>
                    <a:pt x="4" y="7"/>
                    <a:pt x="2" y="7"/>
                    <a:pt x="0" y="4"/>
                  </a:cubicBezTo>
                  <a:cubicBezTo>
                    <a:pt x="7" y="3"/>
                    <a:pt x="15" y="1"/>
                    <a:pt x="2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0" name="Freeform 321"/>
            <p:cNvSpPr>
              <a:spLocks/>
            </p:cNvSpPr>
            <p:nvPr/>
          </p:nvSpPr>
          <p:spPr bwMode="auto">
            <a:xfrm>
              <a:off x="11585079" y="8447788"/>
              <a:ext cx="52388" cy="19050"/>
            </a:xfrm>
            <a:custGeom>
              <a:avLst/>
              <a:gdLst>
                <a:gd name="T0" fmla="*/ 14 w 20"/>
                <a:gd name="T1" fmla="*/ 0 h 7"/>
                <a:gd name="T2" fmla="*/ 20 w 20"/>
                <a:gd name="T3" fmla="*/ 2 h 7"/>
                <a:gd name="T4" fmla="*/ 13 w 20"/>
                <a:gd name="T5" fmla="*/ 7 h 7"/>
                <a:gd name="T6" fmla="*/ 0 w 20"/>
                <a:gd name="T7" fmla="*/ 6 h 7"/>
                <a:gd name="T8" fmla="*/ 2 w 20"/>
                <a:gd name="T9" fmla="*/ 3 h 7"/>
                <a:gd name="T10" fmla="*/ 14 w 20"/>
                <a:gd name="T11" fmla="*/ 0 h 7"/>
              </a:gdLst>
              <a:ahLst/>
              <a:cxnLst>
                <a:cxn ang="0">
                  <a:pos x="T0" y="T1"/>
                </a:cxn>
                <a:cxn ang="0">
                  <a:pos x="T2" y="T3"/>
                </a:cxn>
                <a:cxn ang="0">
                  <a:pos x="T4" y="T5"/>
                </a:cxn>
                <a:cxn ang="0">
                  <a:pos x="T6" y="T7"/>
                </a:cxn>
                <a:cxn ang="0">
                  <a:pos x="T8" y="T9"/>
                </a:cxn>
                <a:cxn ang="0">
                  <a:pos x="T10" y="T11"/>
                </a:cxn>
              </a:cxnLst>
              <a:rect l="0" t="0" r="r" b="b"/>
              <a:pathLst>
                <a:path w="20" h="7">
                  <a:moveTo>
                    <a:pt x="14" y="0"/>
                  </a:moveTo>
                  <a:cubicBezTo>
                    <a:pt x="16" y="1"/>
                    <a:pt x="18" y="1"/>
                    <a:pt x="20" y="2"/>
                  </a:cubicBezTo>
                  <a:cubicBezTo>
                    <a:pt x="18" y="3"/>
                    <a:pt x="16" y="5"/>
                    <a:pt x="13" y="7"/>
                  </a:cubicBezTo>
                  <a:cubicBezTo>
                    <a:pt x="8" y="5"/>
                    <a:pt x="4" y="6"/>
                    <a:pt x="0" y="6"/>
                  </a:cubicBezTo>
                  <a:cubicBezTo>
                    <a:pt x="1" y="5"/>
                    <a:pt x="1" y="4"/>
                    <a:pt x="2" y="3"/>
                  </a:cubicBezTo>
                  <a:cubicBezTo>
                    <a:pt x="6" y="2"/>
                    <a:pt x="10" y="1"/>
                    <a:pt x="1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1" name="Freeform 322"/>
            <p:cNvSpPr>
              <a:spLocks/>
            </p:cNvSpPr>
            <p:nvPr/>
          </p:nvSpPr>
          <p:spPr bwMode="auto">
            <a:xfrm>
              <a:off x="11662866" y="8450963"/>
              <a:ext cx="100013" cy="17463"/>
            </a:xfrm>
            <a:custGeom>
              <a:avLst/>
              <a:gdLst>
                <a:gd name="T0" fmla="*/ 10 w 38"/>
                <a:gd name="T1" fmla="*/ 1 h 7"/>
                <a:gd name="T2" fmla="*/ 38 w 38"/>
                <a:gd name="T3" fmla="*/ 3 h 7"/>
                <a:gd name="T4" fmla="*/ 37 w 38"/>
                <a:gd name="T5" fmla="*/ 5 h 7"/>
                <a:gd name="T6" fmla="*/ 0 w 38"/>
                <a:gd name="T7" fmla="*/ 6 h 7"/>
                <a:gd name="T8" fmla="*/ 1 w 38"/>
                <a:gd name="T9" fmla="*/ 3 h 7"/>
                <a:gd name="T10" fmla="*/ 10 w 38"/>
                <a:gd name="T11" fmla="*/ 1 h 7"/>
              </a:gdLst>
              <a:ahLst/>
              <a:cxnLst>
                <a:cxn ang="0">
                  <a:pos x="T0" y="T1"/>
                </a:cxn>
                <a:cxn ang="0">
                  <a:pos x="T2" y="T3"/>
                </a:cxn>
                <a:cxn ang="0">
                  <a:pos x="T4" y="T5"/>
                </a:cxn>
                <a:cxn ang="0">
                  <a:pos x="T6" y="T7"/>
                </a:cxn>
                <a:cxn ang="0">
                  <a:pos x="T8" y="T9"/>
                </a:cxn>
                <a:cxn ang="0">
                  <a:pos x="T10" y="T11"/>
                </a:cxn>
              </a:cxnLst>
              <a:rect l="0" t="0" r="r" b="b"/>
              <a:pathLst>
                <a:path w="38" h="7">
                  <a:moveTo>
                    <a:pt x="10" y="1"/>
                  </a:moveTo>
                  <a:cubicBezTo>
                    <a:pt x="19" y="1"/>
                    <a:pt x="32" y="0"/>
                    <a:pt x="38" y="3"/>
                  </a:cubicBezTo>
                  <a:cubicBezTo>
                    <a:pt x="38" y="3"/>
                    <a:pt x="37" y="4"/>
                    <a:pt x="37" y="5"/>
                  </a:cubicBezTo>
                  <a:cubicBezTo>
                    <a:pt x="26" y="7"/>
                    <a:pt x="13" y="5"/>
                    <a:pt x="0" y="6"/>
                  </a:cubicBezTo>
                  <a:cubicBezTo>
                    <a:pt x="0" y="5"/>
                    <a:pt x="0" y="4"/>
                    <a:pt x="1" y="3"/>
                  </a:cubicBezTo>
                  <a:cubicBezTo>
                    <a:pt x="4" y="2"/>
                    <a:pt x="7" y="1"/>
                    <a:pt x="1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2" name="Freeform 323"/>
            <p:cNvSpPr>
              <a:spLocks/>
            </p:cNvSpPr>
            <p:nvPr/>
          </p:nvSpPr>
          <p:spPr bwMode="auto">
            <a:xfrm>
              <a:off x="10754816" y="8455725"/>
              <a:ext cx="61913" cy="19050"/>
            </a:xfrm>
            <a:custGeom>
              <a:avLst/>
              <a:gdLst>
                <a:gd name="T0" fmla="*/ 2 w 24"/>
                <a:gd name="T1" fmla="*/ 0 h 7"/>
                <a:gd name="T2" fmla="*/ 0 w 24"/>
                <a:gd name="T3" fmla="*/ 5 h 7"/>
                <a:gd name="T4" fmla="*/ 5 w 24"/>
                <a:gd name="T5" fmla="*/ 7 h 7"/>
                <a:gd name="T6" fmla="*/ 24 w 24"/>
                <a:gd name="T7" fmla="*/ 1 h 7"/>
                <a:gd name="T8" fmla="*/ 23 w 24"/>
                <a:gd name="T9" fmla="*/ 0 h 7"/>
                <a:gd name="T10" fmla="*/ 2 w 24"/>
                <a:gd name="T11" fmla="*/ 0 h 7"/>
              </a:gdLst>
              <a:ahLst/>
              <a:cxnLst>
                <a:cxn ang="0">
                  <a:pos x="T0" y="T1"/>
                </a:cxn>
                <a:cxn ang="0">
                  <a:pos x="T2" y="T3"/>
                </a:cxn>
                <a:cxn ang="0">
                  <a:pos x="T4" y="T5"/>
                </a:cxn>
                <a:cxn ang="0">
                  <a:pos x="T6" y="T7"/>
                </a:cxn>
                <a:cxn ang="0">
                  <a:pos x="T8" y="T9"/>
                </a:cxn>
                <a:cxn ang="0">
                  <a:pos x="T10" y="T11"/>
                </a:cxn>
              </a:cxnLst>
              <a:rect l="0" t="0" r="r" b="b"/>
              <a:pathLst>
                <a:path w="24" h="7">
                  <a:moveTo>
                    <a:pt x="2" y="0"/>
                  </a:moveTo>
                  <a:cubicBezTo>
                    <a:pt x="1" y="1"/>
                    <a:pt x="1" y="3"/>
                    <a:pt x="0" y="5"/>
                  </a:cubicBezTo>
                  <a:cubicBezTo>
                    <a:pt x="2" y="5"/>
                    <a:pt x="3" y="6"/>
                    <a:pt x="5" y="7"/>
                  </a:cubicBezTo>
                  <a:cubicBezTo>
                    <a:pt x="11" y="4"/>
                    <a:pt x="19" y="5"/>
                    <a:pt x="24" y="1"/>
                  </a:cubicBezTo>
                  <a:cubicBezTo>
                    <a:pt x="24" y="0"/>
                    <a:pt x="23" y="0"/>
                    <a:pt x="23" y="0"/>
                  </a:cubicBezTo>
                  <a:cubicBezTo>
                    <a:pt x="16" y="0"/>
                    <a:pt x="9"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3" name="Freeform 324"/>
            <p:cNvSpPr>
              <a:spLocks/>
            </p:cNvSpPr>
            <p:nvPr/>
          </p:nvSpPr>
          <p:spPr bwMode="auto">
            <a:xfrm>
              <a:off x="14252079" y="8455725"/>
              <a:ext cx="130175" cy="44450"/>
            </a:xfrm>
            <a:custGeom>
              <a:avLst/>
              <a:gdLst>
                <a:gd name="T0" fmla="*/ 43 w 50"/>
                <a:gd name="T1" fmla="*/ 0 h 17"/>
                <a:gd name="T2" fmla="*/ 50 w 50"/>
                <a:gd name="T3" fmla="*/ 1 h 17"/>
                <a:gd name="T4" fmla="*/ 49 w 50"/>
                <a:gd name="T5" fmla="*/ 3 h 17"/>
                <a:gd name="T6" fmla="*/ 0 w 50"/>
                <a:gd name="T7" fmla="*/ 8 h 17"/>
                <a:gd name="T8" fmla="*/ 0 w 50"/>
                <a:gd name="T9" fmla="*/ 7 h 17"/>
                <a:gd name="T10" fmla="*/ 2 w 50"/>
                <a:gd name="T11" fmla="*/ 7 h 17"/>
                <a:gd name="T12" fmla="*/ 43 w 50"/>
                <a:gd name="T13" fmla="*/ 0 h 17"/>
              </a:gdLst>
              <a:ahLst/>
              <a:cxnLst>
                <a:cxn ang="0">
                  <a:pos x="T0" y="T1"/>
                </a:cxn>
                <a:cxn ang="0">
                  <a:pos x="T2" y="T3"/>
                </a:cxn>
                <a:cxn ang="0">
                  <a:pos x="T4" y="T5"/>
                </a:cxn>
                <a:cxn ang="0">
                  <a:pos x="T6" y="T7"/>
                </a:cxn>
                <a:cxn ang="0">
                  <a:pos x="T8" y="T9"/>
                </a:cxn>
                <a:cxn ang="0">
                  <a:pos x="T10" y="T11"/>
                </a:cxn>
                <a:cxn ang="0">
                  <a:pos x="T12" y="T13"/>
                </a:cxn>
              </a:cxnLst>
              <a:rect l="0" t="0" r="r" b="b"/>
              <a:pathLst>
                <a:path w="50" h="17">
                  <a:moveTo>
                    <a:pt x="43" y="0"/>
                  </a:moveTo>
                  <a:cubicBezTo>
                    <a:pt x="45" y="0"/>
                    <a:pt x="48" y="0"/>
                    <a:pt x="50" y="1"/>
                  </a:cubicBezTo>
                  <a:cubicBezTo>
                    <a:pt x="50" y="1"/>
                    <a:pt x="50" y="2"/>
                    <a:pt x="49" y="3"/>
                  </a:cubicBezTo>
                  <a:cubicBezTo>
                    <a:pt x="37" y="5"/>
                    <a:pt x="12" y="17"/>
                    <a:pt x="0" y="8"/>
                  </a:cubicBezTo>
                  <a:cubicBezTo>
                    <a:pt x="0" y="8"/>
                    <a:pt x="0" y="8"/>
                    <a:pt x="0" y="7"/>
                  </a:cubicBezTo>
                  <a:cubicBezTo>
                    <a:pt x="1" y="7"/>
                    <a:pt x="2" y="7"/>
                    <a:pt x="2" y="7"/>
                  </a:cubicBezTo>
                  <a:cubicBezTo>
                    <a:pt x="15" y="3"/>
                    <a:pt x="31" y="6"/>
                    <a:pt x="4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4" name="Freeform 325"/>
            <p:cNvSpPr>
              <a:spLocks/>
            </p:cNvSpPr>
            <p:nvPr/>
          </p:nvSpPr>
          <p:spPr bwMode="auto">
            <a:xfrm>
              <a:off x="11589841" y="8474775"/>
              <a:ext cx="39688" cy="12700"/>
            </a:xfrm>
            <a:custGeom>
              <a:avLst/>
              <a:gdLst>
                <a:gd name="T0" fmla="*/ 11 w 15"/>
                <a:gd name="T1" fmla="*/ 0 h 5"/>
                <a:gd name="T2" fmla="*/ 15 w 15"/>
                <a:gd name="T3" fmla="*/ 1 h 5"/>
                <a:gd name="T4" fmla="*/ 15 w 15"/>
                <a:gd name="T5" fmla="*/ 2 h 5"/>
                <a:gd name="T6" fmla="*/ 13 w 15"/>
                <a:gd name="T7" fmla="*/ 3 h 5"/>
                <a:gd name="T8" fmla="*/ 0 w 15"/>
                <a:gd name="T9" fmla="*/ 5 h 5"/>
                <a:gd name="T10" fmla="*/ 1 w 15"/>
                <a:gd name="T11" fmla="*/ 2 h 5"/>
                <a:gd name="T12" fmla="*/ 11 w 15"/>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15" h="5">
                  <a:moveTo>
                    <a:pt x="11" y="0"/>
                  </a:moveTo>
                  <a:cubicBezTo>
                    <a:pt x="13" y="0"/>
                    <a:pt x="14" y="1"/>
                    <a:pt x="15" y="1"/>
                  </a:cubicBezTo>
                  <a:cubicBezTo>
                    <a:pt x="15" y="2"/>
                    <a:pt x="15" y="2"/>
                    <a:pt x="15" y="2"/>
                  </a:cubicBezTo>
                  <a:cubicBezTo>
                    <a:pt x="15" y="3"/>
                    <a:pt x="14" y="3"/>
                    <a:pt x="13" y="3"/>
                  </a:cubicBezTo>
                  <a:cubicBezTo>
                    <a:pt x="9" y="4"/>
                    <a:pt x="4" y="5"/>
                    <a:pt x="0" y="5"/>
                  </a:cubicBezTo>
                  <a:cubicBezTo>
                    <a:pt x="0" y="4"/>
                    <a:pt x="0" y="3"/>
                    <a:pt x="1" y="2"/>
                  </a:cubicBezTo>
                  <a:cubicBezTo>
                    <a:pt x="4" y="1"/>
                    <a:pt x="8" y="0"/>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5" name="Freeform 326"/>
            <p:cNvSpPr>
              <a:spLocks/>
            </p:cNvSpPr>
            <p:nvPr/>
          </p:nvSpPr>
          <p:spPr bwMode="auto">
            <a:xfrm>
              <a:off x="11862891" y="8474775"/>
              <a:ext cx="36513" cy="12700"/>
            </a:xfrm>
            <a:custGeom>
              <a:avLst/>
              <a:gdLst>
                <a:gd name="T0" fmla="*/ 5 w 14"/>
                <a:gd name="T1" fmla="*/ 0 h 5"/>
                <a:gd name="T2" fmla="*/ 14 w 14"/>
                <a:gd name="T3" fmla="*/ 1 h 5"/>
                <a:gd name="T4" fmla="*/ 12 w 14"/>
                <a:gd name="T5" fmla="*/ 4 h 5"/>
                <a:gd name="T6" fmla="*/ 0 w 14"/>
                <a:gd name="T7" fmla="*/ 5 h 5"/>
                <a:gd name="T8" fmla="*/ 5 w 14"/>
                <a:gd name="T9" fmla="*/ 0 h 5"/>
              </a:gdLst>
              <a:ahLst/>
              <a:cxnLst>
                <a:cxn ang="0">
                  <a:pos x="T0" y="T1"/>
                </a:cxn>
                <a:cxn ang="0">
                  <a:pos x="T2" y="T3"/>
                </a:cxn>
                <a:cxn ang="0">
                  <a:pos x="T4" y="T5"/>
                </a:cxn>
                <a:cxn ang="0">
                  <a:pos x="T6" y="T7"/>
                </a:cxn>
                <a:cxn ang="0">
                  <a:pos x="T8" y="T9"/>
                </a:cxn>
              </a:cxnLst>
              <a:rect l="0" t="0" r="r" b="b"/>
              <a:pathLst>
                <a:path w="14" h="5">
                  <a:moveTo>
                    <a:pt x="5" y="0"/>
                  </a:moveTo>
                  <a:cubicBezTo>
                    <a:pt x="8" y="1"/>
                    <a:pt x="11" y="1"/>
                    <a:pt x="14" y="1"/>
                  </a:cubicBezTo>
                  <a:cubicBezTo>
                    <a:pt x="13" y="2"/>
                    <a:pt x="13" y="3"/>
                    <a:pt x="12" y="4"/>
                  </a:cubicBezTo>
                  <a:cubicBezTo>
                    <a:pt x="8" y="5"/>
                    <a:pt x="4" y="5"/>
                    <a:pt x="0" y="5"/>
                  </a:cubicBezTo>
                  <a:cubicBezTo>
                    <a:pt x="1" y="4"/>
                    <a:pt x="3" y="2"/>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6" name="Freeform 327"/>
            <p:cNvSpPr>
              <a:spLocks/>
            </p:cNvSpPr>
            <p:nvPr/>
          </p:nvSpPr>
          <p:spPr bwMode="auto">
            <a:xfrm>
              <a:off x="11318379" y="8479538"/>
              <a:ext cx="17463" cy="11113"/>
            </a:xfrm>
            <a:custGeom>
              <a:avLst/>
              <a:gdLst>
                <a:gd name="T0" fmla="*/ 4 w 7"/>
                <a:gd name="T1" fmla="*/ 0 h 4"/>
                <a:gd name="T2" fmla="*/ 7 w 7"/>
                <a:gd name="T3" fmla="*/ 1 h 4"/>
                <a:gd name="T4" fmla="*/ 5 w 7"/>
                <a:gd name="T5" fmla="*/ 4 h 4"/>
                <a:gd name="T6" fmla="*/ 4 w 7"/>
                <a:gd name="T7" fmla="*/ 4 h 4"/>
                <a:gd name="T8" fmla="*/ 0 w 7"/>
                <a:gd name="T9" fmla="*/ 4 h 4"/>
                <a:gd name="T10" fmla="*/ 2 w 7"/>
                <a:gd name="T11" fmla="*/ 1 h 4"/>
                <a:gd name="T12" fmla="*/ 4 w 7"/>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7" h="4">
                  <a:moveTo>
                    <a:pt x="4" y="0"/>
                  </a:moveTo>
                  <a:cubicBezTo>
                    <a:pt x="5" y="1"/>
                    <a:pt x="6" y="1"/>
                    <a:pt x="7" y="1"/>
                  </a:cubicBezTo>
                  <a:cubicBezTo>
                    <a:pt x="6" y="2"/>
                    <a:pt x="6" y="3"/>
                    <a:pt x="5" y="4"/>
                  </a:cubicBezTo>
                  <a:cubicBezTo>
                    <a:pt x="5" y="4"/>
                    <a:pt x="4" y="4"/>
                    <a:pt x="4" y="4"/>
                  </a:cubicBezTo>
                  <a:cubicBezTo>
                    <a:pt x="3" y="4"/>
                    <a:pt x="1" y="4"/>
                    <a:pt x="0" y="4"/>
                  </a:cubicBezTo>
                  <a:cubicBezTo>
                    <a:pt x="1" y="3"/>
                    <a:pt x="1" y="2"/>
                    <a:pt x="2" y="1"/>
                  </a:cubicBezTo>
                  <a:cubicBezTo>
                    <a:pt x="3" y="1"/>
                    <a:pt x="3" y="1"/>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7" name="Freeform 328"/>
            <p:cNvSpPr>
              <a:spLocks/>
            </p:cNvSpPr>
            <p:nvPr/>
          </p:nvSpPr>
          <p:spPr bwMode="auto">
            <a:xfrm>
              <a:off x="14369554" y="8487475"/>
              <a:ext cx="568325" cy="112713"/>
            </a:xfrm>
            <a:custGeom>
              <a:avLst/>
              <a:gdLst>
                <a:gd name="T0" fmla="*/ 214 w 217"/>
                <a:gd name="T1" fmla="*/ 0 h 43"/>
                <a:gd name="T2" fmla="*/ 217 w 217"/>
                <a:gd name="T3" fmla="*/ 0 h 43"/>
                <a:gd name="T4" fmla="*/ 211 w 217"/>
                <a:gd name="T5" fmla="*/ 8 h 43"/>
                <a:gd name="T6" fmla="*/ 147 w 217"/>
                <a:gd name="T7" fmla="*/ 25 h 43"/>
                <a:gd name="T8" fmla="*/ 126 w 217"/>
                <a:gd name="T9" fmla="*/ 22 h 43"/>
                <a:gd name="T10" fmla="*/ 0 w 217"/>
                <a:gd name="T11" fmla="*/ 43 h 43"/>
                <a:gd name="T12" fmla="*/ 3 w 217"/>
                <a:gd name="T13" fmla="*/ 38 h 43"/>
                <a:gd name="T14" fmla="*/ 38 w 217"/>
                <a:gd name="T15" fmla="*/ 27 h 43"/>
                <a:gd name="T16" fmla="*/ 64 w 217"/>
                <a:gd name="T17" fmla="*/ 28 h 43"/>
                <a:gd name="T18" fmla="*/ 75 w 217"/>
                <a:gd name="T19" fmla="*/ 21 h 43"/>
                <a:gd name="T20" fmla="*/ 98 w 217"/>
                <a:gd name="T21" fmla="*/ 27 h 43"/>
                <a:gd name="T22" fmla="*/ 181 w 217"/>
                <a:gd name="T23" fmla="*/ 5 h 43"/>
                <a:gd name="T24" fmla="*/ 214 w 217"/>
                <a:gd name="T25"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7" h="43">
                  <a:moveTo>
                    <a:pt x="214" y="0"/>
                  </a:moveTo>
                  <a:cubicBezTo>
                    <a:pt x="215" y="0"/>
                    <a:pt x="216" y="0"/>
                    <a:pt x="217" y="0"/>
                  </a:cubicBezTo>
                  <a:cubicBezTo>
                    <a:pt x="215" y="3"/>
                    <a:pt x="213" y="5"/>
                    <a:pt x="211" y="8"/>
                  </a:cubicBezTo>
                  <a:cubicBezTo>
                    <a:pt x="189" y="11"/>
                    <a:pt x="164" y="21"/>
                    <a:pt x="147" y="25"/>
                  </a:cubicBezTo>
                  <a:cubicBezTo>
                    <a:pt x="140" y="24"/>
                    <a:pt x="133" y="23"/>
                    <a:pt x="126" y="22"/>
                  </a:cubicBezTo>
                  <a:cubicBezTo>
                    <a:pt x="87" y="32"/>
                    <a:pt x="39" y="40"/>
                    <a:pt x="0" y="43"/>
                  </a:cubicBezTo>
                  <a:cubicBezTo>
                    <a:pt x="1" y="42"/>
                    <a:pt x="2" y="40"/>
                    <a:pt x="3" y="38"/>
                  </a:cubicBezTo>
                  <a:cubicBezTo>
                    <a:pt x="21" y="38"/>
                    <a:pt x="26" y="31"/>
                    <a:pt x="38" y="27"/>
                  </a:cubicBezTo>
                  <a:cubicBezTo>
                    <a:pt x="47" y="27"/>
                    <a:pt x="55" y="28"/>
                    <a:pt x="64" y="28"/>
                  </a:cubicBezTo>
                  <a:cubicBezTo>
                    <a:pt x="69" y="27"/>
                    <a:pt x="71" y="23"/>
                    <a:pt x="75" y="21"/>
                  </a:cubicBezTo>
                  <a:cubicBezTo>
                    <a:pt x="82" y="18"/>
                    <a:pt x="91" y="25"/>
                    <a:pt x="98" y="27"/>
                  </a:cubicBezTo>
                  <a:cubicBezTo>
                    <a:pt x="121" y="20"/>
                    <a:pt x="156" y="11"/>
                    <a:pt x="181" y="5"/>
                  </a:cubicBezTo>
                  <a:cubicBezTo>
                    <a:pt x="193" y="2"/>
                    <a:pt x="199" y="8"/>
                    <a:pt x="21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8" name="Freeform 329"/>
            <p:cNvSpPr>
              <a:spLocks/>
            </p:cNvSpPr>
            <p:nvPr/>
          </p:nvSpPr>
          <p:spPr bwMode="auto">
            <a:xfrm>
              <a:off x="11175504" y="8508113"/>
              <a:ext cx="63500" cy="26988"/>
            </a:xfrm>
            <a:custGeom>
              <a:avLst/>
              <a:gdLst>
                <a:gd name="T0" fmla="*/ 19 w 24"/>
                <a:gd name="T1" fmla="*/ 0 h 10"/>
                <a:gd name="T2" fmla="*/ 24 w 24"/>
                <a:gd name="T3" fmla="*/ 1 h 10"/>
                <a:gd name="T4" fmla="*/ 22 w 24"/>
                <a:gd name="T5" fmla="*/ 4 h 10"/>
                <a:gd name="T6" fmla="*/ 0 w 24"/>
                <a:gd name="T7" fmla="*/ 6 h 10"/>
                <a:gd name="T8" fmla="*/ 0 w 24"/>
                <a:gd name="T9" fmla="*/ 5 h 10"/>
                <a:gd name="T10" fmla="*/ 19 w 24"/>
                <a:gd name="T11" fmla="*/ 0 h 10"/>
              </a:gdLst>
              <a:ahLst/>
              <a:cxnLst>
                <a:cxn ang="0">
                  <a:pos x="T0" y="T1"/>
                </a:cxn>
                <a:cxn ang="0">
                  <a:pos x="T2" y="T3"/>
                </a:cxn>
                <a:cxn ang="0">
                  <a:pos x="T4" y="T5"/>
                </a:cxn>
                <a:cxn ang="0">
                  <a:pos x="T6" y="T7"/>
                </a:cxn>
                <a:cxn ang="0">
                  <a:pos x="T8" y="T9"/>
                </a:cxn>
                <a:cxn ang="0">
                  <a:pos x="T10" y="T11"/>
                </a:cxn>
              </a:cxnLst>
              <a:rect l="0" t="0" r="r" b="b"/>
              <a:pathLst>
                <a:path w="24" h="10">
                  <a:moveTo>
                    <a:pt x="19" y="0"/>
                  </a:moveTo>
                  <a:cubicBezTo>
                    <a:pt x="21" y="0"/>
                    <a:pt x="22" y="1"/>
                    <a:pt x="24" y="1"/>
                  </a:cubicBezTo>
                  <a:cubicBezTo>
                    <a:pt x="24" y="2"/>
                    <a:pt x="23" y="3"/>
                    <a:pt x="22" y="4"/>
                  </a:cubicBezTo>
                  <a:cubicBezTo>
                    <a:pt x="16" y="5"/>
                    <a:pt x="6" y="10"/>
                    <a:pt x="0" y="6"/>
                  </a:cubicBezTo>
                  <a:cubicBezTo>
                    <a:pt x="0" y="5"/>
                    <a:pt x="0" y="5"/>
                    <a:pt x="0" y="5"/>
                  </a:cubicBezTo>
                  <a:cubicBezTo>
                    <a:pt x="6" y="3"/>
                    <a:pt x="13" y="2"/>
                    <a:pt x="1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9" name="Freeform 330"/>
            <p:cNvSpPr>
              <a:spLocks/>
            </p:cNvSpPr>
            <p:nvPr/>
          </p:nvSpPr>
          <p:spPr bwMode="auto">
            <a:xfrm>
              <a:off x="15304591" y="8511288"/>
              <a:ext cx="84138" cy="23813"/>
            </a:xfrm>
            <a:custGeom>
              <a:avLst/>
              <a:gdLst>
                <a:gd name="T0" fmla="*/ 29 w 32"/>
                <a:gd name="T1" fmla="*/ 0 h 9"/>
                <a:gd name="T2" fmla="*/ 32 w 32"/>
                <a:gd name="T3" fmla="*/ 1 h 9"/>
                <a:gd name="T4" fmla="*/ 30 w 32"/>
                <a:gd name="T5" fmla="*/ 4 h 9"/>
                <a:gd name="T6" fmla="*/ 0 w 32"/>
                <a:gd name="T7" fmla="*/ 9 h 9"/>
                <a:gd name="T8" fmla="*/ 2 w 32"/>
                <a:gd name="T9" fmla="*/ 5 h 9"/>
                <a:gd name="T10" fmla="*/ 29 w 32"/>
                <a:gd name="T11" fmla="*/ 0 h 9"/>
              </a:gdLst>
              <a:ahLst/>
              <a:cxnLst>
                <a:cxn ang="0">
                  <a:pos x="T0" y="T1"/>
                </a:cxn>
                <a:cxn ang="0">
                  <a:pos x="T2" y="T3"/>
                </a:cxn>
                <a:cxn ang="0">
                  <a:pos x="T4" y="T5"/>
                </a:cxn>
                <a:cxn ang="0">
                  <a:pos x="T6" y="T7"/>
                </a:cxn>
                <a:cxn ang="0">
                  <a:pos x="T8" y="T9"/>
                </a:cxn>
                <a:cxn ang="0">
                  <a:pos x="T10" y="T11"/>
                </a:cxn>
              </a:cxnLst>
              <a:rect l="0" t="0" r="r" b="b"/>
              <a:pathLst>
                <a:path w="32" h="9">
                  <a:moveTo>
                    <a:pt x="29" y="0"/>
                  </a:moveTo>
                  <a:cubicBezTo>
                    <a:pt x="30" y="0"/>
                    <a:pt x="31" y="1"/>
                    <a:pt x="32" y="1"/>
                  </a:cubicBezTo>
                  <a:cubicBezTo>
                    <a:pt x="32" y="2"/>
                    <a:pt x="31" y="3"/>
                    <a:pt x="30" y="4"/>
                  </a:cubicBezTo>
                  <a:cubicBezTo>
                    <a:pt x="20" y="5"/>
                    <a:pt x="10" y="7"/>
                    <a:pt x="0" y="9"/>
                  </a:cubicBezTo>
                  <a:cubicBezTo>
                    <a:pt x="0" y="7"/>
                    <a:pt x="1" y="6"/>
                    <a:pt x="2" y="5"/>
                  </a:cubicBezTo>
                  <a:cubicBezTo>
                    <a:pt x="11" y="3"/>
                    <a:pt x="20" y="2"/>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0" name="Freeform 331"/>
            <p:cNvSpPr>
              <a:spLocks/>
            </p:cNvSpPr>
            <p:nvPr/>
          </p:nvSpPr>
          <p:spPr bwMode="auto">
            <a:xfrm>
              <a:off x="9316541" y="8516050"/>
              <a:ext cx="1058863" cy="101600"/>
            </a:xfrm>
            <a:custGeom>
              <a:avLst/>
              <a:gdLst>
                <a:gd name="T0" fmla="*/ 29 w 404"/>
                <a:gd name="T1" fmla="*/ 0 h 39"/>
                <a:gd name="T2" fmla="*/ 84 w 404"/>
                <a:gd name="T3" fmla="*/ 14 h 39"/>
                <a:gd name="T4" fmla="*/ 102 w 404"/>
                <a:gd name="T5" fmla="*/ 13 h 39"/>
                <a:gd name="T6" fmla="*/ 113 w 404"/>
                <a:gd name="T7" fmla="*/ 2 h 39"/>
                <a:gd name="T8" fmla="*/ 123 w 404"/>
                <a:gd name="T9" fmla="*/ 5 h 39"/>
                <a:gd name="T10" fmla="*/ 121 w 404"/>
                <a:gd name="T11" fmla="*/ 6 h 39"/>
                <a:gd name="T12" fmla="*/ 113 w 404"/>
                <a:gd name="T13" fmla="*/ 8 h 39"/>
                <a:gd name="T14" fmla="*/ 112 w 404"/>
                <a:gd name="T15" fmla="*/ 12 h 39"/>
                <a:gd name="T16" fmla="*/ 114 w 404"/>
                <a:gd name="T17" fmla="*/ 14 h 39"/>
                <a:gd name="T18" fmla="*/ 141 w 404"/>
                <a:gd name="T19" fmla="*/ 15 h 39"/>
                <a:gd name="T20" fmla="*/ 143 w 404"/>
                <a:gd name="T21" fmla="*/ 15 h 39"/>
                <a:gd name="T22" fmla="*/ 204 w 404"/>
                <a:gd name="T23" fmla="*/ 8 h 39"/>
                <a:gd name="T24" fmla="*/ 228 w 404"/>
                <a:gd name="T25" fmla="*/ 11 h 39"/>
                <a:gd name="T26" fmla="*/ 285 w 404"/>
                <a:gd name="T27" fmla="*/ 4 h 39"/>
                <a:gd name="T28" fmla="*/ 290 w 404"/>
                <a:gd name="T29" fmla="*/ 13 h 39"/>
                <a:gd name="T30" fmla="*/ 328 w 404"/>
                <a:gd name="T31" fmla="*/ 12 h 39"/>
                <a:gd name="T32" fmla="*/ 326 w 404"/>
                <a:gd name="T33" fmla="*/ 17 h 39"/>
                <a:gd name="T34" fmla="*/ 352 w 404"/>
                <a:gd name="T35" fmla="*/ 12 h 39"/>
                <a:gd name="T36" fmla="*/ 377 w 404"/>
                <a:gd name="T37" fmla="*/ 18 h 39"/>
                <a:gd name="T38" fmla="*/ 401 w 404"/>
                <a:gd name="T39" fmla="*/ 9 h 39"/>
                <a:gd name="T40" fmla="*/ 401 w 404"/>
                <a:gd name="T41" fmla="*/ 10 h 39"/>
                <a:gd name="T42" fmla="*/ 399 w 404"/>
                <a:gd name="T43" fmla="*/ 10 h 39"/>
                <a:gd name="T44" fmla="*/ 383 w 404"/>
                <a:gd name="T45" fmla="*/ 13 h 39"/>
                <a:gd name="T46" fmla="*/ 382 w 404"/>
                <a:gd name="T47" fmla="*/ 14 h 39"/>
                <a:gd name="T48" fmla="*/ 383 w 404"/>
                <a:gd name="T49" fmla="*/ 16 h 39"/>
                <a:gd name="T50" fmla="*/ 404 w 404"/>
                <a:gd name="T51" fmla="*/ 13 h 39"/>
                <a:gd name="T52" fmla="*/ 404 w 404"/>
                <a:gd name="T53" fmla="*/ 14 h 39"/>
                <a:gd name="T54" fmla="*/ 400 w 404"/>
                <a:gd name="T55" fmla="*/ 18 h 39"/>
                <a:gd name="T56" fmla="*/ 403 w 404"/>
                <a:gd name="T57" fmla="*/ 22 h 39"/>
                <a:gd name="T58" fmla="*/ 305 w 404"/>
                <a:gd name="T59" fmla="*/ 20 h 39"/>
                <a:gd name="T60" fmla="*/ 258 w 404"/>
                <a:gd name="T61" fmla="*/ 23 h 39"/>
                <a:gd name="T62" fmla="*/ 223 w 404"/>
                <a:gd name="T63" fmla="*/ 27 h 39"/>
                <a:gd name="T64" fmla="*/ 228 w 404"/>
                <a:gd name="T65" fmla="*/ 21 h 39"/>
                <a:gd name="T66" fmla="*/ 228 w 404"/>
                <a:gd name="T67" fmla="*/ 20 h 39"/>
                <a:gd name="T68" fmla="*/ 228 w 404"/>
                <a:gd name="T69" fmla="*/ 16 h 39"/>
                <a:gd name="T70" fmla="*/ 212 w 404"/>
                <a:gd name="T71" fmla="*/ 13 h 39"/>
                <a:gd name="T72" fmla="*/ 209 w 404"/>
                <a:gd name="T73" fmla="*/ 16 h 39"/>
                <a:gd name="T74" fmla="*/ 209 w 404"/>
                <a:gd name="T75" fmla="*/ 20 h 39"/>
                <a:gd name="T76" fmla="*/ 212 w 404"/>
                <a:gd name="T77" fmla="*/ 25 h 39"/>
                <a:gd name="T78" fmla="*/ 202 w 404"/>
                <a:gd name="T79" fmla="*/ 30 h 39"/>
                <a:gd name="T80" fmla="*/ 195 w 404"/>
                <a:gd name="T81" fmla="*/ 24 h 39"/>
                <a:gd name="T82" fmla="*/ 170 w 404"/>
                <a:gd name="T83" fmla="*/ 27 h 39"/>
                <a:gd name="T84" fmla="*/ 168 w 404"/>
                <a:gd name="T85" fmla="*/ 22 h 39"/>
                <a:gd name="T86" fmla="*/ 1 w 404"/>
                <a:gd name="T87" fmla="*/ 32 h 39"/>
                <a:gd name="T88" fmla="*/ 0 w 404"/>
                <a:gd name="T89" fmla="*/ 31 h 39"/>
                <a:gd name="T90" fmla="*/ 3 w 404"/>
                <a:gd name="T91" fmla="*/ 25 h 39"/>
                <a:gd name="T92" fmla="*/ 25 w 404"/>
                <a:gd name="T93" fmla="*/ 16 h 39"/>
                <a:gd name="T94" fmla="*/ 25 w 404"/>
                <a:gd name="T95" fmla="*/ 15 h 39"/>
                <a:gd name="T96" fmla="*/ 12 w 404"/>
                <a:gd name="T97" fmla="*/ 6 h 39"/>
                <a:gd name="T98" fmla="*/ 14 w 404"/>
                <a:gd name="T99" fmla="*/ 2 h 39"/>
                <a:gd name="T100" fmla="*/ 29 w 404"/>
                <a:gd name="T101" fmla="*/ 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404" h="39">
                  <a:moveTo>
                    <a:pt x="29" y="0"/>
                  </a:moveTo>
                  <a:cubicBezTo>
                    <a:pt x="52" y="5"/>
                    <a:pt x="54" y="19"/>
                    <a:pt x="84" y="14"/>
                  </a:cubicBezTo>
                  <a:cubicBezTo>
                    <a:pt x="90" y="13"/>
                    <a:pt x="96" y="17"/>
                    <a:pt x="102" y="13"/>
                  </a:cubicBezTo>
                  <a:cubicBezTo>
                    <a:pt x="106" y="11"/>
                    <a:pt x="108" y="5"/>
                    <a:pt x="113" y="2"/>
                  </a:cubicBezTo>
                  <a:cubicBezTo>
                    <a:pt x="116" y="3"/>
                    <a:pt x="120" y="4"/>
                    <a:pt x="123" y="5"/>
                  </a:cubicBezTo>
                  <a:cubicBezTo>
                    <a:pt x="122" y="5"/>
                    <a:pt x="122" y="5"/>
                    <a:pt x="121" y="6"/>
                  </a:cubicBezTo>
                  <a:cubicBezTo>
                    <a:pt x="118" y="6"/>
                    <a:pt x="116" y="7"/>
                    <a:pt x="113" y="8"/>
                  </a:cubicBezTo>
                  <a:cubicBezTo>
                    <a:pt x="113" y="9"/>
                    <a:pt x="113" y="11"/>
                    <a:pt x="112" y="12"/>
                  </a:cubicBezTo>
                  <a:cubicBezTo>
                    <a:pt x="113" y="13"/>
                    <a:pt x="114" y="14"/>
                    <a:pt x="114" y="14"/>
                  </a:cubicBezTo>
                  <a:cubicBezTo>
                    <a:pt x="124" y="11"/>
                    <a:pt x="142" y="5"/>
                    <a:pt x="141" y="15"/>
                  </a:cubicBezTo>
                  <a:cubicBezTo>
                    <a:pt x="142" y="15"/>
                    <a:pt x="142" y="15"/>
                    <a:pt x="143" y="15"/>
                  </a:cubicBezTo>
                  <a:cubicBezTo>
                    <a:pt x="163" y="22"/>
                    <a:pt x="187" y="12"/>
                    <a:pt x="204" y="8"/>
                  </a:cubicBezTo>
                  <a:cubicBezTo>
                    <a:pt x="212" y="7"/>
                    <a:pt x="223" y="10"/>
                    <a:pt x="228" y="11"/>
                  </a:cubicBezTo>
                  <a:cubicBezTo>
                    <a:pt x="237" y="13"/>
                    <a:pt x="280" y="6"/>
                    <a:pt x="285" y="4"/>
                  </a:cubicBezTo>
                  <a:cubicBezTo>
                    <a:pt x="287" y="6"/>
                    <a:pt x="289" y="10"/>
                    <a:pt x="290" y="13"/>
                  </a:cubicBezTo>
                  <a:cubicBezTo>
                    <a:pt x="303" y="11"/>
                    <a:pt x="311" y="12"/>
                    <a:pt x="328" y="12"/>
                  </a:cubicBezTo>
                  <a:cubicBezTo>
                    <a:pt x="328" y="14"/>
                    <a:pt x="327" y="16"/>
                    <a:pt x="326" y="17"/>
                  </a:cubicBezTo>
                  <a:cubicBezTo>
                    <a:pt x="338" y="17"/>
                    <a:pt x="344" y="14"/>
                    <a:pt x="352" y="12"/>
                  </a:cubicBezTo>
                  <a:cubicBezTo>
                    <a:pt x="354" y="18"/>
                    <a:pt x="371" y="20"/>
                    <a:pt x="377" y="18"/>
                  </a:cubicBezTo>
                  <a:cubicBezTo>
                    <a:pt x="380" y="11"/>
                    <a:pt x="392" y="2"/>
                    <a:pt x="401" y="9"/>
                  </a:cubicBezTo>
                  <a:cubicBezTo>
                    <a:pt x="401" y="10"/>
                    <a:pt x="401" y="10"/>
                    <a:pt x="401" y="10"/>
                  </a:cubicBezTo>
                  <a:cubicBezTo>
                    <a:pt x="401" y="10"/>
                    <a:pt x="400" y="10"/>
                    <a:pt x="399" y="10"/>
                  </a:cubicBezTo>
                  <a:cubicBezTo>
                    <a:pt x="394" y="11"/>
                    <a:pt x="388" y="12"/>
                    <a:pt x="383" y="13"/>
                  </a:cubicBezTo>
                  <a:cubicBezTo>
                    <a:pt x="383" y="14"/>
                    <a:pt x="382" y="14"/>
                    <a:pt x="382" y="14"/>
                  </a:cubicBezTo>
                  <a:cubicBezTo>
                    <a:pt x="382" y="15"/>
                    <a:pt x="383" y="16"/>
                    <a:pt x="383" y="16"/>
                  </a:cubicBezTo>
                  <a:cubicBezTo>
                    <a:pt x="393" y="17"/>
                    <a:pt x="396" y="15"/>
                    <a:pt x="404" y="13"/>
                  </a:cubicBezTo>
                  <a:cubicBezTo>
                    <a:pt x="404" y="14"/>
                    <a:pt x="404" y="14"/>
                    <a:pt x="404" y="14"/>
                  </a:cubicBezTo>
                  <a:cubicBezTo>
                    <a:pt x="403" y="16"/>
                    <a:pt x="402" y="17"/>
                    <a:pt x="400" y="18"/>
                  </a:cubicBezTo>
                  <a:cubicBezTo>
                    <a:pt x="401" y="19"/>
                    <a:pt x="402" y="21"/>
                    <a:pt x="403" y="22"/>
                  </a:cubicBezTo>
                  <a:cubicBezTo>
                    <a:pt x="363" y="25"/>
                    <a:pt x="337" y="34"/>
                    <a:pt x="305" y="20"/>
                  </a:cubicBezTo>
                  <a:cubicBezTo>
                    <a:pt x="288" y="13"/>
                    <a:pt x="264" y="39"/>
                    <a:pt x="258" y="23"/>
                  </a:cubicBezTo>
                  <a:cubicBezTo>
                    <a:pt x="246" y="22"/>
                    <a:pt x="239" y="27"/>
                    <a:pt x="223" y="27"/>
                  </a:cubicBezTo>
                  <a:cubicBezTo>
                    <a:pt x="225" y="25"/>
                    <a:pt x="227" y="23"/>
                    <a:pt x="228" y="21"/>
                  </a:cubicBezTo>
                  <a:cubicBezTo>
                    <a:pt x="228" y="21"/>
                    <a:pt x="228" y="20"/>
                    <a:pt x="228" y="20"/>
                  </a:cubicBezTo>
                  <a:cubicBezTo>
                    <a:pt x="228" y="19"/>
                    <a:pt x="228" y="17"/>
                    <a:pt x="228" y="16"/>
                  </a:cubicBezTo>
                  <a:cubicBezTo>
                    <a:pt x="222" y="15"/>
                    <a:pt x="217" y="14"/>
                    <a:pt x="212" y="13"/>
                  </a:cubicBezTo>
                  <a:cubicBezTo>
                    <a:pt x="211" y="14"/>
                    <a:pt x="210" y="15"/>
                    <a:pt x="209" y="16"/>
                  </a:cubicBezTo>
                  <a:cubicBezTo>
                    <a:pt x="209" y="17"/>
                    <a:pt x="209" y="19"/>
                    <a:pt x="209" y="20"/>
                  </a:cubicBezTo>
                  <a:cubicBezTo>
                    <a:pt x="214" y="22"/>
                    <a:pt x="213" y="20"/>
                    <a:pt x="212" y="25"/>
                  </a:cubicBezTo>
                  <a:cubicBezTo>
                    <a:pt x="209" y="26"/>
                    <a:pt x="205" y="28"/>
                    <a:pt x="202" y="30"/>
                  </a:cubicBezTo>
                  <a:cubicBezTo>
                    <a:pt x="198" y="28"/>
                    <a:pt x="197" y="25"/>
                    <a:pt x="195" y="24"/>
                  </a:cubicBezTo>
                  <a:cubicBezTo>
                    <a:pt x="188" y="21"/>
                    <a:pt x="179" y="29"/>
                    <a:pt x="170" y="27"/>
                  </a:cubicBezTo>
                  <a:cubicBezTo>
                    <a:pt x="169" y="23"/>
                    <a:pt x="170" y="24"/>
                    <a:pt x="168" y="22"/>
                  </a:cubicBezTo>
                  <a:cubicBezTo>
                    <a:pt x="115" y="36"/>
                    <a:pt x="53" y="24"/>
                    <a:pt x="1" y="32"/>
                  </a:cubicBezTo>
                  <a:cubicBezTo>
                    <a:pt x="1" y="32"/>
                    <a:pt x="0" y="31"/>
                    <a:pt x="0" y="31"/>
                  </a:cubicBezTo>
                  <a:cubicBezTo>
                    <a:pt x="1" y="29"/>
                    <a:pt x="2" y="27"/>
                    <a:pt x="3" y="25"/>
                  </a:cubicBezTo>
                  <a:cubicBezTo>
                    <a:pt x="12" y="22"/>
                    <a:pt x="19" y="21"/>
                    <a:pt x="25" y="16"/>
                  </a:cubicBezTo>
                  <a:cubicBezTo>
                    <a:pt x="25" y="16"/>
                    <a:pt x="25" y="16"/>
                    <a:pt x="25" y="15"/>
                  </a:cubicBezTo>
                  <a:cubicBezTo>
                    <a:pt x="17" y="13"/>
                    <a:pt x="16" y="11"/>
                    <a:pt x="12" y="6"/>
                  </a:cubicBezTo>
                  <a:cubicBezTo>
                    <a:pt x="12" y="4"/>
                    <a:pt x="13" y="3"/>
                    <a:pt x="14" y="2"/>
                  </a:cubicBezTo>
                  <a:cubicBezTo>
                    <a:pt x="19" y="3"/>
                    <a:pt x="25" y="2"/>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1" name="Freeform 332"/>
            <p:cNvSpPr>
              <a:spLocks/>
            </p:cNvSpPr>
            <p:nvPr/>
          </p:nvSpPr>
          <p:spPr bwMode="auto">
            <a:xfrm>
              <a:off x="11385054" y="8516050"/>
              <a:ext cx="50800" cy="20638"/>
            </a:xfrm>
            <a:custGeom>
              <a:avLst/>
              <a:gdLst>
                <a:gd name="T0" fmla="*/ 9 w 19"/>
                <a:gd name="T1" fmla="*/ 0 h 8"/>
                <a:gd name="T2" fmla="*/ 19 w 19"/>
                <a:gd name="T3" fmla="*/ 0 h 8"/>
                <a:gd name="T4" fmla="*/ 16 w 19"/>
                <a:gd name="T5" fmla="*/ 4 h 8"/>
                <a:gd name="T6" fmla="*/ 4 w 19"/>
                <a:gd name="T7" fmla="*/ 8 h 8"/>
                <a:gd name="T8" fmla="*/ 0 w 19"/>
                <a:gd name="T9" fmla="*/ 3 h 8"/>
                <a:gd name="T10" fmla="*/ 9 w 19"/>
                <a:gd name="T11" fmla="*/ 0 h 8"/>
              </a:gdLst>
              <a:ahLst/>
              <a:cxnLst>
                <a:cxn ang="0">
                  <a:pos x="T0" y="T1"/>
                </a:cxn>
                <a:cxn ang="0">
                  <a:pos x="T2" y="T3"/>
                </a:cxn>
                <a:cxn ang="0">
                  <a:pos x="T4" y="T5"/>
                </a:cxn>
                <a:cxn ang="0">
                  <a:pos x="T6" y="T7"/>
                </a:cxn>
                <a:cxn ang="0">
                  <a:pos x="T8" y="T9"/>
                </a:cxn>
                <a:cxn ang="0">
                  <a:pos x="T10" y="T11"/>
                </a:cxn>
              </a:cxnLst>
              <a:rect l="0" t="0" r="r" b="b"/>
              <a:pathLst>
                <a:path w="19" h="8">
                  <a:moveTo>
                    <a:pt x="9" y="0"/>
                  </a:moveTo>
                  <a:cubicBezTo>
                    <a:pt x="12" y="0"/>
                    <a:pt x="16" y="0"/>
                    <a:pt x="19" y="0"/>
                  </a:cubicBezTo>
                  <a:cubicBezTo>
                    <a:pt x="18" y="1"/>
                    <a:pt x="17" y="2"/>
                    <a:pt x="16" y="4"/>
                  </a:cubicBezTo>
                  <a:cubicBezTo>
                    <a:pt x="11" y="5"/>
                    <a:pt x="9" y="8"/>
                    <a:pt x="4" y="8"/>
                  </a:cubicBezTo>
                  <a:cubicBezTo>
                    <a:pt x="4" y="3"/>
                    <a:pt x="4" y="5"/>
                    <a:pt x="0" y="3"/>
                  </a:cubicBezTo>
                  <a:cubicBezTo>
                    <a:pt x="3" y="2"/>
                    <a:pt x="6" y="1"/>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2" name="Freeform 333"/>
            <p:cNvSpPr>
              <a:spLocks/>
            </p:cNvSpPr>
            <p:nvPr/>
          </p:nvSpPr>
          <p:spPr bwMode="auto">
            <a:xfrm>
              <a:off x="8494216" y="8519225"/>
              <a:ext cx="69850" cy="17463"/>
            </a:xfrm>
            <a:custGeom>
              <a:avLst/>
              <a:gdLst>
                <a:gd name="T0" fmla="*/ 20 w 27"/>
                <a:gd name="T1" fmla="*/ 0 h 7"/>
                <a:gd name="T2" fmla="*/ 1 w 27"/>
                <a:gd name="T3" fmla="*/ 3 h 7"/>
                <a:gd name="T4" fmla="*/ 0 w 27"/>
                <a:gd name="T5" fmla="*/ 7 h 7"/>
                <a:gd name="T6" fmla="*/ 13 w 27"/>
                <a:gd name="T7" fmla="*/ 7 h 7"/>
                <a:gd name="T8" fmla="*/ 27 w 27"/>
                <a:gd name="T9" fmla="*/ 3 h 7"/>
                <a:gd name="T10" fmla="*/ 26 w 27"/>
                <a:gd name="T11" fmla="*/ 1 h 7"/>
                <a:gd name="T12" fmla="*/ 20 w 27"/>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27" h="7">
                  <a:moveTo>
                    <a:pt x="20" y="0"/>
                  </a:moveTo>
                  <a:cubicBezTo>
                    <a:pt x="14" y="1"/>
                    <a:pt x="7" y="2"/>
                    <a:pt x="1" y="3"/>
                  </a:cubicBezTo>
                  <a:cubicBezTo>
                    <a:pt x="1" y="4"/>
                    <a:pt x="0" y="5"/>
                    <a:pt x="0" y="7"/>
                  </a:cubicBezTo>
                  <a:cubicBezTo>
                    <a:pt x="4" y="7"/>
                    <a:pt x="8" y="7"/>
                    <a:pt x="13" y="7"/>
                  </a:cubicBezTo>
                  <a:cubicBezTo>
                    <a:pt x="17" y="5"/>
                    <a:pt x="22" y="4"/>
                    <a:pt x="27" y="3"/>
                  </a:cubicBezTo>
                  <a:cubicBezTo>
                    <a:pt x="27" y="2"/>
                    <a:pt x="26" y="1"/>
                    <a:pt x="26" y="1"/>
                  </a:cubicBezTo>
                  <a:cubicBezTo>
                    <a:pt x="24" y="0"/>
                    <a:pt x="22" y="0"/>
                    <a:pt x="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3" name="Freeform 334"/>
            <p:cNvSpPr>
              <a:spLocks/>
            </p:cNvSpPr>
            <p:nvPr/>
          </p:nvSpPr>
          <p:spPr bwMode="auto">
            <a:xfrm>
              <a:off x="9276854" y="8520813"/>
              <a:ext cx="47625" cy="14288"/>
            </a:xfrm>
            <a:custGeom>
              <a:avLst/>
              <a:gdLst>
                <a:gd name="T0" fmla="*/ 4 w 18"/>
                <a:gd name="T1" fmla="*/ 0 h 5"/>
                <a:gd name="T2" fmla="*/ 18 w 18"/>
                <a:gd name="T3" fmla="*/ 1 h 5"/>
                <a:gd name="T4" fmla="*/ 18 w 18"/>
                <a:gd name="T5" fmla="*/ 2 h 5"/>
                <a:gd name="T6" fmla="*/ 17 w 18"/>
                <a:gd name="T7" fmla="*/ 4 h 5"/>
                <a:gd name="T8" fmla="*/ 0 w 18"/>
                <a:gd name="T9" fmla="*/ 5 h 5"/>
                <a:gd name="T10" fmla="*/ 0 w 18"/>
                <a:gd name="T11" fmla="*/ 4 h 5"/>
                <a:gd name="T12" fmla="*/ 1 w 18"/>
                <a:gd name="T13" fmla="*/ 2 h 5"/>
                <a:gd name="T14" fmla="*/ 4 w 18"/>
                <a:gd name="T15" fmla="*/ 0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 h="5">
                  <a:moveTo>
                    <a:pt x="4" y="0"/>
                  </a:moveTo>
                  <a:cubicBezTo>
                    <a:pt x="9" y="0"/>
                    <a:pt x="13" y="0"/>
                    <a:pt x="18" y="1"/>
                  </a:cubicBezTo>
                  <a:cubicBezTo>
                    <a:pt x="18" y="1"/>
                    <a:pt x="18" y="1"/>
                    <a:pt x="18" y="2"/>
                  </a:cubicBezTo>
                  <a:cubicBezTo>
                    <a:pt x="18" y="2"/>
                    <a:pt x="17" y="3"/>
                    <a:pt x="17" y="4"/>
                  </a:cubicBezTo>
                  <a:cubicBezTo>
                    <a:pt x="11" y="4"/>
                    <a:pt x="5" y="4"/>
                    <a:pt x="0" y="5"/>
                  </a:cubicBezTo>
                  <a:cubicBezTo>
                    <a:pt x="0" y="4"/>
                    <a:pt x="0" y="4"/>
                    <a:pt x="0" y="4"/>
                  </a:cubicBezTo>
                  <a:cubicBezTo>
                    <a:pt x="0" y="3"/>
                    <a:pt x="0" y="2"/>
                    <a:pt x="1" y="2"/>
                  </a:cubicBezTo>
                  <a:cubicBezTo>
                    <a:pt x="2" y="1"/>
                    <a:pt x="3"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4" name="Freeform 335"/>
            <p:cNvSpPr>
              <a:spLocks/>
            </p:cNvSpPr>
            <p:nvPr/>
          </p:nvSpPr>
          <p:spPr bwMode="auto">
            <a:xfrm>
              <a:off x="9646741" y="8520813"/>
              <a:ext cx="25400" cy="14288"/>
            </a:xfrm>
            <a:custGeom>
              <a:avLst/>
              <a:gdLst>
                <a:gd name="T0" fmla="*/ 3 w 10"/>
                <a:gd name="T1" fmla="*/ 0 h 5"/>
                <a:gd name="T2" fmla="*/ 10 w 10"/>
                <a:gd name="T3" fmla="*/ 2 h 5"/>
                <a:gd name="T4" fmla="*/ 10 w 10"/>
                <a:gd name="T5" fmla="*/ 3 h 5"/>
                <a:gd name="T6" fmla="*/ 6 w 10"/>
                <a:gd name="T7" fmla="*/ 5 h 5"/>
                <a:gd name="T8" fmla="*/ 0 w 10"/>
                <a:gd name="T9" fmla="*/ 4 h 5"/>
                <a:gd name="T10" fmla="*/ 0 w 10"/>
                <a:gd name="T11" fmla="*/ 3 h 5"/>
                <a:gd name="T12" fmla="*/ 1 w 10"/>
                <a:gd name="T13" fmla="*/ 1 h 5"/>
                <a:gd name="T14" fmla="*/ 3 w 10"/>
                <a:gd name="T15" fmla="*/ 0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 h="5">
                  <a:moveTo>
                    <a:pt x="3" y="0"/>
                  </a:moveTo>
                  <a:cubicBezTo>
                    <a:pt x="5" y="0"/>
                    <a:pt x="8" y="1"/>
                    <a:pt x="10" y="2"/>
                  </a:cubicBezTo>
                  <a:cubicBezTo>
                    <a:pt x="10" y="2"/>
                    <a:pt x="10" y="2"/>
                    <a:pt x="10" y="3"/>
                  </a:cubicBezTo>
                  <a:cubicBezTo>
                    <a:pt x="9" y="3"/>
                    <a:pt x="8" y="4"/>
                    <a:pt x="6" y="5"/>
                  </a:cubicBezTo>
                  <a:cubicBezTo>
                    <a:pt x="4" y="4"/>
                    <a:pt x="2" y="4"/>
                    <a:pt x="0" y="4"/>
                  </a:cubicBezTo>
                  <a:cubicBezTo>
                    <a:pt x="0" y="3"/>
                    <a:pt x="0" y="3"/>
                    <a:pt x="0" y="3"/>
                  </a:cubicBezTo>
                  <a:cubicBezTo>
                    <a:pt x="0" y="2"/>
                    <a:pt x="0" y="1"/>
                    <a:pt x="1" y="1"/>
                  </a:cubicBezTo>
                  <a:cubicBezTo>
                    <a:pt x="1" y="0"/>
                    <a:pt x="2"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5" name="Freeform 336"/>
            <p:cNvSpPr>
              <a:spLocks/>
            </p:cNvSpPr>
            <p:nvPr/>
          </p:nvSpPr>
          <p:spPr bwMode="auto">
            <a:xfrm>
              <a:off x="14160004" y="8520813"/>
              <a:ext cx="80963" cy="15875"/>
            </a:xfrm>
            <a:custGeom>
              <a:avLst/>
              <a:gdLst>
                <a:gd name="T0" fmla="*/ 27 w 31"/>
                <a:gd name="T1" fmla="*/ 0 h 6"/>
                <a:gd name="T2" fmla="*/ 31 w 31"/>
                <a:gd name="T3" fmla="*/ 1 h 6"/>
                <a:gd name="T4" fmla="*/ 29 w 31"/>
                <a:gd name="T5" fmla="*/ 4 h 6"/>
                <a:gd name="T6" fmla="*/ 0 w 31"/>
                <a:gd name="T7" fmla="*/ 6 h 6"/>
                <a:gd name="T8" fmla="*/ 2 w 31"/>
                <a:gd name="T9" fmla="*/ 4 h 6"/>
                <a:gd name="T10" fmla="*/ 27 w 31"/>
                <a:gd name="T11" fmla="*/ 0 h 6"/>
              </a:gdLst>
              <a:ahLst/>
              <a:cxnLst>
                <a:cxn ang="0">
                  <a:pos x="T0" y="T1"/>
                </a:cxn>
                <a:cxn ang="0">
                  <a:pos x="T2" y="T3"/>
                </a:cxn>
                <a:cxn ang="0">
                  <a:pos x="T4" y="T5"/>
                </a:cxn>
                <a:cxn ang="0">
                  <a:pos x="T6" y="T7"/>
                </a:cxn>
                <a:cxn ang="0">
                  <a:pos x="T8" y="T9"/>
                </a:cxn>
                <a:cxn ang="0">
                  <a:pos x="T10" y="T11"/>
                </a:cxn>
              </a:cxnLst>
              <a:rect l="0" t="0" r="r" b="b"/>
              <a:pathLst>
                <a:path w="31" h="6">
                  <a:moveTo>
                    <a:pt x="27" y="0"/>
                  </a:moveTo>
                  <a:cubicBezTo>
                    <a:pt x="28" y="0"/>
                    <a:pt x="29" y="0"/>
                    <a:pt x="31" y="1"/>
                  </a:cubicBezTo>
                  <a:cubicBezTo>
                    <a:pt x="30" y="2"/>
                    <a:pt x="29" y="3"/>
                    <a:pt x="29" y="4"/>
                  </a:cubicBezTo>
                  <a:cubicBezTo>
                    <a:pt x="19" y="5"/>
                    <a:pt x="10" y="6"/>
                    <a:pt x="0" y="6"/>
                  </a:cubicBezTo>
                  <a:cubicBezTo>
                    <a:pt x="1" y="6"/>
                    <a:pt x="1" y="5"/>
                    <a:pt x="2" y="4"/>
                  </a:cubicBezTo>
                  <a:cubicBezTo>
                    <a:pt x="10" y="2"/>
                    <a:pt x="19" y="1"/>
                    <a:pt x="2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6" name="Freeform 337"/>
            <p:cNvSpPr>
              <a:spLocks/>
            </p:cNvSpPr>
            <p:nvPr/>
          </p:nvSpPr>
          <p:spPr bwMode="auto">
            <a:xfrm>
              <a:off x="8414841" y="8523988"/>
              <a:ext cx="50800" cy="23813"/>
            </a:xfrm>
            <a:custGeom>
              <a:avLst/>
              <a:gdLst>
                <a:gd name="T0" fmla="*/ 17 w 19"/>
                <a:gd name="T1" fmla="*/ 0 h 9"/>
                <a:gd name="T2" fmla="*/ 0 w 19"/>
                <a:gd name="T3" fmla="*/ 6 h 9"/>
                <a:gd name="T4" fmla="*/ 2 w 19"/>
                <a:gd name="T5" fmla="*/ 6 h 9"/>
                <a:gd name="T6" fmla="*/ 19 w 19"/>
                <a:gd name="T7" fmla="*/ 4 h 9"/>
                <a:gd name="T8" fmla="*/ 18 w 19"/>
                <a:gd name="T9" fmla="*/ 0 h 9"/>
                <a:gd name="T10" fmla="*/ 17 w 19"/>
                <a:gd name="T11" fmla="*/ 0 h 9"/>
              </a:gdLst>
              <a:ahLst/>
              <a:cxnLst>
                <a:cxn ang="0">
                  <a:pos x="T0" y="T1"/>
                </a:cxn>
                <a:cxn ang="0">
                  <a:pos x="T2" y="T3"/>
                </a:cxn>
                <a:cxn ang="0">
                  <a:pos x="T4" y="T5"/>
                </a:cxn>
                <a:cxn ang="0">
                  <a:pos x="T6" y="T7"/>
                </a:cxn>
                <a:cxn ang="0">
                  <a:pos x="T8" y="T9"/>
                </a:cxn>
                <a:cxn ang="0">
                  <a:pos x="T10" y="T11"/>
                </a:cxn>
              </a:cxnLst>
              <a:rect l="0" t="0" r="r" b="b"/>
              <a:pathLst>
                <a:path w="19" h="9">
                  <a:moveTo>
                    <a:pt x="17" y="0"/>
                  </a:moveTo>
                  <a:cubicBezTo>
                    <a:pt x="10" y="2"/>
                    <a:pt x="5" y="0"/>
                    <a:pt x="0" y="6"/>
                  </a:cubicBezTo>
                  <a:cubicBezTo>
                    <a:pt x="1" y="6"/>
                    <a:pt x="2" y="6"/>
                    <a:pt x="2" y="6"/>
                  </a:cubicBezTo>
                  <a:cubicBezTo>
                    <a:pt x="7" y="9"/>
                    <a:pt x="14" y="5"/>
                    <a:pt x="19" y="4"/>
                  </a:cubicBezTo>
                  <a:cubicBezTo>
                    <a:pt x="18" y="2"/>
                    <a:pt x="18" y="1"/>
                    <a:pt x="18" y="0"/>
                  </a:cubicBezTo>
                  <a:cubicBezTo>
                    <a:pt x="17" y="0"/>
                    <a:pt x="17" y="0"/>
                    <a:pt x="1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7" name="Freeform 338"/>
            <p:cNvSpPr>
              <a:spLocks/>
            </p:cNvSpPr>
            <p:nvPr/>
          </p:nvSpPr>
          <p:spPr bwMode="auto">
            <a:xfrm>
              <a:off x="8602166" y="8531925"/>
              <a:ext cx="36513" cy="12700"/>
            </a:xfrm>
            <a:custGeom>
              <a:avLst/>
              <a:gdLst>
                <a:gd name="T0" fmla="*/ 13 w 14"/>
                <a:gd name="T1" fmla="*/ 0 h 5"/>
                <a:gd name="T2" fmla="*/ 13 w 14"/>
                <a:gd name="T3" fmla="*/ 3 h 5"/>
                <a:gd name="T4" fmla="*/ 0 w 14"/>
                <a:gd name="T5" fmla="*/ 5 h 5"/>
                <a:gd name="T6" fmla="*/ 0 w 14"/>
                <a:gd name="T7" fmla="*/ 2 h 5"/>
                <a:gd name="T8" fmla="*/ 13 w 14"/>
                <a:gd name="T9" fmla="*/ 0 h 5"/>
              </a:gdLst>
              <a:ahLst/>
              <a:cxnLst>
                <a:cxn ang="0">
                  <a:pos x="T0" y="T1"/>
                </a:cxn>
                <a:cxn ang="0">
                  <a:pos x="T2" y="T3"/>
                </a:cxn>
                <a:cxn ang="0">
                  <a:pos x="T4" y="T5"/>
                </a:cxn>
                <a:cxn ang="0">
                  <a:pos x="T6" y="T7"/>
                </a:cxn>
                <a:cxn ang="0">
                  <a:pos x="T8" y="T9"/>
                </a:cxn>
              </a:cxnLst>
              <a:rect l="0" t="0" r="r" b="b"/>
              <a:pathLst>
                <a:path w="14" h="5">
                  <a:moveTo>
                    <a:pt x="13" y="0"/>
                  </a:moveTo>
                  <a:cubicBezTo>
                    <a:pt x="14" y="3"/>
                    <a:pt x="14" y="0"/>
                    <a:pt x="13" y="3"/>
                  </a:cubicBezTo>
                  <a:cubicBezTo>
                    <a:pt x="9" y="4"/>
                    <a:pt x="5" y="5"/>
                    <a:pt x="0" y="5"/>
                  </a:cubicBezTo>
                  <a:cubicBezTo>
                    <a:pt x="0" y="4"/>
                    <a:pt x="0" y="3"/>
                    <a:pt x="0" y="2"/>
                  </a:cubicBezTo>
                  <a:cubicBezTo>
                    <a:pt x="5" y="2"/>
                    <a:pt x="9" y="1"/>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8" name="Freeform 339"/>
            <p:cNvSpPr>
              <a:spLocks/>
            </p:cNvSpPr>
            <p:nvPr/>
          </p:nvSpPr>
          <p:spPr bwMode="auto">
            <a:xfrm>
              <a:off x="10416679" y="8531925"/>
              <a:ext cx="23813" cy="15875"/>
            </a:xfrm>
            <a:custGeom>
              <a:avLst/>
              <a:gdLst>
                <a:gd name="T0" fmla="*/ 1 w 9"/>
                <a:gd name="T1" fmla="*/ 1 h 6"/>
                <a:gd name="T2" fmla="*/ 9 w 9"/>
                <a:gd name="T3" fmla="*/ 3 h 6"/>
                <a:gd name="T4" fmla="*/ 1 w 9"/>
                <a:gd name="T5" fmla="*/ 6 h 6"/>
                <a:gd name="T6" fmla="*/ 0 w 9"/>
                <a:gd name="T7" fmla="*/ 5 h 6"/>
                <a:gd name="T8" fmla="*/ 1 w 9"/>
                <a:gd name="T9" fmla="*/ 1 h 6"/>
              </a:gdLst>
              <a:ahLst/>
              <a:cxnLst>
                <a:cxn ang="0">
                  <a:pos x="T0" y="T1"/>
                </a:cxn>
                <a:cxn ang="0">
                  <a:pos x="T2" y="T3"/>
                </a:cxn>
                <a:cxn ang="0">
                  <a:pos x="T4" y="T5"/>
                </a:cxn>
                <a:cxn ang="0">
                  <a:pos x="T6" y="T7"/>
                </a:cxn>
                <a:cxn ang="0">
                  <a:pos x="T8" y="T9"/>
                </a:cxn>
              </a:cxnLst>
              <a:rect l="0" t="0" r="r" b="b"/>
              <a:pathLst>
                <a:path w="9" h="6">
                  <a:moveTo>
                    <a:pt x="1" y="1"/>
                  </a:moveTo>
                  <a:cubicBezTo>
                    <a:pt x="7" y="0"/>
                    <a:pt x="7" y="0"/>
                    <a:pt x="9" y="3"/>
                  </a:cubicBezTo>
                  <a:cubicBezTo>
                    <a:pt x="7" y="4"/>
                    <a:pt x="4" y="5"/>
                    <a:pt x="1" y="6"/>
                  </a:cubicBezTo>
                  <a:cubicBezTo>
                    <a:pt x="1" y="6"/>
                    <a:pt x="0" y="6"/>
                    <a:pt x="0" y="5"/>
                  </a:cubicBezTo>
                  <a:cubicBezTo>
                    <a:pt x="0" y="2"/>
                    <a:pt x="0" y="3"/>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9" name="Freeform 340"/>
            <p:cNvSpPr>
              <a:spLocks/>
            </p:cNvSpPr>
            <p:nvPr/>
          </p:nvSpPr>
          <p:spPr bwMode="auto">
            <a:xfrm>
              <a:off x="14139366" y="8535100"/>
              <a:ext cx="17463" cy="7938"/>
            </a:xfrm>
            <a:custGeom>
              <a:avLst/>
              <a:gdLst>
                <a:gd name="T0" fmla="*/ 2 w 7"/>
                <a:gd name="T1" fmla="*/ 0 h 3"/>
                <a:gd name="T2" fmla="*/ 7 w 7"/>
                <a:gd name="T3" fmla="*/ 1 h 3"/>
                <a:gd name="T4" fmla="*/ 2 w 7"/>
                <a:gd name="T5" fmla="*/ 3 h 3"/>
                <a:gd name="T6" fmla="*/ 0 w 7"/>
                <a:gd name="T7" fmla="*/ 2 h 3"/>
                <a:gd name="T8" fmla="*/ 2 w 7"/>
                <a:gd name="T9" fmla="*/ 0 h 3"/>
              </a:gdLst>
              <a:ahLst/>
              <a:cxnLst>
                <a:cxn ang="0">
                  <a:pos x="T0" y="T1"/>
                </a:cxn>
                <a:cxn ang="0">
                  <a:pos x="T2" y="T3"/>
                </a:cxn>
                <a:cxn ang="0">
                  <a:pos x="T4" y="T5"/>
                </a:cxn>
                <a:cxn ang="0">
                  <a:pos x="T6" y="T7"/>
                </a:cxn>
                <a:cxn ang="0">
                  <a:pos x="T8" y="T9"/>
                </a:cxn>
              </a:cxnLst>
              <a:rect l="0" t="0" r="r" b="b"/>
              <a:pathLst>
                <a:path w="7" h="3">
                  <a:moveTo>
                    <a:pt x="2" y="0"/>
                  </a:moveTo>
                  <a:cubicBezTo>
                    <a:pt x="4" y="0"/>
                    <a:pt x="5" y="0"/>
                    <a:pt x="7" y="1"/>
                  </a:cubicBezTo>
                  <a:cubicBezTo>
                    <a:pt x="5" y="1"/>
                    <a:pt x="4" y="2"/>
                    <a:pt x="2" y="3"/>
                  </a:cubicBezTo>
                  <a:cubicBezTo>
                    <a:pt x="2" y="3"/>
                    <a:pt x="1" y="3"/>
                    <a:pt x="0" y="2"/>
                  </a:cubicBezTo>
                  <a:cubicBezTo>
                    <a:pt x="1" y="1"/>
                    <a:pt x="2"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0" name="Freeform 341"/>
            <p:cNvSpPr>
              <a:spLocks/>
            </p:cNvSpPr>
            <p:nvPr/>
          </p:nvSpPr>
          <p:spPr bwMode="auto">
            <a:xfrm>
              <a:off x="11302504" y="8536688"/>
              <a:ext cx="60325" cy="31750"/>
            </a:xfrm>
            <a:custGeom>
              <a:avLst/>
              <a:gdLst>
                <a:gd name="T0" fmla="*/ 21 w 23"/>
                <a:gd name="T1" fmla="*/ 0 h 12"/>
                <a:gd name="T2" fmla="*/ 23 w 23"/>
                <a:gd name="T3" fmla="*/ 1 h 12"/>
                <a:gd name="T4" fmla="*/ 22 w 23"/>
                <a:gd name="T5" fmla="*/ 3 h 12"/>
                <a:gd name="T6" fmla="*/ 0 w 23"/>
                <a:gd name="T7" fmla="*/ 4 h 12"/>
                <a:gd name="T8" fmla="*/ 21 w 23"/>
                <a:gd name="T9" fmla="*/ 0 h 12"/>
              </a:gdLst>
              <a:ahLst/>
              <a:cxnLst>
                <a:cxn ang="0">
                  <a:pos x="T0" y="T1"/>
                </a:cxn>
                <a:cxn ang="0">
                  <a:pos x="T2" y="T3"/>
                </a:cxn>
                <a:cxn ang="0">
                  <a:pos x="T4" y="T5"/>
                </a:cxn>
                <a:cxn ang="0">
                  <a:pos x="T6" y="T7"/>
                </a:cxn>
                <a:cxn ang="0">
                  <a:pos x="T8" y="T9"/>
                </a:cxn>
              </a:cxnLst>
              <a:rect l="0" t="0" r="r" b="b"/>
              <a:pathLst>
                <a:path w="23" h="12">
                  <a:moveTo>
                    <a:pt x="21" y="0"/>
                  </a:moveTo>
                  <a:cubicBezTo>
                    <a:pt x="22" y="0"/>
                    <a:pt x="22" y="1"/>
                    <a:pt x="23" y="1"/>
                  </a:cubicBezTo>
                  <a:cubicBezTo>
                    <a:pt x="23" y="2"/>
                    <a:pt x="23" y="3"/>
                    <a:pt x="22" y="3"/>
                  </a:cubicBezTo>
                  <a:cubicBezTo>
                    <a:pt x="16" y="5"/>
                    <a:pt x="5" y="12"/>
                    <a:pt x="0" y="4"/>
                  </a:cubicBezTo>
                  <a:cubicBezTo>
                    <a:pt x="7" y="3"/>
                    <a:pt x="14" y="1"/>
                    <a:pt x="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1" name="Freeform 342"/>
            <p:cNvSpPr>
              <a:spLocks/>
            </p:cNvSpPr>
            <p:nvPr/>
          </p:nvSpPr>
          <p:spPr bwMode="auto">
            <a:xfrm>
              <a:off x="14050466" y="8536688"/>
              <a:ext cx="82550" cy="20638"/>
            </a:xfrm>
            <a:custGeom>
              <a:avLst/>
              <a:gdLst>
                <a:gd name="T0" fmla="*/ 29 w 32"/>
                <a:gd name="T1" fmla="*/ 0 h 8"/>
                <a:gd name="T2" fmla="*/ 32 w 32"/>
                <a:gd name="T3" fmla="*/ 1 h 8"/>
                <a:gd name="T4" fmla="*/ 32 w 32"/>
                <a:gd name="T5" fmla="*/ 2 h 8"/>
                <a:gd name="T6" fmla="*/ 30 w 32"/>
                <a:gd name="T7" fmla="*/ 3 h 8"/>
                <a:gd name="T8" fmla="*/ 0 w 32"/>
                <a:gd name="T9" fmla="*/ 8 h 8"/>
                <a:gd name="T10" fmla="*/ 2 w 32"/>
                <a:gd name="T11" fmla="*/ 4 h 8"/>
                <a:gd name="T12" fmla="*/ 29 w 32"/>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32" h="8">
                  <a:moveTo>
                    <a:pt x="29" y="0"/>
                  </a:moveTo>
                  <a:cubicBezTo>
                    <a:pt x="30" y="0"/>
                    <a:pt x="31" y="1"/>
                    <a:pt x="32" y="1"/>
                  </a:cubicBezTo>
                  <a:cubicBezTo>
                    <a:pt x="32" y="2"/>
                    <a:pt x="32" y="2"/>
                    <a:pt x="32" y="2"/>
                  </a:cubicBezTo>
                  <a:cubicBezTo>
                    <a:pt x="32" y="3"/>
                    <a:pt x="31" y="3"/>
                    <a:pt x="30" y="3"/>
                  </a:cubicBezTo>
                  <a:cubicBezTo>
                    <a:pt x="20" y="5"/>
                    <a:pt x="10" y="7"/>
                    <a:pt x="0" y="8"/>
                  </a:cubicBezTo>
                  <a:cubicBezTo>
                    <a:pt x="0" y="7"/>
                    <a:pt x="1" y="6"/>
                    <a:pt x="2" y="4"/>
                  </a:cubicBezTo>
                  <a:cubicBezTo>
                    <a:pt x="11" y="3"/>
                    <a:pt x="20" y="1"/>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2" name="Freeform 343"/>
            <p:cNvSpPr>
              <a:spLocks/>
            </p:cNvSpPr>
            <p:nvPr/>
          </p:nvSpPr>
          <p:spPr bwMode="auto">
            <a:xfrm>
              <a:off x="8578354" y="8539863"/>
              <a:ext cx="15875" cy="11113"/>
            </a:xfrm>
            <a:custGeom>
              <a:avLst/>
              <a:gdLst>
                <a:gd name="T0" fmla="*/ 2 w 6"/>
                <a:gd name="T1" fmla="*/ 0 h 4"/>
                <a:gd name="T2" fmla="*/ 6 w 6"/>
                <a:gd name="T3" fmla="*/ 0 h 4"/>
                <a:gd name="T4" fmla="*/ 6 w 6"/>
                <a:gd name="T5" fmla="*/ 1 h 4"/>
                <a:gd name="T6" fmla="*/ 5 w 6"/>
                <a:gd name="T7" fmla="*/ 3 h 4"/>
                <a:gd name="T8" fmla="*/ 2 w 6"/>
                <a:gd name="T9" fmla="*/ 4 h 4"/>
                <a:gd name="T10" fmla="*/ 0 w 6"/>
                <a:gd name="T11" fmla="*/ 2 h 4"/>
                <a:gd name="T12" fmla="*/ 0 w 6"/>
                <a:gd name="T13" fmla="*/ 1 h 4"/>
                <a:gd name="T14" fmla="*/ 2 w 6"/>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 h="4">
                  <a:moveTo>
                    <a:pt x="2" y="0"/>
                  </a:moveTo>
                  <a:cubicBezTo>
                    <a:pt x="3" y="0"/>
                    <a:pt x="4" y="0"/>
                    <a:pt x="6" y="0"/>
                  </a:cubicBezTo>
                  <a:cubicBezTo>
                    <a:pt x="6" y="1"/>
                    <a:pt x="6" y="1"/>
                    <a:pt x="6" y="1"/>
                  </a:cubicBezTo>
                  <a:cubicBezTo>
                    <a:pt x="5" y="2"/>
                    <a:pt x="5" y="3"/>
                    <a:pt x="5" y="3"/>
                  </a:cubicBezTo>
                  <a:cubicBezTo>
                    <a:pt x="4" y="4"/>
                    <a:pt x="3" y="4"/>
                    <a:pt x="2" y="4"/>
                  </a:cubicBezTo>
                  <a:cubicBezTo>
                    <a:pt x="1" y="4"/>
                    <a:pt x="0" y="3"/>
                    <a:pt x="0" y="2"/>
                  </a:cubicBezTo>
                  <a:cubicBezTo>
                    <a:pt x="0" y="2"/>
                    <a:pt x="0" y="2"/>
                    <a:pt x="0" y="1"/>
                  </a:cubicBezTo>
                  <a:cubicBezTo>
                    <a:pt x="0" y="1"/>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3" name="Freeform 344"/>
            <p:cNvSpPr>
              <a:spLocks/>
            </p:cNvSpPr>
            <p:nvPr/>
          </p:nvSpPr>
          <p:spPr bwMode="auto">
            <a:xfrm>
              <a:off x="8478341" y="8544625"/>
              <a:ext cx="73025" cy="58738"/>
            </a:xfrm>
            <a:custGeom>
              <a:avLst/>
              <a:gdLst>
                <a:gd name="T0" fmla="*/ 22 w 28"/>
                <a:gd name="T1" fmla="*/ 1 h 22"/>
                <a:gd name="T2" fmla="*/ 6 w 28"/>
                <a:gd name="T3" fmla="*/ 6 h 22"/>
                <a:gd name="T4" fmla="*/ 8 w 28"/>
                <a:gd name="T5" fmla="*/ 6 h 22"/>
                <a:gd name="T6" fmla="*/ 16 w 28"/>
                <a:gd name="T7" fmla="*/ 8 h 22"/>
                <a:gd name="T8" fmla="*/ 15 w 28"/>
                <a:gd name="T9" fmla="*/ 10 h 22"/>
                <a:gd name="T10" fmla="*/ 3 w 28"/>
                <a:gd name="T11" fmla="*/ 14 h 22"/>
                <a:gd name="T12" fmla="*/ 0 w 28"/>
                <a:gd name="T13" fmla="*/ 22 h 22"/>
                <a:gd name="T14" fmla="*/ 4 w 28"/>
                <a:gd name="T15" fmla="*/ 22 h 22"/>
                <a:gd name="T16" fmla="*/ 7 w 28"/>
                <a:gd name="T17" fmla="*/ 16 h 22"/>
                <a:gd name="T18" fmla="*/ 7 w 28"/>
                <a:gd name="T19" fmla="*/ 15 h 22"/>
                <a:gd name="T20" fmla="*/ 28 w 28"/>
                <a:gd name="T21" fmla="*/ 5 h 22"/>
                <a:gd name="T22" fmla="*/ 25 w 28"/>
                <a:gd name="T23" fmla="*/ 1 h 22"/>
                <a:gd name="T24" fmla="*/ 22 w 28"/>
                <a:gd name="T25" fmla="*/ 1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8" h="22">
                  <a:moveTo>
                    <a:pt x="22" y="1"/>
                  </a:moveTo>
                  <a:cubicBezTo>
                    <a:pt x="17" y="4"/>
                    <a:pt x="9" y="0"/>
                    <a:pt x="6" y="6"/>
                  </a:cubicBezTo>
                  <a:cubicBezTo>
                    <a:pt x="7" y="6"/>
                    <a:pt x="7" y="6"/>
                    <a:pt x="8" y="6"/>
                  </a:cubicBezTo>
                  <a:cubicBezTo>
                    <a:pt x="11" y="7"/>
                    <a:pt x="13" y="7"/>
                    <a:pt x="16" y="8"/>
                  </a:cubicBezTo>
                  <a:cubicBezTo>
                    <a:pt x="15" y="9"/>
                    <a:pt x="15" y="9"/>
                    <a:pt x="15" y="10"/>
                  </a:cubicBezTo>
                  <a:cubicBezTo>
                    <a:pt x="11" y="11"/>
                    <a:pt x="7" y="13"/>
                    <a:pt x="3" y="14"/>
                  </a:cubicBezTo>
                  <a:cubicBezTo>
                    <a:pt x="2" y="17"/>
                    <a:pt x="1" y="20"/>
                    <a:pt x="0" y="22"/>
                  </a:cubicBezTo>
                  <a:cubicBezTo>
                    <a:pt x="2" y="22"/>
                    <a:pt x="3" y="22"/>
                    <a:pt x="4" y="22"/>
                  </a:cubicBezTo>
                  <a:cubicBezTo>
                    <a:pt x="10" y="21"/>
                    <a:pt x="14" y="18"/>
                    <a:pt x="7" y="16"/>
                  </a:cubicBezTo>
                  <a:cubicBezTo>
                    <a:pt x="7" y="15"/>
                    <a:pt x="7" y="15"/>
                    <a:pt x="7" y="15"/>
                  </a:cubicBezTo>
                  <a:cubicBezTo>
                    <a:pt x="19" y="14"/>
                    <a:pt x="23" y="12"/>
                    <a:pt x="28" y="5"/>
                  </a:cubicBezTo>
                  <a:cubicBezTo>
                    <a:pt x="27" y="4"/>
                    <a:pt x="26" y="3"/>
                    <a:pt x="25" y="1"/>
                  </a:cubicBezTo>
                  <a:cubicBezTo>
                    <a:pt x="24" y="1"/>
                    <a:pt x="23" y="1"/>
                    <a:pt x="2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4" name="Freeform 345"/>
            <p:cNvSpPr>
              <a:spLocks/>
            </p:cNvSpPr>
            <p:nvPr/>
          </p:nvSpPr>
          <p:spPr bwMode="auto">
            <a:xfrm>
              <a:off x="11064379" y="8552563"/>
              <a:ext cx="28575" cy="15875"/>
            </a:xfrm>
            <a:custGeom>
              <a:avLst/>
              <a:gdLst>
                <a:gd name="T0" fmla="*/ 6 w 11"/>
                <a:gd name="T1" fmla="*/ 0 h 6"/>
                <a:gd name="T2" fmla="*/ 11 w 11"/>
                <a:gd name="T3" fmla="*/ 2 h 6"/>
                <a:gd name="T4" fmla="*/ 10 w 11"/>
                <a:gd name="T5" fmla="*/ 4 h 6"/>
                <a:gd name="T6" fmla="*/ 0 w 11"/>
                <a:gd name="T7" fmla="*/ 6 h 6"/>
                <a:gd name="T8" fmla="*/ 2 w 11"/>
                <a:gd name="T9" fmla="*/ 2 h 6"/>
                <a:gd name="T10" fmla="*/ 6 w 11"/>
                <a:gd name="T11" fmla="*/ 0 h 6"/>
              </a:gdLst>
              <a:ahLst/>
              <a:cxnLst>
                <a:cxn ang="0">
                  <a:pos x="T0" y="T1"/>
                </a:cxn>
                <a:cxn ang="0">
                  <a:pos x="T2" y="T3"/>
                </a:cxn>
                <a:cxn ang="0">
                  <a:pos x="T4" y="T5"/>
                </a:cxn>
                <a:cxn ang="0">
                  <a:pos x="T6" y="T7"/>
                </a:cxn>
                <a:cxn ang="0">
                  <a:pos x="T8" y="T9"/>
                </a:cxn>
                <a:cxn ang="0">
                  <a:pos x="T10" y="T11"/>
                </a:cxn>
              </a:cxnLst>
              <a:rect l="0" t="0" r="r" b="b"/>
              <a:pathLst>
                <a:path w="11" h="6">
                  <a:moveTo>
                    <a:pt x="6" y="0"/>
                  </a:moveTo>
                  <a:cubicBezTo>
                    <a:pt x="8" y="1"/>
                    <a:pt x="9" y="2"/>
                    <a:pt x="11" y="2"/>
                  </a:cubicBezTo>
                  <a:cubicBezTo>
                    <a:pt x="10" y="3"/>
                    <a:pt x="10" y="3"/>
                    <a:pt x="10" y="4"/>
                  </a:cubicBezTo>
                  <a:cubicBezTo>
                    <a:pt x="7" y="5"/>
                    <a:pt x="3" y="5"/>
                    <a:pt x="0" y="6"/>
                  </a:cubicBezTo>
                  <a:cubicBezTo>
                    <a:pt x="1" y="5"/>
                    <a:pt x="1" y="3"/>
                    <a:pt x="2" y="2"/>
                  </a:cubicBezTo>
                  <a:cubicBezTo>
                    <a:pt x="3" y="2"/>
                    <a:pt x="5"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5" name="Freeform 346"/>
            <p:cNvSpPr>
              <a:spLocks/>
            </p:cNvSpPr>
            <p:nvPr/>
          </p:nvSpPr>
          <p:spPr bwMode="auto">
            <a:xfrm>
              <a:off x="11165979" y="8555738"/>
              <a:ext cx="68263" cy="17463"/>
            </a:xfrm>
            <a:custGeom>
              <a:avLst/>
              <a:gdLst>
                <a:gd name="T0" fmla="*/ 15 w 26"/>
                <a:gd name="T1" fmla="*/ 0 h 7"/>
                <a:gd name="T2" fmla="*/ 26 w 26"/>
                <a:gd name="T3" fmla="*/ 3 h 7"/>
                <a:gd name="T4" fmla="*/ 25 w 26"/>
                <a:gd name="T5" fmla="*/ 6 h 7"/>
                <a:gd name="T6" fmla="*/ 0 w 26"/>
                <a:gd name="T7" fmla="*/ 7 h 7"/>
                <a:gd name="T8" fmla="*/ 2 w 26"/>
                <a:gd name="T9" fmla="*/ 4 h 7"/>
                <a:gd name="T10" fmla="*/ 15 w 26"/>
                <a:gd name="T11" fmla="*/ 0 h 7"/>
              </a:gdLst>
              <a:ahLst/>
              <a:cxnLst>
                <a:cxn ang="0">
                  <a:pos x="T0" y="T1"/>
                </a:cxn>
                <a:cxn ang="0">
                  <a:pos x="T2" y="T3"/>
                </a:cxn>
                <a:cxn ang="0">
                  <a:pos x="T4" y="T5"/>
                </a:cxn>
                <a:cxn ang="0">
                  <a:pos x="T6" y="T7"/>
                </a:cxn>
                <a:cxn ang="0">
                  <a:pos x="T8" y="T9"/>
                </a:cxn>
                <a:cxn ang="0">
                  <a:pos x="T10" y="T11"/>
                </a:cxn>
              </a:cxnLst>
              <a:rect l="0" t="0" r="r" b="b"/>
              <a:pathLst>
                <a:path w="26" h="7">
                  <a:moveTo>
                    <a:pt x="15" y="0"/>
                  </a:moveTo>
                  <a:cubicBezTo>
                    <a:pt x="19" y="1"/>
                    <a:pt x="23" y="2"/>
                    <a:pt x="26" y="3"/>
                  </a:cubicBezTo>
                  <a:cubicBezTo>
                    <a:pt x="26" y="4"/>
                    <a:pt x="25" y="5"/>
                    <a:pt x="25" y="6"/>
                  </a:cubicBezTo>
                  <a:cubicBezTo>
                    <a:pt x="16" y="6"/>
                    <a:pt x="8" y="7"/>
                    <a:pt x="0" y="7"/>
                  </a:cubicBezTo>
                  <a:cubicBezTo>
                    <a:pt x="0" y="6"/>
                    <a:pt x="1" y="5"/>
                    <a:pt x="2" y="4"/>
                  </a:cubicBezTo>
                  <a:cubicBezTo>
                    <a:pt x="6" y="3"/>
                    <a:pt x="10" y="1"/>
                    <a:pt x="1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6" name="Freeform 347"/>
            <p:cNvSpPr>
              <a:spLocks/>
            </p:cNvSpPr>
            <p:nvPr/>
          </p:nvSpPr>
          <p:spPr bwMode="auto">
            <a:xfrm>
              <a:off x="8405316" y="8557325"/>
              <a:ext cx="28575" cy="14288"/>
            </a:xfrm>
            <a:custGeom>
              <a:avLst/>
              <a:gdLst>
                <a:gd name="T0" fmla="*/ 4 w 11"/>
                <a:gd name="T1" fmla="*/ 0 h 5"/>
                <a:gd name="T2" fmla="*/ 0 w 11"/>
                <a:gd name="T3" fmla="*/ 1 h 5"/>
                <a:gd name="T4" fmla="*/ 0 w 11"/>
                <a:gd name="T5" fmla="*/ 4 h 5"/>
                <a:gd name="T6" fmla="*/ 2 w 11"/>
                <a:gd name="T7" fmla="*/ 4 h 5"/>
                <a:gd name="T8" fmla="*/ 11 w 11"/>
                <a:gd name="T9" fmla="*/ 3 h 5"/>
                <a:gd name="T10" fmla="*/ 8 w 11"/>
                <a:gd name="T11" fmla="*/ 1 h 5"/>
                <a:gd name="T12" fmla="*/ 4 w 11"/>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11" h="5">
                  <a:moveTo>
                    <a:pt x="4" y="0"/>
                  </a:moveTo>
                  <a:cubicBezTo>
                    <a:pt x="3" y="0"/>
                    <a:pt x="2" y="1"/>
                    <a:pt x="0" y="1"/>
                  </a:cubicBezTo>
                  <a:cubicBezTo>
                    <a:pt x="0" y="2"/>
                    <a:pt x="0" y="3"/>
                    <a:pt x="0" y="4"/>
                  </a:cubicBezTo>
                  <a:cubicBezTo>
                    <a:pt x="1" y="4"/>
                    <a:pt x="2" y="4"/>
                    <a:pt x="2" y="4"/>
                  </a:cubicBezTo>
                  <a:cubicBezTo>
                    <a:pt x="6" y="5"/>
                    <a:pt x="8" y="5"/>
                    <a:pt x="11" y="3"/>
                  </a:cubicBezTo>
                  <a:cubicBezTo>
                    <a:pt x="10" y="2"/>
                    <a:pt x="9" y="2"/>
                    <a:pt x="8" y="1"/>
                  </a:cubicBezTo>
                  <a:cubicBezTo>
                    <a:pt x="7" y="1"/>
                    <a:pt x="6"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7" name="Freeform 348"/>
            <p:cNvSpPr>
              <a:spLocks/>
            </p:cNvSpPr>
            <p:nvPr/>
          </p:nvSpPr>
          <p:spPr bwMode="auto">
            <a:xfrm>
              <a:off x="10026154" y="8557325"/>
              <a:ext cx="15875" cy="14288"/>
            </a:xfrm>
            <a:custGeom>
              <a:avLst/>
              <a:gdLst>
                <a:gd name="T0" fmla="*/ 3 w 6"/>
                <a:gd name="T1" fmla="*/ 0 h 5"/>
                <a:gd name="T2" fmla="*/ 0 w 6"/>
                <a:gd name="T3" fmla="*/ 3 h 5"/>
                <a:gd name="T4" fmla="*/ 1 w 6"/>
                <a:gd name="T5" fmla="*/ 5 h 5"/>
                <a:gd name="T6" fmla="*/ 2 w 6"/>
                <a:gd name="T7" fmla="*/ 5 h 5"/>
                <a:gd name="T8" fmla="*/ 5 w 6"/>
                <a:gd name="T9" fmla="*/ 4 h 5"/>
                <a:gd name="T10" fmla="*/ 6 w 6"/>
                <a:gd name="T11" fmla="*/ 0 h 5"/>
                <a:gd name="T12" fmla="*/ 3 w 6"/>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6" h="5">
                  <a:moveTo>
                    <a:pt x="3" y="0"/>
                  </a:moveTo>
                  <a:cubicBezTo>
                    <a:pt x="2" y="1"/>
                    <a:pt x="1" y="2"/>
                    <a:pt x="0" y="3"/>
                  </a:cubicBezTo>
                  <a:cubicBezTo>
                    <a:pt x="0" y="4"/>
                    <a:pt x="0" y="4"/>
                    <a:pt x="1" y="5"/>
                  </a:cubicBezTo>
                  <a:cubicBezTo>
                    <a:pt x="1" y="5"/>
                    <a:pt x="1" y="5"/>
                    <a:pt x="2" y="5"/>
                  </a:cubicBezTo>
                  <a:cubicBezTo>
                    <a:pt x="3" y="5"/>
                    <a:pt x="4" y="4"/>
                    <a:pt x="5" y="4"/>
                  </a:cubicBezTo>
                  <a:cubicBezTo>
                    <a:pt x="6" y="3"/>
                    <a:pt x="6" y="1"/>
                    <a:pt x="6" y="0"/>
                  </a:cubicBezTo>
                  <a:cubicBezTo>
                    <a:pt x="5" y="0"/>
                    <a:pt x="4"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8" name="Freeform 349"/>
            <p:cNvSpPr>
              <a:spLocks/>
            </p:cNvSpPr>
            <p:nvPr/>
          </p:nvSpPr>
          <p:spPr bwMode="auto">
            <a:xfrm>
              <a:off x="11378704" y="8568438"/>
              <a:ext cx="44450" cy="12700"/>
            </a:xfrm>
            <a:custGeom>
              <a:avLst/>
              <a:gdLst>
                <a:gd name="T0" fmla="*/ 4 w 17"/>
                <a:gd name="T1" fmla="*/ 0 h 5"/>
                <a:gd name="T2" fmla="*/ 17 w 17"/>
                <a:gd name="T3" fmla="*/ 4 h 5"/>
                <a:gd name="T4" fmla="*/ 16 w 17"/>
                <a:gd name="T5" fmla="*/ 4 h 5"/>
                <a:gd name="T6" fmla="*/ 0 w 17"/>
                <a:gd name="T7" fmla="*/ 5 h 5"/>
                <a:gd name="T8" fmla="*/ 2 w 17"/>
                <a:gd name="T9" fmla="*/ 1 h 5"/>
                <a:gd name="T10" fmla="*/ 4 w 17"/>
                <a:gd name="T11" fmla="*/ 0 h 5"/>
              </a:gdLst>
              <a:ahLst/>
              <a:cxnLst>
                <a:cxn ang="0">
                  <a:pos x="T0" y="T1"/>
                </a:cxn>
                <a:cxn ang="0">
                  <a:pos x="T2" y="T3"/>
                </a:cxn>
                <a:cxn ang="0">
                  <a:pos x="T4" y="T5"/>
                </a:cxn>
                <a:cxn ang="0">
                  <a:pos x="T6" y="T7"/>
                </a:cxn>
                <a:cxn ang="0">
                  <a:pos x="T8" y="T9"/>
                </a:cxn>
                <a:cxn ang="0">
                  <a:pos x="T10" y="T11"/>
                </a:cxn>
              </a:cxnLst>
              <a:rect l="0" t="0" r="r" b="b"/>
              <a:pathLst>
                <a:path w="17" h="5">
                  <a:moveTo>
                    <a:pt x="4" y="0"/>
                  </a:moveTo>
                  <a:cubicBezTo>
                    <a:pt x="10" y="0"/>
                    <a:pt x="15" y="0"/>
                    <a:pt x="17" y="4"/>
                  </a:cubicBezTo>
                  <a:cubicBezTo>
                    <a:pt x="17" y="4"/>
                    <a:pt x="16" y="4"/>
                    <a:pt x="16" y="4"/>
                  </a:cubicBezTo>
                  <a:cubicBezTo>
                    <a:pt x="10" y="4"/>
                    <a:pt x="5" y="4"/>
                    <a:pt x="0" y="5"/>
                  </a:cubicBezTo>
                  <a:cubicBezTo>
                    <a:pt x="1" y="4"/>
                    <a:pt x="1" y="2"/>
                    <a:pt x="2" y="1"/>
                  </a:cubicBezTo>
                  <a:cubicBezTo>
                    <a:pt x="3" y="1"/>
                    <a:pt x="3"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9" name="Freeform 350"/>
            <p:cNvSpPr>
              <a:spLocks/>
            </p:cNvSpPr>
            <p:nvPr/>
          </p:nvSpPr>
          <p:spPr bwMode="auto">
            <a:xfrm>
              <a:off x="8797429" y="8581138"/>
              <a:ext cx="36513" cy="15875"/>
            </a:xfrm>
            <a:custGeom>
              <a:avLst/>
              <a:gdLst>
                <a:gd name="T0" fmla="*/ 7 w 14"/>
                <a:gd name="T1" fmla="*/ 0 h 6"/>
                <a:gd name="T2" fmla="*/ 0 w 14"/>
                <a:gd name="T3" fmla="*/ 6 h 6"/>
                <a:gd name="T4" fmla="*/ 14 w 14"/>
                <a:gd name="T5" fmla="*/ 3 h 6"/>
                <a:gd name="T6" fmla="*/ 13 w 14"/>
                <a:gd name="T7" fmla="*/ 1 h 6"/>
                <a:gd name="T8" fmla="*/ 7 w 14"/>
                <a:gd name="T9" fmla="*/ 0 h 6"/>
              </a:gdLst>
              <a:ahLst/>
              <a:cxnLst>
                <a:cxn ang="0">
                  <a:pos x="T0" y="T1"/>
                </a:cxn>
                <a:cxn ang="0">
                  <a:pos x="T2" y="T3"/>
                </a:cxn>
                <a:cxn ang="0">
                  <a:pos x="T4" y="T5"/>
                </a:cxn>
                <a:cxn ang="0">
                  <a:pos x="T6" y="T7"/>
                </a:cxn>
                <a:cxn ang="0">
                  <a:pos x="T8" y="T9"/>
                </a:cxn>
              </a:cxnLst>
              <a:rect l="0" t="0" r="r" b="b"/>
              <a:pathLst>
                <a:path w="14" h="6">
                  <a:moveTo>
                    <a:pt x="7" y="0"/>
                  </a:moveTo>
                  <a:cubicBezTo>
                    <a:pt x="4" y="2"/>
                    <a:pt x="2" y="1"/>
                    <a:pt x="0" y="6"/>
                  </a:cubicBezTo>
                  <a:cubicBezTo>
                    <a:pt x="4" y="5"/>
                    <a:pt x="11" y="5"/>
                    <a:pt x="14" y="3"/>
                  </a:cubicBezTo>
                  <a:cubicBezTo>
                    <a:pt x="13" y="2"/>
                    <a:pt x="13" y="1"/>
                    <a:pt x="13" y="1"/>
                  </a:cubicBezTo>
                  <a:cubicBezTo>
                    <a:pt x="11" y="0"/>
                    <a:pt x="9" y="0"/>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0" name="Freeform 351"/>
            <p:cNvSpPr>
              <a:spLocks/>
            </p:cNvSpPr>
            <p:nvPr/>
          </p:nvSpPr>
          <p:spPr bwMode="auto">
            <a:xfrm>
              <a:off x="8743454" y="8584313"/>
              <a:ext cx="44450" cy="20638"/>
            </a:xfrm>
            <a:custGeom>
              <a:avLst/>
              <a:gdLst>
                <a:gd name="T0" fmla="*/ 13 w 17"/>
                <a:gd name="T1" fmla="*/ 0 h 8"/>
                <a:gd name="T2" fmla="*/ 0 w 17"/>
                <a:gd name="T3" fmla="*/ 6 h 8"/>
                <a:gd name="T4" fmla="*/ 1 w 17"/>
                <a:gd name="T5" fmla="*/ 7 h 8"/>
                <a:gd name="T6" fmla="*/ 4 w 17"/>
                <a:gd name="T7" fmla="*/ 8 h 8"/>
                <a:gd name="T8" fmla="*/ 17 w 17"/>
                <a:gd name="T9" fmla="*/ 0 h 8"/>
                <a:gd name="T10" fmla="*/ 13 w 17"/>
                <a:gd name="T11" fmla="*/ 0 h 8"/>
              </a:gdLst>
              <a:ahLst/>
              <a:cxnLst>
                <a:cxn ang="0">
                  <a:pos x="T0" y="T1"/>
                </a:cxn>
                <a:cxn ang="0">
                  <a:pos x="T2" y="T3"/>
                </a:cxn>
                <a:cxn ang="0">
                  <a:pos x="T4" y="T5"/>
                </a:cxn>
                <a:cxn ang="0">
                  <a:pos x="T6" y="T7"/>
                </a:cxn>
                <a:cxn ang="0">
                  <a:pos x="T8" y="T9"/>
                </a:cxn>
                <a:cxn ang="0">
                  <a:pos x="T10" y="T11"/>
                </a:cxn>
              </a:cxnLst>
              <a:rect l="0" t="0" r="r" b="b"/>
              <a:pathLst>
                <a:path w="17" h="8">
                  <a:moveTo>
                    <a:pt x="13" y="0"/>
                  </a:moveTo>
                  <a:cubicBezTo>
                    <a:pt x="8" y="2"/>
                    <a:pt x="4" y="4"/>
                    <a:pt x="0" y="6"/>
                  </a:cubicBezTo>
                  <a:cubicBezTo>
                    <a:pt x="0" y="6"/>
                    <a:pt x="1" y="7"/>
                    <a:pt x="1" y="7"/>
                  </a:cubicBezTo>
                  <a:cubicBezTo>
                    <a:pt x="2" y="8"/>
                    <a:pt x="3" y="8"/>
                    <a:pt x="4" y="8"/>
                  </a:cubicBezTo>
                  <a:cubicBezTo>
                    <a:pt x="9" y="7"/>
                    <a:pt x="15" y="5"/>
                    <a:pt x="17" y="0"/>
                  </a:cubicBezTo>
                  <a:cubicBezTo>
                    <a:pt x="16" y="0"/>
                    <a:pt x="14" y="0"/>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1" name="Freeform 352"/>
            <p:cNvSpPr>
              <a:spLocks/>
            </p:cNvSpPr>
            <p:nvPr/>
          </p:nvSpPr>
          <p:spPr bwMode="auto">
            <a:xfrm>
              <a:off x="10383341" y="8584313"/>
              <a:ext cx="36513" cy="11113"/>
            </a:xfrm>
            <a:custGeom>
              <a:avLst/>
              <a:gdLst>
                <a:gd name="T0" fmla="*/ 2 w 14"/>
                <a:gd name="T1" fmla="*/ 0 h 4"/>
                <a:gd name="T2" fmla="*/ 14 w 14"/>
                <a:gd name="T3" fmla="*/ 2 h 4"/>
                <a:gd name="T4" fmla="*/ 14 w 14"/>
                <a:gd name="T5" fmla="*/ 3 h 4"/>
                <a:gd name="T6" fmla="*/ 13 w 14"/>
                <a:gd name="T7" fmla="*/ 4 h 4"/>
                <a:gd name="T8" fmla="*/ 0 w 14"/>
                <a:gd name="T9" fmla="*/ 3 h 4"/>
                <a:gd name="T10" fmla="*/ 2 w 14"/>
                <a:gd name="T11" fmla="*/ 0 h 4"/>
              </a:gdLst>
              <a:ahLst/>
              <a:cxnLst>
                <a:cxn ang="0">
                  <a:pos x="T0" y="T1"/>
                </a:cxn>
                <a:cxn ang="0">
                  <a:pos x="T2" y="T3"/>
                </a:cxn>
                <a:cxn ang="0">
                  <a:pos x="T4" y="T5"/>
                </a:cxn>
                <a:cxn ang="0">
                  <a:pos x="T6" y="T7"/>
                </a:cxn>
                <a:cxn ang="0">
                  <a:pos x="T8" y="T9"/>
                </a:cxn>
                <a:cxn ang="0">
                  <a:pos x="T10" y="T11"/>
                </a:cxn>
              </a:cxnLst>
              <a:rect l="0" t="0" r="r" b="b"/>
              <a:pathLst>
                <a:path w="14" h="4">
                  <a:moveTo>
                    <a:pt x="2" y="0"/>
                  </a:moveTo>
                  <a:cubicBezTo>
                    <a:pt x="6" y="0"/>
                    <a:pt x="10" y="1"/>
                    <a:pt x="14" y="2"/>
                  </a:cubicBezTo>
                  <a:cubicBezTo>
                    <a:pt x="14" y="2"/>
                    <a:pt x="14" y="2"/>
                    <a:pt x="14" y="3"/>
                  </a:cubicBezTo>
                  <a:cubicBezTo>
                    <a:pt x="14" y="3"/>
                    <a:pt x="14" y="3"/>
                    <a:pt x="13" y="4"/>
                  </a:cubicBezTo>
                  <a:cubicBezTo>
                    <a:pt x="9" y="3"/>
                    <a:pt x="5" y="3"/>
                    <a:pt x="0" y="3"/>
                  </a:cubicBezTo>
                  <a:cubicBezTo>
                    <a:pt x="1"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2" name="Freeform 353"/>
            <p:cNvSpPr>
              <a:spLocks/>
            </p:cNvSpPr>
            <p:nvPr/>
          </p:nvSpPr>
          <p:spPr bwMode="auto">
            <a:xfrm>
              <a:off x="10361116" y="8587488"/>
              <a:ext cx="14288" cy="9525"/>
            </a:xfrm>
            <a:custGeom>
              <a:avLst/>
              <a:gdLst>
                <a:gd name="T0" fmla="*/ 3 w 5"/>
                <a:gd name="T1" fmla="*/ 0 h 4"/>
                <a:gd name="T2" fmla="*/ 5 w 5"/>
                <a:gd name="T3" fmla="*/ 0 h 4"/>
                <a:gd name="T4" fmla="*/ 0 w 5"/>
                <a:gd name="T5" fmla="*/ 4 h 4"/>
                <a:gd name="T6" fmla="*/ 1 w 5"/>
                <a:gd name="T7" fmla="*/ 1 h 4"/>
                <a:gd name="T8" fmla="*/ 3 w 5"/>
                <a:gd name="T9" fmla="*/ 0 h 4"/>
              </a:gdLst>
              <a:ahLst/>
              <a:cxnLst>
                <a:cxn ang="0">
                  <a:pos x="T0" y="T1"/>
                </a:cxn>
                <a:cxn ang="0">
                  <a:pos x="T2" y="T3"/>
                </a:cxn>
                <a:cxn ang="0">
                  <a:pos x="T4" y="T5"/>
                </a:cxn>
                <a:cxn ang="0">
                  <a:pos x="T6" y="T7"/>
                </a:cxn>
                <a:cxn ang="0">
                  <a:pos x="T8" y="T9"/>
                </a:cxn>
              </a:cxnLst>
              <a:rect l="0" t="0" r="r" b="b"/>
              <a:pathLst>
                <a:path w="5" h="4">
                  <a:moveTo>
                    <a:pt x="3" y="0"/>
                  </a:moveTo>
                  <a:cubicBezTo>
                    <a:pt x="4" y="0"/>
                    <a:pt x="5" y="0"/>
                    <a:pt x="5" y="0"/>
                  </a:cubicBezTo>
                  <a:cubicBezTo>
                    <a:pt x="3" y="3"/>
                    <a:pt x="4" y="2"/>
                    <a:pt x="0" y="4"/>
                  </a:cubicBezTo>
                  <a:cubicBezTo>
                    <a:pt x="1" y="3"/>
                    <a:pt x="1" y="2"/>
                    <a:pt x="1" y="1"/>
                  </a:cubicBezTo>
                  <a:cubicBezTo>
                    <a:pt x="2" y="0"/>
                    <a:pt x="3"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3" name="Freeform 354"/>
            <p:cNvSpPr>
              <a:spLocks/>
            </p:cNvSpPr>
            <p:nvPr/>
          </p:nvSpPr>
          <p:spPr bwMode="auto">
            <a:xfrm>
              <a:off x="14034591" y="8587488"/>
              <a:ext cx="68263" cy="23813"/>
            </a:xfrm>
            <a:custGeom>
              <a:avLst/>
              <a:gdLst>
                <a:gd name="T0" fmla="*/ 1 w 26"/>
                <a:gd name="T1" fmla="*/ 0 h 9"/>
                <a:gd name="T2" fmla="*/ 26 w 26"/>
                <a:gd name="T3" fmla="*/ 1 h 9"/>
                <a:gd name="T4" fmla="*/ 0 w 26"/>
                <a:gd name="T5" fmla="*/ 2 h 9"/>
                <a:gd name="T6" fmla="*/ 1 w 26"/>
                <a:gd name="T7" fmla="*/ 0 h 9"/>
              </a:gdLst>
              <a:ahLst/>
              <a:cxnLst>
                <a:cxn ang="0">
                  <a:pos x="T0" y="T1"/>
                </a:cxn>
                <a:cxn ang="0">
                  <a:pos x="T2" y="T3"/>
                </a:cxn>
                <a:cxn ang="0">
                  <a:pos x="T4" y="T5"/>
                </a:cxn>
                <a:cxn ang="0">
                  <a:pos x="T6" y="T7"/>
                </a:cxn>
              </a:cxnLst>
              <a:rect l="0" t="0" r="r" b="b"/>
              <a:pathLst>
                <a:path w="26" h="9">
                  <a:moveTo>
                    <a:pt x="1" y="0"/>
                  </a:moveTo>
                  <a:cubicBezTo>
                    <a:pt x="9" y="0"/>
                    <a:pt x="18" y="0"/>
                    <a:pt x="26" y="1"/>
                  </a:cubicBezTo>
                  <a:cubicBezTo>
                    <a:pt x="23" y="9"/>
                    <a:pt x="5" y="6"/>
                    <a:pt x="0" y="2"/>
                  </a:cubicBezTo>
                  <a:cubicBezTo>
                    <a:pt x="0" y="1"/>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4" name="Freeform 355"/>
            <p:cNvSpPr>
              <a:spLocks/>
            </p:cNvSpPr>
            <p:nvPr/>
          </p:nvSpPr>
          <p:spPr bwMode="auto">
            <a:xfrm>
              <a:off x="14655304" y="8587488"/>
              <a:ext cx="38100" cy="12700"/>
            </a:xfrm>
            <a:custGeom>
              <a:avLst/>
              <a:gdLst>
                <a:gd name="T0" fmla="*/ 8 w 15"/>
                <a:gd name="T1" fmla="*/ 0 h 5"/>
                <a:gd name="T2" fmla="*/ 15 w 15"/>
                <a:gd name="T3" fmla="*/ 0 h 5"/>
                <a:gd name="T4" fmla="*/ 14 w 15"/>
                <a:gd name="T5" fmla="*/ 4 h 5"/>
                <a:gd name="T6" fmla="*/ 0 w 15"/>
                <a:gd name="T7" fmla="*/ 5 h 5"/>
                <a:gd name="T8" fmla="*/ 1 w 15"/>
                <a:gd name="T9" fmla="*/ 3 h 5"/>
                <a:gd name="T10" fmla="*/ 8 w 15"/>
                <a:gd name="T11" fmla="*/ 0 h 5"/>
              </a:gdLst>
              <a:ahLst/>
              <a:cxnLst>
                <a:cxn ang="0">
                  <a:pos x="T0" y="T1"/>
                </a:cxn>
                <a:cxn ang="0">
                  <a:pos x="T2" y="T3"/>
                </a:cxn>
                <a:cxn ang="0">
                  <a:pos x="T4" y="T5"/>
                </a:cxn>
                <a:cxn ang="0">
                  <a:pos x="T6" y="T7"/>
                </a:cxn>
                <a:cxn ang="0">
                  <a:pos x="T8" y="T9"/>
                </a:cxn>
                <a:cxn ang="0">
                  <a:pos x="T10" y="T11"/>
                </a:cxn>
              </a:cxnLst>
              <a:rect l="0" t="0" r="r" b="b"/>
              <a:pathLst>
                <a:path w="15" h="5">
                  <a:moveTo>
                    <a:pt x="8" y="0"/>
                  </a:moveTo>
                  <a:cubicBezTo>
                    <a:pt x="10" y="0"/>
                    <a:pt x="13" y="0"/>
                    <a:pt x="15" y="0"/>
                  </a:cubicBezTo>
                  <a:cubicBezTo>
                    <a:pt x="15" y="1"/>
                    <a:pt x="15" y="2"/>
                    <a:pt x="14" y="4"/>
                  </a:cubicBezTo>
                  <a:cubicBezTo>
                    <a:pt x="10" y="4"/>
                    <a:pt x="5" y="5"/>
                    <a:pt x="0" y="5"/>
                  </a:cubicBezTo>
                  <a:cubicBezTo>
                    <a:pt x="0" y="5"/>
                    <a:pt x="1" y="4"/>
                    <a:pt x="1" y="3"/>
                  </a:cubicBezTo>
                  <a:cubicBezTo>
                    <a:pt x="3" y="2"/>
                    <a:pt x="6" y="1"/>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5" name="Freeform 356"/>
            <p:cNvSpPr>
              <a:spLocks/>
            </p:cNvSpPr>
            <p:nvPr/>
          </p:nvSpPr>
          <p:spPr bwMode="auto">
            <a:xfrm>
              <a:off x="9248279" y="8597013"/>
              <a:ext cx="41275" cy="19050"/>
            </a:xfrm>
            <a:custGeom>
              <a:avLst/>
              <a:gdLst>
                <a:gd name="T0" fmla="*/ 13 w 16"/>
                <a:gd name="T1" fmla="*/ 0 h 7"/>
                <a:gd name="T2" fmla="*/ 16 w 16"/>
                <a:gd name="T3" fmla="*/ 0 h 7"/>
                <a:gd name="T4" fmla="*/ 16 w 16"/>
                <a:gd name="T5" fmla="*/ 3 h 7"/>
                <a:gd name="T6" fmla="*/ 4 w 16"/>
                <a:gd name="T7" fmla="*/ 6 h 7"/>
                <a:gd name="T8" fmla="*/ 0 w 16"/>
                <a:gd name="T9" fmla="*/ 4 h 7"/>
                <a:gd name="T10" fmla="*/ 3 w 16"/>
                <a:gd name="T11" fmla="*/ 1 h 7"/>
                <a:gd name="T12" fmla="*/ 13 w 16"/>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16" h="7">
                  <a:moveTo>
                    <a:pt x="13" y="0"/>
                  </a:moveTo>
                  <a:cubicBezTo>
                    <a:pt x="14" y="0"/>
                    <a:pt x="15" y="0"/>
                    <a:pt x="16" y="0"/>
                  </a:cubicBezTo>
                  <a:cubicBezTo>
                    <a:pt x="16" y="1"/>
                    <a:pt x="16" y="2"/>
                    <a:pt x="16" y="3"/>
                  </a:cubicBezTo>
                  <a:cubicBezTo>
                    <a:pt x="12" y="5"/>
                    <a:pt x="7" y="7"/>
                    <a:pt x="4" y="6"/>
                  </a:cubicBezTo>
                  <a:cubicBezTo>
                    <a:pt x="3" y="6"/>
                    <a:pt x="1" y="5"/>
                    <a:pt x="0" y="4"/>
                  </a:cubicBezTo>
                  <a:cubicBezTo>
                    <a:pt x="1" y="3"/>
                    <a:pt x="2" y="2"/>
                    <a:pt x="3" y="1"/>
                  </a:cubicBezTo>
                  <a:cubicBezTo>
                    <a:pt x="6" y="1"/>
                    <a:pt x="9" y="0"/>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6" name="Freeform 357"/>
            <p:cNvSpPr>
              <a:spLocks/>
            </p:cNvSpPr>
            <p:nvPr/>
          </p:nvSpPr>
          <p:spPr bwMode="auto">
            <a:xfrm>
              <a:off x="10951666" y="8657338"/>
              <a:ext cx="22225" cy="11113"/>
            </a:xfrm>
            <a:custGeom>
              <a:avLst/>
              <a:gdLst>
                <a:gd name="T0" fmla="*/ 5 w 9"/>
                <a:gd name="T1" fmla="*/ 0 h 4"/>
                <a:gd name="T2" fmla="*/ 9 w 9"/>
                <a:gd name="T3" fmla="*/ 1 h 4"/>
                <a:gd name="T4" fmla="*/ 6 w 9"/>
                <a:gd name="T5" fmla="*/ 4 h 4"/>
                <a:gd name="T6" fmla="*/ 5 w 9"/>
                <a:gd name="T7" fmla="*/ 4 h 4"/>
                <a:gd name="T8" fmla="*/ 0 w 9"/>
                <a:gd name="T9" fmla="*/ 2 h 4"/>
                <a:gd name="T10" fmla="*/ 0 w 9"/>
                <a:gd name="T11" fmla="*/ 2 h 4"/>
                <a:gd name="T12" fmla="*/ 5 w 9"/>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9" h="4">
                  <a:moveTo>
                    <a:pt x="5" y="0"/>
                  </a:moveTo>
                  <a:cubicBezTo>
                    <a:pt x="6" y="0"/>
                    <a:pt x="7" y="0"/>
                    <a:pt x="9" y="1"/>
                  </a:cubicBezTo>
                  <a:cubicBezTo>
                    <a:pt x="8" y="2"/>
                    <a:pt x="7" y="3"/>
                    <a:pt x="6" y="4"/>
                  </a:cubicBezTo>
                  <a:cubicBezTo>
                    <a:pt x="5" y="4"/>
                    <a:pt x="5" y="4"/>
                    <a:pt x="5" y="4"/>
                  </a:cubicBezTo>
                  <a:cubicBezTo>
                    <a:pt x="1" y="4"/>
                    <a:pt x="2" y="4"/>
                    <a:pt x="0" y="2"/>
                  </a:cubicBezTo>
                  <a:cubicBezTo>
                    <a:pt x="0" y="2"/>
                    <a:pt x="0" y="2"/>
                    <a:pt x="0" y="2"/>
                  </a:cubicBezTo>
                  <a:cubicBezTo>
                    <a:pt x="2" y="1"/>
                    <a:pt x="3" y="0"/>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7" name="Freeform 358"/>
            <p:cNvSpPr>
              <a:spLocks/>
            </p:cNvSpPr>
            <p:nvPr/>
          </p:nvSpPr>
          <p:spPr bwMode="auto">
            <a:xfrm>
              <a:off x="10884991" y="8665275"/>
              <a:ext cx="36513" cy="15875"/>
            </a:xfrm>
            <a:custGeom>
              <a:avLst/>
              <a:gdLst>
                <a:gd name="T0" fmla="*/ 12 w 14"/>
                <a:gd name="T1" fmla="*/ 0 h 6"/>
                <a:gd name="T2" fmla="*/ 14 w 14"/>
                <a:gd name="T3" fmla="*/ 1 h 6"/>
                <a:gd name="T4" fmla="*/ 13 w 14"/>
                <a:gd name="T5" fmla="*/ 4 h 6"/>
                <a:gd name="T6" fmla="*/ 11 w 14"/>
                <a:gd name="T7" fmla="*/ 5 h 6"/>
                <a:gd name="T8" fmla="*/ 0 w 14"/>
                <a:gd name="T9" fmla="*/ 6 h 6"/>
                <a:gd name="T10" fmla="*/ 2 w 14"/>
                <a:gd name="T11" fmla="*/ 2 h 6"/>
                <a:gd name="T12" fmla="*/ 12 w 14"/>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4" h="6">
                  <a:moveTo>
                    <a:pt x="12" y="0"/>
                  </a:moveTo>
                  <a:cubicBezTo>
                    <a:pt x="13" y="1"/>
                    <a:pt x="13" y="1"/>
                    <a:pt x="14" y="1"/>
                  </a:cubicBezTo>
                  <a:cubicBezTo>
                    <a:pt x="14" y="2"/>
                    <a:pt x="14" y="3"/>
                    <a:pt x="13" y="4"/>
                  </a:cubicBezTo>
                  <a:cubicBezTo>
                    <a:pt x="13" y="5"/>
                    <a:pt x="12" y="5"/>
                    <a:pt x="11" y="5"/>
                  </a:cubicBezTo>
                  <a:cubicBezTo>
                    <a:pt x="7" y="6"/>
                    <a:pt x="4" y="6"/>
                    <a:pt x="0" y="6"/>
                  </a:cubicBezTo>
                  <a:cubicBezTo>
                    <a:pt x="1" y="5"/>
                    <a:pt x="1" y="4"/>
                    <a:pt x="2" y="2"/>
                  </a:cubicBezTo>
                  <a:cubicBezTo>
                    <a:pt x="5" y="2"/>
                    <a:pt x="8" y="1"/>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8" name="Freeform 359"/>
            <p:cNvSpPr>
              <a:spLocks/>
            </p:cNvSpPr>
            <p:nvPr/>
          </p:nvSpPr>
          <p:spPr bwMode="auto">
            <a:xfrm>
              <a:off x="7535366" y="8736713"/>
              <a:ext cx="4763" cy="7938"/>
            </a:xfrm>
            <a:custGeom>
              <a:avLst/>
              <a:gdLst>
                <a:gd name="T0" fmla="*/ 0 w 2"/>
                <a:gd name="T1" fmla="*/ 0 h 3"/>
                <a:gd name="T2" fmla="*/ 2 w 2"/>
                <a:gd name="T3" fmla="*/ 0 h 3"/>
                <a:gd name="T4" fmla="*/ 0 w 2"/>
                <a:gd name="T5" fmla="*/ 3 h 3"/>
                <a:gd name="T6" fmla="*/ 0 w 2"/>
                <a:gd name="T7" fmla="*/ 0 h 3"/>
              </a:gdLst>
              <a:ahLst/>
              <a:cxnLst>
                <a:cxn ang="0">
                  <a:pos x="T0" y="T1"/>
                </a:cxn>
                <a:cxn ang="0">
                  <a:pos x="T2" y="T3"/>
                </a:cxn>
                <a:cxn ang="0">
                  <a:pos x="T4" y="T5"/>
                </a:cxn>
                <a:cxn ang="0">
                  <a:pos x="T6" y="T7"/>
                </a:cxn>
              </a:cxnLst>
              <a:rect l="0" t="0" r="r" b="b"/>
              <a:pathLst>
                <a:path w="2" h="3">
                  <a:moveTo>
                    <a:pt x="0" y="0"/>
                  </a:moveTo>
                  <a:cubicBezTo>
                    <a:pt x="1" y="0"/>
                    <a:pt x="2" y="0"/>
                    <a:pt x="2" y="0"/>
                  </a:cubicBezTo>
                  <a:cubicBezTo>
                    <a:pt x="2" y="1"/>
                    <a:pt x="1" y="2"/>
                    <a:pt x="0" y="3"/>
                  </a:cubicBezTo>
                  <a:cubicBezTo>
                    <a:pt x="0" y="2"/>
                    <a:pt x="0" y="1"/>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80" name="组合 179"/>
          <p:cNvGrpSpPr/>
          <p:nvPr/>
        </p:nvGrpSpPr>
        <p:grpSpPr>
          <a:xfrm>
            <a:off x="613177" y="90190"/>
            <a:ext cx="1629396" cy="1539949"/>
            <a:chOff x="1066865" y="4151654"/>
            <a:chExt cx="1629396" cy="1539949"/>
          </a:xfrm>
          <a:solidFill>
            <a:schemeClr val="bg1"/>
          </a:solidFill>
          <a:effectLst/>
        </p:grpSpPr>
        <p:sp>
          <p:nvSpPr>
            <p:cNvPr id="181" name="文本框 27"/>
            <p:cNvSpPr txBox="1"/>
            <p:nvPr/>
          </p:nvSpPr>
          <p:spPr>
            <a:xfrm>
              <a:off x="1066865" y="5383826"/>
              <a:ext cx="1629396" cy="307777"/>
            </a:xfrm>
            <a:prstGeom prst="rect">
              <a:avLst/>
            </a:prstGeom>
            <a:noFill/>
          </p:spPr>
          <p:txBody>
            <a:bodyPr wrap="square" rtlCol="0">
              <a:spAutoFit/>
            </a:bodyPr>
            <a:lstStyle/>
            <a:p>
              <a:pPr algn="ctr" defTabSz="1218565"/>
              <a:r>
                <a:rPr kumimoji="1" lang="zh-CN" altLang="en-US" sz="1400" dirty="0" smtClean="0">
                  <a:latin typeface="微软雅黑" panose="020B0503020204020204" pitchFamily="34" charset="-122"/>
                  <a:ea typeface="微软雅黑" panose="020B0503020204020204" pitchFamily="34" charset="-122"/>
                </a:rPr>
                <a:t>大一轮复习讲义</a:t>
              </a:r>
              <a:endParaRPr kumimoji="1" lang="zh-CN" altLang="en-US" sz="1400" dirty="0">
                <a:latin typeface="微软雅黑" panose="020B0503020204020204" pitchFamily="34" charset="-122"/>
                <a:ea typeface="微软雅黑" panose="020B0503020204020204" pitchFamily="34" charset="-122"/>
              </a:endParaRPr>
            </a:p>
          </p:txBody>
        </p:sp>
        <p:sp>
          <p:nvSpPr>
            <p:cNvPr id="182" name="任意多边形 3">
              <a:extLst>
                <a:ext uri="{FF2B5EF4-FFF2-40B4-BE49-F238E27FC236}">
                  <a16:creationId xmlns:a16="http://schemas.microsoft.com/office/drawing/2014/main" xmlns="" id="{79E30776-5979-4CC0-866F-A9CAE1CDEC86}"/>
                </a:ext>
              </a:extLst>
            </p:cNvPr>
            <p:cNvSpPr/>
            <p:nvPr/>
          </p:nvSpPr>
          <p:spPr>
            <a:xfrm>
              <a:off x="1381211" y="4151654"/>
              <a:ext cx="1000704" cy="1107901"/>
            </a:xfrm>
            <a:custGeom>
              <a:avLst/>
              <a:gdLst>
                <a:gd name="connsiteX0" fmla="*/ 2026832 w 4749368"/>
                <a:gd name="connsiteY0" fmla="*/ 3343699 h 5838626"/>
                <a:gd name="connsiteX1" fmla="*/ 1981301 w 4749368"/>
                <a:gd name="connsiteY1" fmla="*/ 3359278 h 5838626"/>
                <a:gd name="connsiteX2" fmla="*/ 1973289 w 4749368"/>
                <a:gd name="connsiteY2" fmla="*/ 3361847 h 5838626"/>
                <a:gd name="connsiteX3" fmla="*/ 1971747 w 4749368"/>
                <a:gd name="connsiteY3" fmla="*/ 3369405 h 5838626"/>
                <a:gd name="connsiteX4" fmla="*/ 1982764 w 4749368"/>
                <a:gd name="connsiteY4" fmla="*/ 3428162 h 5838626"/>
                <a:gd name="connsiteX5" fmla="*/ 1979092 w 4749368"/>
                <a:gd name="connsiteY5" fmla="*/ 3486918 h 5838626"/>
                <a:gd name="connsiteX6" fmla="*/ 1949713 w 4749368"/>
                <a:gd name="connsiteY6" fmla="*/ 3597087 h 5838626"/>
                <a:gd name="connsiteX7" fmla="*/ 1991113 w 4749368"/>
                <a:gd name="connsiteY7" fmla="*/ 3657336 h 5838626"/>
                <a:gd name="connsiteX8" fmla="*/ 1992504 w 4749368"/>
                <a:gd name="connsiteY8" fmla="*/ 3661663 h 5838626"/>
                <a:gd name="connsiteX9" fmla="*/ 2008470 w 4749368"/>
                <a:gd name="connsiteY9" fmla="*/ 3626465 h 5838626"/>
                <a:gd name="connsiteX10" fmla="*/ 2103950 w 4749368"/>
                <a:gd name="connsiteY10" fmla="*/ 3464885 h 5838626"/>
                <a:gd name="connsiteX11" fmla="*/ 2103950 w 4749368"/>
                <a:gd name="connsiteY11" fmla="*/ 3398784 h 5838626"/>
                <a:gd name="connsiteX12" fmla="*/ 2074571 w 4749368"/>
                <a:gd name="connsiteY12" fmla="*/ 3365733 h 5838626"/>
                <a:gd name="connsiteX13" fmla="*/ 2026832 w 4749368"/>
                <a:gd name="connsiteY13" fmla="*/ 3343699 h 5838626"/>
                <a:gd name="connsiteX14" fmla="*/ 3836449 w 4749368"/>
                <a:gd name="connsiteY14" fmla="*/ 3027696 h 5838626"/>
                <a:gd name="connsiteX15" fmla="*/ 3895158 w 4749368"/>
                <a:gd name="connsiteY15" fmla="*/ 3033757 h 5838626"/>
                <a:gd name="connsiteX16" fmla="*/ 3997681 w 4749368"/>
                <a:gd name="connsiteY16" fmla="*/ 3103030 h 5838626"/>
                <a:gd name="connsiteX17" fmla="*/ 4116830 w 4749368"/>
                <a:gd name="connsiteY17" fmla="*/ 3180615 h 5838626"/>
                <a:gd name="connsiteX18" fmla="*/ 4136227 w 4749368"/>
                <a:gd name="connsiteY18" fmla="*/ 3238804 h 5838626"/>
                <a:gd name="connsiteX19" fmla="*/ 4066954 w 4749368"/>
                <a:gd name="connsiteY19" fmla="*/ 3299764 h 5838626"/>
                <a:gd name="connsiteX20" fmla="*/ 4033703 w 4749368"/>
                <a:gd name="connsiteY20" fmla="*/ 3366266 h 5838626"/>
                <a:gd name="connsiteX21" fmla="*/ 4044787 w 4749368"/>
                <a:gd name="connsiteY21" fmla="*/ 3393975 h 5838626"/>
                <a:gd name="connsiteX22" fmla="*/ 4100205 w 4749368"/>
                <a:gd name="connsiteY22" fmla="*/ 3396746 h 5838626"/>
                <a:gd name="connsiteX23" fmla="*/ 4136227 w 4749368"/>
                <a:gd name="connsiteY23" fmla="*/ 3360724 h 5838626"/>
                <a:gd name="connsiteX24" fmla="*/ 4197187 w 4749368"/>
                <a:gd name="connsiteY24" fmla="*/ 3327473 h 5838626"/>
                <a:gd name="connsiteX25" fmla="*/ 4252605 w 4749368"/>
                <a:gd name="connsiteY25" fmla="*/ 3321932 h 5838626"/>
                <a:gd name="connsiteX26" fmla="*/ 4338503 w 4749368"/>
                <a:gd name="connsiteY26" fmla="*/ 3369037 h 5838626"/>
                <a:gd name="connsiteX27" fmla="*/ 4371754 w 4749368"/>
                <a:gd name="connsiteY27" fmla="*/ 3432768 h 5838626"/>
                <a:gd name="connsiteX28" fmla="*/ 4305252 w 4749368"/>
                <a:gd name="connsiteY28" fmla="*/ 3496499 h 5838626"/>
                <a:gd name="connsiteX29" fmla="*/ 4186103 w 4749368"/>
                <a:gd name="connsiteY29" fmla="*/ 3557459 h 5838626"/>
                <a:gd name="connsiteX30" fmla="*/ 4069725 w 4749368"/>
                <a:gd name="connsiteY30" fmla="*/ 3626732 h 5838626"/>
                <a:gd name="connsiteX31" fmla="*/ 3992140 w 4749368"/>
                <a:gd name="connsiteY31" fmla="*/ 3701546 h 5838626"/>
                <a:gd name="connsiteX32" fmla="*/ 3989369 w 4749368"/>
                <a:gd name="connsiteY32" fmla="*/ 3762506 h 5838626"/>
                <a:gd name="connsiteX33" fmla="*/ 4039245 w 4749368"/>
                <a:gd name="connsiteY33" fmla="*/ 3801299 h 5838626"/>
                <a:gd name="connsiteX34" fmla="*/ 4125143 w 4749368"/>
                <a:gd name="connsiteY34" fmla="*/ 3806841 h 5838626"/>
                <a:gd name="connsiteX35" fmla="*/ 4258147 w 4749368"/>
                <a:gd name="connsiteY35" fmla="*/ 3773590 h 5838626"/>
                <a:gd name="connsiteX36" fmla="*/ 4357900 w 4749368"/>
                <a:gd name="connsiteY36" fmla="*/ 3762506 h 5838626"/>
                <a:gd name="connsiteX37" fmla="*/ 4402234 w 4749368"/>
                <a:gd name="connsiteY37" fmla="*/ 3737568 h 5838626"/>
                <a:gd name="connsiteX38" fmla="*/ 4485361 w 4749368"/>
                <a:gd name="connsiteY38" fmla="*/ 3745881 h 5838626"/>
                <a:gd name="connsiteX39" fmla="*/ 4582343 w 4749368"/>
                <a:gd name="connsiteY39" fmla="*/ 3707088 h 5838626"/>
                <a:gd name="connsiteX40" fmla="*/ 4659929 w 4749368"/>
                <a:gd name="connsiteY40" fmla="*/ 3756964 h 5838626"/>
                <a:gd name="connsiteX41" fmla="*/ 4740285 w 4749368"/>
                <a:gd name="connsiteY41" fmla="*/ 3865030 h 5838626"/>
                <a:gd name="connsiteX42" fmla="*/ 4659929 w 4749368"/>
                <a:gd name="connsiteY42" fmla="*/ 3914906 h 5838626"/>
                <a:gd name="connsiteX43" fmla="*/ 4513070 w 4749368"/>
                <a:gd name="connsiteY43" fmla="*/ 3925990 h 5838626"/>
                <a:gd name="connsiteX44" fmla="*/ 4299710 w 4749368"/>
                <a:gd name="connsiteY44" fmla="*/ 3914906 h 5838626"/>
                <a:gd name="connsiteX45" fmla="*/ 4219354 w 4749368"/>
                <a:gd name="connsiteY45" fmla="*/ 3928761 h 5838626"/>
                <a:gd name="connsiteX46" fmla="*/ 4127914 w 4749368"/>
                <a:gd name="connsiteY46" fmla="*/ 3945386 h 5838626"/>
                <a:gd name="connsiteX47" fmla="*/ 4030932 w 4749368"/>
                <a:gd name="connsiteY47" fmla="*/ 3992492 h 5838626"/>
                <a:gd name="connsiteX48" fmla="*/ 4003223 w 4749368"/>
                <a:gd name="connsiteY48" fmla="*/ 4058993 h 5838626"/>
                <a:gd name="connsiteX49" fmla="*/ 3972743 w 4749368"/>
                <a:gd name="connsiteY49" fmla="*/ 4208622 h 5838626"/>
                <a:gd name="connsiteX50" fmla="*/ 4014307 w 4749368"/>
                <a:gd name="connsiteY50" fmla="*/ 4244644 h 5838626"/>
                <a:gd name="connsiteX51" fmla="*/ 4058641 w 4749368"/>
                <a:gd name="connsiteY51" fmla="*/ 4228019 h 5838626"/>
                <a:gd name="connsiteX52" fmla="*/ 4047558 w 4749368"/>
                <a:gd name="connsiteY52" fmla="*/ 4153204 h 5838626"/>
                <a:gd name="connsiteX53" fmla="*/ 4061412 w 4749368"/>
                <a:gd name="connsiteY53" fmla="*/ 4083932 h 5838626"/>
                <a:gd name="connsiteX54" fmla="*/ 4094663 w 4749368"/>
                <a:gd name="connsiteY54" fmla="*/ 4067306 h 5838626"/>
                <a:gd name="connsiteX55" fmla="*/ 4102976 w 4749368"/>
                <a:gd name="connsiteY55" fmla="*/ 4025742 h 5838626"/>
                <a:gd name="connsiteX56" fmla="*/ 4188874 w 4749368"/>
                <a:gd name="connsiteY56" fmla="*/ 4017430 h 5838626"/>
                <a:gd name="connsiteX57" fmla="*/ 4283085 w 4749368"/>
                <a:gd name="connsiteY57" fmla="*/ 4003575 h 5838626"/>
                <a:gd name="connsiteX58" fmla="*/ 4316336 w 4749368"/>
                <a:gd name="connsiteY58" fmla="*/ 4061764 h 5838626"/>
                <a:gd name="connsiteX59" fmla="*/ 4321878 w 4749368"/>
                <a:gd name="connsiteY59" fmla="*/ 4111641 h 5838626"/>
                <a:gd name="connsiteX60" fmla="*/ 4357900 w 4749368"/>
                <a:gd name="connsiteY60" fmla="*/ 4164288 h 5838626"/>
                <a:gd name="connsiteX61" fmla="*/ 4349587 w 4749368"/>
                <a:gd name="connsiteY61" fmla="*/ 4250186 h 5838626"/>
                <a:gd name="connsiteX62" fmla="*/ 4238750 w 4749368"/>
                <a:gd name="connsiteY62" fmla="*/ 4325001 h 5838626"/>
                <a:gd name="connsiteX63" fmla="*/ 4119601 w 4749368"/>
                <a:gd name="connsiteY63" fmla="*/ 4446921 h 5838626"/>
                <a:gd name="connsiteX64" fmla="*/ 3986598 w 4749368"/>
                <a:gd name="connsiteY64" fmla="*/ 4632571 h 5838626"/>
                <a:gd name="connsiteX65" fmla="*/ 3861907 w 4749368"/>
                <a:gd name="connsiteY65" fmla="*/ 4793284 h 5838626"/>
                <a:gd name="connsiteX66" fmla="*/ 3856313 w 4749368"/>
                <a:gd name="connsiteY66" fmla="*/ 4797324 h 5838626"/>
                <a:gd name="connsiteX67" fmla="*/ 3834025 w 4749368"/>
                <a:gd name="connsiteY67" fmla="*/ 4829220 h 5838626"/>
                <a:gd name="connsiteX68" fmla="*/ 3739987 w 4749368"/>
                <a:gd name="connsiteY68" fmla="*/ 4948455 h 5838626"/>
                <a:gd name="connsiteX69" fmla="*/ 3654089 w 4749368"/>
                <a:gd name="connsiteY69" fmla="*/ 5034353 h 5838626"/>
                <a:gd name="connsiteX70" fmla="*/ 3515543 w 4749368"/>
                <a:gd name="connsiteY70" fmla="*/ 5183982 h 5838626"/>
                <a:gd name="connsiteX71" fmla="*/ 3396394 w 4749368"/>
                <a:gd name="connsiteY71" fmla="*/ 5253255 h 5838626"/>
                <a:gd name="connsiteX72" fmla="*/ 3246765 w 4749368"/>
                <a:gd name="connsiteY72" fmla="*/ 5350237 h 5838626"/>
                <a:gd name="connsiteX73" fmla="*/ 3144241 w 4749368"/>
                <a:gd name="connsiteY73" fmla="*/ 5411197 h 5838626"/>
                <a:gd name="connsiteX74" fmla="*/ 3008467 w 4749368"/>
                <a:gd name="connsiteY74" fmla="*/ 5458302 h 5838626"/>
                <a:gd name="connsiteX75" fmla="*/ 2911485 w 4749368"/>
                <a:gd name="connsiteY75" fmla="*/ 5508179 h 5838626"/>
                <a:gd name="connsiteX76" fmla="*/ 2817274 w 4749368"/>
                <a:gd name="connsiteY76" fmla="*/ 5494324 h 5838626"/>
                <a:gd name="connsiteX77" fmla="*/ 2847754 w 4749368"/>
                <a:gd name="connsiteY77" fmla="*/ 5433364 h 5838626"/>
                <a:gd name="connsiteX78" fmla="*/ 2944736 w 4749368"/>
                <a:gd name="connsiteY78" fmla="*/ 5383488 h 5838626"/>
                <a:gd name="connsiteX79" fmla="*/ 3047260 w 4749368"/>
                <a:gd name="connsiteY79" fmla="*/ 5278193 h 5838626"/>
                <a:gd name="connsiteX80" fmla="*/ 3138700 w 4749368"/>
                <a:gd name="connsiteY80" fmla="*/ 5220004 h 5838626"/>
                <a:gd name="connsiteX81" fmla="*/ 3252307 w 4749368"/>
                <a:gd name="connsiteY81" fmla="*/ 5145190 h 5838626"/>
                <a:gd name="connsiteX82" fmla="*/ 3340976 w 4749368"/>
                <a:gd name="connsiteY82" fmla="*/ 5095313 h 5838626"/>
                <a:gd name="connsiteX83" fmla="*/ 3429645 w 4749368"/>
                <a:gd name="connsiteY83" fmla="*/ 4987248 h 5838626"/>
                <a:gd name="connsiteX84" fmla="*/ 3532169 w 4749368"/>
                <a:gd name="connsiteY84" fmla="*/ 4931830 h 5838626"/>
                <a:gd name="connsiteX85" fmla="*/ 3557107 w 4749368"/>
                <a:gd name="connsiteY85" fmla="*/ 4870870 h 5838626"/>
                <a:gd name="connsiteX86" fmla="*/ 3606983 w 4749368"/>
                <a:gd name="connsiteY86" fmla="*/ 4812681 h 5838626"/>
                <a:gd name="connsiteX87" fmla="*/ 3667942 w 4749368"/>
                <a:gd name="connsiteY87" fmla="*/ 4726782 h 5838626"/>
                <a:gd name="connsiteX88" fmla="*/ 3673448 w 4749368"/>
                <a:gd name="connsiteY88" fmla="*/ 4708475 h 5838626"/>
                <a:gd name="connsiteX89" fmla="*/ 3673420 w 4749368"/>
                <a:gd name="connsiteY89" fmla="*/ 4691302 h 5838626"/>
                <a:gd name="connsiteX90" fmla="*/ 3681798 w 4749368"/>
                <a:gd name="connsiteY90" fmla="*/ 4563299 h 5838626"/>
                <a:gd name="connsiteX91" fmla="*/ 3648547 w 4749368"/>
                <a:gd name="connsiteY91" fmla="*/ 4482942 h 5838626"/>
                <a:gd name="connsiteX92" fmla="*/ 3554336 w 4749368"/>
                <a:gd name="connsiteY92" fmla="*/ 4480172 h 5838626"/>
                <a:gd name="connsiteX93" fmla="*/ 3426874 w 4749368"/>
                <a:gd name="connsiteY93" fmla="*/ 4535590 h 5838626"/>
                <a:gd name="connsiteX94" fmla="*/ 3324350 w 4749368"/>
                <a:gd name="connsiteY94" fmla="*/ 4543902 h 5838626"/>
                <a:gd name="connsiteX95" fmla="*/ 3260620 w 4749368"/>
                <a:gd name="connsiteY95" fmla="*/ 4577153 h 5838626"/>
                <a:gd name="connsiteX96" fmla="*/ 3174721 w 4749368"/>
                <a:gd name="connsiteY96" fmla="*/ 4621488 h 5838626"/>
                <a:gd name="connsiteX97" fmla="*/ 3097136 w 4749368"/>
                <a:gd name="connsiteY97" fmla="*/ 4560528 h 5838626"/>
                <a:gd name="connsiteX98" fmla="*/ 3133158 w 4749368"/>
                <a:gd name="connsiteY98" fmla="*/ 4524506 h 5838626"/>
                <a:gd name="connsiteX99" fmla="*/ 3230140 w 4749368"/>
                <a:gd name="connsiteY99" fmla="*/ 4466317 h 5838626"/>
                <a:gd name="connsiteX100" fmla="*/ 3321580 w 4749368"/>
                <a:gd name="connsiteY100" fmla="*/ 4435837 h 5838626"/>
                <a:gd name="connsiteX101" fmla="*/ 3390852 w 4749368"/>
                <a:gd name="connsiteY101" fmla="*/ 4388732 h 5838626"/>
                <a:gd name="connsiteX102" fmla="*/ 3454583 w 4749368"/>
                <a:gd name="connsiteY102" fmla="*/ 4363793 h 5838626"/>
                <a:gd name="connsiteX103" fmla="*/ 3521085 w 4749368"/>
                <a:gd name="connsiteY103" fmla="*/ 4316688 h 5838626"/>
                <a:gd name="connsiteX104" fmla="*/ 3584816 w 4749368"/>
                <a:gd name="connsiteY104" fmla="*/ 4325001 h 5838626"/>
                <a:gd name="connsiteX105" fmla="*/ 3651318 w 4749368"/>
                <a:gd name="connsiteY105" fmla="*/ 4377648 h 5838626"/>
                <a:gd name="connsiteX106" fmla="*/ 3681798 w 4749368"/>
                <a:gd name="connsiteY106" fmla="*/ 4410899 h 5838626"/>
                <a:gd name="connsiteX107" fmla="*/ 3728903 w 4749368"/>
                <a:gd name="connsiteY107" fmla="*/ 4413670 h 5838626"/>
                <a:gd name="connsiteX108" fmla="*/ 3709507 w 4749368"/>
                <a:gd name="connsiteY108" fmla="*/ 4355481 h 5838626"/>
                <a:gd name="connsiteX109" fmla="*/ 3706736 w 4749368"/>
                <a:gd name="connsiteY109" fmla="*/ 4302833 h 5838626"/>
                <a:gd name="connsiteX110" fmla="*/ 3690111 w 4749368"/>
                <a:gd name="connsiteY110" fmla="*/ 4247414 h 5838626"/>
                <a:gd name="connsiteX111" fmla="*/ 3703966 w 4749368"/>
                <a:gd name="connsiteY111" fmla="*/ 4186455 h 5838626"/>
                <a:gd name="connsiteX112" fmla="*/ 3695652 w 4749368"/>
                <a:gd name="connsiteY112" fmla="*/ 4128266 h 5838626"/>
                <a:gd name="connsiteX113" fmla="*/ 3637463 w 4749368"/>
                <a:gd name="connsiteY113" fmla="*/ 4111641 h 5838626"/>
                <a:gd name="connsiteX114" fmla="*/ 3568190 w 4749368"/>
                <a:gd name="connsiteY114" fmla="*/ 4119953 h 5838626"/>
                <a:gd name="connsiteX115" fmla="*/ 3415790 w 4749368"/>
                <a:gd name="connsiteY115" fmla="*/ 4125495 h 5838626"/>
                <a:gd name="connsiteX116" fmla="*/ 3288329 w 4749368"/>
                <a:gd name="connsiteY116" fmla="*/ 4191997 h 5838626"/>
                <a:gd name="connsiteX117" fmla="*/ 3188576 w 4749368"/>
                <a:gd name="connsiteY117" fmla="*/ 4233561 h 5838626"/>
                <a:gd name="connsiteX118" fmla="*/ 3072198 w 4749368"/>
                <a:gd name="connsiteY118" fmla="*/ 4294521 h 5838626"/>
                <a:gd name="connsiteX119" fmla="*/ 2975216 w 4749368"/>
                <a:gd name="connsiteY119" fmla="*/ 4347168 h 5838626"/>
                <a:gd name="connsiteX120" fmla="*/ 2900401 w 4749368"/>
                <a:gd name="connsiteY120" fmla="*/ 4377648 h 5838626"/>
                <a:gd name="connsiteX121" fmla="*/ 2869921 w 4749368"/>
                <a:gd name="connsiteY121" fmla="*/ 4391502 h 5838626"/>
                <a:gd name="connsiteX122" fmla="*/ 2847754 w 4749368"/>
                <a:gd name="connsiteY122" fmla="*/ 4430295 h 5838626"/>
                <a:gd name="connsiteX123" fmla="*/ 2775710 w 4749368"/>
                <a:gd name="connsiteY123" fmla="*/ 4410899 h 5838626"/>
                <a:gd name="connsiteX124" fmla="*/ 2728605 w 4749368"/>
                <a:gd name="connsiteY124" fmla="*/ 4372106 h 5838626"/>
                <a:gd name="connsiteX125" fmla="*/ 2653790 w 4749368"/>
                <a:gd name="connsiteY125" fmla="*/ 4305604 h 5838626"/>
                <a:gd name="connsiteX126" fmla="*/ 2662103 w 4749368"/>
                <a:gd name="connsiteY126" fmla="*/ 4230790 h 5838626"/>
                <a:gd name="connsiteX127" fmla="*/ 2709209 w 4749368"/>
                <a:gd name="connsiteY127" fmla="*/ 4191997 h 5838626"/>
                <a:gd name="connsiteX128" fmla="*/ 2864380 w 4749368"/>
                <a:gd name="connsiteY128" fmla="*/ 4180913 h 5838626"/>
                <a:gd name="connsiteX129" fmla="*/ 2911485 w 4749368"/>
                <a:gd name="connsiteY129" fmla="*/ 4180913 h 5838626"/>
                <a:gd name="connsiteX130" fmla="*/ 2941965 w 4749368"/>
                <a:gd name="connsiteY130" fmla="*/ 4161517 h 5838626"/>
                <a:gd name="connsiteX131" fmla="*/ 3014009 w 4749368"/>
                <a:gd name="connsiteY131" fmla="*/ 4142121 h 5838626"/>
                <a:gd name="connsiteX132" fmla="*/ 3014009 w 4749368"/>
                <a:gd name="connsiteY132" fmla="*/ 4119953 h 5838626"/>
                <a:gd name="connsiteX133" fmla="*/ 3033405 w 4749368"/>
                <a:gd name="connsiteY133" fmla="*/ 4061764 h 5838626"/>
                <a:gd name="connsiteX134" fmla="*/ 3061114 w 4749368"/>
                <a:gd name="connsiteY134" fmla="*/ 4034055 h 5838626"/>
                <a:gd name="connsiteX135" fmla="*/ 3130387 w 4749368"/>
                <a:gd name="connsiteY135" fmla="*/ 4028513 h 5838626"/>
                <a:gd name="connsiteX136" fmla="*/ 3166409 w 4749368"/>
                <a:gd name="connsiteY136" fmla="*/ 4025742 h 5838626"/>
                <a:gd name="connsiteX137" fmla="*/ 3210743 w 4749368"/>
                <a:gd name="connsiteY137" fmla="*/ 3992492 h 5838626"/>
                <a:gd name="connsiteX138" fmla="*/ 3271703 w 4749368"/>
                <a:gd name="connsiteY138" fmla="*/ 3981408 h 5838626"/>
                <a:gd name="connsiteX139" fmla="*/ 3313267 w 4749368"/>
                <a:gd name="connsiteY139" fmla="*/ 3937073 h 5838626"/>
                <a:gd name="connsiteX140" fmla="*/ 3349289 w 4749368"/>
                <a:gd name="connsiteY140" fmla="*/ 3898281 h 5838626"/>
                <a:gd name="connsiteX141" fmla="*/ 3368685 w 4749368"/>
                <a:gd name="connsiteY141" fmla="*/ 3851175 h 5838626"/>
                <a:gd name="connsiteX142" fmla="*/ 3343747 w 4749368"/>
                <a:gd name="connsiteY142" fmla="*/ 3790215 h 5838626"/>
                <a:gd name="connsiteX143" fmla="*/ 3349289 w 4749368"/>
                <a:gd name="connsiteY143" fmla="*/ 3682150 h 5838626"/>
                <a:gd name="connsiteX144" fmla="*/ 3343747 w 4749368"/>
                <a:gd name="connsiteY144" fmla="*/ 3629502 h 5838626"/>
                <a:gd name="connsiteX145" fmla="*/ 3321580 w 4749368"/>
                <a:gd name="connsiteY145" fmla="*/ 3599022 h 5838626"/>
                <a:gd name="connsiteX146" fmla="*/ 3293870 w 4749368"/>
                <a:gd name="connsiteY146" fmla="*/ 3538062 h 5838626"/>
                <a:gd name="connsiteX147" fmla="*/ 3316038 w 4749368"/>
                <a:gd name="connsiteY147" fmla="*/ 3526979 h 5838626"/>
                <a:gd name="connsiteX148" fmla="*/ 3374227 w 4749368"/>
                <a:gd name="connsiteY148" fmla="*/ 3524208 h 5838626"/>
                <a:gd name="connsiteX149" fmla="*/ 3401936 w 4749368"/>
                <a:gd name="connsiteY149" fmla="*/ 3488186 h 5838626"/>
                <a:gd name="connsiteX150" fmla="*/ 3449041 w 4749368"/>
                <a:gd name="connsiteY150" fmla="*/ 3482644 h 5838626"/>
                <a:gd name="connsiteX151" fmla="*/ 3523856 w 4749368"/>
                <a:gd name="connsiteY151" fmla="*/ 3518666 h 5838626"/>
                <a:gd name="connsiteX152" fmla="*/ 3587587 w 4749368"/>
                <a:gd name="connsiteY152" fmla="*/ 3571313 h 5838626"/>
                <a:gd name="connsiteX153" fmla="*/ 3631921 w 4749368"/>
                <a:gd name="connsiteY153" fmla="*/ 3601793 h 5838626"/>
                <a:gd name="connsiteX154" fmla="*/ 3665172 w 4749368"/>
                <a:gd name="connsiteY154" fmla="*/ 3635044 h 5838626"/>
                <a:gd name="connsiteX155" fmla="*/ 3676256 w 4749368"/>
                <a:gd name="connsiteY155" fmla="*/ 3538062 h 5838626"/>
                <a:gd name="connsiteX156" fmla="*/ 3670714 w 4749368"/>
                <a:gd name="connsiteY156" fmla="*/ 3435539 h 5838626"/>
                <a:gd name="connsiteX157" fmla="*/ 3670714 w 4749368"/>
                <a:gd name="connsiteY157" fmla="*/ 3405059 h 5838626"/>
                <a:gd name="connsiteX158" fmla="*/ 3662401 w 4749368"/>
                <a:gd name="connsiteY158" fmla="*/ 3308077 h 5838626"/>
                <a:gd name="connsiteX159" fmla="*/ 3662401 w 4749368"/>
                <a:gd name="connsiteY159" fmla="*/ 3216637 h 5838626"/>
                <a:gd name="connsiteX160" fmla="*/ 3640234 w 4749368"/>
                <a:gd name="connsiteY160" fmla="*/ 3144593 h 5838626"/>
                <a:gd name="connsiteX161" fmla="*/ 3676256 w 4749368"/>
                <a:gd name="connsiteY161" fmla="*/ 3105801 h 5838626"/>
                <a:gd name="connsiteX162" fmla="*/ 3734445 w 4749368"/>
                <a:gd name="connsiteY162" fmla="*/ 3086404 h 5838626"/>
                <a:gd name="connsiteX163" fmla="*/ 3784321 w 4749368"/>
                <a:gd name="connsiteY163" fmla="*/ 3036528 h 5838626"/>
                <a:gd name="connsiteX164" fmla="*/ 3836449 w 4749368"/>
                <a:gd name="connsiteY164" fmla="*/ 3027696 h 5838626"/>
                <a:gd name="connsiteX165" fmla="*/ 3579274 w 4749368"/>
                <a:gd name="connsiteY165" fmla="*/ 2543307 h 5838626"/>
                <a:gd name="connsiteX166" fmla="*/ 3551565 w 4749368"/>
                <a:gd name="connsiteY166" fmla="*/ 2557162 h 5838626"/>
                <a:gd name="connsiteX167" fmla="*/ 3468438 w 4749368"/>
                <a:gd name="connsiteY167" fmla="*/ 2579329 h 5838626"/>
                <a:gd name="connsiteX168" fmla="*/ 3457354 w 4749368"/>
                <a:gd name="connsiteY168" fmla="*/ 2582100 h 5838626"/>
                <a:gd name="connsiteX169" fmla="*/ 3418561 w 4749368"/>
                <a:gd name="connsiteY169" fmla="*/ 2590413 h 5838626"/>
                <a:gd name="connsiteX170" fmla="*/ 3401936 w 4749368"/>
                <a:gd name="connsiteY170" fmla="*/ 2598725 h 5838626"/>
                <a:gd name="connsiteX171" fmla="*/ 3399165 w 4749368"/>
                <a:gd name="connsiteY171" fmla="*/ 2609809 h 5838626"/>
                <a:gd name="connsiteX172" fmla="*/ 3390852 w 4749368"/>
                <a:gd name="connsiteY172" fmla="*/ 2651373 h 5838626"/>
                <a:gd name="connsiteX173" fmla="*/ 3396394 w 4749368"/>
                <a:gd name="connsiteY173" fmla="*/ 2651373 h 5838626"/>
                <a:gd name="connsiteX174" fmla="*/ 3465667 w 4749368"/>
                <a:gd name="connsiteY174" fmla="*/ 2648602 h 5838626"/>
                <a:gd name="connsiteX175" fmla="*/ 3479521 w 4749368"/>
                <a:gd name="connsiteY175" fmla="*/ 2645831 h 5838626"/>
                <a:gd name="connsiteX176" fmla="*/ 3490605 w 4749368"/>
                <a:gd name="connsiteY176" fmla="*/ 2637518 h 5838626"/>
                <a:gd name="connsiteX177" fmla="*/ 3518314 w 4749368"/>
                <a:gd name="connsiteY177" fmla="*/ 2629205 h 5838626"/>
                <a:gd name="connsiteX178" fmla="*/ 3526627 w 4749368"/>
                <a:gd name="connsiteY178" fmla="*/ 2620893 h 5838626"/>
                <a:gd name="connsiteX179" fmla="*/ 3584816 w 4749368"/>
                <a:gd name="connsiteY179" fmla="*/ 2615351 h 5838626"/>
                <a:gd name="connsiteX180" fmla="*/ 3601441 w 4749368"/>
                <a:gd name="connsiteY180" fmla="*/ 2609809 h 5838626"/>
                <a:gd name="connsiteX181" fmla="*/ 3615296 w 4749368"/>
                <a:gd name="connsiteY181" fmla="*/ 2595954 h 5838626"/>
                <a:gd name="connsiteX182" fmla="*/ 3623609 w 4749368"/>
                <a:gd name="connsiteY182" fmla="*/ 2593183 h 5838626"/>
                <a:gd name="connsiteX183" fmla="*/ 3634692 w 4749368"/>
                <a:gd name="connsiteY183" fmla="*/ 2587642 h 5838626"/>
                <a:gd name="connsiteX184" fmla="*/ 3665172 w 4749368"/>
                <a:gd name="connsiteY184" fmla="*/ 2582100 h 5838626"/>
                <a:gd name="connsiteX185" fmla="*/ 3673485 w 4749368"/>
                <a:gd name="connsiteY185" fmla="*/ 2573787 h 5838626"/>
                <a:gd name="connsiteX186" fmla="*/ 3690110 w 4749368"/>
                <a:gd name="connsiteY186" fmla="*/ 2559933 h 5838626"/>
                <a:gd name="connsiteX187" fmla="*/ 3684569 w 4749368"/>
                <a:gd name="connsiteY187" fmla="*/ 2551620 h 5838626"/>
                <a:gd name="connsiteX188" fmla="*/ 3673485 w 4749368"/>
                <a:gd name="connsiteY188" fmla="*/ 2546078 h 5838626"/>
                <a:gd name="connsiteX189" fmla="*/ 3579274 w 4749368"/>
                <a:gd name="connsiteY189" fmla="*/ 2543307 h 5838626"/>
                <a:gd name="connsiteX190" fmla="*/ 3733919 w 4749368"/>
                <a:gd name="connsiteY190" fmla="*/ 2251374 h 5838626"/>
                <a:gd name="connsiteX191" fmla="*/ 3728903 w 4749368"/>
                <a:gd name="connsiteY191" fmla="*/ 2252362 h 5838626"/>
                <a:gd name="connsiteX192" fmla="*/ 3660973 w 4749368"/>
                <a:gd name="connsiteY192" fmla="*/ 2274898 h 5838626"/>
                <a:gd name="connsiteX193" fmla="*/ 3627046 w 4749368"/>
                <a:gd name="connsiteY193" fmla="*/ 2285407 h 5838626"/>
                <a:gd name="connsiteX194" fmla="*/ 3629151 w 4749368"/>
                <a:gd name="connsiteY194" fmla="*/ 2309771 h 5838626"/>
                <a:gd name="connsiteX195" fmla="*/ 3641360 w 4749368"/>
                <a:gd name="connsiteY195" fmla="*/ 2333129 h 5838626"/>
                <a:gd name="connsiteX196" fmla="*/ 3644178 w 4749368"/>
                <a:gd name="connsiteY196" fmla="*/ 2336508 h 5838626"/>
                <a:gd name="connsiteX197" fmla="*/ 3648959 w 4749368"/>
                <a:gd name="connsiteY197" fmla="*/ 2334385 h 5838626"/>
                <a:gd name="connsiteX198" fmla="*/ 3687340 w 4749368"/>
                <a:gd name="connsiteY198" fmla="*/ 2343802 h 5838626"/>
                <a:gd name="connsiteX199" fmla="*/ 3718426 w 4749368"/>
                <a:gd name="connsiteY199" fmla="*/ 2335771 h 5838626"/>
                <a:gd name="connsiteX200" fmla="*/ 3742951 w 4749368"/>
                <a:gd name="connsiteY200" fmla="*/ 2328044 h 5838626"/>
                <a:gd name="connsiteX201" fmla="*/ 3731675 w 4749368"/>
                <a:gd name="connsiteY201" fmla="*/ 2309771 h 5838626"/>
                <a:gd name="connsiteX202" fmla="*/ 3730636 w 4749368"/>
                <a:gd name="connsiteY202" fmla="*/ 2273230 h 5838626"/>
                <a:gd name="connsiteX203" fmla="*/ 4199958 w 4749368"/>
                <a:gd name="connsiteY203" fmla="*/ 2216340 h 5838626"/>
                <a:gd name="connsiteX204" fmla="*/ 3997681 w 4749368"/>
                <a:gd name="connsiteY204" fmla="*/ 2219111 h 5838626"/>
                <a:gd name="connsiteX205" fmla="*/ 3914554 w 4749368"/>
                <a:gd name="connsiteY205" fmla="*/ 2221882 h 5838626"/>
                <a:gd name="connsiteX206" fmla="*/ 3898138 w 4749368"/>
                <a:gd name="connsiteY206" fmla="*/ 2224119 h 5838626"/>
                <a:gd name="connsiteX207" fmla="*/ 3897930 w 4749368"/>
                <a:gd name="connsiteY207" fmla="*/ 2226644 h 5838626"/>
                <a:gd name="connsiteX208" fmla="*/ 3895159 w 4749368"/>
                <a:gd name="connsiteY208" fmla="*/ 2348564 h 5838626"/>
                <a:gd name="connsiteX209" fmla="*/ 3891223 w 4749368"/>
                <a:gd name="connsiteY209" fmla="*/ 2351605 h 5838626"/>
                <a:gd name="connsiteX210" fmla="*/ 3895158 w 4749368"/>
                <a:gd name="connsiteY210" fmla="*/ 2354885 h 5838626"/>
                <a:gd name="connsiteX211" fmla="*/ 4069725 w 4749368"/>
                <a:gd name="connsiteY211" fmla="*/ 2465722 h 5838626"/>
                <a:gd name="connsiteX212" fmla="*/ 4064183 w 4749368"/>
                <a:gd name="connsiteY212" fmla="*/ 2559933 h 5838626"/>
                <a:gd name="connsiteX213" fmla="*/ 3972743 w 4749368"/>
                <a:gd name="connsiteY213" fmla="*/ 2631976 h 5838626"/>
                <a:gd name="connsiteX214" fmla="*/ 3948520 w 4749368"/>
                <a:gd name="connsiteY214" fmla="*/ 2663582 h 5838626"/>
                <a:gd name="connsiteX215" fmla="*/ 3944071 w 4749368"/>
                <a:gd name="connsiteY215" fmla="*/ 2670405 h 5838626"/>
                <a:gd name="connsiteX216" fmla="*/ 3946875 w 4749368"/>
                <a:gd name="connsiteY216" fmla="*/ 2671332 h 5838626"/>
                <a:gd name="connsiteX217" fmla="*/ 3992140 w 4749368"/>
                <a:gd name="connsiteY217" fmla="*/ 2723416 h 5838626"/>
                <a:gd name="connsiteX218" fmla="*/ 4014307 w 4749368"/>
                <a:gd name="connsiteY218" fmla="*/ 2742813 h 5838626"/>
                <a:gd name="connsiteX219" fmla="*/ 4141769 w 4749368"/>
                <a:gd name="connsiteY219" fmla="*/ 2701249 h 5838626"/>
                <a:gd name="connsiteX220" fmla="*/ 4266460 w 4749368"/>
                <a:gd name="connsiteY220" fmla="*/ 2640289 h 5838626"/>
                <a:gd name="connsiteX221" fmla="*/ 4396692 w 4749368"/>
                <a:gd name="connsiteY221" fmla="*/ 2557162 h 5838626"/>
                <a:gd name="connsiteX222" fmla="*/ 4479820 w 4749368"/>
                <a:gd name="connsiteY222" fmla="*/ 2471263 h 5838626"/>
                <a:gd name="connsiteX223" fmla="*/ 4496445 w 4749368"/>
                <a:gd name="connsiteY223" fmla="*/ 2332718 h 5838626"/>
                <a:gd name="connsiteX224" fmla="*/ 4438256 w 4749368"/>
                <a:gd name="connsiteY224" fmla="*/ 2257903 h 5838626"/>
                <a:gd name="connsiteX225" fmla="*/ 4324649 w 4749368"/>
                <a:gd name="connsiteY225" fmla="*/ 2249591 h 5838626"/>
                <a:gd name="connsiteX226" fmla="*/ 4249834 w 4749368"/>
                <a:gd name="connsiteY226" fmla="*/ 2224653 h 5838626"/>
                <a:gd name="connsiteX227" fmla="*/ 4199958 w 4749368"/>
                <a:gd name="connsiteY227" fmla="*/ 2216340 h 5838626"/>
                <a:gd name="connsiteX228" fmla="*/ 3684916 w 4749368"/>
                <a:gd name="connsiteY228" fmla="*/ 2094333 h 5838626"/>
                <a:gd name="connsiteX229" fmla="*/ 3631922 w 4749368"/>
                <a:gd name="connsiteY229" fmla="*/ 2107495 h 5838626"/>
                <a:gd name="connsiteX230" fmla="*/ 3622398 w 4749368"/>
                <a:gd name="connsiteY230" fmla="*/ 2144729 h 5838626"/>
                <a:gd name="connsiteX231" fmla="*/ 3624824 w 4749368"/>
                <a:gd name="connsiteY231" fmla="*/ 2176052 h 5838626"/>
                <a:gd name="connsiteX232" fmla="*/ 3695652 w 4749368"/>
                <a:gd name="connsiteY232" fmla="*/ 2155380 h 5838626"/>
                <a:gd name="connsiteX233" fmla="*/ 3744498 w 4749368"/>
                <a:gd name="connsiteY233" fmla="*/ 2144174 h 5838626"/>
                <a:gd name="connsiteX234" fmla="*/ 3744751 w 4749368"/>
                <a:gd name="connsiteY234" fmla="*/ 2130377 h 5838626"/>
                <a:gd name="connsiteX235" fmla="*/ 3737217 w 4749368"/>
                <a:gd name="connsiteY235" fmla="*/ 2107495 h 5838626"/>
                <a:gd name="connsiteX236" fmla="*/ 3684916 w 4749368"/>
                <a:gd name="connsiteY236" fmla="*/ 2094333 h 5838626"/>
                <a:gd name="connsiteX237" fmla="*/ 1567795 w 4749368"/>
                <a:gd name="connsiteY237" fmla="*/ 2054726 h 5838626"/>
                <a:gd name="connsiteX238" fmla="*/ 1722032 w 4749368"/>
                <a:gd name="connsiteY238" fmla="*/ 2109810 h 5838626"/>
                <a:gd name="connsiteX239" fmla="*/ 1890957 w 4749368"/>
                <a:gd name="connsiteY239" fmla="*/ 2194273 h 5838626"/>
                <a:gd name="connsiteX240" fmla="*/ 1982764 w 4749368"/>
                <a:gd name="connsiteY240" fmla="*/ 2264046 h 5838626"/>
                <a:gd name="connsiteX241" fmla="*/ 2004798 w 4749368"/>
                <a:gd name="connsiteY241" fmla="*/ 2315458 h 5838626"/>
                <a:gd name="connsiteX242" fmla="*/ 2019487 w 4749368"/>
                <a:gd name="connsiteY242" fmla="*/ 2429299 h 5838626"/>
                <a:gd name="connsiteX243" fmla="*/ 2063554 w 4749368"/>
                <a:gd name="connsiteY243" fmla="*/ 2532123 h 5838626"/>
                <a:gd name="connsiteX244" fmla="*/ 2155362 w 4749368"/>
                <a:gd name="connsiteY244" fmla="*/ 2590880 h 5838626"/>
                <a:gd name="connsiteX245" fmla="*/ 2247169 w 4749368"/>
                <a:gd name="connsiteY245" fmla="*/ 2568846 h 5838626"/>
                <a:gd name="connsiteX246" fmla="*/ 2327959 w 4749368"/>
                <a:gd name="connsiteY246" fmla="*/ 2568846 h 5838626"/>
                <a:gd name="connsiteX247" fmla="*/ 2405077 w 4749368"/>
                <a:gd name="connsiteY247" fmla="*/ 2620258 h 5838626"/>
                <a:gd name="connsiteX248" fmla="*/ 2449145 w 4749368"/>
                <a:gd name="connsiteY248" fmla="*/ 2697376 h 5838626"/>
                <a:gd name="connsiteX249" fmla="*/ 2353665 w 4749368"/>
                <a:gd name="connsiteY249" fmla="*/ 2796528 h 5838626"/>
                <a:gd name="connsiteX250" fmla="*/ 2232480 w 4749368"/>
                <a:gd name="connsiteY250" fmla="*/ 2892008 h 5838626"/>
                <a:gd name="connsiteX251" fmla="*/ 2111294 w 4749368"/>
                <a:gd name="connsiteY251" fmla="*/ 2976470 h 5838626"/>
                <a:gd name="connsiteX252" fmla="*/ 2045193 w 4749368"/>
                <a:gd name="connsiteY252" fmla="*/ 3020538 h 5838626"/>
                <a:gd name="connsiteX253" fmla="*/ 2004798 w 4749368"/>
                <a:gd name="connsiteY253" fmla="*/ 3086639 h 5838626"/>
                <a:gd name="connsiteX254" fmla="*/ 2002733 w 4749368"/>
                <a:gd name="connsiteY254" fmla="*/ 3117108 h 5838626"/>
                <a:gd name="connsiteX255" fmla="*/ 2003708 w 4749368"/>
                <a:gd name="connsiteY255" fmla="*/ 3139287 h 5838626"/>
                <a:gd name="connsiteX256" fmla="*/ 2018942 w 4749368"/>
                <a:gd name="connsiteY256" fmla="*/ 3139887 h 5838626"/>
                <a:gd name="connsiteX257" fmla="*/ 2100277 w 4749368"/>
                <a:gd name="connsiteY257" fmla="*/ 3167429 h 5838626"/>
                <a:gd name="connsiteX258" fmla="*/ 2232480 w 4749368"/>
                <a:gd name="connsiteY258" fmla="*/ 3160085 h 5838626"/>
                <a:gd name="connsiteX259" fmla="*/ 2283892 w 4749368"/>
                <a:gd name="connsiteY259" fmla="*/ 3160085 h 5838626"/>
                <a:gd name="connsiteX260" fmla="*/ 2397733 w 4749368"/>
                <a:gd name="connsiteY260" fmla="*/ 3141723 h 5838626"/>
                <a:gd name="connsiteX261" fmla="*/ 2445473 w 4749368"/>
                <a:gd name="connsiteY261" fmla="*/ 3119690 h 5838626"/>
                <a:gd name="connsiteX262" fmla="*/ 2493212 w 4749368"/>
                <a:gd name="connsiteY262" fmla="*/ 3119690 h 5838626"/>
                <a:gd name="connsiteX263" fmla="*/ 2548297 w 4749368"/>
                <a:gd name="connsiteY263" fmla="*/ 3071950 h 5838626"/>
                <a:gd name="connsiteX264" fmla="*/ 2588692 w 4749368"/>
                <a:gd name="connsiteY264" fmla="*/ 3079294 h 5838626"/>
                <a:gd name="connsiteX265" fmla="*/ 2647448 w 4749368"/>
                <a:gd name="connsiteY265" fmla="*/ 3057261 h 5838626"/>
                <a:gd name="connsiteX266" fmla="*/ 2720894 w 4749368"/>
                <a:gd name="connsiteY266" fmla="*/ 3071950 h 5838626"/>
                <a:gd name="connsiteX267" fmla="*/ 2750273 w 4749368"/>
                <a:gd name="connsiteY267" fmla="*/ 3027882 h 5838626"/>
                <a:gd name="connsiteX268" fmla="*/ 2827391 w 4749368"/>
                <a:gd name="connsiteY268" fmla="*/ 3031555 h 5838626"/>
                <a:gd name="connsiteX269" fmla="*/ 2911853 w 4749368"/>
                <a:gd name="connsiteY269" fmla="*/ 3086639 h 5838626"/>
                <a:gd name="connsiteX270" fmla="*/ 3047728 w 4749368"/>
                <a:gd name="connsiteY270" fmla="*/ 3149068 h 5838626"/>
                <a:gd name="connsiteX271" fmla="*/ 3106485 w 4749368"/>
                <a:gd name="connsiteY271" fmla="*/ 3215169 h 5838626"/>
                <a:gd name="connsiteX272" fmla="*/ 3077106 w 4749368"/>
                <a:gd name="connsiteY272" fmla="*/ 3284943 h 5838626"/>
                <a:gd name="connsiteX273" fmla="*/ 3062417 w 4749368"/>
                <a:gd name="connsiteY273" fmla="*/ 3347371 h 5838626"/>
                <a:gd name="connsiteX274" fmla="*/ 3003660 w 4749368"/>
                <a:gd name="connsiteY274" fmla="*/ 3362061 h 5838626"/>
                <a:gd name="connsiteX275" fmla="*/ 2809029 w 4749368"/>
                <a:gd name="connsiteY275" fmla="*/ 3354716 h 5838626"/>
                <a:gd name="connsiteX276" fmla="*/ 2669482 w 4749368"/>
                <a:gd name="connsiteY276" fmla="*/ 3358388 h 5838626"/>
                <a:gd name="connsiteX277" fmla="*/ 2585019 w 4749368"/>
                <a:gd name="connsiteY277" fmla="*/ 3387767 h 5838626"/>
                <a:gd name="connsiteX278" fmla="*/ 2551969 w 4749368"/>
                <a:gd name="connsiteY278" fmla="*/ 3420817 h 5838626"/>
                <a:gd name="connsiteX279" fmla="*/ 2570330 w 4749368"/>
                <a:gd name="connsiteY279" fmla="*/ 3497935 h 5838626"/>
                <a:gd name="connsiteX280" fmla="*/ 2566658 w 4749368"/>
                <a:gd name="connsiteY280" fmla="*/ 3644827 h 5838626"/>
                <a:gd name="connsiteX281" fmla="*/ 2533607 w 4749368"/>
                <a:gd name="connsiteY281" fmla="*/ 3751323 h 5838626"/>
                <a:gd name="connsiteX282" fmla="*/ 2456489 w 4749368"/>
                <a:gd name="connsiteY282" fmla="*/ 3857820 h 5838626"/>
                <a:gd name="connsiteX283" fmla="*/ 2338976 w 4749368"/>
                <a:gd name="connsiteY283" fmla="*/ 3938610 h 5838626"/>
                <a:gd name="connsiteX284" fmla="*/ 2236152 w 4749368"/>
                <a:gd name="connsiteY284" fmla="*/ 4001039 h 5838626"/>
                <a:gd name="connsiteX285" fmla="*/ 2122311 w 4749368"/>
                <a:gd name="connsiteY285" fmla="*/ 4155275 h 5838626"/>
                <a:gd name="connsiteX286" fmla="*/ 2119430 w 4749368"/>
                <a:gd name="connsiteY286" fmla="*/ 4156659 h 5838626"/>
                <a:gd name="connsiteX287" fmla="*/ 2110376 w 4749368"/>
                <a:gd name="connsiteY287" fmla="*/ 4174325 h 5838626"/>
                <a:gd name="connsiteX288" fmla="*/ 2074571 w 4749368"/>
                <a:gd name="connsiteY288" fmla="*/ 4239737 h 5838626"/>
                <a:gd name="connsiteX289" fmla="*/ 2004798 w 4749368"/>
                <a:gd name="connsiteY289" fmla="*/ 4360923 h 5838626"/>
                <a:gd name="connsiteX290" fmla="*/ 1971289 w 4749368"/>
                <a:gd name="connsiteY290" fmla="*/ 4423352 h 5838626"/>
                <a:gd name="connsiteX291" fmla="*/ 1951647 w 4749368"/>
                <a:gd name="connsiteY291" fmla="*/ 4444511 h 5838626"/>
                <a:gd name="connsiteX292" fmla="*/ 1940992 w 4749368"/>
                <a:gd name="connsiteY292" fmla="*/ 4462370 h 5838626"/>
                <a:gd name="connsiteX293" fmla="*/ 1898301 w 4749368"/>
                <a:gd name="connsiteY293" fmla="*/ 4522504 h 5838626"/>
                <a:gd name="connsiteX294" fmla="*/ 1806494 w 4749368"/>
                <a:gd name="connsiteY294" fmla="*/ 4636345 h 5838626"/>
                <a:gd name="connsiteX295" fmla="*/ 1688981 w 4749368"/>
                <a:gd name="connsiteY295" fmla="*/ 4768547 h 5838626"/>
                <a:gd name="connsiteX296" fmla="*/ 1567795 w 4749368"/>
                <a:gd name="connsiteY296" fmla="*/ 4860355 h 5838626"/>
                <a:gd name="connsiteX297" fmla="*/ 1464971 w 4749368"/>
                <a:gd name="connsiteY297" fmla="*/ 5014591 h 5838626"/>
                <a:gd name="connsiteX298" fmla="*/ 1391526 w 4749368"/>
                <a:gd name="connsiteY298" fmla="*/ 5139449 h 5838626"/>
                <a:gd name="connsiteX299" fmla="*/ 1244634 w 4749368"/>
                <a:gd name="connsiteY299" fmla="*/ 5249617 h 5838626"/>
                <a:gd name="connsiteX300" fmla="*/ 1127121 w 4749368"/>
                <a:gd name="connsiteY300" fmla="*/ 5352441 h 5838626"/>
                <a:gd name="connsiteX301" fmla="*/ 1038986 w 4749368"/>
                <a:gd name="connsiteY301" fmla="*/ 5392837 h 5838626"/>
                <a:gd name="connsiteX302" fmla="*/ 921473 w 4749368"/>
                <a:gd name="connsiteY302" fmla="*/ 5484644 h 5838626"/>
                <a:gd name="connsiteX303" fmla="*/ 807632 w 4749368"/>
                <a:gd name="connsiteY303" fmla="*/ 5550745 h 5838626"/>
                <a:gd name="connsiteX304" fmla="*/ 682774 w 4749368"/>
                <a:gd name="connsiteY304" fmla="*/ 5653569 h 5838626"/>
                <a:gd name="connsiteX305" fmla="*/ 561588 w 4749368"/>
                <a:gd name="connsiteY305" fmla="*/ 5686620 h 5838626"/>
                <a:gd name="connsiteX306" fmla="*/ 425713 w 4749368"/>
                <a:gd name="connsiteY306" fmla="*/ 5749049 h 5838626"/>
                <a:gd name="connsiteX307" fmla="*/ 352268 w 4749368"/>
                <a:gd name="connsiteY307" fmla="*/ 5774755 h 5838626"/>
                <a:gd name="connsiteX308" fmla="*/ 253116 w 4749368"/>
                <a:gd name="connsiteY308" fmla="*/ 5807805 h 5838626"/>
                <a:gd name="connsiteX309" fmla="*/ 190687 w 4749368"/>
                <a:gd name="connsiteY309" fmla="*/ 5807805 h 5838626"/>
                <a:gd name="connsiteX310" fmla="*/ 135603 w 4749368"/>
                <a:gd name="connsiteY310" fmla="*/ 5833511 h 5838626"/>
                <a:gd name="connsiteX311" fmla="*/ 3400 w 4749368"/>
                <a:gd name="connsiteY311" fmla="*/ 5829839 h 5838626"/>
                <a:gd name="connsiteX312" fmla="*/ 95207 w 4749368"/>
                <a:gd name="connsiteY312" fmla="*/ 5745376 h 5838626"/>
                <a:gd name="connsiteX313" fmla="*/ 172326 w 4749368"/>
                <a:gd name="connsiteY313" fmla="*/ 5708653 h 5838626"/>
                <a:gd name="connsiteX314" fmla="*/ 234754 w 4749368"/>
                <a:gd name="connsiteY314" fmla="*/ 5646225 h 5838626"/>
                <a:gd name="connsiteX315" fmla="*/ 282494 w 4749368"/>
                <a:gd name="connsiteY315" fmla="*/ 5580123 h 5838626"/>
                <a:gd name="connsiteX316" fmla="*/ 293511 w 4749368"/>
                <a:gd name="connsiteY316" fmla="*/ 5536056 h 5838626"/>
                <a:gd name="connsiteX317" fmla="*/ 370629 w 4749368"/>
                <a:gd name="connsiteY317" fmla="*/ 5521367 h 5838626"/>
                <a:gd name="connsiteX318" fmla="*/ 469781 w 4749368"/>
                <a:gd name="connsiteY318" fmla="*/ 5425887 h 5838626"/>
                <a:gd name="connsiteX319" fmla="*/ 535882 w 4749368"/>
                <a:gd name="connsiteY319" fmla="*/ 5418543 h 5838626"/>
                <a:gd name="connsiteX320" fmla="*/ 624017 w 4749368"/>
                <a:gd name="connsiteY320" fmla="*/ 5334080 h 5838626"/>
                <a:gd name="connsiteX321" fmla="*/ 723169 w 4749368"/>
                <a:gd name="connsiteY321" fmla="*/ 5271651 h 5838626"/>
                <a:gd name="connsiteX322" fmla="*/ 899439 w 4749368"/>
                <a:gd name="connsiteY322" fmla="*/ 5150465 h 5838626"/>
                <a:gd name="connsiteX323" fmla="*/ 1160171 w 4749368"/>
                <a:gd name="connsiteY323" fmla="*/ 4941145 h 5838626"/>
                <a:gd name="connsiteX324" fmla="*/ 1281357 w 4749368"/>
                <a:gd name="connsiteY324" fmla="*/ 4797926 h 5838626"/>
                <a:gd name="connsiteX325" fmla="*/ 1384181 w 4749368"/>
                <a:gd name="connsiteY325" fmla="*/ 4665723 h 5838626"/>
                <a:gd name="connsiteX326" fmla="*/ 1457627 w 4749368"/>
                <a:gd name="connsiteY326" fmla="*/ 4595950 h 5838626"/>
                <a:gd name="connsiteX327" fmla="*/ 1468644 w 4749368"/>
                <a:gd name="connsiteY327" fmla="*/ 4507815 h 5838626"/>
                <a:gd name="connsiteX328" fmla="*/ 1473039 w 4749368"/>
                <a:gd name="connsiteY328" fmla="*/ 4502781 h 5838626"/>
                <a:gd name="connsiteX329" fmla="*/ 1472718 w 4749368"/>
                <a:gd name="connsiteY329" fmla="*/ 4502537 h 5838626"/>
                <a:gd name="connsiteX330" fmla="*/ 1487005 w 4749368"/>
                <a:gd name="connsiteY330" fmla="*/ 4467420 h 5838626"/>
                <a:gd name="connsiteX331" fmla="*/ 1461299 w 4749368"/>
                <a:gd name="connsiteY331" fmla="*/ 4375612 h 5838626"/>
                <a:gd name="connsiteX332" fmla="*/ 1472316 w 4749368"/>
                <a:gd name="connsiteY332" fmla="*/ 4250755 h 5838626"/>
                <a:gd name="connsiteX333" fmla="*/ 1464971 w 4749368"/>
                <a:gd name="connsiteY333" fmla="*/ 4140586 h 5838626"/>
                <a:gd name="connsiteX334" fmla="*/ 1409887 w 4749368"/>
                <a:gd name="connsiteY334" fmla="*/ 4045106 h 5838626"/>
                <a:gd name="connsiteX335" fmla="*/ 1343786 w 4749368"/>
                <a:gd name="connsiteY335" fmla="*/ 4136914 h 5838626"/>
                <a:gd name="connsiteX336" fmla="*/ 1255651 w 4749368"/>
                <a:gd name="connsiteY336" fmla="*/ 4114880 h 5838626"/>
                <a:gd name="connsiteX337" fmla="*/ 1167516 w 4749368"/>
                <a:gd name="connsiteY337" fmla="*/ 4158947 h 5838626"/>
                <a:gd name="connsiteX338" fmla="*/ 1101415 w 4749368"/>
                <a:gd name="connsiteY338" fmla="*/ 4206687 h 5838626"/>
                <a:gd name="connsiteX339" fmla="*/ 1053675 w 4749368"/>
                <a:gd name="connsiteY339" fmla="*/ 4206687 h 5838626"/>
                <a:gd name="connsiteX340" fmla="*/ 1020624 w 4749368"/>
                <a:gd name="connsiteY340" fmla="*/ 4254427 h 5838626"/>
                <a:gd name="connsiteX341" fmla="*/ 947179 w 4749368"/>
                <a:gd name="connsiteY341" fmla="*/ 4287478 h 5838626"/>
                <a:gd name="connsiteX342" fmla="*/ 961868 w 4749368"/>
                <a:gd name="connsiteY342" fmla="*/ 4353579 h 5838626"/>
                <a:gd name="connsiteX343" fmla="*/ 969212 w 4749368"/>
                <a:gd name="connsiteY343" fmla="*/ 4393974 h 5838626"/>
                <a:gd name="connsiteX344" fmla="*/ 895766 w 4749368"/>
                <a:gd name="connsiteY344" fmla="*/ 4430697 h 5838626"/>
                <a:gd name="connsiteX345" fmla="*/ 807632 w 4749368"/>
                <a:gd name="connsiteY345" fmla="*/ 4401318 h 5838626"/>
                <a:gd name="connsiteX346" fmla="*/ 759892 w 4749368"/>
                <a:gd name="connsiteY346" fmla="*/ 4379285 h 5838626"/>
                <a:gd name="connsiteX347" fmla="*/ 635034 w 4749368"/>
                <a:gd name="connsiteY347" fmla="*/ 4371940 h 5838626"/>
                <a:gd name="connsiteX348" fmla="*/ 565260 w 4749368"/>
                <a:gd name="connsiteY348" fmla="*/ 4258099 h 5838626"/>
                <a:gd name="connsiteX349" fmla="*/ 513848 w 4749368"/>
                <a:gd name="connsiteY349" fmla="*/ 4158947 h 5838626"/>
                <a:gd name="connsiteX350" fmla="*/ 579950 w 4749368"/>
                <a:gd name="connsiteY350" fmla="*/ 4133241 h 5838626"/>
                <a:gd name="connsiteX351" fmla="*/ 715824 w 4749368"/>
                <a:gd name="connsiteY351" fmla="*/ 4122225 h 5838626"/>
                <a:gd name="connsiteX352" fmla="*/ 803959 w 4749368"/>
                <a:gd name="connsiteY352" fmla="*/ 4081829 h 5838626"/>
                <a:gd name="connsiteX353" fmla="*/ 917800 w 4749368"/>
                <a:gd name="connsiteY353" fmla="*/ 4019400 h 5838626"/>
                <a:gd name="connsiteX354" fmla="*/ 1016952 w 4749368"/>
                <a:gd name="connsiteY354" fmla="*/ 3975333 h 5838626"/>
                <a:gd name="connsiteX355" fmla="*/ 1086726 w 4749368"/>
                <a:gd name="connsiteY355" fmla="*/ 3868837 h 5838626"/>
                <a:gd name="connsiteX356" fmla="*/ 1134465 w 4749368"/>
                <a:gd name="connsiteY356" fmla="*/ 3839458 h 5838626"/>
                <a:gd name="connsiteX357" fmla="*/ 1189550 w 4749368"/>
                <a:gd name="connsiteY357" fmla="*/ 3813752 h 5838626"/>
                <a:gd name="connsiteX358" fmla="*/ 1259323 w 4749368"/>
                <a:gd name="connsiteY358" fmla="*/ 3850475 h 5838626"/>
                <a:gd name="connsiteX359" fmla="*/ 1332769 w 4749368"/>
                <a:gd name="connsiteY359" fmla="*/ 3879853 h 5838626"/>
                <a:gd name="connsiteX360" fmla="*/ 1395198 w 4749368"/>
                <a:gd name="connsiteY360" fmla="*/ 3909232 h 5838626"/>
                <a:gd name="connsiteX361" fmla="*/ 1472316 w 4749368"/>
                <a:gd name="connsiteY361" fmla="*/ 3979005 h 5838626"/>
                <a:gd name="connsiteX362" fmla="*/ 1516383 w 4749368"/>
                <a:gd name="connsiteY362" fmla="*/ 4012056 h 5838626"/>
                <a:gd name="connsiteX363" fmla="*/ 1542089 w 4749368"/>
                <a:gd name="connsiteY363" fmla="*/ 3964316 h 5838626"/>
                <a:gd name="connsiteX364" fmla="*/ 1549434 w 4749368"/>
                <a:gd name="connsiteY364" fmla="*/ 3876181 h 5838626"/>
                <a:gd name="connsiteX365" fmla="*/ 1512711 w 4749368"/>
                <a:gd name="connsiteY365" fmla="*/ 3839458 h 5838626"/>
                <a:gd name="connsiteX366" fmla="*/ 1520056 w 4749368"/>
                <a:gd name="connsiteY366" fmla="*/ 3732962 h 5838626"/>
                <a:gd name="connsiteX367" fmla="*/ 1520056 w 4749368"/>
                <a:gd name="connsiteY367" fmla="*/ 3685222 h 5838626"/>
                <a:gd name="connsiteX368" fmla="*/ 1520056 w 4749368"/>
                <a:gd name="connsiteY368" fmla="*/ 3626465 h 5838626"/>
                <a:gd name="connsiteX369" fmla="*/ 1516383 w 4749368"/>
                <a:gd name="connsiteY369" fmla="*/ 3560364 h 5838626"/>
                <a:gd name="connsiteX370" fmla="*/ 1501694 w 4749368"/>
                <a:gd name="connsiteY370" fmla="*/ 3450196 h 5838626"/>
                <a:gd name="connsiteX371" fmla="*/ 1497161 w 4749368"/>
                <a:gd name="connsiteY371" fmla="*/ 3434503 h 5838626"/>
                <a:gd name="connsiteX372" fmla="*/ 1497120 w 4749368"/>
                <a:gd name="connsiteY372" fmla="*/ 3434419 h 5838626"/>
                <a:gd name="connsiteX373" fmla="*/ 1479029 w 4749368"/>
                <a:gd name="connsiteY373" fmla="*/ 3432035 h 5838626"/>
                <a:gd name="connsiteX374" fmla="*/ 1439265 w 4749368"/>
                <a:gd name="connsiteY374" fmla="*/ 3417145 h 5838626"/>
                <a:gd name="connsiteX375" fmla="*/ 1384181 w 4749368"/>
                <a:gd name="connsiteY375" fmla="*/ 3417145 h 5838626"/>
                <a:gd name="connsiteX376" fmla="*/ 1332769 w 4749368"/>
                <a:gd name="connsiteY376" fmla="*/ 3446523 h 5838626"/>
                <a:gd name="connsiteX377" fmla="*/ 1226273 w 4749368"/>
                <a:gd name="connsiteY377" fmla="*/ 3468557 h 5838626"/>
                <a:gd name="connsiteX378" fmla="*/ 1149154 w 4749368"/>
                <a:gd name="connsiteY378" fmla="*/ 3472229 h 5838626"/>
                <a:gd name="connsiteX379" fmla="*/ 1064692 w 4749368"/>
                <a:gd name="connsiteY379" fmla="*/ 3490591 h 5838626"/>
                <a:gd name="connsiteX380" fmla="*/ 914128 w 4749368"/>
                <a:gd name="connsiteY380" fmla="*/ 3534658 h 5838626"/>
                <a:gd name="connsiteX381" fmla="*/ 726841 w 4749368"/>
                <a:gd name="connsiteY381" fmla="*/ 3597087 h 5838626"/>
                <a:gd name="connsiteX382" fmla="*/ 601983 w 4749368"/>
                <a:gd name="connsiteY382" fmla="*/ 3659516 h 5838626"/>
                <a:gd name="connsiteX383" fmla="*/ 491815 w 4749368"/>
                <a:gd name="connsiteY383" fmla="*/ 3718273 h 5838626"/>
                <a:gd name="connsiteX384" fmla="*/ 337579 w 4749368"/>
                <a:gd name="connsiteY384" fmla="*/ 3850475 h 5838626"/>
                <a:gd name="connsiteX385" fmla="*/ 249444 w 4749368"/>
                <a:gd name="connsiteY385" fmla="*/ 3883526 h 5838626"/>
                <a:gd name="connsiteX386" fmla="*/ 168653 w 4749368"/>
                <a:gd name="connsiteY386" fmla="*/ 3843131 h 5838626"/>
                <a:gd name="connsiteX387" fmla="*/ 14417 w 4749368"/>
                <a:gd name="connsiteY387" fmla="*/ 3743979 h 5838626"/>
                <a:gd name="connsiteX388" fmla="*/ 14417 w 4749368"/>
                <a:gd name="connsiteY388" fmla="*/ 3688894 h 5838626"/>
                <a:gd name="connsiteX389" fmla="*/ 14417 w 4749368"/>
                <a:gd name="connsiteY389" fmla="*/ 3604432 h 5838626"/>
                <a:gd name="connsiteX390" fmla="*/ 209048 w 4749368"/>
                <a:gd name="connsiteY390" fmla="*/ 3556692 h 5838626"/>
                <a:gd name="connsiteX391" fmla="*/ 275150 w 4749368"/>
                <a:gd name="connsiteY391" fmla="*/ 3549347 h 5838626"/>
                <a:gd name="connsiteX392" fmla="*/ 352268 w 4749368"/>
                <a:gd name="connsiteY392" fmla="*/ 3523641 h 5838626"/>
                <a:gd name="connsiteX393" fmla="*/ 488142 w 4749368"/>
                <a:gd name="connsiteY393" fmla="*/ 3512625 h 5838626"/>
                <a:gd name="connsiteX394" fmla="*/ 539554 w 4749368"/>
                <a:gd name="connsiteY394" fmla="*/ 3483246 h 5838626"/>
                <a:gd name="connsiteX395" fmla="*/ 657068 w 4749368"/>
                <a:gd name="connsiteY395" fmla="*/ 3483246 h 5838626"/>
                <a:gd name="connsiteX396" fmla="*/ 734186 w 4749368"/>
                <a:gd name="connsiteY396" fmla="*/ 3450196 h 5838626"/>
                <a:gd name="connsiteX397" fmla="*/ 785598 w 4749368"/>
                <a:gd name="connsiteY397" fmla="*/ 3442851 h 5838626"/>
                <a:gd name="connsiteX398" fmla="*/ 818648 w 4749368"/>
                <a:gd name="connsiteY398" fmla="*/ 3406128 h 5838626"/>
                <a:gd name="connsiteX399" fmla="*/ 895766 w 4749368"/>
                <a:gd name="connsiteY399" fmla="*/ 3384094 h 5838626"/>
                <a:gd name="connsiteX400" fmla="*/ 928817 w 4749368"/>
                <a:gd name="connsiteY400" fmla="*/ 3354716 h 5838626"/>
                <a:gd name="connsiteX401" fmla="*/ 947179 w 4749368"/>
                <a:gd name="connsiteY401" fmla="*/ 3314321 h 5838626"/>
                <a:gd name="connsiteX402" fmla="*/ 925145 w 4749368"/>
                <a:gd name="connsiteY402" fmla="*/ 3292287 h 5838626"/>
                <a:gd name="connsiteX403" fmla="*/ 961868 w 4749368"/>
                <a:gd name="connsiteY403" fmla="*/ 3233531 h 5838626"/>
                <a:gd name="connsiteX404" fmla="*/ 961868 w 4749368"/>
                <a:gd name="connsiteY404" fmla="*/ 3149068 h 5838626"/>
                <a:gd name="connsiteX405" fmla="*/ 958195 w 4749368"/>
                <a:gd name="connsiteY405" fmla="*/ 3090311 h 5838626"/>
                <a:gd name="connsiteX406" fmla="*/ 954523 w 4749368"/>
                <a:gd name="connsiteY406" fmla="*/ 3053588 h 5838626"/>
                <a:gd name="connsiteX407" fmla="*/ 928817 w 4749368"/>
                <a:gd name="connsiteY407" fmla="*/ 3035227 h 5838626"/>
                <a:gd name="connsiteX408" fmla="*/ 914128 w 4749368"/>
                <a:gd name="connsiteY408" fmla="*/ 2969126 h 5838626"/>
                <a:gd name="connsiteX409" fmla="*/ 892094 w 4749368"/>
                <a:gd name="connsiteY409" fmla="*/ 2917714 h 5838626"/>
                <a:gd name="connsiteX410" fmla="*/ 895766 w 4749368"/>
                <a:gd name="connsiteY410" fmla="*/ 2880991 h 5838626"/>
                <a:gd name="connsiteX411" fmla="*/ 965540 w 4749368"/>
                <a:gd name="connsiteY411" fmla="*/ 2855285 h 5838626"/>
                <a:gd name="connsiteX412" fmla="*/ 1002493 w 4749368"/>
                <a:gd name="connsiteY412" fmla="*/ 2852990 h 5838626"/>
                <a:gd name="connsiteX413" fmla="*/ 1042658 w 4749368"/>
                <a:gd name="connsiteY413" fmla="*/ 2855285 h 5838626"/>
                <a:gd name="connsiteX414" fmla="*/ 1138138 w 4749368"/>
                <a:gd name="connsiteY414" fmla="*/ 2866302 h 5838626"/>
                <a:gd name="connsiteX415" fmla="*/ 1182205 w 4749368"/>
                <a:gd name="connsiteY415" fmla="*/ 2895680 h 5838626"/>
                <a:gd name="connsiteX416" fmla="*/ 1229945 w 4749368"/>
                <a:gd name="connsiteY416" fmla="*/ 2958109 h 5838626"/>
                <a:gd name="connsiteX417" fmla="*/ 1255651 w 4749368"/>
                <a:gd name="connsiteY417" fmla="*/ 3027882 h 5838626"/>
                <a:gd name="connsiteX418" fmla="*/ 1288701 w 4749368"/>
                <a:gd name="connsiteY418" fmla="*/ 3075622 h 5838626"/>
                <a:gd name="connsiteX419" fmla="*/ 1299718 w 4749368"/>
                <a:gd name="connsiteY419" fmla="*/ 3174774 h 5838626"/>
                <a:gd name="connsiteX420" fmla="*/ 1303391 w 4749368"/>
                <a:gd name="connsiteY420" fmla="*/ 3218841 h 5838626"/>
                <a:gd name="connsiteX421" fmla="*/ 1351130 w 4749368"/>
                <a:gd name="connsiteY421" fmla="*/ 3251892 h 5838626"/>
                <a:gd name="connsiteX422" fmla="*/ 1380509 w 4749368"/>
                <a:gd name="connsiteY422" fmla="*/ 3277598 h 5838626"/>
                <a:gd name="connsiteX423" fmla="*/ 1487005 w 4749368"/>
                <a:gd name="connsiteY423" fmla="*/ 3259237 h 5838626"/>
                <a:gd name="connsiteX424" fmla="*/ 1517302 w 4749368"/>
                <a:gd name="connsiteY424" fmla="*/ 3257171 h 5838626"/>
                <a:gd name="connsiteX425" fmla="*/ 1519910 w 4749368"/>
                <a:gd name="connsiteY425" fmla="*/ 3256821 h 5838626"/>
                <a:gd name="connsiteX426" fmla="*/ 1523728 w 4749368"/>
                <a:gd name="connsiteY426" fmla="*/ 3218841 h 5838626"/>
                <a:gd name="connsiteX427" fmla="*/ 1498022 w 4749368"/>
                <a:gd name="connsiteY427" fmla="*/ 3138051 h 5838626"/>
                <a:gd name="connsiteX428" fmla="*/ 1468644 w 4749368"/>
                <a:gd name="connsiteY428" fmla="*/ 3119690 h 5838626"/>
                <a:gd name="connsiteX429" fmla="*/ 1487005 w 4749368"/>
                <a:gd name="connsiteY429" fmla="*/ 2947092 h 5838626"/>
                <a:gd name="connsiteX430" fmla="*/ 1505366 w 4749368"/>
                <a:gd name="connsiteY430" fmla="*/ 2888335 h 5838626"/>
                <a:gd name="connsiteX431" fmla="*/ 1516383 w 4749368"/>
                <a:gd name="connsiteY431" fmla="*/ 2690032 h 5838626"/>
                <a:gd name="connsiteX432" fmla="*/ 1479660 w 4749368"/>
                <a:gd name="connsiteY432" fmla="*/ 2634947 h 5838626"/>
                <a:gd name="connsiteX433" fmla="*/ 1464971 w 4749368"/>
                <a:gd name="connsiteY433" fmla="*/ 2576191 h 5838626"/>
                <a:gd name="connsiteX434" fmla="*/ 1472316 w 4749368"/>
                <a:gd name="connsiteY434" fmla="*/ 2333820 h 5838626"/>
                <a:gd name="connsiteX435" fmla="*/ 1461299 w 4749368"/>
                <a:gd name="connsiteY435" fmla="*/ 2267718 h 5838626"/>
                <a:gd name="connsiteX436" fmla="*/ 1387853 w 4749368"/>
                <a:gd name="connsiteY436" fmla="*/ 2194273 h 5838626"/>
                <a:gd name="connsiteX437" fmla="*/ 1387853 w 4749368"/>
                <a:gd name="connsiteY437" fmla="*/ 2164894 h 5838626"/>
                <a:gd name="connsiteX438" fmla="*/ 1428248 w 4749368"/>
                <a:gd name="connsiteY438" fmla="*/ 2139188 h 5838626"/>
                <a:gd name="connsiteX439" fmla="*/ 1442938 w 4749368"/>
                <a:gd name="connsiteY439" fmla="*/ 2109810 h 5838626"/>
                <a:gd name="connsiteX440" fmla="*/ 1527400 w 4749368"/>
                <a:gd name="connsiteY440" fmla="*/ 2095121 h 5838626"/>
                <a:gd name="connsiteX441" fmla="*/ 1567795 w 4749368"/>
                <a:gd name="connsiteY441" fmla="*/ 2054726 h 5838626"/>
                <a:gd name="connsiteX442" fmla="*/ 3584751 w 4749368"/>
                <a:gd name="connsiteY442" fmla="*/ 1569885 h 5838626"/>
                <a:gd name="connsiteX443" fmla="*/ 3547863 w 4749368"/>
                <a:gd name="connsiteY443" fmla="*/ 1581834 h 5838626"/>
                <a:gd name="connsiteX444" fmla="*/ 3555916 w 4749368"/>
                <a:gd name="connsiteY444" fmla="*/ 1631580 h 5838626"/>
                <a:gd name="connsiteX445" fmla="*/ 3553889 w 4749368"/>
                <a:gd name="connsiteY445" fmla="*/ 1642872 h 5838626"/>
                <a:gd name="connsiteX446" fmla="*/ 3570962 w 4749368"/>
                <a:gd name="connsiteY446" fmla="*/ 1689088 h 5838626"/>
                <a:gd name="connsiteX447" fmla="*/ 3629151 w 4749368"/>
                <a:gd name="connsiteY447" fmla="*/ 1711255 h 5838626"/>
                <a:gd name="connsiteX448" fmla="*/ 3629996 w 4749368"/>
                <a:gd name="connsiteY448" fmla="*/ 1658326 h 5838626"/>
                <a:gd name="connsiteX449" fmla="*/ 3631877 w 4749368"/>
                <a:gd name="connsiteY449" fmla="*/ 1642369 h 5838626"/>
                <a:gd name="connsiteX450" fmla="*/ 3629259 w 4749368"/>
                <a:gd name="connsiteY450" fmla="*/ 1618029 h 5838626"/>
                <a:gd name="connsiteX451" fmla="*/ 3625449 w 4749368"/>
                <a:gd name="connsiteY451" fmla="*/ 1576292 h 5838626"/>
                <a:gd name="connsiteX452" fmla="*/ 3584751 w 4749368"/>
                <a:gd name="connsiteY452" fmla="*/ 1569885 h 5838626"/>
                <a:gd name="connsiteX453" fmla="*/ 3593822 w 4749368"/>
                <a:gd name="connsiteY453" fmla="*/ 1201755 h 5838626"/>
                <a:gd name="connsiteX454" fmla="*/ 3562649 w 4749368"/>
                <a:gd name="connsiteY454" fmla="*/ 1206950 h 5838626"/>
                <a:gd name="connsiteX455" fmla="*/ 3582045 w 4749368"/>
                <a:gd name="connsiteY455" fmla="*/ 1306702 h 5838626"/>
                <a:gd name="connsiteX456" fmla="*/ 3629151 w 4749368"/>
                <a:gd name="connsiteY456" fmla="*/ 1323328 h 5838626"/>
                <a:gd name="connsiteX457" fmla="*/ 3623609 w 4749368"/>
                <a:gd name="connsiteY457" fmla="*/ 1218033 h 5838626"/>
                <a:gd name="connsiteX458" fmla="*/ 3593822 w 4749368"/>
                <a:gd name="connsiteY458" fmla="*/ 1201755 h 5838626"/>
                <a:gd name="connsiteX459" fmla="*/ 3573733 w 4749368"/>
                <a:gd name="connsiteY459" fmla="*/ 544702 h 5838626"/>
                <a:gd name="connsiteX460" fmla="*/ 3518315 w 4749368"/>
                <a:gd name="connsiteY460" fmla="*/ 553015 h 5838626"/>
                <a:gd name="connsiteX461" fmla="*/ 3471210 w 4749368"/>
                <a:gd name="connsiteY461" fmla="*/ 589037 h 5838626"/>
                <a:gd name="connsiteX462" fmla="*/ 3494720 w 4749368"/>
                <a:gd name="connsiteY462" fmla="*/ 619950 h 5838626"/>
                <a:gd name="connsiteX463" fmla="*/ 3496341 w 4749368"/>
                <a:gd name="connsiteY463" fmla="*/ 625129 h 5838626"/>
                <a:gd name="connsiteX464" fmla="*/ 3506192 w 4749368"/>
                <a:gd name="connsiteY464" fmla="*/ 618640 h 5838626"/>
                <a:gd name="connsiteX465" fmla="*/ 3520154 w 4749368"/>
                <a:gd name="connsiteY465" fmla="*/ 620329 h 5838626"/>
                <a:gd name="connsiteX466" fmla="*/ 3584448 w 4749368"/>
                <a:gd name="connsiteY466" fmla="*/ 608444 h 5838626"/>
                <a:gd name="connsiteX467" fmla="*/ 3595013 w 4749368"/>
                <a:gd name="connsiteY467" fmla="*/ 605121 h 5838626"/>
                <a:gd name="connsiteX468" fmla="*/ 3593021 w 4749368"/>
                <a:gd name="connsiteY468" fmla="*/ 601809 h 5838626"/>
                <a:gd name="connsiteX469" fmla="*/ 3598671 w 4749368"/>
                <a:gd name="connsiteY469" fmla="*/ 558557 h 5838626"/>
                <a:gd name="connsiteX470" fmla="*/ 3573733 w 4749368"/>
                <a:gd name="connsiteY470" fmla="*/ 544702 h 5838626"/>
                <a:gd name="connsiteX471" fmla="*/ 3448025 w 4749368"/>
                <a:gd name="connsiteY471" fmla="*/ 565 h 5838626"/>
                <a:gd name="connsiteX472" fmla="*/ 3476751 w 4749368"/>
                <a:gd name="connsiteY472" fmla="*/ 1604 h 5838626"/>
                <a:gd name="connsiteX473" fmla="*/ 3579275 w 4749368"/>
                <a:gd name="connsiteY473" fmla="*/ 62564 h 5838626"/>
                <a:gd name="connsiteX474" fmla="*/ 3687341 w 4749368"/>
                <a:gd name="connsiteY474" fmla="*/ 109670 h 5838626"/>
                <a:gd name="connsiteX475" fmla="*/ 3778781 w 4749368"/>
                <a:gd name="connsiteY475" fmla="*/ 167859 h 5838626"/>
                <a:gd name="connsiteX476" fmla="*/ 3834199 w 4749368"/>
                <a:gd name="connsiteY476" fmla="*/ 231590 h 5838626"/>
                <a:gd name="connsiteX477" fmla="*/ 3850824 w 4749368"/>
                <a:gd name="connsiteY477" fmla="*/ 356280 h 5838626"/>
                <a:gd name="connsiteX478" fmla="*/ 3784322 w 4749368"/>
                <a:gd name="connsiteY478" fmla="*/ 439408 h 5838626"/>
                <a:gd name="connsiteX479" fmla="*/ 3737217 w 4749368"/>
                <a:gd name="connsiteY479" fmla="*/ 475430 h 5838626"/>
                <a:gd name="connsiteX480" fmla="*/ 3762155 w 4749368"/>
                <a:gd name="connsiteY480" fmla="*/ 503139 h 5838626"/>
                <a:gd name="connsiteX481" fmla="*/ 3771507 w 4749368"/>
                <a:gd name="connsiteY481" fmla="*/ 519245 h 5838626"/>
                <a:gd name="connsiteX482" fmla="*/ 3771906 w 4749368"/>
                <a:gd name="connsiteY482" fmla="*/ 522057 h 5838626"/>
                <a:gd name="connsiteX483" fmla="*/ 3778845 w 4749368"/>
                <a:gd name="connsiteY483" fmla="*/ 518281 h 5838626"/>
                <a:gd name="connsiteX484" fmla="*/ 3849892 w 4749368"/>
                <a:gd name="connsiteY484" fmla="*/ 481783 h 5838626"/>
                <a:gd name="connsiteX485" fmla="*/ 3908081 w 4749368"/>
                <a:gd name="connsiteY485" fmla="*/ 462387 h 5838626"/>
                <a:gd name="connsiteX486" fmla="*/ 3977354 w 4749368"/>
                <a:gd name="connsiteY486" fmla="*/ 509492 h 5838626"/>
                <a:gd name="connsiteX487" fmla="*/ 4060481 w 4749368"/>
                <a:gd name="connsiteY487" fmla="*/ 570452 h 5838626"/>
                <a:gd name="connsiteX488" fmla="*/ 4107587 w 4749368"/>
                <a:gd name="connsiteY488" fmla="*/ 670205 h 5838626"/>
                <a:gd name="connsiteX489" fmla="*/ 4057710 w 4749368"/>
                <a:gd name="connsiteY489" fmla="*/ 747790 h 5838626"/>
                <a:gd name="connsiteX490" fmla="*/ 3933019 w 4749368"/>
                <a:gd name="connsiteY490" fmla="*/ 839230 h 5838626"/>
                <a:gd name="connsiteX491" fmla="*/ 3816641 w 4749368"/>
                <a:gd name="connsiteY491" fmla="*/ 916816 h 5838626"/>
                <a:gd name="connsiteX492" fmla="*/ 3808329 w 4749368"/>
                <a:gd name="connsiteY492" fmla="*/ 986089 h 5838626"/>
                <a:gd name="connsiteX493" fmla="*/ 3836038 w 4749368"/>
                <a:gd name="connsiteY493" fmla="*/ 1030423 h 5838626"/>
                <a:gd name="connsiteX494" fmla="*/ 3838809 w 4749368"/>
                <a:gd name="connsiteY494" fmla="*/ 1130176 h 5838626"/>
                <a:gd name="connsiteX495" fmla="*/ 3866518 w 4749368"/>
                <a:gd name="connsiteY495" fmla="*/ 1221616 h 5838626"/>
                <a:gd name="connsiteX496" fmla="*/ 3877601 w 4749368"/>
                <a:gd name="connsiteY496" fmla="*/ 1360161 h 5838626"/>
                <a:gd name="connsiteX497" fmla="*/ 3883143 w 4749368"/>
                <a:gd name="connsiteY497" fmla="*/ 1554125 h 5838626"/>
                <a:gd name="connsiteX498" fmla="*/ 3885222 w 4749368"/>
                <a:gd name="connsiteY498" fmla="*/ 1587268 h 5838626"/>
                <a:gd name="connsiteX499" fmla="*/ 3887277 w 4749368"/>
                <a:gd name="connsiteY499" fmla="*/ 1603260 h 5838626"/>
                <a:gd name="connsiteX500" fmla="*/ 3892388 w 4749368"/>
                <a:gd name="connsiteY500" fmla="*/ 1619815 h 5838626"/>
                <a:gd name="connsiteX501" fmla="*/ 3911784 w 4749368"/>
                <a:gd name="connsiteY501" fmla="*/ 1691859 h 5838626"/>
                <a:gd name="connsiteX502" fmla="*/ 3917326 w 4749368"/>
                <a:gd name="connsiteY502" fmla="*/ 1808237 h 5838626"/>
                <a:gd name="connsiteX503" fmla="*/ 3909013 w 4749368"/>
                <a:gd name="connsiteY503" fmla="*/ 1907990 h 5838626"/>
                <a:gd name="connsiteX504" fmla="*/ 3922868 w 4749368"/>
                <a:gd name="connsiteY504" fmla="*/ 1966179 h 5838626"/>
                <a:gd name="connsiteX505" fmla="*/ 3914555 w 4749368"/>
                <a:gd name="connsiteY505" fmla="*/ 2049306 h 5838626"/>
                <a:gd name="connsiteX506" fmla="*/ 3909013 w 4749368"/>
                <a:gd name="connsiteY506" fmla="*/ 2104724 h 5838626"/>
                <a:gd name="connsiteX507" fmla="*/ 3907709 w 4749368"/>
                <a:gd name="connsiteY507" fmla="*/ 2117688 h 5838626"/>
                <a:gd name="connsiteX508" fmla="*/ 4000452 w 4749368"/>
                <a:gd name="connsiteY508" fmla="*/ 2108274 h 5838626"/>
                <a:gd name="connsiteX509" fmla="*/ 4084359 w 4749368"/>
                <a:gd name="connsiteY509" fmla="*/ 2107776 h 5838626"/>
                <a:gd name="connsiteX510" fmla="*/ 4324649 w 4749368"/>
                <a:gd name="connsiteY510" fmla="*/ 2122129 h 5838626"/>
                <a:gd name="connsiteX511" fmla="*/ 4468736 w 4749368"/>
                <a:gd name="connsiteY511" fmla="*/ 2122129 h 5838626"/>
                <a:gd name="connsiteX512" fmla="*/ 4604510 w 4749368"/>
                <a:gd name="connsiteY512" fmla="*/ 2210798 h 5838626"/>
                <a:gd name="connsiteX513" fmla="*/ 4690409 w 4749368"/>
                <a:gd name="connsiteY513" fmla="*/ 2341031 h 5838626"/>
                <a:gd name="connsiteX514" fmla="*/ 4734743 w 4749368"/>
                <a:gd name="connsiteY514" fmla="*/ 2440783 h 5838626"/>
                <a:gd name="connsiteX515" fmla="*/ 4748598 w 4749368"/>
                <a:gd name="connsiteY515" fmla="*/ 2534994 h 5838626"/>
                <a:gd name="connsiteX516" fmla="*/ 4715347 w 4749368"/>
                <a:gd name="connsiteY516" fmla="*/ 2626434 h 5838626"/>
                <a:gd name="connsiteX517" fmla="*/ 4651616 w 4749368"/>
                <a:gd name="connsiteY517" fmla="*/ 2695707 h 5838626"/>
                <a:gd name="connsiteX518" fmla="*/ 4540780 w 4749368"/>
                <a:gd name="connsiteY518" fmla="*/ 2781605 h 5838626"/>
                <a:gd name="connsiteX519" fmla="*/ 4421630 w 4749368"/>
                <a:gd name="connsiteY519" fmla="*/ 2856420 h 5838626"/>
                <a:gd name="connsiteX520" fmla="*/ 4274772 w 4749368"/>
                <a:gd name="connsiteY520" fmla="*/ 2889671 h 5838626"/>
                <a:gd name="connsiteX521" fmla="*/ 4058641 w 4749368"/>
                <a:gd name="connsiteY521" fmla="*/ 2895213 h 5838626"/>
                <a:gd name="connsiteX522" fmla="*/ 3914554 w 4749368"/>
                <a:gd name="connsiteY522" fmla="*/ 2803773 h 5838626"/>
                <a:gd name="connsiteX523" fmla="*/ 3895158 w 4749368"/>
                <a:gd name="connsiteY523" fmla="*/ 2764980 h 5838626"/>
                <a:gd name="connsiteX524" fmla="*/ 3879662 w 4749368"/>
                <a:gd name="connsiteY524" fmla="*/ 2760168 h 5838626"/>
                <a:gd name="connsiteX525" fmla="*/ 3872990 w 4749368"/>
                <a:gd name="connsiteY525" fmla="*/ 2767751 h 5838626"/>
                <a:gd name="connsiteX526" fmla="*/ 3767696 w 4749368"/>
                <a:gd name="connsiteY526" fmla="*/ 2812085 h 5838626"/>
                <a:gd name="connsiteX527" fmla="*/ 3676256 w 4749368"/>
                <a:gd name="connsiteY527" fmla="*/ 2784376 h 5838626"/>
                <a:gd name="connsiteX528" fmla="*/ 3598670 w 4749368"/>
                <a:gd name="connsiteY528" fmla="*/ 2806543 h 5838626"/>
                <a:gd name="connsiteX529" fmla="*/ 3468438 w 4749368"/>
                <a:gd name="connsiteY529" fmla="*/ 2812085 h 5838626"/>
                <a:gd name="connsiteX530" fmla="*/ 3399165 w 4749368"/>
                <a:gd name="connsiteY530" fmla="*/ 2864733 h 5838626"/>
                <a:gd name="connsiteX531" fmla="*/ 3313267 w 4749368"/>
                <a:gd name="connsiteY531" fmla="*/ 2873045 h 5838626"/>
                <a:gd name="connsiteX532" fmla="*/ 3219056 w 4749368"/>
                <a:gd name="connsiteY532" fmla="*/ 2795460 h 5838626"/>
                <a:gd name="connsiteX533" fmla="*/ 3152554 w 4749368"/>
                <a:gd name="connsiteY533" fmla="*/ 2684623 h 5838626"/>
                <a:gd name="connsiteX534" fmla="*/ 3122074 w 4749368"/>
                <a:gd name="connsiteY534" fmla="*/ 2576558 h 5838626"/>
                <a:gd name="connsiteX535" fmla="*/ 3086052 w 4749368"/>
                <a:gd name="connsiteY535" fmla="*/ 2507285 h 5838626"/>
                <a:gd name="connsiteX536" fmla="*/ 3158096 w 4749368"/>
                <a:gd name="connsiteY536" fmla="*/ 2493431 h 5838626"/>
                <a:gd name="connsiteX537" fmla="*/ 3169180 w 4749368"/>
                <a:gd name="connsiteY537" fmla="*/ 2457409 h 5838626"/>
                <a:gd name="connsiteX538" fmla="*/ 3213514 w 4749368"/>
                <a:gd name="connsiteY538" fmla="*/ 2457409 h 5838626"/>
                <a:gd name="connsiteX539" fmla="*/ 3255078 w 4749368"/>
                <a:gd name="connsiteY539" fmla="*/ 2476805 h 5838626"/>
                <a:gd name="connsiteX540" fmla="*/ 3260620 w 4749368"/>
                <a:gd name="connsiteY540" fmla="*/ 2501743 h 5838626"/>
                <a:gd name="connsiteX541" fmla="*/ 3329892 w 4749368"/>
                <a:gd name="connsiteY541" fmla="*/ 2504514 h 5838626"/>
                <a:gd name="connsiteX542" fmla="*/ 3415790 w 4749368"/>
                <a:gd name="connsiteY542" fmla="*/ 2476805 h 5838626"/>
                <a:gd name="connsiteX543" fmla="*/ 3604212 w 4749368"/>
                <a:gd name="connsiteY543" fmla="*/ 2421387 h 5838626"/>
                <a:gd name="connsiteX544" fmla="*/ 3620482 w 4749368"/>
                <a:gd name="connsiteY544" fmla="*/ 2403905 h 5838626"/>
                <a:gd name="connsiteX545" fmla="*/ 3598671 w 4749368"/>
                <a:gd name="connsiteY545" fmla="*/ 2403982 h 5838626"/>
                <a:gd name="connsiteX546" fmla="*/ 3512773 w 4749368"/>
                <a:gd name="connsiteY546" fmla="*/ 2351335 h 5838626"/>
                <a:gd name="connsiteX547" fmla="*/ 3465149 w 4749368"/>
                <a:gd name="connsiteY547" fmla="*/ 2339905 h 5838626"/>
                <a:gd name="connsiteX548" fmla="*/ 3439828 w 4749368"/>
                <a:gd name="connsiteY548" fmla="*/ 2334953 h 5838626"/>
                <a:gd name="connsiteX549" fmla="*/ 3430122 w 4749368"/>
                <a:gd name="connsiteY549" fmla="*/ 2337437 h 5838626"/>
                <a:gd name="connsiteX550" fmla="*/ 3368685 w 4749368"/>
                <a:gd name="connsiteY550" fmla="*/ 2352114 h 5838626"/>
                <a:gd name="connsiteX551" fmla="*/ 3205201 w 4749368"/>
                <a:gd name="connsiteY551" fmla="*/ 2379823 h 5838626"/>
                <a:gd name="connsiteX552" fmla="*/ 3061114 w 4749368"/>
                <a:gd name="connsiteY552" fmla="*/ 2446325 h 5838626"/>
                <a:gd name="connsiteX553" fmla="*/ 2897630 w 4749368"/>
                <a:gd name="connsiteY553" fmla="*/ 2537765 h 5838626"/>
                <a:gd name="connsiteX554" fmla="*/ 2922569 w 4749368"/>
                <a:gd name="connsiteY554" fmla="*/ 2626434 h 5838626"/>
                <a:gd name="connsiteX555" fmla="*/ 3002925 w 4749368"/>
                <a:gd name="connsiteY555" fmla="*/ 2776063 h 5838626"/>
                <a:gd name="connsiteX556" fmla="*/ 3036176 w 4749368"/>
                <a:gd name="connsiteY556" fmla="*/ 2856420 h 5838626"/>
                <a:gd name="connsiteX557" fmla="*/ 3038947 w 4749368"/>
                <a:gd name="connsiteY557" fmla="*/ 2906296 h 5838626"/>
                <a:gd name="connsiteX558" fmla="*/ 2986300 w 4749368"/>
                <a:gd name="connsiteY558" fmla="*/ 2931234 h 5838626"/>
                <a:gd name="connsiteX559" fmla="*/ 2911485 w 4749368"/>
                <a:gd name="connsiteY559" fmla="*/ 2906296 h 5838626"/>
                <a:gd name="connsiteX560" fmla="*/ 2800649 w 4749368"/>
                <a:gd name="connsiteY560" fmla="*/ 2745583 h 5838626"/>
                <a:gd name="connsiteX561" fmla="*/ 2714750 w 4749368"/>
                <a:gd name="connsiteY561" fmla="*/ 2587642 h 5838626"/>
                <a:gd name="connsiteX562" fmla="*/ 2675958 w 4749368"/>
                <a:gd name="connsiteY562" fmla="*/ 2501743 h 5838626"/>
                <a:gd name="connsiteX563" fmla="*/ 2662103 w 4749368"/>
                <a:gd name="connsiteY563" fmla="*/ 2390907 h 5838626"/>
                <a:gd name="connsiteX564" fmla="*/ 2703667 w 4749368"/>
                <a:gd name="connsiteY564" fmla="*/ 2335489 h 5838626"/>
                <a:gd name="connsiteX565" fmla="*/ 2720292 w 4749368"/>
                <a:gd name="connsiteY565" fmla="*/ 2282842 h 5838626"/>
                <a:gd name="connsiteX566" fmla="*/ 2800649 w 4749368"/>
                <a:gd name="connsiteY566" fmla="*/ 2332718 h 5838626"/>
                <a:gd name="connsiteX567" fmla="*/ 2833900 w 4749368"/>
                <a:gd name="connsiteY567" fmla="*/ 2363198 h 5838626"/>
                <a:gd name="connsiteX568" fmla="*/ 2847754 w 4749368"/>
                <a:gd name="connsiteY568" fmla="*/ 2415845 h 5838626"/>
                <a:gd name="connsiteX569" fmla="*/ 2872692 w 4749368"/>
                <a:gd name="connsiteY569" fmla="*/ 2451867 h 5838626"/>
                <a:gd name="connsiteX570" fmla="*/ 3033405 w 4749368"/>
                <a:gd name="connsiteY570" fmla="*/ 2371511 h 5838626"/>
                <a:gd name="connsiteX571" fmla="*/ 3188576 w 4749368"/>
                <a:gd name="connsiteY571" fmla="*/ 2313322 h 5838626"/>
                <a:gd name="connsiteX572" fmla="*/ 3249190 w 4749368"/>
                <a:gd name="connsiteY572" fmla="*/ 2297736 h 5838626"/>
                <a:gd name="connsiteX573" fmla="*/ 3283191 w 4749368"/>
                <a:gd name="connsiteY573" fmla="*/ 2289596 h 5838626"/>
                <a:gd name="connsiteX574" fmla="*/ 3266162 w 4749368"/>
                <a:gd name="connsiteY574" fmla="*/ 2282062 h 5838626"/>
                <a:gd name="connsiteX575" fmla="*/ 3263391 w 4749368"/>
                <a:gd name="connsiteY575" fmla="*/ 2240499 h 5838626"/>
                <a:gd name="connsiteX576" fmla="*/ 3177493 w 4749368"/>
                <a:gd name="connsiteY576" fmla="*/ 2237728 h 5838626"/>
                <a:gd name="connsiteX577" fmla="*/ 3033406 w 4749368"/>
                <a:gd name="connsiteY577" fmla="*/ 2268208 h 5838626"/>
                <a:gd name="connsiteX578" fmla="*/ 3000155 w 4749368"/>
                <a:gd name="connsiteY578" fmla="*/ 2257124 h 5838626"/>
                <a:gd name="connsiteX579" fmla="*/ 3033406 w 4749368"/>
                <a:gd name="connsiteY579" fmla="*/ 2196164 h 5838626"/>
                <a:gd name="connsiteX580" fmla="*/ 3166410 w 4749368"/>
                <a:gd name="connsiteY580" fmla="*/ 2179539 h 5838626"/>
                <a:gd name="connsiteX581" fmla="*/ 3219057 w 4749368"/>
                <a:gd name="connsiteY581" fmla="*/ 2168455 h 5838626"/>
                <a:gd name="connsiteX582" fmla="*/ 3260621 w 4749368"/>
                <a:gd name="connsiteY582" fmla="*/ 2137975 h 5838626"/>
                <a:gd name="connsiteX583" fmla="*/ 3274475 w 4749368"/>
                <a:gd name="connsiteY583" fmla="*/ 2038222 h 5838626"/>
                <a:gd name="connsiteX584" fmla="*/ 3299413 w 4749368"/>
                <a:gd name="connsiteY584" fmla="*/ 1991117 h 5838626"/>
                <a:gd name="connsiteX585" fmla="*/ 3346519 w 4749368"/>
                <a:gd name="connsiteY585" fmla="*/ 1919073 h 5838626"/>
                <a:gd name="connsiteX586" fmla="*/ 3338206 w 4749368"/>
                <a:gd name="connsiteY586" fmla="*/ 1802695 h 5838626"/>
                <a:gd name="connsiteX587" fmla="*/ 3352061 w 4749368"/>
                <a:gd name="connsiteY587" fmla="*/ 1650295 h 5838626"/>
                <a:gd name="connsiteX588" fmla="*/ 3349485 w 4749368"/>
                <a:gd name="connsiteY588" fmla="*/ 1617109 h 5838626"/>
                <a:gd name="connsiteX589" fmla="*/ 3347837 w 4749368"/>
                <a:gd name="connsiteY589" fmla="*/ 1608652 h 5838626"/>
                <a:gd name="connsiteX590" fmla="*/ 3342816 w 4749368"/>
                <a:gd name="connsiteY590" fmla="*/ 1604001 h 5838626"/>
                <a:gd name="connsiteX591" fmla="*/ 3337274 w 4749368"/>
                <a:gd name="connsiteY591" fmla="*/ 1440518 h 5838626"/>
                <a:gd name="connsiteX592" fmla="*/ 3370525 w 4749368"/>
                <a:gd name="connsiteY592" fmla="*/ 1307514 h 5838626"/>
                <a:gd name="connsiteX593" fmla="*/ 3340045 w 4749368"/>
                <a:gd name="connsiteY593" fmla="*/ 1174510 h 5838626"/>
                <a:gd name="connsiteX594" fmla="*/ 3331732 w 4749368"/>
                <a:gd name="connsiteY594" fmla="*/ 1096925 h 5838626"/>
                <a:gd name="connsiteX595" fmla="*/ 3193187 w 4749368"/>
                <a:gd name="connsiteY595" fmla="*/ 1094154 h 5838626"/>
                <a:gd name="connsiteX596" fmla="*/ 2918867 w 4749368"/>
                <a:gd name="connsiteY596" fmla="*/ 1130176 h 5838626"/>
                <a:gd name="connsiteX597" fmla="*/ 2780321 w 4749368"/>
                <a:gd name="connsiteY597" fmla="*/ 1016569 h 5838626"/>
                <a:gd name="connsiteX598" fmla="*/ 2752612 w 4749368"/>
                <a:gd name="connsiteY598" fmla="*/ 961150 h 5838626"/>
                <a:gd name="connsiteX599" fmla="*/ 2760925 w 4749368"/>
                <a:gd name="connsiteY599" fmla="*/ 902961 h 5838626"/>
                <a:gd name="connsiteX600" fmla="*/ 2816343 w 4749368"/>
                <a:gd name="connsiteY600" fmla="*/ 905732 h 5838626"/>
                <a:gd name="connsiteX601" fmla="*/ 2860678 w 4749368"/>
                <a:gd name="connsiteY601" fmla="*/ 944525 h 5838626"/>
                <a:gd name="connsiteX602" fmla="*/ 2927179 w 4749368"/>
                <a:gd name="connsiteY602" fmla="*/ 952838 h 5838626"/>
                <a:gd name="connsiteX603" fmla="*/ 3010307 w 4749368"/>
                <a:gd name="connsiteY603" fmla="*/ 911274 h 5838626"/>
                <a:gd name="connsiteX604" fmla="*/ 3079579 w 4749368"/>
                <a:gd name="connsiteY604" fmla="*/ 905732 h 5838626"/>
                <a:gd name="connsiteX605" fmla="*/ 3171019 w 4749368"/>
                <a:gd name="connsiteY605" fmla="*/ 861398 h 5838626"/>
                <a:gd name="connsiteX606" fmla="*/ 3295710 w 4749368"/>
                <a:gd name="connsiteY606" fmla="*/ 817063 h 5838626"/>
                <a:gd name="connsiteX607" fmla="*/ 3378838 w 4749368"/>
                <a:gd name="connsiteY607" fmla="*/ 720081 h 5838626"/>
                <a:gd name="connsiteX608" fmla="*/ 3389189 w 4749368"/>
                <a:gd name="connsiteY608" fmla="*/ 710831 h 5838626"/>
                <a:gd name="connsiteX609" fmla="*/ 3385311 w 4749368"/>
                <a:gd name="connsiteY609" fmla="*/ 708186 h 5838626"/>
                <a:gd name="connsiteX610" fmla="*/ 3365915 w 4749368"/>
                <a:gd name="connsiteY610" fmla="*/ 575182 h 5838626"/>
                <a:gd name="connsiteX611" fmla="*/ 3332664 w 4749368"/>
                <a:gd name="connsiteY611" fmla="*/ 456033 h 5838626"/>
                <a:gd name="connsiteX612" fmla="*/ 3230141 w 4749368"/>
                <a:gd name="connsiteY612" fmla="*/ 267611 h 5838626"/>
                <a:gd name="connsiteX613" fmla="*/ 3144242 w 4749368"/>
                <a:gd name="connsiteY613" fmla="*/ 131837 h 5838626"/>
                <a:gd name="connsiteX614" fmla="*/ 3105450 w 4749368"/>
                <a:gd name="connsiteY614" fmla="*/ 48710 h 5838626"/>
                <a:gd name="connsiteX615" fmla="*/ 3216286 w 4749368"/>
                <a:gd name="connsiteY615" fmla="*/ 23771 h 5838626"/>
                <a:gd name="connsiteX616" fmla="*/ 3354831 w 4749368"/>
                <a:gd name="connsiteY616" fmla="*/ 18230 h 5838626"/>
                <a:gd name="connsiteX617" fmla="*/ 3448025 w 4749368"/>
                <a:gd name="connsiteY617" fmla="*/ 565 h 58386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Lst>
              <a:rect l="l" t="t" r="r" b="b"/>
              <a:pathLst>
                <a:path w="4749368" h="5838626">
                  <a:moveTo>
                    <a:pt x="2026832" y="3343699"/>
                  </a:moveTo>
                  <a:cubicBezTo>
                    <a:pt x="2011225" y="3344158"/>
                    <a:pt x="2005601" y="3350126"/>
                    <a:pt x="1981301" y="3359278"/>
                  </a:cubicBezTo>
                  <a:lnTo>
                    <a:pt x="1973289" y="3361847"/>
                  </a:lnTo>
                  <a:lnTo>
                    <a:pt x="1971747" y="3369405"/>
                  </a:lnTo>
                  <a:cubicBezTo>
                    <a:pt x="1968075" y="3402456"/>
                    <a:pt x="1981540" y="3408577"/>
                    <a:pt x="1982764" y="3428162"/>
                  </a:cubicBezTo>
                  <a:cubicBezTo>
                    <a:pt x="1983988" y="3447747"/>
                    <a:pt x="1984600" y="3458764"/>
                    <a:pt x="1979092" y="3486918"/>
                  </a:cubicBezTo>
                  <a:cubicBezTo>
                    <a:pt x="1973584" y="3515072"/>
                    <a:pt x="1945429" y="3561588"/>
                    <a:pt x="1949713" y="3597087"/>
                  </a:cubicBezTo>
                  <a:cubicBezTo>
                    <a:pt x="1952926" y="3623711"/>
                    <a:pt x="1974731" y="3626236"/>
                    <a:pt x="1991113" y="3657336"/>
                  </a:cubicBezTo>
                  <a:lnTo>
                    <a:pt x="1992504" y="3661663"/>
                  </a:lnTo>
                  <a:lnTo>
                    <a:pt x="2008470" y="3626465"/>
                  </a:lnTo>
                  <a:cubicBezTo>
                    <a:pt x="2034788" y="3575665"/>
                    <a:pt x="2088037" y="3502832"/>
                    <a:pt x="2103950" y="3464885"/>
                  </a:cubicBezTo>
                  <a:cubicBezTo>
                    <a:pt x="2119863" y="3426938"/>
                    <a:pt x="2108846" y="3415309"/>
                    <a:pt x="2103950" y="3398784"/>
                  </a:cubicBezTo>
                  <a:cubicBezTo>
                    <a:pt x="2099054" y="3382259"/>
                    <a:pt x="2087424" y="3374914"/>
                    <a:pt x="2074571" y="3365733"/>
                  </a:cubicBezTo>
                  <a:cubicBezTo>
                    <a:pt x="2061718" y="3356552"/>
                    <a:pt x="2047642" y="3343087"/>
                    <a:pt x="2026832" y="3343699"/>
                  </a:cubicBezTo>
                  <a:close/>
                  <a:moveTo>
                    <a:pt x="3836449" y="3027696"/>
                  </a:moveTo>
                  <a:cubicBezTo>
                    <a:pt x="3856365" y="3026714"/>
                    <a:pt x="3877378" y="3028215"/>
                    <a:pt x="3895158" y="3033757"/>
                  </a:cubicBezTo>
                  <a:cubicBezTo>
                    <a:pt x="3930718" y="3044841"/>
                    <a:pt x="3960736" y="3078554"/>
                    <a:pt x="3997681" y="3103030"/>
                  </a:cubicBezTo>
                  <a:cubicBezTo>
                    <a:pt x="4034626" y="3127506"/>
                    <a:pt x="4093739" y="3157986"/>
                    <a:pt x="4116830" y="3180615"/>
                  </a:cubicBezTo>
                  <a:cubicBezTo>
                    <a:pt x="4139921" y="3203244"/>
                    <a:pt x="4144540" y="3218946"/>
                    <a:pt x="4136227" y="3238804"/>
                  </a:cubicBezTo>
                  <a:cubicBezTo>
                    <a:pt x="4127914" y="3258662"/>
                    <a:pt x="4084041" y="3278520"/>
                    <a:pt x="4066954" y="3299764"/>
                  </a:cubicBezTo>
                  <a:cubicBezTo>
                    <a:pt x="4049867" y="3321008"/>
                    <a:pt x="4037398" y="3350564"/>
                    <a:pt x="4033703" y="3366266"/>
                  </a:cubicBezTo>
                  <a:cubicBezTo>
                    <a:pt x="4030009" y="3381968"/>
                    <a:pt x="4033703" y="3388895"/>
                    <a:pt x="4044787" y="3393975"/>
                  </a:cubicBezTo>
                  <a:cubicBezTo>
                    <a:pt x="4055871" y="3399055"/>
                    <a:pt x="4084965" y="3402288"/>
                    <a:pt x="4100205" y="3396746"/>
                  </a:cubicBezTo>
                  <a:cubicBezTo>
                    <a:pt x="4115445" y="3391204"/>
                    <a:pt x="4120063" y="3372270"/>
                    <a:pt x="4136227" y="3360724"/>
                  </a:cubicBezTo>
                  <a:cubicBezTo>
                    <a:pt x="4152391" y="3349178"/>
                    <a:pt x="4177791" y="3333938"/>
                    <a:pt x="4197187" y="3327473"/>
                  </a:cubicBezTo>
                  <a:cubicBezTo>
                    <a:pt x="4216583" y="3321008"/>
                    <a:pt x="4229052" y="3315005"/>
                    <a:pt x="4252605" y="3321932"/>
                  </a:cubicBezTo>
                  <a:cubicBezTo>
                    <a:pt x="4276158" y="3328859"/>
                    <a:pt x="4318645" y="3350564"/>
                    <a:pt x="4338503" y="3369037"/>
                  </a:cubicBezTo>
                  <a:cubicBezTo>
                    <a:pt x="4358361" y="3387510"/>
                    <a:pt x="4377296" y="3411524"/>
                    <a:pt x="4371754" y="3432768"/>
                  </a:cubicBezTo>
                  <a:cubicBezTo>
                    <a:pt x="4366212" y="3454012"/>
                    <a:pt x="4336194" y="3475717"/>
                    <a:pt x="4305252" y="3496499"/>
                  </a:cubicBezTo>
                  <a:cubicBezTo>
                    <a:pt x="4274310" y="3517281"/>
                    <a:pt x="4225357" y="3535754"/>
                    <a:pt x="4186103" y="3557459"/>
                  </a:cubicBezTo>
                  <a:cubicBezTo>
                    <a:pt x="4146849" y="3579164"/>
                    <a:pt x="4102052" y="3602717"/>
                    <a:pt x="4069725" y="3626732"/>
                  </a:cubicBezTo>
                  <a:cubicBezTo>
                    <a:pt x="4037398" y="3650746"/>
                    <a:pt x="4005533" y="3678917"/>
                    <a:pt x="3992140" y="3701546"/>
                  </a:cubicBezTo>
                  <a:cubicBezTo>
                    <a:pt x="3978747" y="3724175"/>
                    <a:pt x="3981518" y="3745881"/>
                    <a:pt x="3989369" y="3762506"/>
                  </a:cubicBezTo>
                  <a:cubicBezTo>
                    <a:pt x="3997220" y="3779131"/>
                    <a:pt x="4016616" y="3793910"/>
                    <a:pt x="4039245" y="3801299"/>
                  </a:cubicBezTo>
                  <a:cubicBezTo>
                    <a:pt x="4061874" y="3808688"/>
                    <a:pt x="4088659" y="3811459"/>
                    <a:pt x="4125143" y="3806841"/>
                  </a:cubicBezTo>
                  <a:cubicBezTo>
                    <a:pt x="4161627" y="3802223"/>
                    <a:pt x="4219354" y="3780979"/>
                    <a:pt x="4258147" y="3773590"/>
                  </a:cubicBezTo>
                  <a:cubicBezTo>
                    <a:pt x="4296940" y="3766201"/>
                    <a:pt x="4333886" y="3768510"/>
                    <a:pt x="4357900" y="3762506"/>
                  </a:cubicBezTo>
                  <a:cubicBezTo>
                    <a:pt x="4381914" y="3756502"/>
                    <a:pt x="4380991" y="3740339"/>
                    <a:pt x="4402234" y="3737568"/>
                  </a:cubicBezTo>
                  <a:cubicBezTo>
                    <a:pt x="4423477" y="3734797"/>
                    <a:pt x="4455343" y="3750961"/>
                    <a:pt x="4485361" y="3745881"/>
                  </a:cubicBezTo>
                  <a:cubicBezTo>
                    <a:pt x="4515379" y="3740801"/>
                    <a:pt x="4553248" y="3705241"/>
                    <a:pt x="4582343" y="3707088"/>
                  </a:cubicBezTo>
                  <a:cubicBezTo>
                    <a:pt x="4611438" y="3708935"/>
                    <a:pt x="4633605" y="3730640"/>
                    <a:pt x="4659929" y="3756964"/>
                  </a:cubicBezTo>
                  <a:cubicBezTo>
                    <a:pt x="4686253" y="3783288"/>
                    <a:pt x="4740285" y="3838706"/>
                    <a:pt x="4740285" y="3865030"/>
                  </a:cubicBezTo>
                  <a:cubicBezTo>
                    <a:pt x="4740285" y="3891354"/>
                    <a:pt x="4697798" y="3904746"/>
                    <a:pt x="4659929" y="3914906"/>
                  </a:cubicBezTo>
                  <a:cubicBezTo>
                    <a:pt x="4622060" y="3925066"/>
                    <a:pt x="4573106" y="3925990"/>
                    <a:pt x="4513070" y="3925990"/>
                  </a:cubicBezTo>
                  <a:cubicBezTo>
                    <a:pt x="4453034" y="3925990"/>
                    <a:pt x="4348663" y="3914444"/>
                    <a:pt x="4299710" y="3914906"/>
                  </a:cubicBezTo>
                  <a:cubicBezTo>
                    <a:pt x="4250757" y="3915368"/>
                    <a:pt x="4219354" y="3928761"/>
                    <a:pt x="4219354" y="3928761"/>
                  </a:cubicBezTo>
                  <a:cubicBezTo>
                    <a:pt x="4190721" y="3933841"/>
                    <a:pt x="4159318" y="3934764"/>
                    <a:pt x="4127914" y="3945386"/>
                  </a:cubicBezTo>
                  <a:cubicBezTo>
                    <a:pt x="4096510" y="3956008"/>
                    <a:pt x="4051714" y="3973557"/>
                    <a:pt x="4030932" y="3992492"/>
                  </a:cubicBezTo>
                  <a:cubicBezTo>
                    <a:pt x="4010150" y="4011427"/>
                    <a:pt x="4012921" y="4022971"/>
                    <a:pt x="4003223" y="4058993"/>
                  </a:cubicBezTo>
                  <a:cubicBezTo>
                    <a:pt x="3993525" y="4095015"/>
                    <a:pt x="3970896" y="4177680"/>
                    <a:pt x="3972743" y="4208622"/>
                  </a:cubicBezTo>
                  <a:cubicBezTo>
                    <a:pt x="3974590" y="4239564"/>
                    <a:pt x="3999991" y="4241411"/>
                    <a:pt x="4014307" y="4244644"/>
                  </a:cubicBezTo>
                  <a:cubicBezTo>
                    <a:pt x="4028623" y="4247877"/>
                    <a:pt x="4053099" y="4243259"/>
                    <a:pt x="4058641" y="4228019"/>
                  </a:cubicBezTo>
                  <a:cubicBezTo>
                    <a:pt x="4064183" y="4212779"/>
                    <a:pt x="4047096" y="4177218"/>
                    <a:pt x="4047558" y="4153204"/>
                  </a:cubicBezTo>
                  <a:cubicBezTo>
                    <a:pt x="4048020" y="4129190"/>
                    <a:pt x="4053561" y="4098248"/>
                    <a:pt x="4061412" y="4083932"/>
                  </a:cubicBezTo>
                  <a:cubicBezTo>
                    <a:pt x="4069263" y="4069616"/>
                    <a:pt x="4087736" y="4077004"/>
                    <a:pt x="4094663" y="4067306"/>
                  </a:cubicBezTo>
                  <a:cubicBezTo>
                    <a:pt x="4101590" y="4057608"/>
                    <a:pt x="4087274" y="4034055"/>
                    <a:pt x="4102976" y="4025742"/>
                  </a:cubicBezTo>
                  <a:cubicBezTo>
                    <a:pt x="4118678" y="4017429"/>
                    <a:pt x="4158856" y="4021125"/>
                    <a:pt x="4188874" y="4017430"/>
                  </a:cubicBezTo>
                  <a:cubicBezTo>
                    <a:pt x="4218892" y="4013735"/>
                    <a:pt x="4261841" y="3996186"/>
                    <a:pt x="4283085" y="4003575"/>
                  </a:cubicBezTo>
                  <a:cubicBezTo>
                    <a:pt x="4304329" y="4010964"/>
                    <a:pt x="4309871" y="4043753"/>
                    <a:pt x="4316336" y="4061764"/>
                  </a:cubicBezTo>
                  <a:cubicBezTo>
                    <a:pt x="4322801" y="4079775"/>
                    <a:pt x="4314951" y="4094554"/>
                    <a:pt x="4321878" y="4111641"/>
                  </a:cubicBezTo>
                  <a:cubicBezTo>
                    <a:pt x="4328805" y="4128728"/>
                    <a:pt x="4353282" y="4141197"/>
                    <a:pt x="4357900" y="4164288"/>
                  </a:cubicBezTo>
                  <a:cubicBezTo>
                    <a:pt x="4362518" y="4187379"/>
                    <a:pt x="4369445" y="4223401"/>
                    <a:pt x="4349587" y="4250186"/>
                  </a:cubicBezTo>
                  <a:cubicBezTo>
                    <a:pt x="4329729" y="4276971"/>
                    <a:pt x="4277081" y="4292212"/>
                    <a:pt x="4238750" y="4325001"/>
                  </a:cubicBezTo>
                  <a:cubicBezTo>
                    <a:pt x="4200419" y="4357790"/>
                    <a:pt x="4161626" y="4395659"/>
                    <a:pt x="4119601" y="4446921"/>
                  </a:cubicBezTo>
                  <a:cubicBezTo>
                    <a:pt x="4077576" y="4498183"/>
                    <a:pt x="4029547" y="4574844"/>
                    <a:pt x="3986598" y="4632571"/>
                  </a:cubicBezTo>
                  <a:cubicBezTo>
                    <a:pt x="3943649" y="4690298"/>
                    <a:pt x="3906242" y="4754030"/>
                    <a:pt x="3861907" y="4793284"/>
                  </a:cubicBezTo>
                  <a:lnTo>
                    <a:pt x="3856313" y="4797324"/>
                  </a:lnTo>
                  <a:lnTo>
                    <a:pt x="3834025" y="4829220"/>
                  </a:lnTo>
                  <a:cubicBezTo>
                    <a:pt x="3804758" y="4869225"/>
                    <a:pt x="3765619" y="4918322"/>
                    <a:pt x="3739987" y="4948455"/>
                  </a:cubicBezTo>
                  <a:cubicBezTo>
                    <a:pt x="3705812" y="4988633"/>
                    <a:pt x="3691496" y="4995099"/>
                    <a:pt x="3654089" y="5034353"/>
                  </a:cubicBezTo>
                  <a:cubicBezTo>
                    <a:pt x="3616682" y="5073607"/>
                    <a:pt x="3558492" y="5147498"/>
                    <a:pt x="3515543" y="5183982"/>
                  </a:cubicBezTo>
                  <a:cubicBezTo>
                    <a:pt x="3472594" y="5220466"/>
                    <a:pt x="3441190" y="5225546"/>
                    <a:pt x="3396394" y="5253255"/>
                  </a:cubicBezTo>
                  <a:cubicBezTo>
                    <a:pt x="3351598" y="5280964"/>
                    <a:pt x="3288790" y="5323913"/>
                    <a:pt x="3246765" y="5350237"/>
                  </a:cubicBezTo>
                  <a:cubicBezTo>
                    <a:pt x="3204740" y="5376561"/>
                    <a:pt x="3183957" y="5393186"/>
                    <a:pt x="3144241" y="5411197"/>
                  </a:cubicBezTo>
                  <a:cubicBezTo>
                    <a:pt x="3104525" y="5429208"/>
                    <a:pt x="3047260" y="5442138"/>
                    <a:pt x="3008467" y="5458302"/>
                  </a:cubicBezTo>
                  <a:cubicBezTo>
                    <a:pt x="2969674" y="5474466"/>
                    <a:pt x="2943350" y="5502175"/>
                    <a:pt x="2911485" y="5508179"/>
                  </a:cubicBezTo>
                  <a:cubicBezTo>
                    <a:pt x="2879619" y="5514183"/>
                    <a:pt x="2827896" y="5506793"/>
                    <a:pt x="2817274" y="5494324"/>
                  </a:cubicBezTo>
                  <a:cubicBezTo>
                    <a:pt x="2806652" y="5481855"/>
                    <a:pt x="2826510" y="5451837"/>
                    <a:pt x="2847754" y="5433364"/>
                  </a:cubicBezTo>
                  <a:cubicBezTo>
                    <a:pt x="2868998" y="5414891"/>
                    <a:pt x="2911485" y="5409350"/>
                    <a:pt x="2944736" y="5383488"/>
                  </a:cubicBezTo>
                  <a:cubicBezTo>
                    <a:pt x="2977987" y="5357626"/>
                    <a:pt x="3014933" y="5305440"/>
                    <a:pt x="3047260" y="5278193"/>
                  </a:cubicBezTo>
                  <a:cubicBezTo>
                    <a:pt x="3079587" y="5250946"/>
                    <a:pt x="3138700" y="5220004"/>
                    <a:pt x="3138700" y="5220004"/>
                  </a:cubicBezTo>
                  <a:cubicBezTo>
                    <a:pt x="3172874" y="5197837"/>
                    <a:pt x="3218594" y="5165972"/>
                    <a:pt x="3252307" y="5145190"/>
                  </a:cubicBezTo>
                  <a:cubicBezTo>
                    <a:pt x="3286020" y="5124408"/>
                    <a:pt x="3311420" y="5121637"/>
                    <a:pt x="3340976" y="5095313"/>
                  </a:cubicBezTo>
                  <a:cubicBezTo>
                    <a:pt x="3370532" y="5068989"/>
                    <a:pt x="3397780" y="5014495"/>
                    <a:pt x="3429645" y="4987248"/>
                  </a:cubicBezTo>
                  <a:cubicBezTo>
                    <a:pt x="3461510" y="4960001"/>
                    <a:pt x="3510926" y="4951226"/>
                    <a:pt x="3532169" y="4931830"/>
                  </a:cubicBezTo>
                  <a:cubicBezTo>
                    <a:pt x="3553412" y="4912434"/>
                    <a:pt x="3544638" y="4890728"/>
                    <a:pt x="3557107" y="4870870"/>
                  </a:cubicBezTo>
                  <a:cubicBezTo>
                    <a:pt x="3569576" y="4851012"/>
                    <a:pt x="3588511" y="4836696"/>
                    <a:pt x="3606983" y="4812681"/>
                  </a:cubicBezTo>
                  <a:cubicBezTo>
                    <a:pt x="3625456" y="4788666"/>
                    <a:pt x="3650855" y="4757262"/>
                    <a:pt x="3667942" y="4726782"/>
                  </a:cubicBezTo>
                  <a:lnTo>
                    <a:pt x="3673448" y="4708475"/>
                  </a:lnTo>
                  <a:cubicBezTo>
                    <a:pt x="3673439" y="4702751"/>
                    <a:pt x="3673429" y="4697026"/>
                    <a:pt x="3673420" y="4691302"/>
                  </a:cubicBezTo>
                  <a:cubicBezTo>
                    <a:pt x="3676083" y="4646686"/>
                    <a:pt x="3684915" y="4594471"/>
                    <a:pt x="3681798" y="4563299"/>
                  </a:cubicBezTo>
                  <a:cubicBezTo>
                    <a:pt x="3677642" y="4521736"/>
                    <a:pt x="3669791" y="4496797"/>
                    <a:pt x="3648547" y="4482942"/>
                  </a:cubicBezTo>
                  <a:cubicBezTo>
                    <a:pt x="3627303" y="4469088"/>
                    <a:pt x="3591281" y="4471397"/>
                    <a:pt x="3554336" y="4480172"/>
                  </a:cubicBezTo>
                  <a:cubicBezTo>
                    <a:pt x="3517391" y="4488947"/>
                    <a:pt x="3465205" y="4524968"/>
                    <a:pt x="3426874" y="4535590"/>
                  </a:cubicBezTo>
                  <a:cubicBezTo>
                    <a:pt x="3388543" y="4546212"/>
                    <a:pt x="3352059" y="4536975"/>
                    <a:pt x="3324350" y="4543902"/>
                  </a:cubicBezTo>
                  <a:cubicBezTo>
                    <a:pt x="3296641" y="4550829"/>
                    <a:pt x="3260620" y="4577153"/>
                    <a:pt x="3260620" y="4577153"/>
                  </a:cubicBezTo>
                  <a:cubicBezTo>
                    <a:pt x="3235682" y="4590084"/>
                    <a:pt x="3201968" y="4624259"/>
                    <a:pt x="3174721" y="4621488"/>
                  </a:cubicBezTo>
                  <a:cubicBezTo>
                    <a:pt x="3147474" y="4618717"/>
                    <a:pt x="3104063" y="4576692"/>
                    <a:pt x="3097136" y="4560528"/>
                  </a:cubicBezTo>
                  <a:cubicBezTo>
                    <a:pt x="3090209" y="4544364"/>
                    <a:pt x="3110991" y="4540208"/>
                    <a:pt x="3133158" y="4524506"/>
                  </a:cubicBezTo>
                  <a:cubicBezTo>
                    <a:pt x="3155325" y="4508804"/>
                    <a:pt x="3198737" y="4481095"/>
                    <a:pt x="3230140" y="4466317"/>
                  </a:cubicBezTo>
                  <a:cubicBezTo>
                    <a:pt x="3261543" y="4451539"/>
                    <a:pt x="3294795" y="4448768"/>
                    <a:pt x="3321580" y="4435837"/>
                  </a:cubicBezTo>
                  <a:cubicBezTo>
                    <a:pt x="3348365" y="4422906"/>
                    <a:pt x="3368685" y="4400739"/>
                    <a:pt x="3390852" y="4388732"/>
                  </a:cubicBezTo>
                  <a:cubicBezTo>
                    <a:pt x="3413019" y="4376725"/>
                    <a:pt x="3432878" y="4375800"/>
                    <a:pt x="3454583" y="4363793"/>
                  </a:cubicBezTo>
                  <a:cubicBezTo>
                    <a:pt x="3476288" y="4351786"/>
                    <a:pt x="3499380" y="4323153"/>
                    <a:pt x="3521085" y="4316688"/>
                  </a:cubicBezTo>
                  <a:cubicBezTo>
                    <a:pt x="3542790" y="4310223"/>
                    <a:pt x="3563111" y="4314841"/>
                    <a:pt x="3584816" y="4325001"/>
                  </a:cubicBezTo>
                  <a:cubicBezTo>
                    <a:pt x="3606521" y="4335161"/>
                    <a:pt x="3635154" y="4363332"/>
                    <a:pt x="3651318" y="4377648"/>
                  </a:cubicBezTo>
                  <a:cubicBezTo>
                    <a:pt x="3667482" y="4391964"/>
                    <a:pt x="3668867" y="4404895"/>
                    <a:pt x="3681798" y="4410899"/>
                  </a:cubicBezTo>
                  <a:cubicBezTo>
                    <a:pt x="3694729" y="4416903"/>
                    <a:pt x="3724285" y="4422906"/>
                    <a:pt x="3728903" y="4413670"/>
                  </a:cubicBezTo>
                  <a:cubicBezTo>
                    <a:pt x="3733521" y="4404434"/>
                    <a:pt x="3713201" y="4373954"/>
                    <a:pt x="3709507" y="4355481"/>
                  </a:cubicBezTo>
                  <a:cubicBezTo>
                    <a:pt x="3705813" y="4337008"/>
                    <a:pt x="3709969" y="4320844"/>
                    <a:pt x="3706736" y="4302833"/>
                  </a:cubicBezTo>
                  <a:cubicBezTo>
                    <a:pt x="3703503" y="4284822"/>
                    <a:pt x="3690573" y="4266810"/>
                    <a:pt x="3690111" y="4247414"/>
                  </a:cubicBezTo>
                  <a:cubicBezTo>
                    <a:pt x="3689649" y="4228018"/>
                    <a:pt x="3703043" y="4206313"/>
                    <a:pt x="3703966" y="4186455"/>
                  </a:cubicBezTo>
                  <a:cubicBezTo>
                    <a:pt x="3704889" y="4166597"/>
                    <a:pt x="3706736" y="4140735"/>
                    <a:pt x="3695652" y="4128266"/>
                  </a:cubicBezTo>
                  <a:cubicBezTo>
                    <a:pt x="3684568" y="4115797"/>
                    <a:pt x="3658707" y="4113026"/>
                    <a:pt x="3637463" y="4111641"/>
                  </a:cubicBezTo>
                  <a:cubicBezTo>
                    <a:pt x="3616219" y="4110256"/>
                    <a:pt x="3605135" y="4117644"/>
                    <a:pt x="3568190" y="4119953"/>
                  </a:cubicBezTo>
                  <a:cubicBezTo>
                    <a:pt x="3531245" y="4122262"/>
                    <a:pt x="3462433" y="4113488"/>
                    <a:pt x="3415790" y="4125495"/>
                  </a:cubicBezTo>
                  <a:cubicBezTo>
                    <a:pt x="3369147" y="4137502"/>
                    <a:pt x="3326198" y="4173986"/>
                    <a:pt x="3288329" y="4191997"/>
                  </a:cubicBezTo>
                  <a:cubicBezTo>
                    <a:pt x="3250460" y="4210008"/>
                    <a:pt x="3224598" y="4216474"/>
                    <a:pt x="3188576" y="4233561"/>
                  </a:cubicBezTo>
                  <a:cubicBezTo>
                    <a:pt x="3152554" y="4250648"/>
                    <a:pt x="3107758" y="4275587"/>
                    <a:pt x="3072198" y="4294521"/>
                  </a:cubicBezTo>
                  <a:cubicBezTo>
                    <a:pt x="3036638" y="4313455"/>
                    <a:pt x="3003849" y="4333313"/>
                    <a:pt x="2975216" y="4347168"/>
                  </a:cubicBezTo>
                  <a:cubicBezTo>
                    <a:pt x="2946583" y="4361022"/>
                    <a:pt x="2917950" y="4370259"/>
                    <a:pt x="2900401" y="4377648"/>
                  </a:cubicBezTo>
                  <a:cubicBezTo>
                    <a:pt x="2882852" y="4385037"/>
                    <a:pt x="2878695" y="4382728"/>
                    <a:pt x="2869921" y="4391502"/>
                  </a:cubicBezTo>
                  <a:cubicBezTo>
                    <a:pt x="2861147" y="4400276"/>
                    <a:pt x="2859761" y="4424291"/>
                    <a:pt x="2847754" y="4430295"/>
                  </a:cubicBezTo>
                  <a:cubicBezTo>
                    <a:pt x="2835747" y="4436299"/>
                    <a:pt x="2795568" y="4420597"/>
                    <a:pt x="2775710" y="4410899"/>
                  </a:cubicBezTo>
                  <a:cubicBezTo>
                    <a:pt x="2755852" y="4401201"/>
                    <a:pt x="2748925" y="4389655"/>
                    <a:pt x="2728605" y="4372106"/>
                  </a:cubicBezTo>
                  <a:cubicBezTo>
                    <a:pt x="2708285" y="4354557"/>
                    <a:pt x="2664874" y="4329157"/>
                    <a:pt x="2653790" y="4305604"/>
                  </a:cubicBezTo>
                  <a:cubicBezTo>
                    <a:pt x="2642706" y="4282051"/>
                    <a:pt x="2652866" y="4249724"/>
                    <a:pt x="2662103" y="4230790"/>
                  </a:cubicBezTo>
                  <a:cubicBezTo>
                    <a:pt x="2671339" y="4211855"/>
                    <a:pt x="2675496" y="4200310"/>
                    <a:pt x="2709209" y="4191997"/>
                  </a:cubicBezTo>
                  <a:cubicBezTo>
                    <a:pt x="2742922" y="4183684"/>
                    <a:pt x="2830667" y="4182760"/>
                    <a:pt x="2864380" y="4180913"/>
                  </a:cubicBezTo>
                  <a:cubicBezTo>
                    <a:pt x="2898093" y="4179066"/>
                    <a:pt x="2898554" y="4184146"/>
                    <a:pt x="2911485" y="4180913"/>
                  </a:cubicBezTo>
                  <a:cubicBezTo>
                    <a:pt x="2924416" y="4177680"/>
                    <a:pt x="2924878" y="4167982"/>
                    <a:pt x="2941965" y="4161517"/>
                  </a:cubicBezTo>
                  <a:cubicBezTo>
                    <a:pt x="2959052" y="4155052"/>
                    <a:pt x="3002002" y="4149048"/>
                    <a:pt x="3014009" y="4142121"/>
                  </a:cubicBezTo>
                  <a:cubicBezTo>
                    <a:pt x="3026016" y="4135194"/>
                    <a:pt x="3010776" y="4133346"/>
                    <a:pt x="3014009" y="4119953"/>
                  </a:cubicBezTo>
                  <a:cubicBezTo>
                    <a:pt x="3017242" y="4106560"/>
                    <a:pt x="3025554" y="4076080"/>
                    <a:pt x="3033405" y="4061764"/>
                  </a:cubicBezTo>
                  <a:cubicBezTo>
                    <a:pt x="3041256" y="4047448"/>
                    <a:pt x="3044950" y="4039597"/>
                    <a:pt x="3061114" y="4034055"/>
                  </a:cubicBezTo>
                  <a:cubicBezTo>
                    <a:pt x="3077278" y="4028513"/>
                    <a:pt x="3130387" y="4028513"/>
                    <a:pt x="3130387" y="4028513"/>
                  </a:cubicBezTo>
                  <a:cubicBezTo>
                    <a:pt x="3147936" y="4027128"/>
                    <a:pt x="3153016" y="4031745"/>
                    <a:pt x="3166409" y="4025742"/>
                  </a:cubicBezTo>
                  <a:cubicBezTo>
                    <a:pt x="3179802" y="4019739"/>
                    <a:pt x="3193194" y="3999881"/>
                    <a:pt x="3210743" y="3992492"/>
                  </a:cubicBezTo>
                  <a:cubicBezTo>
                    <a:pt x="3228292" y="3985103"/>
                    <a:pt x="3254616" y="3990644"/>
                    <a:pt x="3271703" y="3981408"/>
                  </a:cubicBezTo>
                  <a:cubicBezTo>
                    <a:pt x="3288790" y="3972172"/>
                    <a:pt x="3313267" y="3937073"/>
                    <a:pt x="3313267" y="3937073"/>
                  </a:cubicBezTo>
                  <a:cubicBezTo>
                    <a:pt x="3326198" y="3923218"/>
                    <a:pt x="3340053" y="3912597"/>
                    <a:pt x="3349289" y="3898281"/>
                  </a:cubicBezTo>
                  <a:cubicBezTo>
                    <a:pt x="3358525" y="3883965"/>
                    <a:pt x="3369609" y="3869186"/>
                    <a:pt x="3368685" y="3851175"/>
                  </a:cubicBezTo>
                  <a:cubicBezTo>
                    <a:pt x="3367761" y="3833164"/>
                    <a:pt x="3346980" y="3818386"/>
                    <a:pt x="3343747" y="3790215"/>
                  </a:cubicBezTo>
                  <a:cubicBezTo>
                    <a:pt x="3340514" y="3762044"/>
                    <a:pt x="3349289" y="3708935"/>
                    <a:pt x="3349289" y="3682150"/>
                  </a:cubicBezTo>
                  <a:cubicBezTo>
                    <a:pt x="3349289" y="3655365"/>
                    <a:pt x="3348365" y="3643357"/>
                    <a:pt x="3343747" y="3629502"/>
                  </a:cubicBezTo>
                  <a:cubicBezTo>
                    <a:pt x="3339129" y="3615647"/>
                    <a:pt x="3329893" y="3614262"/>
                    <a:pt x="3321580" y="3599022"/>
                  </a:cubicBezTo>
                  <a:cubicBezTo>
                    <a:pt x="3313267" y="3583782"/>
                    <a:pt x="3294794" y="3550069"/>
                    <a:pt x="3293870" y="3538062"/>
                  </a:cubicBezTo>
                  <a:cubicBezTo>
                    <a:pt x="3292946" y="3526055"/>
                    <a:pt x="3302645" y="3529288"/>
                    <a:pt x="3316038" y="3526979"/>
                  </a:cubicBezTo>
                  <a:cubicBezTo>
                    <a:pt x="3329431" y="3524670"/>
                    <a:pt x="3359911" y="3530673"/>
                    <a:pt x="3374227" y="3524208"/>
                  </a:cubicBezTo>
                  <a:cubicBezTo>
                    <a:pt x="3388543" y="3517742"/>
                    <a:pt x="3389467" y="3495113"/>
                    <a:pt x="3401936" y="3488186"/>
                  </a:cubicBezTo>
                  <a:cubicBezTo>
                    <a:pt x="3414405" y="3481259"/>
                    <a:pt x="3428721" y="3477564"/>
                    <a:pt x="3449041" y="3482644"/>
                  </a:cubicBezTo>
                  <a:cubicBezTo>
                    <a:pt x="3469361" y="3487724"/>
                    <a:pt x="3500765" y="3503888"/>
                    <a:pt x="3523856" y="3518666"/>
                  </a:cubicBezTo>
                  <a:cubicBezTo>
                    <a:pt x="3546947" y="3533444"/>
                    <a:pt x="3569576" y="3557459"/>
                    <a:pt x="3587587" y="3571313"/>
                  </a:cubicBezTo>
                  <a:cubicBezTo>
                    <a:pt x="3605598" y="3585167"/>
                    <a:pt x="3618990" y="3591171"/>
                    <a:pt x="3631921" y="3601793"/>
                  </a:cubicBezTo>
                  <a:cubicBezTo>
                    <a:pt x="3644852" y="3612415"/>
                    <a:pt x="3657783" y="3645666"/>
                    <a:pt x="3665172" y="3635044"/>
                  </a:cubicBezTo>
                  <a:cubicBezTo>
                    <a:pt x="3672561" y="3624422"/>
                    <a:pt x="3675332" y="3571313"/>
                    <a:pt x="3676256" y="3538062"/>
                  </a:cubicBezTo>
                  <a:cubicBezTo>
                    <a:pt x="3677180" y="3504811"/>
                    <a:pt x="3671638" y="3457706"/>
                    <a:pt x="3670714" y="3435539"/>
                  </a:cubicBezTo>
                  <a:cubicBezTo>
                    <a:pt x="3669790" y="3413372"/>
                    <a:pt x="3672099" y="3426303"/>
                    <a:pt x="3670714" y="3405059"/>
                  </a:cubicBezTo>
                  <a:cubicBezTo>
                    <a:pt x="3669329" y="3383815"/>
                    <a:pt x="3663786" y="3339481"/>
                    <a:pt x="3662401" y="3308077"/>
                  </a:cubicBezTo>
                  <a:cubicBezTo>
                    <a:pt x="3661016" y="3276673"/>
                    <a:pt x="3666095" y="3243884"/>
                    <a:pt x="3662401" y="3216637"/>
                  </a:cubicBezTo>
                  <a:cubicBezTo>
                    <a:pt x="3658707" y="3189390"/>
                    <a:pt x="3637925" y="3163066"/>
                    <a:pt x="3640234" y="3144593"/>
                  </a:cubicBezTo>
                  <a:cubicBezTo>
                    <a:pt x="3642543" y="3126120"/>
                    <a:pt x="3660554" y="3115499"/>
                    <a:pt x="3676256" y="3105801"/>
                  </a:cubicBezTo>
                  <a:cubicBezTo>
                    <a:pt x="3691958" y="3096103"/>
                    <a:pt x="3716434" y="3097949"/>
                    <a:pt x="3734445" y="3086404"/>
                  </a:cubicBezTo>
                  <a:cubicBezTo>
                    <a:pt x="3752456" y="3074859"/>
                    <a:pt x="3757536" y="3045302"/>
                    <a:pt x="3784321" y="3036528"/>
                  </a:cubicBezTo>
                  <a:cubicBezTo>
                    <a:pt x="3797714" y="3032141"/>
                    <a:pt x="3816533" y="3028677"/>
                    <a:pt x="3836449" y="3027696"/>
                  </a:cubicBezTo>
                  <a:close/>
                  <a:moveTo>
                    <a:pt x="3579274" y="2543307"/>
                  </a:moveTo>
                  <a:cubicBezTo>
                    <a:pt x="3579274" y="2543307"/>
                    <a:pt x="3570038" y="2551158"/>
                    <a:pt x="3551565" y="2557162"/>
                  </a:cubicBezTo>
                  <a:cubicBezTo>
                    <a:pt x="3533092" y="2563166"/>
                    <a:pt x="3484140" y="2575173"/>
                    <a:pt x="3468438" y="2579329"/>
                  </a:cubicBezTo>
                  <a:cubicBezTo>
                    <a:pt x="3452736" y="2583485"/>
                    <a:pt x="3461049" y="2581176"/>
                    <a:pt x="3457354" y="2582100"/>
                  </a:cubicBezTo>
                  <a:cubicBezTo>
                    <a:pt x="3416059" y="2586230"/>
                    <a:pt x="3442164" y="2580298"/>
                    <a:pt x="3418561" y="2590413"/>
                  </a:cubicBezTo>
                  <a:cubicBezTo>
                    <a:pt x="3413396" y="2592626"/>
                    <a:pt x="3405487" y="2593399"/>
                    <a:pt x="3401936" y="2598725"/>
                  </a:cubicBezTo>
                  <a:cubicBezTo>
                    <a:pt x="3399823" y="2601894"/>
                    <a:pt x="3400089" y="2606114"/>
                    <a:pt x="3399165" y="2609809"/>
                  </a:cubicBezTo>
                  <a:cubicBezTo>
                    <a:pt x="3397318" y="2618584"/>
                    <a:pt x="3391314" y="2644446"/>
                    <a:pt x="3390852" y="2651373"/>
                  </a:cubicBezTo>
                  <a:cubicBezTo>
                    <a:pt x="3396394" y="2652297"/>
                    <a:pt x="3384142" y="2657498"/>
                    <a:pt x="3396394" y="2651373"/>
                  </a:cubicBezTo>
                  <a:cubicBezTo>
                    <a:pt x="3419485" y="2650449"/>
                    <a:pt x="3442609" y="2650139"/>
                    <a:pt x="3465667" y="2648602"/>
                  </a:cubicBezTo>
                  <a:cubicBezTo>
                    <a:pt x="3470366" y="2648289"/>
                    <a:pt x="3475217" y="2647744"/>
                    <a:pt x="3479521" y="2645831"/>
                  </a:cubicBezTo>
                  <a:cubicBezTo>
                    <a:pt x="3483741" y="2643955"/>
                    <a:pt x="3486910" y="2640289"/>
                    <a:pt x="3490605" y="2637518"/>
                  </a:cubicBezTo>
                  <a:cubicBezTo>
                    <a:pt x="3497761" y="2635729"/>
                    <a:pt x="3512793" y="2632272"/>
                    <a:pt x="3518314" y="2629205"/>
                  </a:cubicBezTo>
                  <a:cubicBezTo>
                    <a:pt x="3521739" y="2627302"/>
                    <a:pt x="3523856" y="2623664"/>
                    <a:pt x="3526627" y="2620893"/>
                  </a:cubicBezTo>
                  <a:cubicBezTo>
                    <a:pt x="3579413" y="2617960"/>
                    <a:pt x="3560708" y="2623387"/>
                    <a:pt x="3584816" y="2615351"/>
                  </a:cubicBezTo>
                  <a:cubicBezTo>
                    <a:pt x="3590358" y="2613504"/>
                    <a:pt x="3596103" y="2612182"/>
                    <a:pt x="3601441" y="2609809"/>
                  </a:cubicBezTo>
                  <a:cubicBezTo>
                    <a:pt x="3620146" y="2601495"/>
                    <a:pt x="3600285" y="2607962"/>
                    <a:pt x="3615296" y="2595954"/>
                  </a:cubicBezTo>
                  <a:cubicBezTo>
                    <a:pt x="3617577" y="2594129"/>
                    <a:pt x="3620924" y="2594334"/>
                    <a:pt x="3623609" y="2593183"/>
                  </a:cubicBezTo>
                  <a:cubicBezTo>
                    <a:pt x="3627405" y="2591556"/>
                    <a:pt x="3630998" y="2589489"/>
                    <a:pt x="3634692" y="2587642"/>
                  </a:cubicBezTo>
                  <a:cubicBezTo>
                    <a:pt x="3635632" y="2587524"/>
                    <a:pt x="3659257" y="2586043"/>
                    <a:pt x="3665172" y="2582100"/>
                  </a:cubicBezTo>
                  <a:cubicBezTo>
                    <a:pt x="3668433" y="2579926"/>
                    <a:pt x="3670296" y="2576065"/>
                    <a:pt x="3673485" y="2573787"/>
                  </a:cubicBezTo>
                  <a:cubicBezTo>
                    <a:pt x="3691382" y="2561003"/>
                    <a:pt x="3679187" y="2576319"/>
                    <a:pt x="3690110" y="2559933"/>
                  </a:cubicBezTo>
                  <a:cubicBezTo>
                    <a:pt x="3688263" y="2557162"/>
                    <a:pt x="3687127" y="2553752"/>
                    <a:pt x="3684569" y="2551620"/>
                  </a:cubicBezTo>
                  <a:cubicBezTo>
                    <a:pt x="3681396" y="2548975"/>
                    <a:pt x="3677603" y="2546403"/>
                    <a:pt x="3673485" y="2546078"/>
                  </a:cubicBezTo>
                  <a:cubicBezTo>
                    <a:pt x="3642165" y="2543605"/>
                    <a:pt x="3610678" y="2544231"/>
                    <a:pt x="3579274" y="2543307"/>
                  </a:cubicBezTo>
                  <a:close/>
                  <a:moveTo>
                    <a:pt x="3733919" y="2251374"/>
                  </a:moveTo>
                  <a:lnTo>
                    <a:pt x="3728903" y="2252362"/>
                  </a:lnTo>
                  <a:cubicBezTo>
                    <a:pt x="3692882" y="2260329"/>
                    <a:pt x="3686993" y="2265698"/>
                    <a:pt x="3660973" y="2274898"/>
                  </a:cubicBezTo>
                  <a:lnTo>
                    <a:pt x="3627046" y="2285407"/>
                  </a:lnTo>
                  <a:lnTo>
                    <a:pt x="3629151" y="2309771"/>
                  </a:lnTo>
                  <a:cubicBezTo>
                    <a:pt x="3631345" y="2317737"/>
                    <a:pt x="3635876" y="2325588"/>
                    <a:pt x="3641360" y="2333129"/>
                  </a:cubicBezTo>
                  <a:lnTo>
                    <a:pt x="3644178" y="2336508"/>
                  </a:lnTo>
                  <a:lnTo>
                    <a:pt x="3648959" y="2334385"/>
                  </a:lnTo>
                  <a:cubicBezTo>
                    <a:pt x="3656687" y="2335316"/>
                    <a:pt x="3663442" y="2347612"/>
                    <a:pt x="3687340" y="2343802"/>
                  </a:cubicBezTo>
                  <a:cubicBezTo>
                    <a:pt x="3695307" y="2342532"/>
                    <a:pt x="3706130" y="2339530"/>
                    <a:pt x="3718426" y="2335771"/>
                  </a:cubicBezTo>
                  <a:lnTo>
                    <a:pt x="3742951" y="2328044"/>
                  </a:lnTo>
                  <a:lnTo>
                    <a:pt x="3731675" y="2309771"/>
                  </a:lnTo>
                  <a:cubicBezTo>
                    <a:pt x="3727057" y="2297764"/>
                    <a:pt x="3728212" y="2286103"/>
                    <a:pt x="3730636" y="2273230"/>
                  </a:cubicBezTo>
                  <a:close/>
                  <a:moveTo>
                    <a:pt x="4199958" y="2216340"/>
                  </a:moveTo>
                  <a:lnTo>
                    <a:pt x="3997681" y="2219111"/>
                  </a:lnTo>
                  <a:cubicBezTo>
                    <a:pt x="3950114" y="2220035"/>
                    <a:pt x="3959350" y="2216340"/>
                    <a:pt x="3914554" y="2221882"/>
                  </a:cubicBezTo>
                  <a:lnTo>
                    <a:pt x="3898138" y="2224119"/>
                  </a:lnTo>
                  <a:cubicBezTo>
                    <a:pt x="3898069" y="2224961"/>
                    <a:pt x="3897999" y="2225802"/>
                    <a:pt x="3897930" y="2226644"/>
                  </a:cubicBezTo>
                  <a:cubicBezTo>
                    <a:pt x="3895621" y="2267284"/>
                    <a:pt x="3912708" y="2324088"/>
                    <a:pt x="3895159" y="2348564"/>
                  </a:cubicBezTo>
                  <a:lnTo>
                    <a:pt x="3891223" y="2351605"/>
                  </a:lnTo>
                  <a:lnTo>
                    <a:pt x="3895158" y="2354885"/>
                  </a:lnTo>
                  <a:cubicBezTo>
                    <a:pt x="3934874" y="2381209"/>
                    <a:pt x="4041554" y="2431548"/>
                    <a:pt x="4069725" y="2465722"/>
                  </a:cubicBezTo>
                  <a:cubicBezTo>
                    <a:pt x="4097896" y="2499896"/>
                    <a:pt x="4080347" y="2532224"/>
                    <a:pt x="4064183" y="2559933"/>
                  </a:cubicBezTo>
                  <a:cubicBezTo>
                    <a:pt x="4048019" y="2587642"/>
                    <a:pt x="4004608" y="2597340"/>
                    <a:pt x="3972743" y="2631976"/>
                  </a:cubicBezTo>
                  <a:cubicBezTo>
                    <a:pt x="3964777" y="2640635"/>
                    <a:pt x="3956695" y="2651574"/>
                    <a:pt x="3948520" y="2663582"/>
                  </a:cubicBezTo>
                  <a:lnTo>
                    <a:pt x="3944071" y="2670405"/>
                  </a:lnTo>
                  <a:lnTo>
                    <a:pt x="3946875" y="2671332"/>
                  </a:lnTo>
                  <a:cubicBezTo>
                    <a:pt x="3964951" y="2684277"/>
                    <a:pt x="3981403" y="2713718"/>
                    <a:pt x="3992140" y="2723416"/>
                  </a:cubicBezTo>
                  <a:cubicBezTo>
                    <a:pt x="4006456" y="2736347"/>
                    <a:pt x="3989369" y="2746507"/>
                    <a:pt x="4014307" y="2742813"/>
                  </a:cubicBezTo>
                  <a:cubicBezTo>
                    <a:pt x="4039245" y="2739118"/>
                    <a:pt x="4099744" y="2718336"/>
                    <a:pt x="4141769" y="2701249"/>
                  </a:cubicBezTo>
                  <a:cubicBezTo>
                    <a:pt x="4183794" y="2684162"/>
                    <a:pt x="4223973" y="2664304"/>
                    <a:pt x="4266460" y="2640289"/>
                  </a:cubicBezTo>
                  <a:cubicBezTo>
                    <a:pt x="4308947" y="2616274"/>
                    <a:pt x="4361132" y="2585333"/>
                    <a:pt x="4396692" y="2557162"/>
                  </a:cubicBezTo>
                  <a:cubicBezTo>
                    <a:pt x="4432252" y="2528991"/>
                    <a:pt x="4463194" y="2508670"/>
                    <a:pt x="4479820" y="2471263"/>
                  </a:cubicBezTo>
                  <a:cubicBezTo>
                    <a:pt x="4496446" y="2433856"/>
                    <a:pt x="4503372" y="2368278"/>
                    <a:pt x="4496445" y="2332718"/>
                  </a:cubicBezTo>
                  <a:cubicBezTo>
                    <a:pt x="4489518" y="2297158"/>
                    <a:pt x="4466889" y="2271757"/>
                    <a:pt x="4438256" y="2257903"/>
                  </a:cubicBezTo>
                  <a:cubicBezTo>
                    <a:pt x="4409623" y="2244048"/>
                    <a:pt x="4356053" y="2255133"/>
                    <a:pt x="4324649" y="2249591"/>
                  </a:cubicBezTo>
                  <a:cubicBezTo>
                    <a:pt x="4293245" y="2244049"/>
                    <a:pt x="4270616" y="2230195"/>
                    <a:pt x="4249834" y="2224653"/>
                  </a:cubicBezTo>
                  <a:cubicBezTo>
                    <a:pt x="4229052" y="2219111"/>
                    <a:pt x="4199958" y="2216340"/>
                    <a:pt x="4199958" y="2216340"/>
                  </a:cubicBezTo>
                  <a:close/>
                  <a:moveTo>
                    <a:pt x="3684916" y="2094333"/>
                  </a:moveTo>
                  <a:cubicBezTo>
                    <a:pt x="3663095" y="2095026"/>
                    <a:pt x="3641159" y="2100106"/>
                    <a:pt x="3631922" y="2107495"/>
                  </a:cubicBezTo>
                  <a:cubicBezTo>
                    <a:pt x="3622686" y="2114884"/>
                    <a:pt x="3621416" y="2128623"/>
                    <a:pt x="3622398" y="2144729"/>
                  </a:cubicBezTo>
                  <a:lnTo>
                    <a:pt x="3624824" y="2176052"/>
                  </a:lnTo>
                  <a:lnTo>
                    <a:pt x="3695652" y="2155380"/>
                  </a:lnTo>
                  <a:lnTo>
                    <a:pt x="3744498" y="2144174"/>
                  </a:lnTo>
                  <a:cubicBezTo>
                    <a:pt x="3744582" y="2139575"/>
                    <a:pt x="3744667" y="2134976"/>
                    <a:pt x="3744751" y="2130377"/>
                  </a:cubicBezTo>
                  <a:cubicBezTo>
                    <a:pt x="3743856" y="2120628"/>
                    <a:pt x="3741605" y="2112575"/>
                    <a:pt x="3737217" y="2107495"/>
                  </a:cubicBezTo>
                  <a:cubicBezTo>
                    <a:pt x="3728443" y="2097335"/>
                    <a:pt x="3706737" y="2093640"/>
                    <a:pt x="3684916" y="2094333"/>
                  </a:cubicBezTo>
                  <a:close/>
                  <a:moveTo>
                    <a:pt x="1567795" y="2054726"/>
                  </a:moveTo>
                  <a:cubicBezTo>
                    <a:pt x="1600234" y="2057174"/>
                    <a:pt x="1668172" y="2086552"/>
                    <a:pt x="1722032" y="2109810"/>
                  </a:cubicBezTo>
                  <a:cubicBezTo>
                    <a:pt x="1775892" y="2133068"/>
                    <a:pt x="1847502" y="2168567"/>
                    <a:pt x="1890957" y="2194273"/>
                  </a:cubicBezTo>
                  <a:cubicBezTo>
                    <a:pt x="1934412" y="2219979"/>
                    <a:pt x="1963791" y="2243849"/>
                    <a:pt x="1982764" y="2264046"/>
                  </a:cubicBezTo>
                  <a:cubicBezTo>
                    <a:pt x="2001737" y="2284243"/>
                    <a:pt x="1998678" y="2287916"/>
                    <a:pt x="2004798" y="2315458"/>
                  </a:cubicBezTo>
                  <a:cubicBezTo>
                    <a:pt x="2010919" y="2343000"/>
                    <a:pt x="2009694" y="2393188"/>
                    <a:pt x="2019487" y="2429299"/>
                  </a:cubicBezTo>
                  <a:cubicBezTo>
                    <a:pt x="2029280" y="2465410"/>
                    <a:pt x="2040908" y="2505193"/>
                    <a:pt x="2063554" y="2532123"/>
                  </a:cubicBezTo>
                  <a:cubicBezTo>
                    <a:pt x="2086200" y="2559053"/>
                    <a:pt x="2124760" y="2584759"/>
                    <a:pt x="2155362" y="2590880"/>
                  </a:cubicBezTo>
                  <a:cubicBezTo>
                    <a:pt x="2185965" y="2597000"/>
                    <a:pt x="2218403" y="2572518"/>
                    <a:pt x="2247169" y="2568846"/>
                  </a:cubicBezTo>
                  <a:cubicBezTo>
                    <a:pt x="2275935" y="2565174"/>
                    <a:pt x="2301641" y="2560277"/>
                    <a:pt x="2327959" y="2568846"/>
                  </a:cubicBezTo>
                  <a:cubicBezTo>
                    <a:pt x="2354277" y="2577415"/>
                    <a:pt x="2384879" y="2598836"/>
                    <a:pt x="2405077" y="2620258"/>
                  </a:cubicBezTo>
                  <a:cubicBezTo>
                    <a:pt x="2425275" y="2641680"/>
                    <a:pt x="2457714" y="2667998"/>
                    <a:pt x="2449145" y="2697376"/>
                  </a:cubicBezTo>
                  <a:cubicBezTo>
                    <a:pt x="2440576" y="2726754"/>
                    <a:pt x="2389776" y="2764089"/>
                    <a:pt x="2353665" y="2796528"/>
                  </a:cubicBezTo>
                  <a:cubicBezTo>
                    <a:pt x="2317554" y="2828967"/>
                    <a:pt x="2272875" y="2862018"/>
                    <a:pt x="2232480" y="2892008"/>
                  </a:cubicBezTo>
                  <a:cubicBezTo>
                    <a:pt x="2192085" y="2921998"/>
                    <a:pt x="2142508" y="2955048"/>
                    <a:pt x="2111294" y="2976470"/>
                  </a:cubicBezTo>
                  <a:cubicBezTo>
                    <a:pt x="2080080" y="2997892"/>
                    <a:pt x="2062942" y="3002176"/>
                    <a:pt x="2045193" y="3020538"/>
                  </a:cubicBezTo>
                  <a:cubicBezTo>
                    <a:pt x="2027444" y="3038899"/>
                    <a:pt x="2011530" y="3051752"/>
                    <a:pt x="2004798" y="3086639"/>
                  </a:cubicBezTo>
                  <a:cubicBezTo>
                    <a:pt x="2003115" y="3095361"/>
                    <a:pt x="2002618" y="3105728"/>
                    <a:pt x="2002733" y="3117108"/>
                  </a:cubicBezTo>
                  <a:lnTo>
                    <a:pt x="2003708" y="3139287"/>
                  </a:lnTo>
                  <a:lnTo>
                    <a:pt x="2018942" y="3139887"/>
                  </a:lnTo>
                  <a:cubicBezTo>
                    <a:pt x="2057932" y="3144592"/>
                    <a:pt x="2067227" y="3165134"/>
                    <a:pt x="2100277" y="3167429"/>
                  </a:cubicBezTo>
                  <a:cubicBezTo>
                    <a:pt x="2144344" y="3170489"/>
                    <a:pt x="2201878" y="3161309"/>
                    <a:pt x="2232480" y="3160085"/>
                  </a:cubicBezTo>
                  <a:cubicBezTo>
                    <a:pt x="2263083" y="3158861"/>
                    <a:pt x="2256350" y="3163145"/>
                    <a:pt x="2283892" y="3160085"/>
                  </a:cubicBezTo>
                  <a:cubicBezTo>
                    <a:pt x="2311434" y="3157025"/>
                    <a:pt x="2370803" y="3148455"/>
                    <a:pt x="2397733" y="3141723"/>
                  </a:cubicBezTo>
                  <a:cubicBezTo>
                    <a:pt x="2424663" y="3134991"/>
                    <a:pt x="2429560" y="3123362"/>
                    <a:pt x="2445473" y="3119690"/>
                  </a:cubicBezTo>
                  <a:cubicBezTo>
                    <a:pt x="2461386" y="3116018"/>
                    <a:pt x="2476075" y="3127647"/>
                    <a:pt x="2493212" y="3119690"/>
                  </a:cubicBezTo>
                  <a:cubicBezTo>
                    <a:pt x="2510349" y="3111733"/>
                    <a:pt x="2532384" y="3078683"/>
                    <a:pt x="2548297" y="3071950"/>
                  </a:cubicBezTo>
                  <a:cubicBezTo>
                    <a:pt x="2564210" y="3065217"/>
                    <a:pt x="2572167" y="3081742"/>
                    <a:pt x="2588692" y="3079294"/>
                  </a:cubicBezTo>
                  <a:cubicBezTo>
                    <a:pt x="2605217" y="3076846"/>
                    <a:pt x="2625414" y="3058485"/>
                    <a:pt x="2647448" y="3057261"/>
                  </a:cubicBezTo>
                  <a:cubicBezTo>
                    <a:pt x="2669482" y="3056037"/>
                    <a:pt x="2703757" y="3076846"/>
                    <a:pt x="2720894" y="3071950"/>
                  </a:cubicBezTo>
                  <a:cubicBezTo>
                    <a:pt x="2738031" y="3067054"/>
                    <a:pt x="2732524" y="3034614"/>
                    <a:pt x="2750273" y="3027882"/>
                  </a:cubicBezTo>
                  <a:cubicBezTo>
                    <a:pt x="2768022" y="3021150"/>
                    <a:pt x="2800461" y="3021762"/>
                    <a:pt x="2827391" y="3031555"/>
                  </a:cubicBezTo>
                  <a:cubicBezTo>
                    <a:pt x="2854321" y="3041348"/>
                    <a:pt x="2875130" y="3067054"/>
                    <a:pt x="2911853" y="3086639"/>
                  </a:cubicBezTo>
                  <a:cubicBezTo>
                    <a:pt x="2948576" y="3106224"/>
                    <a:pt x="3015289" y="3127646"/>
                    <a:pt x="3047728" y="3149068"/>
                  </a:cubicBezTo>
                  <a:cubicBezTo>
                    <a:pt x="3080167" y="3170490"/>
                    <a:pt x="3101589" y="3192523"/>
                    <a:pt x="3106485" y="3215169"/>
                  </a:cubicBezTo>
                  <a:cubicBezTo>
                    <a:pt x="3111381" y="3237815"/>
                    <a:pt x="3084451" y="3262909"/>
                    <a:pt x="3077106" y="3284943"/>
                  </a:cubicBezTo>
                  <a:cubicBezTo>
                    <a:pt x="3069761" y="3306977"/>
                    <a:pt x="3074658" y="3334518"/>
                    <a:pt x="3062417" y="3347371"/>
                  </a:cubicBezTo>
                  <a:cubicBezTo>
                    <a:pt x="3050176" y="3360224"/>
                    <a:pt x="3045891" y="3360837"/>
                    <a:pt x="3003660" y="3362061"/>
                  </a:cubicBezTo>
                  <a:cubicBezTo>
                    <a:pt x="2961429" y="3363285"/>
                    <a:pt x="2864725" y="3355328"/>
                    <a:pt x="2809029" y="3354716"/>
                  </a:cubicBezTo>
                  <a:cubicBezTo>
                    <a:pt x="2753333" y="3354104"/>
                    <a:pt x="2706817" y="3352879"/>
                    <a:pt x="2669482" y="3358388"/>
                  </a:cubicBezTo>
                  <a:cubicBezTo>
                    <a:pt x="2632147" y="3363896"/>
                    <a:pt x="2604605" y="3377362"/>
                    <a:pt x="2585019" y="3387767"/>
                  </a:cubicBezTo>
                  <a:cubicBezTo>
                    <a:pt x="2565434" y="3398172"/>
                    <a:pt x="2554417" y="3402456"/>
                    <a:pt x="2551969" y="3420817"/>
                  </a:cubicBezTo>
                  <a:cubicBezTo>
                    <a:pt x="2549521" y="3439178"/>
                    <a:pt x="2567882" y="3460600"/>
                    <a:pt x="2570330" y="3497935"/>
                  </a:cubicBezTo>
                  <a:cubicBezTo>
                    <a:pt x="2572778" y="3535270"/>
                    <a:pt x="2572778" y="3602596"/>
                    <a:pt x="2566658" y="3644827"/>
                  </a:cubicBezTo>
                  <a:cubicBezTo>
                    <a:pt x="2560538" y="3687058"/>
                    <a:pt x="2551968" y="3715824"/>
                    <a:pt x="2533607" y="3751323"/>
                  </a:cubicBezTo>
                  <a:cubicBezTo>
                    <a:pt x="2515246" y="3786822"/>
                    <a:pt x="2488928" y="3826605"/>
                    <a:pt x="2456489" y="3857820"/>
                  </a:cubicBezTo>
                  <a:cubicBezTo>
                    <a:pt x="2424050" y="3889035"/>
                    <a:pt x="2375699" y="3914740"/>
                    <a:pt x="2338976" y="3938610"/>
                  </a:cubicBezTo>
                  <a:cubicBezTo>
                    <a:pt x="2302253" y="3962480"/>
                    <a:pt x="2272263" y="3964928"/>
                    <a:pt x="2236152" y="4001039"/>
                  </a:cubicBezTo>
                  <a:cubicBezTo>
                    <a:pt x="2200041" y="4037150"/>
                    <a:pt x="2184740" y="4121000"/>
                    <a:pt x="2122311" y="4155275"/>
                  </a:cubicBezTo>
                  <a:lnTo>
                    <a:pt x="2119430" y="4156659"/>
                  </a:lnTo>
                  <a:lnTo>
                    <a:pt x="2110376" y="4174325"/>
                  </a:lnTo>
                  <a:cubicBezTo>
                    <a:pt x="2098747" y="4196129"/>
                    <a:pt x="2085588" y="4219540"/>
                    <a:pt x="2074571" y="4239737"/>
                  </a:cubicBezTo>
                  <a:cubicBezTo>
                    <a:pt x="2052537" y="4280132"/>
                    <a:pt x="2034788" y="4321752"/>
                    <a:pt x="2004798" y="4360923"/>
                  </a:cubicBezTo>
                  <a:cubicBezTo>
                    <a:pt x="1989803" y="4380509"/>
                    <a:pt x="1984142" y="4402849"/>
                    <a:pt x="1971289" y="4423352"/>
                  </a:cubicBezTo>
                  <a:lnTo>
                    <a:pt x="1951647" y="4444511"/>
                  </a:lnTo>
                  <a:lnTo>
                    <a:pt x="1940992" y="4462370"/>
                  </a:lnTo>
                  <a:cubicBezTo>
                    <a:pt x="1927526" y="4482721"/>
                    <a:pt x="1912072" y="4502919"/>
                    <a:pt x="1898301" y="4522504"/>
                  </a:cubicBezTo>
                  <a:cubicBezTo>
                    <a:pt x="1870759" y="4561675"/>
                    <a:pt x="1841381" y="4595338"/>
                    <a:pt x="1806494" y="4636345"/>
                  </a:cubicBezTo>
                  <a:cubicBezTo>
                    <a:pt x="1771607" y="4677352"/>
                    <a:pt x="1728764" y="4731212"/>
                    <a:pt x="1688981" y="4768547"/>
                  </a:cubicBezTo>
                  <a:cubicBezTo>
                    <a:pt x="1649198" y="4805882"/>
                    <a:pt x="1605130" y="4819348"/>
                    <a:pt x="1567795" y="4860355"/>
                  </a:cubicBezTo>
                  <a:cubicBezTo>
                    <a:pt x="1530460" y="4901362"/>
                    <a:pt x="1494349" y="4968075"/>
                    <a:pt x="1464971" y="5014591"/>
                  </a:cubicBezTo>
                  <a:cubicBezTo>
                    <a:pt x="1435593" y="5061107"/>
                    <a:pt x="1428249" y="5100278"/>
                    <a:pt x="1391526" y="5139449"/>
                  </a:cubicBezTo>
                  <a:cubicBezTo>
                    <a:pt x="1354803" y="5178620"/>
                    <a:pt x="1288701" y="5214118"/>
                    <a:pt x="1244634" y="5249617"/>
                  </a:cubicBezTo>
                  <a:cubicBezTo>
                    <a:pt x="1200567" y="5285116"/>
                    <a:pt x="1161396" y="5328571"/>
                    <a:pt x="1127121" y="5352441"/>
                  </a:cubicBezTo>
                  <a:cubicBezTo>
                    <a:pt x="1092846" y="5376311"/>
                    <a:pt x="1073261" y="5370803"/>
                    <a:pt x="1038986" y="5392837"/>
                  </a:cubicBezTo>
                  <a:cubicBezTo>
                    <a:pt x="1004711" y="5414871"/>
                    <a:pt x="960032" y="5458326"/>
                    <a:pt x="921473" y="5484644"/>
                  </a:cubicBezTo>
                  <a:cubicBezTo>
                    <a:pt x="882914" y="5510962"/>
                    <a:pt x="847415" y="5522591"/>
                    <a:pt x="807632" y="5550745"/>
                  </a:cubicBezTo>
                  <a:cubicBezTo>
                    <a:pt x="767849" y="5578899"/>
                    <a:pt x="723781" y="5630923"/>
                    <a:pt x="682774" y="5653569"/>
                  </a:cubicBezTo>
                  <a:cubicBezTo>
                    <a:pt x="641767" y="5676215"/>
                    <a:pt x="604432" y="5670707"/>
                    <a:pt x="561588" y="5686620"/>
                  </a:cubicBezTo>
                  <a:cubicBezTo>
                    <a:pt x="518744" y="5702533"/>
                    <a:pt x="460600" y="5734360"/>
                    <a:pt x="425713" y="5749049"/>
                  </a:cubicBezTo>
                  <a:cubicBezTo>
                    <a:pt x="390826" y="5763738"/>
                    <a:pt x="352268" y="5774755"/>
                    <a:pt x="352268" y="5774755"/>
                  </a:cubicBezTo>
                  <a:cubicBezTo>
                    <a:pt x="323502" y="5784548"/>
                    <a:pt x="280046" y="5802297"/>
                    <a:pt x="253116" y="5807805"/>
                  </a:cubicBezTo>
                  <a:cubicBezTo>
                    <a:pt x="226186" y="5813313"/>
                    <a:pt x="210272" y="5803521"/>
                    <a:pt x="190687" y="5807805"/>
                  </a:cubicBezTo>
                  <a:cubicBezTo>
                    <a:pt x="171102" y="5812089"/>
                    <a:pt x="166817" y="5829839"/>
                    <a:pt x="135603" y="5833511"/>
                  </a:cubicBezTo>
                  <a:cubicBezTo>
                    <a:pt x="104389" y="5837183"/>
                    <a:pt x="10133" y="5844528"/>
                    <a:pt x="3400" y="5829839"/>
                  </a:cubicBezTo>
                  <a:cubicBezTo>
                    <a:pt x="-3333" y="5815150"/>
                    <a:pt x="67053" y="5765574"/>
                    <a:pt x="95207" y="5745376"/>
                  </a:cubicBezTo>
                  <a:cubicBezTo>
                    <a:pt x="123361" y="5725178"/>
                    <a:pt x="149068" y="5725178"/>
                    <a:pt x="172326" y="5708653"/>
                  </a:cubicBezTo>
                  <a:cubicBezTo>
                    <a:pt x="195584" y="5692128"/>
                    <a:pt x="216393" y="5667647"/>
                    <a:pt x="234754" y="5646225"/>
                  </a:cubicBezTo>
                  <a:cubicBezTo>
                    <a:pt x="253115" y="5624803"/>
                    <a:pt x="272701" y="5598485"/>
                    <a:pt x="282494" y="5580123"/>
                  </a:cubicBezTo>
                  <a:cubicBezTo>
                    <a:pt x="292287" y="5561761"/>
                    <a:pt x="278822" y="5545849"/>
                    <a:pt x="293511" y="5536056"/>
                  </a:cubicBezTo>
                  <a:cubicBezTo>
                    <a:pt x="308200" y="5526263"/>
                    <a:pt x="341251" y="5539729"/>
                    <a:pt x="370629" y="5521367"/>
                  </a:cubicBezTo>
                  <a:cubicBezTo>
                    <a:pt x="400007" y="5503006"/>
                    <a:pt x="442239" y="5443024"/>
                    <a:pt x="469781" y="5425887"/>
                  </a:cubicBezTo>
                  <a:cubicBezTo>
                    <a:pt x="497323" y="5408750"/>
                    <a:pt x="510176" y="5433844"/>
                    <a:pt x="535882" y="5418543"/>
                  </a:cubicBezTo>
                  <a:cubicBezTo>
                    <a:pt x="561588" y="5403242"/>
                    <a:pt x="592802" y="5358562"/>
                    <a:pt x="624017" y="5334080"/>
                  </a:cubicBezTo>
                  <a:cubicBezTo>
                    <a:pt x="655231" y="5309598"/>
                    <a:pt x="677265" y="5302253"/>
                    <a:pt x="723169" y="5271651"/>
                  </a:cubicBezTo>
                  <a:cubicBezTo>
                    <a:pt x="769073" y="5241049"/>
                    <a:pt x="826605" y="5205549"/>
                    <a:pt x="899439" y="5150465"/>
                  </a:cubicBezTo>
                  <a:cubicBezTo>
                    <a:pt x="972273" y="5095381"/>
                    <a:pt x="1096518" y="4999901"/>
                    <a:pt x="1160171" y="4941145"/>
                  </a:cubicBezTo>
                  <a:cubicBezTo>
                    <a:pt x="1223824" y="4882389"/>
                    <a:pt x="1244022" y="4843830"/>
                    <a:pt x="1281357" y="4797926"/>
                  </a:cubicBezTo>
                  <a:cubicBezTo>
                    <a:pt x="1318692" y="4752022"/>
                    <a:pt x="1354803" y="4699386"/>
                    <a:pt x="1384181" y="4665723"/>
                  </a:cubicBezTo>
                  <a:cubicBezTo>
                    <a:pt x="1413559" y="4632060"/>
                    <a:pt x="1443550" y="4622268"/>
                    <a:pt x="1457627" y="4595950"/>
                  </a:cubicBezTo>
                  <a:cubicBezTo>
                    <a:pt x="1471704" y="4569632"/>
                    <a:pt x="1457627" y="4528013"/>
                    <a:pt x="1468644" y="4507815"/>
                  </a:cubicBezTo>
                  <a:lnTo>
                    <a:pt x="1473039" y="4502781"/>
                  </a:lnTo>
                  <a:lnTo>
                    <a:pt x="1472718" y="4502537"/>
                  </a:lnTo>
                  <a:cubicBezTo>
                    <a:pt x="1472660" y="4495651"/>
                    <a:pt x="1489300" y="4483946"/>
                    <a:pt x="1487005" y="4467420"/>
                  </a:cubicBezTo>
                  <a:cubicBezTo>
                    <a:pt x="1483945" y="4445386"/>
                    <a:pt x="1463747" y="4411723"/>
                    <a:pt x="1461299" y="4375612"/>
                  </a:cubicBezTo>
                  <a:cubicBezTo>
                    <a:pt x="1458851" y="4339501"/>
                    <a:pt x="1471704" y="4289926"/>
                    <a:pt x="1472316" y="4250755"/>
                  </a:cubicBezTo>
                  <a:cubicBezTo>
                    <a:pt x="1472928" y="4211584"/>
                    <a:pt x="1475376" y="4174861"/>
                    <a:pt x="1464971" y="4140586"/>
                  </a:cubicBezTo>
                  <a:cubicBezTo>
                    <a:pt x="1454566" y="4106311"/>
                    <a:pt x="1430084" y="4045718"/>
                    <a:pt x="1409887" y="4045106"/>
                  </a:cubicBezTo>
                  <a:cubicBezTo>
                    <a:pt x="1389690" y="4044494"/>
                    <a:pt x="1369492" y="4125285"/>
                    <a:pt x="1343786" y="4136914"/>
                  </a:cubicBezTo>
                  <a:cubicBezTo>
                    <a:pt x="1318080" y="4148543"/>
                    <a:pt x="1285029" y="4111208"/>
                    <a:pt x="1255651" y="4114880"/>
                  </a:cubicBezTo>
                  <a:cubicBezTo>
                    <a:pt x="1226273" y="4118552"/>
                    <a:pt x="1193222" y="4143646"/>
                    <a:pt x="1167516" y="4158947"/>
                  </a:cubicBezTo>
                  <a:cubicBezTo>
                    <a:pt x="1141810" y="4174248"/>
                    <a:pt x="1120388" y="4198730"/>
                    <a:pt x="1101415" y="4206687"/>
                  </a:cubicBezTo>
                  <a:cubicBezTo>
                    <a:pt x="1082442" y="4214644"/>
                    <a:pt x="1067140" y="4198730"/>
                    <a:pt x="1053675" y="4206687"/>
                  </a:cubicBezTo>
                  <a:cubicBezTo>
                    <a:pt x="1040210" y="4214644"/>
                    <a:pt x="1038373" y="4240962"/>
                    <a:pt x="1020624" y="4254427"/>
                  </a:cubicBezTo>
                  <a:cubicBezTo>
                    <a:pt x="1002875" y="4267892"/>
                    <a:pt x="956972" y="4270953"/>
                    <a:pt x="947179" y="4287478"/>
                  </a:cubicBezTo>
                  <a:cubicBezTo>
                    <a:pt x="937386" y="4304003"/>
                    <a:pt x="958196" y="4335830"/>
                    <a:pt x="961868" y="4353579"/>
                  </a:cubicBezTo>
                  <a:cubicBezTo>
                    <a:pt x="965540" y="4371328"/>
                    <a:pt x="980229" y="4381121"/>
                    <a:pt x="969212" y="4393974"/>
                  </a:cubicBezTo>
                  <a:cubicBezTo>
                    <a:pt x="958195" y="4406827"/>
                    <a:pt x="922696" y="4429473"/>
                    <a:pt x="895766" y="4430697"/>
                  </a:cubicBezTo>
                  <a:cubicBezTo>
                    <a:pt x="868836" y="4431921"/>
                    <a:pt x="830278" y="4409887"/>
                    <a:pt x="807632" y="4401318"/>
                  </a:cubicBezTo>
                  <a:cubicBezTo>
                    <a:pt x="784986" y="4392749"/>
                    <a:pt x="788658" y="4384181"/>
                    <a:pt x="759892" y="4379285"/>
                  </a:cubicBezTo>
                  <a:cubicBezTo>
                    <a:pt x="731126" y="4374389"/>
                    <a:pt x="667473" y="4392138"/>
                    <a:pt x="635034" y="4371940"/>
                  </a:cubicBezTo>
                  <a:cubicBezTo>
                    <a:pt x="602595" y="4351742"/>
                    <a:pt x="585458" y="4293598"/>
                    <a:pt x="565260" y="4258099"/>
                  </a:cubicBezTo>
                  <a:cubicBezTo>
                    <a:pt x="545062" y="4222600"/>
                    <a:pt x="511400" y="4179757"/>
                    <a:pt x="513848" y="4158947"/>
                  </a:cubicBezTo>
                  <a:cubicBezTo>
                    <a:pt x="516296" y="4138137"/>
                    <a:pt x="546287" y="4139361"/>
                    <a:pt x="579950" y="4133241"/>
                  </a:cubicBezTo>
                  <a:cubicBezTo>
                    <a:pt x="613613" y="4127121"/>
                    <a:pt x="678489" y="4130794"/>
                    <a:pt x="715824" y="4122225"/>
                  </a:cubicBezTo>
                  <a:cubicBezTo>
                    <a:pt x="753159" y="4113656"/>
                    <a:pt x="770296" y="4098967"/>
                    <a:pt x="803959" y="4081829"/>
                  </a:cubicBezTo>
                  <a:cubicBezTo>
                    <a:pt x="837622" y="4064692"/>
                    <a:pt x="882301" y="4037149"/>
                    <a:pt x="917800" y="4019400"/>
                  </a:cubicBezTo>
                  <a:cubicBezTo>
                    <a:pt x="953299" y="4001651"/>
                    <a:pt x="988798" y="4000427"/>
                    <a:pt x="1016952" y="3975333"/>
                  </a:cubicBezTo>
                  <a:cubicBezTo>
                    <a:pt x="1045106" y="3950239"/>
                    <a:pt x="1067141" y="3891483"/>
                    <a:pt x="1086726" y="3868837"/>
                  </a:cubicBezTo>
                  <a:cubicBezTo>
                    <a:pt x="1106311" y="3846191"/>
                    <a:pt x="1117328" y="3848639"/>
                    <a:pt x="1134465" y="3839458"/>
                  </a:cubicBezTo>
                  <a:cubicBezTo>
                    <a:pt x="1151602" y="3830277"/>
                    <a:pt x="1168740" y="3811916"/>
                    <a:pt x="1189550" y="3813752"/>
                  </a:cubicBezTo>
                  <a:cubicBezTo>
                    <a:pt x="1210360" y="3815588"/>
                    <a:pt x="1235453" y="3839458"/>
                    <a:pt x="1259323" y="3850475"/>
                  </a:cubicBezTo>
                  <a:cubicBezTo>
                    <a:pt x="1283193" y="3861492"/>
                    <a:pt x="1310123" y="3870060"/>
                    <a:pt x="1332769" y="3879853"/>
                  </a:cubicBezTo>
                  <a:cubicBezTo>
                    <a:pt x="1355415" y="3889646"/>
                    <a:pt x="1371940" y="3892707"/>
                    <a:pt x="1395198" y="3909232"/>
                  </a:cubicBezTo>
                  <a:cubicBezTo>
                    <a:pt x="1418456" y="3925757"/>
                    <a:pt x="1452118" y="3961868"/>
                    <a:pt x="1472316" y="3979005"/>
                  </a:cubicBezTo>
                  <a:cubicBezTo>
                    <a:pt x="1492513" y="3996142"/>
                    <a:pt x="1504754" y="4014504"/>
                    <a:pt x="1516383" y="4012056"/>
                  </a:cubicBezTo>
                  <a:cubicBezTo>
                    <a:pt x="1528012" y="4009608"/>
                    <a:pt x="1536581" y="3986962"/>
                    <a:pt x="1542089" y="3964316"/>
                  </a:cubicBezTo>
                  <a:cubicBezTo>
                    <a:pt x="1547597" y="3941670"/>
                    <a:pt x="1554330" y="3896991"/>
                    <a:pt x="1549434" y="3876181"/>
                  </a:cubicBezTo>
                  <a:cubicBezTo>
                    <a:pt x="1544538" y="3855371"/>
                    <a:pt x="1517607" y="3863328"/>
                    <a:pt x="1512711" y="3839458"/>
                  </a:cubicBezTo>
                  <a:cubicBezTo>
                    <a:pt x="1507815" y="3815588"/>
                    <a:pt x="1518832" y="3758668"/>
                    <a:pt x="1520056" y="3732962"/>
                  </a:cubicBezTo>
                  <a:cubicBezTo>
                    <a:pt x="1521280" y="3707256"/>
                    <a:pt x="1520056" y="3685222"/>
                    <a:pt x="1520056" y="3685222"/>
                  </a:cubicBezTo>
                  <a:cubicBezTo>
                    <a:pt x="1520056" y="3667473"/>
                    <a:pt x="1520668" y="3647275"/>
                    <a:pt x="1520056" y="3626465"/>
                  </a:cubicBezTo>
                  <a:cubicBezTo>
                    <a:pt x="1519444" y="3605655"/>
                    <a:pt x="1519443" y="3589742"/>
                    <a:pt x="1516383" y="3560364"/>
                  </a:cubicBezTo>
                  <a:cubicBezTo>
                    <a:pt x="1513323" y="3530986"/>
                    <a:pt x="1506590" y="3477126"/>
                    <a:pt x="1501694" y="3450196"/>
                  </a:cubicBezTo>
                  <a:cubicBezTo>
                    <a:pt x="1500470" y="3443464"/>
                    <a:pt x="1498864" y="3438529"/>
                    <a:pt x="1497161" y="3434503"/>
                  </a:cubicBezTo>
                  <a:lnTo>
                    <a:pt x="1497120" y="3434419"/>
                  </a:lnTo>
                  <a:lnTo>
                    <a:pt x="1479029" y="3432035"/>
                  </a:lnTo>
                  <a:cubicBezTo>
                    <a:pt x="1458888" y="3427244"/>
                    <a:pt x="1454413" y="3419440"/>
                    <a:pt x="1439265" y="3417145"/>
                  </a:cubicBezTo>
                  <a:cubicBezTo>
                    <a:pt x="1419068" y="3414085"/>
                    <a:pt x="1401930" y="3412249"/>
                    <a:pt x="1384181" y="3417145"/>
                  </a:cubicBezTo>
                  <a:cubicBezTo>
                    <a:pt x="1366432" y="3422041"/>
                    <a:pt x="1359087" y="3437954"/>
                    <a:pt x="1332769" y="3446523"/>
                  </a:cubicBezTo>
                  <a:cubicBezTo>
                    <a:pt x="1306451" y="3455092"/>
                    <a:pt x="1256875" y="3464273"/>
                    <a:pt x="1226273" y="3468557"/>
                  </a:cubicBezTo>
                  <a:cubicBezTo>
                    <a:pt x="1195671" y="3472841"/>
                    <a:pt x="1176084" y="3468557"/>
                    <a:pt x="1149154" y="3472229"/>
                  </a:cubicBezTo>
                  <a:cubicBezTo>
                    <a:pt x="1122224" y="3475901"/>
                    <a:pt x="1103863" y="3480186"/>
                    <a:pt x="1064692" y="3490591"/>
                  </a:cubicBezTo>
                  <a:cubicBezTo>
                    <a:pt x="1025521" y="3500996"/>
                    <a:pt x="970437" y="3516909"/>
                    <a:pt x="914128" y="3534658"/>
                  </a:cubicBezTo>
                  <a:cubicBezTo>
                    <a:pt x="857820" y="3552407"/>
                    <a:pt x="778865" y="3576277"/>
                    <a:pt x="726841" y="3597087"/>
                  </a:cubicBezTo>
                  <a:cubicBezTo>
                    <a:pt x="674817" y="3617897"/>
                    <a:pt x="641154" y="3639318"/>
                    <a:pt x="601983" y="3659516"/>
                  </a:cubicBezTo>
                  <a:cubicBezTo>
                    <a:pt x="562812" y="3679714"/>
                    <a:pt x="537719" y="3688895"/>
                    <a:pt x="491815" y="3718273"/>
                  </a:cubicBezTo>
                  <a:cubicBezTo>
                    <a:pt x="445912" y="3747651"/>
                    <a:pt x="377974" y="3822933"/>
                    <a:pt x="337579" y="3850475"/>
                  </a:cubicBezTo>
                  <a:cubicBezTo>
                    <a:pt x="297184" y="3878017"/>
                    <a:pt x="277598" y="3884750"/>
                    <a:pt x="249444" y="3883526"/>
                  </a:cubicBezTo>
                  <a:cubicBezTo>
                    <a:pt x="221290" y="3882302"/>
                    <a:pt x="207824" y="3866389"/>
                    <a:pt x="168653" y="3843131"/>
                  </a:cubicBezTo>
                  <a:cubicBezTo>
                    <a:pt x="129482" y="3819873"/>
                    <a:pt x="40123" y="3769685"/>
                    <a:pt x="14417" y="3743979"/>
                  </a:cubicBezTo>
                  <a:lnTo>
                    <a:pt x="14417" y="3688894"/>
                  </a:lnTo>
                  <a:cubicBezTo>
                    <a:pt x="14417" y="3665636"/>
                    <a:pt x="-18022" y="3626466"/>
                    <a:pt x="14417" y="3604432"/>
                  </a:cubicBezTo>
                  <a:cubicBezTo>
                    <a:pt x="46855" y="3582398"/>
                    <a:pt x="165592" y="3565873"/>
                    <a:pt x="209048" y="3556692"/>
                  </a:cubicBezTo>
                  <a:cubicBezTo>
                    <a:pt x="252503" y="3547511"/>
                    <a:pt x="251280" y="3554855"/>
                    <a:pt x="275150" y="3549347"/>
                  </a:cubicBezTo>
                  <a:cubicBezTo>
                    <a:pt x="299020" y="3543839"/>
                    <a:pt x="316769" y="3529761"/>
                    <a:pt x="352268" y="3523641"/>
                  </a:cubicBezTo>
                  <a:cubicBezTo>
                    <a:pt x="387767" y="3517521"/>
                    <a:pt x="456928" y="3519357"/>
                    <a:pt x="488142" y="3512625"/>
                  </a:cubicBezTo>
                  <a:cubicBezTo>
                    <a:pt x="519356" y="3505893"/>
                    <a:pt x="511400" y="3488142"/>
                    <a:pt x="539554" y="3483246"/>
                  </a:cubicBezTo>
                  <a:cubicBezTo>
                    <a:pt x="567708" y="3478349"/>
                    <a:pt x="624629" y="3488754"/>
                    <a:pt x="657068" y="3483246"/>
                  </a:cubicBezTo>
                  <a:cubicBezTo>
                    <a:pt x="689507" y="3477738"/>
                    <a:pt x="712764" y="3456928"/>
                    <a:pt x="734186" y="3450196"/>
                  </a:cubicBezTo>
                  <a:cubicBezTo>
                    <a:pt x="755608" y="3443463"/>
                    <a:pt x="771521" y="3450196"/>
                    <a:pt x="785598" y="3442851"/>
                  </a:cubicBezTo>
                  <a:cubicBezTo>
                    <a:pt x="799675" y="3435506"/>
                    <a:pt x="800287" y="3415921"/>
                    <a:pt x="818648" y="3406128"/>
                  </a:cubicBezTo>
                  <a:cubicBezTo>
                    <a:pt x="837009" y="3396335"/>
                    <a:pt x="877405" y="3392663"/>
                    <a:pt x="895766" y="3384094"/>
                  </a:cubicBezTo>
                  <a:cubicBezTo>
                    <a:pt x="914128" y="3375525"/>
                    <a:pt x="920248" y="3366345"/>
                    <a:pt x="928817" y="3354716"/>
                  </a:cubicBezTo>
                  <a:cubicBezTo>
                    <a:pt x="937386" y="3343087"/>
                    <a:pt x="947791" y="3324726"/>
                    <a:pt x="947179" y="3314321"/>
                  </a:cubicBezTo>
                  <a:cubicBezTo>
                    <a:pt x="946567" y="3303916"/>
                    <a:pt x="922697" y="3305752"/>
                    <a:pt x="925145" y="3292287"/>
                  </a:cubicBezTo>
                  <a:cubicBezTo>
                    <a:pt x="927593" y="3278822"/>
                    <a:pt x="955748" y="3257401"/>
                    <a:pt x="961868" y="3233531"/>
                  </a:cubicBezTo>
                  <a:cubicBezTo>
                    <a:pt x="967989" y="3209661"/>
                    <a:pt x="962480" y="3172938"/>
                    <a:pt x="961868" y="3149068"/>
                  </a:cubicBezTo>
                  <a:cubicBezTo>
                    <a:pt x="961256" y="3125198"/>
                    <a:pt x="959419" y="3106224"/>
                    <a:pt x="958195" y="3090311"/>
                  </a:cubicBezTo>
                  <a:cubicBezTo>
                    <a:pt x="956971" y="3074398"/>
                    <a:pt x="959419" y="3062769"/>
                    <a:pt x="954523" y="3053588"/>
                  </a:cubicBezTo>
                  <a:cubicBezTo>
                    <a:pt x="949627" y="3044407"/>
                    <a:pt x="935549" y="3049304"/>
                    <a:pt x="928817" y="3035227"/>
                  </a:cubicBezTo>
                  <a:cubicBezTo>
                    <a:pt x="922085" y="3021150"/>
                    <a:pt x="920249" y="2988711"/>
                    <a:pt x="914128" y="2969126"/>
                  </a:cubicBezTo>
                  <a:cubicBezTo>
                    <a:pt x="908008" y="2949540"/>
                    <a:pt x="895154" y="2932403"/>
                    <a:pt x="892094" y="2917714"/>
                  </a:cubicBezTo>
                  <a:cubicBezTo>
                    <a:pt x="889034" y="2903025"/>
                    <a:pt x="883525" y="2891396"/>
                    <a:pt x="895766" y="2880991"/>
                  </a:cubicBezTo>
                  <a:cubicBezTo>
                    <a:pt x="908007" y="2870586"/>
                    <a:pt x="941058" y="2859569"/>
                    <a:pt x="965540" y="2855285"/>
                  </a:cubicBezTo>
                  <a:cubicBezTo>
                    <a:pt x="977781" y="2853143"/>
                    <a:pt x="989869" y="2852684"/>
                    <a:pt x="1002493" y="2852990"/>
                  </a:cubicBezTo>
                  <a:cubicBezTo>
                    <a:pt x="1015116" y="2853296"/>
                    <a:pt x="1028275" y="2854367"/>
                    <a:pt x="1042658" y="2855285"/>
                  </a:cubicBezTo>
                  <a:cubicBezTo>
                    <a:pt x="1071424" y="2857121"/>
                    <a:pt x="1114880" y="2859570"/>
                    <a:pt x="1138138" y="2866302"/>
                  </a:cubicBezTo>
                  <a:cubicBezTo>
                    <a:pt x="1161396" y="2873034"/>
                    <a:pt x="1166904" y="2880379"/>
                    <a:pt x="1182205" y="2895680"/>
                  </a:cubicBezTo>
                  <a:cubicBezTo>
                    <a:pt x="1197506" y="2910981"/>
                    <a:pt x="1217704" y="2936075"/>
                    <a:pt x="1229945" y="2958109"/>
                  </a:cubicBezTo>
                  <a:cubicBezTo>
                    <a:pt x="1242186" y="2980143"/>
                    <a:pt x="1245858" y="3008297"/>
                    <a:pt x="1255651" y="3027882"/>
                  </a:cubicBezTo>
                  <a:cubicBezTo>
                    <a:pt x="1265444" y="3047467"/>
                    <a:pt x="1281357" y="3051140"/>
                    <a:pt x="1288701" y="3075622"/>
                  </a:cubicBezTo>
                  <a:cubicBezTo>
                    <a:pt x="1296046" y="3100104"/>
                    <a:pt x="1297270" y="3150904"/>
                    <a:pt x="1299718" y="3174774"/>
                  </a:cubicBezTo>
                  <a:cubicBezTo>
                    <a:pt x="1302166" y="3198644"/>
                    <a:pt x="1294822" y="3205988"/>
                    <a:pt x="1303391" y="3218841"/>
                  </a:cubicBezTo>
                  <a:cubicBezTo>
                    <a:pt x="1311960" y="3231694"/>
                    <a:pt x="1338277" y="3242099"/>
                    <a:pt x="1351130" y="3251892"/>
                  </a:cubicBezTo>
                  <a:cubicBezTo>
                    <a:pt x="1363983" y="3261685"/>
                    <a:pt x="1357863" y="3276374"/>
                    <a:pt x="1380509" y="3277598"/>
                  </a:cubicBezTo>
                  <a:cubicBezTo>
                    <a:pt x="1403155" y="3278822"/>
                    <a:pt x="1487005" y="3259237"/>
                    <a:pt x="1487005" y="3259237"/>
                  </a:cubicBezTo>
                  <a:cubicBezTo>
                    <a:pt x="1503837" y="3256483"/>
                    <a:pt x="1507662" y="3257707"/>
                    <a:pt x="1517302" y="3257171"/>
                  </a:cubicBezTo>
                  <a:lnTo>
                    <a:pt x="1519910" y="3256821"/>
                  </a:lnTo>
                  <a:lnTo>
                    <a:pt x="1523728" y="3218841"/>
                  </a:lnTo>
                  <a:cubicBezTo>
                    <a:pt x="1521892" y="3190687"/>
                    <a:pt x="1507203" y="3154576"/>
                    <a:pt x="1498022" y="3138051"/>
                  </a:cubicBezTo>
                  <a:cubicBezTo>
                    <a:pt x="1488841" y="3121526"/>
                    <a:pt x="1470480" y="3151516"/>
                    <a:pt x="1468644" y="3119690"/>
                  </a:cubicBezTo>
                  <a:cubicBezTo>
                    <a:pt x="1466808" y="3087863"/>
                    <a:pt x="1480885" y="2985651"/>
                    <a:pt x="1487005" y="2947092"/>
                  </a:cubicBezTo>
                  <a:cubicBezTo>
                    <a:pt x="1493125" y="2908533"/>
                    <a:pt x="1500470" y="2931178"/>
                    <a:pt x="1505366" y="2888335"/>
                  </a:cubicBezTo>
                  <a:cubicBezTo>
                    <a:pt x="1510262" y="2845492"/>
                    <a:pt x="1520667" y="2732263"/>
                    <a:pt x="1516383" y="2690032"/>
                  </a:cubicBezTo>
                  <a:cubicBezTo>
                    <a:pt x="1512099" y="2647801"/>
                    <a:pt x="1488229" y="2653920"/>
                    <a:pt x="1479660" y="2634947"/>
                  </a:cubicBezTo>
                  <a:cubicBezTo>
                    <a:pt x="1471091" y="2615974"/>
                    <a:pt x="1466195" y="2626379"/>
                    <a:pt x="1464971" y="2576191"/>
                  </a:cubicBezTo>
                  <a:cubicBezTo>
                    <a:pt x="1463747" y="2526003"/>
                    <a:pt x="1472928" y="2385232"/>
                    <a:pt x="1472316" y="2333820"/>
                  </a:cubicBezTo>
                  <a:cubicBezTo>
                    <a:pt x="1471704" y="2282408"/>
                    <a:pt x="1475376" y="2290976"/>
                    <a:pt x="1461299" y="2267718"/>
                  </a:cubicBezTo>
                  <a:cubicBezTo>
                    <a:pt x="1447222" y="2244460"/>
                    <a:pt x="1400094" y="2211410"/>
                    <a:pt x="1387853" y="2194273"/>
                  </a:cubicBezTo>
                  <a:cubicBezTo>
                    <a:pt x="1375612" y="2177136"/>
                    <a:pt x="1381121" y="2174075"/>
                    <a:pt x="1387853" y="2164894"/>
                  </a:cubicBezTo>
                  <a:cubicBezTo>
                    <a:pt x="1394585" y="2155713"/>
                    <a:pt x="1419067" y="2148369"/>
                    <a:pt x="1428248" y="2139188"/>
                  </a:cubicBezTo>
                  <a:cubicBezTo>
                    <a:pt x="1437429" y="2130007"/>
                    <a:pt x="1426413" y="2117155"/>
                    <a:pt x="1442938" y="2109810"/>
                  </a:cubicBezTo>
                  <a:cubicBezTo>
                    <a:pt x="1459463" y="2102465"/>
                    <a:pt x="1506591" y="2104302"/>
                    <a:pt x="1527400" y="2095121"/>
                  </a:cubicBezTo>
                  <a:cubicBezTo>
                    <a:pt x="1548209" y="2085940"/>
                    <a:pt x="1535356" y="2052278"/>
                    <a:pt x="1567795" y="2054726"/>
                  </a:cubicBezTo>
                  <a:close/>
                  <a:moveTo>
                    <a:pt x="3584751" y="1569885"/>
                  </a:moveTo>
                  <a:cubicBezTo>
                    <a:pt x="3568991" y="1571443"/>
                    <a:pt x="3553867" y="1576062"/>
                    <a:pt x="3547863" y="1581834"/>
                  </a:cubicBezTo>
                  <a:cubicBezTo>
                    <a:pt x="3538858" y="1590493"/>
                    <a:pt x="3553232" y="1614479"/>
                    <a:pt x="3555916" y="1631580"/>
                  </a:cubicBezTo>
                  <a:lnTo>
                    <a:pt x="3553889" y="1642872"/>
                  </a:lnTo>
                  <a:lnTo>
                    <a:pt x="3570962" y="1689088"/>
                  </a:lnTo>
                  <a:cubicBezTo>
                    <a:pt x="3582969" y="1700172"/>
                    <a:pt x="3618991" y="1719106"/>
                    <a:pt x="3629151" y="1711255"/>
                  </a:cubicBezTo>
                  <a:cubicBezTo>
                    <a:pt x="3636771" y="1705367"/>
                    <a:pt x="3630623" y="1678177"/>
                    <a:pt x="3629996" y="1658326"/>
                  </a:cubicBezTo>
                  <a:lnTo>
                    <a:pt x="3631877" y="1642369"/>
                  </a:lnTo>
                  <a:lnTo>
                    <a:pt x="3629259" y="1618029"/>
                  </a:lnTo>
                  <a:cubicBezTo>
                    <a:pt x="3630183" y="1600422"/>
                    <a:pt x="3633993" y="1582758"/>
                    <a:pt x="3625449" y="1576292"/>
                  </a:cubicBezTo>
                  <a:cubicBezTo>
                    <a:pt x="3616906" y="1569827"/>
                    <a:pt x="3600511" y="1568326"/>
                    <a:pt x="3584751" y="1569885"/>
                  </a:cubicBezTo>
                  <a:close/>
                  <a:moveTo>
                    <a:pt x="3593822" y="1201755"/>
                  </a:moveTo>
                  <a:cubicBezTo>
                    <a:pt x="3581584" y="1200254"/>
                    <a:pt x="3569115" y="1202332"/>
                    <a:pt x="3562649" y="1206950"/>
                  </a:cubicBezTo>
                  <a:cubicBezTo>
                    <a:pt x="3549718" y="1216186"/>
                    <a:pt x="3570961" y="1287306"/>
                    <a:pt x="3582045" y="1306702"/>
                  </a:cubicBezTo>
                  <a:cubicBezTo>
                    <a:pt x="3593129" y="1326098"/>
                    <a:pt x="3622224" y="1338106"/>
                    <a:pt x="3629151" y="1323328"/>
                  </a:cubicBezTo>
                  <a:cubicBezTo>
                    <a:pt x="3636078" y="1308550"/>
                    <a:pt x="3634693" y="1237429"/>
                    <a:pt x="3623609" y="1218033"/>
                  </a:cubicBezTo>
                  <a:cubicBezTo>
                    <a:pt x="3618067" y="1208335"/>
                    <a:pt x="3606060" y="1203255"/>
                    <a:pt x="3593822" y="1201755"/>
                  </a:cubicBezTo>
                  <a:close/>
                  <a:moveTo>
                    <a:pt x="3573733" y="544702"/>
                  </a:moveTo>
                  <a:cubicBezTo>
                    <a:pt x="3560341" y="543778"/>
                    <a:pt x="3535402" y="545626"/>
                    <a:pt x="3518315" y="553015"/>
                  </a:cubicBezTo>
                  <a:cubicBezTo>
                    <a:pt x="3501228" y="560404"/>
                    <a:pt x="3474443" y="575644"/>
                    <a:pt x="3471210" y="589037"/>
                  </a:cubicBezTo>
                  <a:cubicBezTo>
                    <a:pt x="3468786" y="599082"/>
                    <a:pt x="3486364" y="607827"/>
                    <a:pt x="3494720" y="619950"/>
                  </a:cubicBezTo>
                  <a:lnTo>
                    <a:pt x="3496341" y="625129"/>
                  </a:lnTo>
                  <a:lnTo>
                    <a:pt x="3506192" y="618640"/>
                  </a:lnTo>
                  <a:cubicBezTo>
                    <a:pt x="3511755" y="615826"/>
                    <a:pt x="3504914" y="623793"/>
                    <a:pt x="3520154" y="620329"/>
                  </a:cubicBezTo>
                  <a:cubicBezTo>
                    <a:pt x="3520154" y="620329"/>
                    <a:pt x="3551327" y="616952"/>
                    <a:pt x="3584448" y="608444"/>
                  </a:cubicBezTo>
                  <a:lnTo>
                    <a:pt x="3595013" y="605121"/>
                  </a:lnTo>
                  <a:lnTo>
                    <a:pt x="3593021" y="601809"/>
                  </a:lnTo>
                  <a:cubicBezTo>
                    <a:pt x="3591917" y="588691"/>
                    <a:pt x="3601788" y="566870"/>
                    <a:pt x="3598671" y="558557"/>
                  </a:cubicBezTo>
                  <a:cubicBezTo>
                    <a:pt x="3594515" y="547473"/>
                    <a:pt x="3587125" y="545626"/>
                    <a:pt x="3573733" y="544702"/>
                  </a:cubicBezTo>
                  <a:close/>
                  <a:moveTo>
                    <a:pt x="3448025" y="565"/>
                  </a:moveTo>
                  <a:cubicBezTo>
                    <a:pt x="3457817" y="-359"/>
                    <a:pt x="3467399" y="-243"/>
                    <a:pt x="3476751" y="1604"/>
                  </a:cubicBezTo>
                  <a:cubicBezTo>
                    <a:pt x="3514158" y="8993"/>
                    <a:pt x="3544177" y="44553"/>
                    <a:pt x="3579275" y="62564"/>
                  </a:cubicBezTo>
                  <a:cubicBezTo>
                    <a:pt x="3614373" y="80575"/>
                    <a:pt x="3654090" y="92121"/>
                    <a:pt x="3687341" y="109670"/>
                  </a:cubicBezTo>
                  <a:cubicBezTo>
                    <a:pt x="3720592" y="127219"/>
                    <a:pt x="3754305" y="147539"/>
                    <a:pt x="3778781" y="167859"/>
                  </a:cubicBezTo>
                  <a:cubicBezTo>
                    <a:pt x="3803257" y="188179"/>
                    <a:pt x="3822192" y="200187"/>
                    <a:pt x="3834199" y="231590"/>
                  </a:cubicBezTo>
                  <a:cubicBezTo>
                    <a:pt x="3846206" y="262994"/>
                    <a:pt x="3859137" y="321644"/>
                    <a:pt x="3850824" y="356280"/>
                  </a:cubicBezTo>
                  <a:cubicBezTo>
                    <a:pt x="3842511" y="390916"/>
                    <a:pt x="3803256" y="419550"/>
                    <a:pt x="3784322" y="439408"/>
                  </a:cubicBezTo>
                  <a:cubicBezTo>
                    <a:pt x="3765388" y="459266"/>
                    <a:pt x="3740911" y="464808"/>
                    <a:pt x="3737217" y="475430"/>
                  </a:cubicBezTo>
                  <a:cubicBezTo>
                    <a:pt x="3733523" y="486052"/>
                    <a:pt x="3757075" y="492517"/>
                    <a:pt x="3762155" y="503139"/>
                  </a:cubicBezTo>
                  <a:cubicBezTo>
                    <a:pt x="3764695" y="508450"/>
                    <a:pt x="3769198" y="513530"/>
                    <a:pt x="3771507" y="519245"/>
                  </a:cubicBezTo>
                  <a:lnTo>
                    <a:pt x="3771906" y="522057"/>
                  </a:lnTo>
                  <a:lnTo>
                    <a:pt x="3778845" y="518281"/>
                  </a:lnTo>
                  <a:cubicBezTo>
                    <a:pt x="3796033" y="508973"/>
                    <a:pt x="3832574" y="489403"/>
                    <a:pt x="3849892" y="481783"/>
                  </a:cubicBezTo>
                  <a:cubicBezTo>
                    <a:pt x="3872983" y="471623"/>
                    <a:pt x="3886837" y="457769"/>
                    <a:pt x="3908081" y="462387"/>
                  </a:cubicBezTo>
                  <a:cubicBezTo>
                    <a:pt x="3929325" y="467005"/>
                    <a:pt x="3951954" y="491481"/>
                    <a:pt x="3977354" y="509492"/>
                  </a:cubicBezTo>
                  <a:cubicBezTo>
                    <a:pt x="4002754" y="527503"/>
                    <a:pt x="4038776" y="543667"/>
                    <a:pt x="4060481" y="570452"/>
                  </a:cubicBezTo>
                  <a:cubicBezTo>
                    <a:pt x="4082186" y="597237"/>
                    <a:pt x="4108049" y="640649"/>
                    <a:pt x="4107587" y="670205"/>
                  </a:cubicBezTo>
                  <a:cubicBezTo>
                    <a:pt x="4107125" y="699761"/>
                    <a:pt x="4086805" y="719619"/>
                    <a:pt x="4057710" y="747790"/>
                  </a:cubicBezTo>
                  <a:cubicBezTo>
                    <a:pt x="4028615" y="775961"/>
                    <a:pt x="3973197" y="811059"/>
                    <a:pt x="3933019" y="839230"/>
                  </a:cubicBezTo>
                  <a:cubicBezTo>
                    <a:pt x="3892841" y="867401"/>
                    <a:pt x="3837423" y="892339"/>
                    <a:pt x="3816641" y="916816"/>
                  </a:cubicBezTo>
                  <a:cubicBezTo>
                    <a:pt x="3795859" y="941292"/>
                    <a:pt x="3805096" y="967154"/>
                    <a:pt x="3808329" y="986089"/>
                  </a:cubicBezTo>
                  <a:cubicBezTo>
                    <a:pt x="3811562" y="1005023"/>
                    <a:pt x="3830958" y="1006408"/>
                    <a:pt x="3836038" y="1030423"/>
                  </a:cubicBezTo>
                  <a:cubicBezTo>
                    <a:pt x="3841118" y="1054438"/>
                    <a:pt x="3833729" y="1098311"/>
                    <a:pt x="3838809" y="1130176"/>
                  </a:cubicBezTo>
                  <a:cubicBezTo>
                    <a:pt x="3843889" y="1162041"/>
                    <a:pt x="3860053" y="1183285"/>
                    <a:pt x="3866518" y="1221616"/>
                  </a:cubicBezTo>
                  <a:cubicBezTo>
                    <a:pt x="3872983" y="1259947"/>
                    <a:pt x="3874830" y="1304743"/>
                    <a:pt x="3877601" y="1360161"/>
                  </a:cubicBezTo>
                  <a:cubicBezTo>
                    <a:pt x="3880372" y="1415579"/>
                    <a:pt x="3884990" y="1505634"/>
                    <a:pt x="3883143" y="1554125"/>
                  </a:cubicBezTo>
                  <a:cubicBezTo>
                    <a:pt x="3882681" y="1566248"/>
                    <a:pt x="3883836" y="1577274"/>
                    <a:pt x="3885222" y="1587268"/>
                  </a:cubicBezTo>
                  <a:lnTo>
                    <a:pt x="3887277" y="1603260"/>
                  </a:lnTo>
                  <a:lnTo>
                    <a:pt x="3892388" y="1619815"/>
                  </a:lnTo>
                  <a:cubicBezTo>
                    <a:pt x="3906704" y="1654913"/>
                    <a:pt x="3907628" y="1660455"/>
                    <a:pt x="3911784" y="1691859"/>
                  </a:cubicBezTo>
                  <a:cubicBezTo>
                    <a:pt x="3915940" y="1723263"/>
                    <a:pt x="3917788" y="1772215"/>
                    <a:pt x="3917326" y="1808237"/>
                  </a:cubicBezTo>
                  <a:cubicBezTo>
                    <a:pt x="3916864" y="1844259"/>
                    <a:pt x="3908089" y="1881666"/>
                    <a:pt x="3909013" y="1907990"/>
                  </a:cubicBezTo>
                  <a:cubicBezTo>
                    <a:pt x="3909937" y="1934314"/>
                    <a:pt x="3921944" y="1942626"/>
                    <a:pt x="3922868" y="1966179"/>
                  </a:cubicBezTo>
                  <a:cubicBezTo>
                    <a:pt x="3923792" y="1989732"/>
                    <a:pt x="3916864" y="2026215"/>
                    <a:pt x="3914555" y="2049306"/>
                  </a:cubicBezTo>
                  <a:cubicBezTo>
                    <a:pt x="3914555" y="2049306"/>
                    <a:pt x="3911784" y="2075168"/>
                    <a:pt x="3909013" y="2104724"/>
                  </a:cubicBezTo>
                  <a:lnTo>
                    <a:pt x="3907709" y="2117688"/>
                  </a:lnTo>
                  <a:lnTo>
                    <a:pt x="4000452" y="2108274"/>
                  </a:lnTo>
                  <a:cubicBezTo>
                    <a:pt x="4026660" y="2106888"/>
                    <a:pt x="4055149" y="2106917"/>
                    <a:pt x="4084359" y="2107776"/>
                  </a:cubicBezTo>
                  <a:cubicBezTo>
                    <a:pt x="4171989" y="2110352"/>
                    <a:pt x="4266114" y="2120397"/>
                    <a:pt x="4324649" y="2122129"/>
                  </a:cubicBezTo>
                  <a:cubicBezTo>
                    <a:pt x="4402696" y="2124438"/>
                    <a:pt x="4422093" y="2107351"/>
                    <a:pt x="4468736" y="2122129"/>
                  </a:cubicBezTo>
                  <a:cubicBezTo>
                    <a:pt x="4515379" y="2136907"/>
                    <a:pt x="4567565" y="2174314"/>
                    <a:pt x="4604510" y="2210798"/>
                  </a:cubicBezTo>
                  <a:cubicBezTo>
                    <a:pt x="4641455" y="2247282"/>
                    <a:pt x="4668704" y="2302700"/>
                    <a:pt x="4690409" y="2341031"/>
                  </a:cubicBezTo>
                  <a:cubicBezTo>
                    <a:pt x="4712114" y="2379362"/>
                    <a:pt x="4725045" y="2408456"/>
                    <a:pt x="4734743" y="2440783"/>
                  </a:cubicBezTo>
                  <a:cubicBezTo>
                    <a:pt x="4744441" y="2473110"/>
                    <a:pt x="4751831" y="2504052"/>
                    <a:pt x="4748598" y="2534994"/>
                  </a:cubicBezTo>
                  <a:cubicBezTo>
                    <a:pt x="4745365" y="2565936"/>
                    <a:pt x="4731511" y="2599649"/>
                    <a:pt x="4715347" y="2626434"/>
                  </a:cubicBezTo>
                  <a:cubicBezTo>
                    <a:pt x="4699183" y="2653219"/>
                    <a:pt x="4680710" y="2669845"/>
                    <a:pt x="4651616" y="2695707"/>
                  </a:cubicBezTo>
                  <a:cubicBezTo>
                    <a:pt x="4622522" y="2721569"/>
                    <a:pt x="4579111" y="2754820"/>
                    <a:pt x="4540780" y="2781605"/>
                  </a:cubicBezTo>
                  <a:cubicBezTo>
                    <a:pt x="4502449" y="2808390"/>
                    <a:pt x="4465965" y="2838409"/>
                    <a:pt x="4421630" y="2856420"/>
                  </a:cubicBezTo>
                  <a:cubicBezTo>
                    <a:pt x="4377295" y="2874431"/>
                    <a:pt x="4335270" y="2883206"/>
                    <a:pt x="4274772" y="2889671"/>
                  </a:cubicBezTo>
                  <a:cubicBezTo>
                    <a:pt x="4214274" y="2896136"/>
                    <a:pt x="4118677" y="2909529"/>
                    <a:pt x="4058641" y="2895213"/>
                  </a:cubicBezTo>
                  <a:cubicBezTo>
                    <a:pt x="3998605" y="2880897"/>
                    <a:pt x="3941801" y="2825478"/>
                    <a:pt x="3914554" y="2803773"/>
                  </a:cubicBezTo>
                  <a:cubicBezTo>
                    <a:pt x="3887307" y="2782068"/>
                    <a:pt x="3907165" y="2775602"/>
                    <a:pt x="3895158" y="2764980"/>
                  </a:cubicBezTo>
                  <a:lnTo>
                    <a:pt x="3879662" y="2760168"/>
                  </a:lnTo>
                  <a:lnTo>
                    <a:pt x="3872990" y="2767751"/>
                  </a:lnTo>
                  <a:cubicBezTo>
                    <a:pt x="3838816" y="2797769"/>
                    <a:pt x="3800485" y="2809314"/>
                    <a:pt x="3767696" y="2812085"/>
                  </a:cubicBezTo>
                  <a:cubicBezTo>
                    <a:pt x="3734907" y="2814856"/>
                    <a:pt x="3704427" y="2785300"/>
                    <a:pt x="3676256" y="2784376"/>
                  </a:cubicBezTo>
                  <a:cubicBezTo>
                    <a:pt x="3648085" y="2783452"/>
                    <a:pt x="3633306" y="2801925"/>
                    <a:pt x="3598670" y="2806543"/>
                  </a:cubicBezTo>
                  <a:cubicBezTo>
                    <a:pt x="3564034" y="2811161"/>
                    <a:pt x="3501689" y="2802387"/>
                    <a:pt x="3468438" y="2812085"/>
                  </a:cubicBezTo>
                  <a:cubicBezTo>
                    <a:pt x="3435187" y="2821783"/>
                    <a:pt x="3425027" y="2854573"/>
                    <a:pt x="3399165" y="2864733"/>
                  </a:cubicBezTo>
                  <a:cubicBezTo>
                    <a:pt x="3373303" y="2874893"/>
                    <a:pt x="3343285" y="2884590"/>
                    <a:pt x="3313267" y="2873045"/>
                  </a:cubicBezTo>
                  <a:cubicBezTo>
                    <a:pt x="3283249" y="2861500"/>
                    <a:pt x="3245842" y="2826864"/>
                    <a:pt x="3219056" y="2795460"/>
                  </a:cubicBezTo>
                  <a:cubicBezTo>
                    <a:pt x="3192271" y="2764056"/>
                    <a:pt x="3168718" y="2721107"/>
                    <a:pt x="3152554" y="2684623"/>
                  </a:cubicBezTo>
                  <a:cubicBezTo>
                    <a:pt x="3136390" y="2648139"/>
                    <a:pt x="3133158" y="2606114"/>
                    <a:pt x="3122074" y="2576558"/>
                  </a:cubicBezTo>
                  <a:cubicBezTo>
                    <a:pt x="3110990" y="2547002"/>
                    <a:pt x="3080048" y="2521139"/>
                    <a:pt x="3086052" y="2507285"/>
                  </a:cubicBezTo>
                  <a:cubicBezTo>
                    <a:pt x="3092056" y="2493431"/>
                    <a:pt x="3147012" y="2501282"/>
                    <a:pt x="3158096" y="2493431"/>
                  </a:cubicBezTo>
                  <a:cubicBezTo>
                    <a:pt x="3169180" y="2485580"/>
                    <a:pt x="3159944" y="2463413"/>
                    <a:pt x="3169180" y="2457409"/>
                  </a:cubicBezTo>
                  <a:cubicBezTo>
                    <a:pt x="3178416" y="2451405"/>
                    <a:pt x="3199198" y="2454176"/>
                    <a:pt x="3213514" y="2457409"/>
                  </a:cubicBezTo>
                  <a:cubicBezTo>
                    <a:pt x="3227830" y="2460642"/>
                    <a:pt x="3247227" y="2469416"/>
                    <a:pt x="3255078" y="2476805"/>
                  </a:cubicBezTo>
                  <a:cubicBezTo>
                    <a:pt x="3262929" y="2484194"/>
                    <a:pt x="3248151" y="2497125"/>
                    <a:pt x="3260620" y="2501743"/>
                  </a:cubicBezTo>
                  <a:cubicBezTo>
                    <a:pt x="3273089" y="2506361"/>
                    <a:pt x="3304030" y="2508670"/>
                    <a:pt x="3329892" y="2504514"/>
                  </a:cubicBezTo>
                  <a:cubicBezTo>
                    <a:pt x="3355754" y="2500358"/>
                    <a:pt x="3370070" y="2490659"/>
                    <a:pt x="3415790" y="2476805"/>
                  </a:cubicBezTo>
                  <a:cubicBezTo>
                    <a:pt x="3461510" y="2462951"/>
                    <a:pt x="3566805" y="2444478"/>
                    <a:pt x="3604212" y="2421387"/>
                  </a:cubicBezTo>
                  <a:lnTo>
                    <a:pt x="3620482" y="2403905"/>
                  </a:lnTo>
                  <a:lnTo>
                    <a:pt x="3598671" y="2403982"/>
                  </a:lnTo>
                  <a:cubicBezTo>
                    <a:pt x="3570962" y="2397978"/>
                    <a:pt x="3544176" y="2363804"/>
                    <a:pt x="3512773" y="2351335"/>
                  </a:cubicBezTo>
                  <a:cubicBezTo>
                    <a:pt x="3497072" y="2345101"/>
                    <a:pt x="3481717" y="2342445"/>
                    <a:pt x="3465149" y="2339905"/>
                  </a:cubicBezTo>
                  <a:lnTo>
                    <a:pt x="3439828" y="2334953"/>
                  </a:lnTo>
                  <a:lnTo>
                    <a:pt x="3430122" y="2337437"/>
                  </a:lnTo>
                  <a:cubicBezTo>
                    <a:pt x="3407363" y="2343109"/>
                    <a:pt x="3386235" y="2348189"/>
                    <a:pt x="3368685" y="2352114"/>
                  </a:cubicBezTo>
                  <a:cubicBezTo>
                    <a:pt x="3298489" y="2367816"/>
                    <a:pt x="3256463" y="2364121"/>
                    <a:pt x="3205201" y="2379823"/>
                  </a:cubicBezTo>
                  <a:cubicBezTo>
                    <a:pt x="3153939" y="2395525"/>
                    <a:pt x="3112376" y="2420001"/>
                    <a:pt x="3061114" y="2446325"/>
                  </a:cubicBezTo>
                  <a:cubicBezTo>
                    <a:pt x="3009852" y="2472649"/>
                    <a:pt x="2920721" y="2507747"/>
                    <a:pt x="2897630" y="2537765"/>
                  </a:cubicBezTo>
                  <a:cubicBezTo>
                    <a:pt x="2874539" y="2567783"/>
                    <a:pt x="2905020" y="2586718"/>
                    <a:pt x="2922569" y="2626434"/>
                  </a:cubicBezTo>
                  <a:cubicBezTo>
                    <a:pt x="2940118" y="2666150"/>
                    <a:pt x="2983990" y="2737732"/>
                    <a:pt x="3002925" y="2776063"/>
                  </a:cubicBezTo>
                  <a:cubicBezTo>
                    <a:pt x="3021860" y="2814394"/>
                    <a:pt x="3030172" y="2834715"/>
                    <a:pt x="3036176" y="2856420"/>
                  </a:cubicBezTo>
                  <a:cubicBezTo>
                    <a:pt x="3042180" y="2878125"/>
                    <a:pt x="3044027" y="2894289"/>
                    <a:pt x="3038947" y="2906296"/>
                  </a:cubicBezTo>
                  <a:cubicBezTo>
                    <a:pt x="3033867" y="2918303"/>
                    <a:pt x="3007544" y="2931234"/>
                    <a:pt x="2986300" y="2931234"/>
                  </a:cubicBezTo>
                  <a:cubicBezTo>
                    <a:pt x="2965056" y="2931234"/>
                    <a:pt x="2942427" y="2937238"/>
                    <a:pt x="2911485" y="2906296"/>
                  </a:cubicBezTo>
                  <a:cubicBezTo>
                    <a:pt x="2880543" y="2875354"/>
                    <a:pt x="2833438" y="2798692"/>
                    <a:pt x="2800649" y="2745583"/>
                  </a:cubicBezTo>
                  <a:cubicBezTo>
                    <a:pt x="2767860" y="2692474"/>
                    <a:pt x="2735532" y="2628282"/>
                    <a:pt x="2714750" y="2587642"/>
                  </a:cubicBezTo>
                  <a:cubicBezTo>
                    <a:pt x="2693968" y="2547002"/>
                    <a:pt x="2684732" y="2534532"/>
                    <a:pt x="2675958" y="2501743"/>
                  </a:cubicBezTo>
                  <a:cubicBezTo>
                    <a:pt x="2667183" y="2468954"/>
                    <a:pt x="2657485" y="2418616"/>
                    <a:pt x="2662103" y="2390907"/>
                  </a:cubicBezTo>
                  <a:cubicBezTo>
                    <a:pt x="2666721" y="2363198"/>
                    <a:pt x="2693969" y="2353500"/>
                    <a:pt x="2703667" y="2335489"/>
                  </a:cubicBezTo>
                  <a:cubicBezTo>
                    <a:pt x="2713365" y="2317478"/>
                    <a:pt x="2704128" y="2283304"/>
                    <a:pt x="2720292" y="2282842"/>
                  </a:cubicBezTo>
                  <a:cubicBezTo>
                    <a:pt x="2736456" y="2282380"/>
                    <a:pt x="2781714" y="2319325"/>
                    <a:pt x="2800649" y="2332718"/>
                  </a:cubicBezTo>
                  <a:cubicBezTo>
                    <a:pt x="2819584" y="2346111"/>
                    <a:pt x="2826049" y="2349343"/>
                    <a:pt x="2833900" y="2363198"/>
                  </a:cubicBezTo>
                  <a:cubicBezTo>
                    <a:pt x="2841751" y="2377052"/>
                    <a:pt x="2841289" y="2401067"/>
                    <a:pt x="2847754" y="2415845"/>
                  </a:cubicBezTo>
                  <a:cubicBezTo>
                    <a:pt x="2854219" y="2430623"/>
                    <a:pt x="2841750" y="2459256"/>
                    <a:pt x="2872692" y="2451867"/>
                  </a:cubicBezTo>
                  <a:cubicBezTo>
                    <a:pt x="2903634" y="2444478"/>
                    <a:pt x="2980758" y="2394602"/>
                    <a:pt x="3033405" y="2371511"/>
                  </a:cubicBezTo>
                  <a:cubicBezTo>
                    <a:pt x="3086052" y="2348420"/>
                    <a:pt x="3138238" y="2329486"/>
                    <a:pt x="3188576" y="2313322"/>
                  </a:cubicBezTo>
                  <a:cubicBezTo>
                    <a:pt x="3213745" y="2305240"/>
                    <a:pt x="3229332" y="2302123"/>
                    <a:pt x="3249190" y="2297736"/>
                  </a:cubicBezTo>
                  <a:lnTo>
                    <a:pt x="3283191" y="2289596"/>
                  </a:lnTo>
                  <a:lnTo>
                    <a:pt x="3266162" y="2282062"/>
                  </a:lnTo>
                  <a:cubicBezTo>
                    <a:pt x="3241685" y="2267284"/>
                    <a:pt x="3278169" y="2247888"/>
                    <a:pt x="3263391" y="2240499"/>
                  </a:cubicBezTo>
                  <a:cubicBezTo>
                    <a:pt x="3248613" y="2233110"/>
                    <a:pt x="3215824" y="2233110"/>
                    <a:pt x="3177493" y="2237728"/>
                  </a:cubicBezTo>
                  <a:cubicBezTo>
                    <a:pt x="3139162" y="2242346"/>
                    <a:pt x="3062962" y="2264975"/>
                    <a:pt x="3033406" y="2268208"/>
                  </a:cubicBezTo>
                  <a:cubicBezTo>
                    <a:pt x="3003850" y="2271441"/>
                    <a:pt x="3000155" y="2269131"/>
                    <a:pt x="3000155" y="2257124"/>
                  </a:cubicBezTo>
                  <a:cubicBezTo>
                    <a:pt x="3000155" y="2245117"/>
                    <a:pt x="3005697" y="2209095"/>
                    <a:pt x="3033406" y="2196164"/>
                  </a:cubicBezTo>
                  <a:cubicBezTo>
                    <a:pt x="3061115" y="2183233"/>
                    <a:pt x="3135468" y="2184157"/>
                    <a:pt x="3166410" y="2179539"/>
                  </a:cubicBezTo>
                  <a:cubicBezTo>
                    <a:pt x="3197352" y="2174921"/>
                    <a:pt x="3203355" y="2175382"/>
                    <a:pt x="3219057" y="2168455"/>
                  </a:cubicBezTo>
                  <a:cubicBezTo>
                    <a:pt x="3234759" y="2161528"/>
                    <a:pt x="3251385" y="2159680"/>
                    <a:pt x="3260621" y="2137975"/>
                  </a:cubicBezTo>
                  <a:cubicBezTo>
                    <a:pt x="3269857" y="2116270"/>
                    <a:pt x="3268010" y="2062698"/>
                    <a:pt x="3274475" y="2038222"/>
                  </a:cubicBezTo>
                  <a:cubicBezTo>
                    <a:pt x="3280940" y="2013746"/>
                    <a:pt x="3287406" y="2010975"/>
                    <a:pt x="3299413" y="1991117"/>
                  </a:cubicBezTo>
                  <a:cubicBezTo>
                    <a:pt x="3311420" y="1971259"/>
                    <a:pt x="3340054" y="1950477"/>
                    <a:pt x="3346519" y="1919073"/>
                  </a:cubicBezTo>
                  <a:cubicBezTo>
                    <a:pt x="3352984" y="1887669"/>
                    <a:pt x="3337282" y="1847491"/>
                    <a:pt x="3338206" y="1802695"/>
                  </a:cubicBezTo>
                  <a:cubicBezTo>
                    <a:pt x="3339130" y="1757899"/>
                    <a:pt x="3348828" y="1692321"/>
                    <a:pt x="3352061" y="1650295"/>
                  </a:cubicBezTo>
                  <a:cubicBezTo>
                    <a:pt x="3352870" y="1639789"/>
                    <a:pt x="3351484" y="1628358"/>
                    <a:pt x="3349485" y="1617109"/>
                  </a:cubicBezTo>
                  <a:lnTo>
                    <a:pt x="3347837" y="1608652"/>
                  </a:lnTo>
                  <a:lnTo>
                    <a:pt x="3342816" y="1604001"/>
                  </a:lnTo>
                  <a:cubicBezTo>
                    <a:pt x="3319725" y="1567056"/>
                    <a:pt x="3332656" y="1489932"/>
                    <a:pt x="3337274" y="1440518"/>
                  </a:cubicBezTo>
                  <a:cubicBezTo>
                    <a:pt x="3341892" y="1391104"/>
                    <a:pt x="3370063" y="1351849"/>
                    <a:pt x="3370525" y="1307514"/>
                  </a:cubicBezTo>
                  <a:cubicBezTo>
                    <a:pt x="3370987" y="1263179"/>
                    <a:pt x="3346510" y="1209608"/>
                    <a:pt x="3340045" y="1174510"/>
                  </a:cubicBezTo>
                  <a:cubicBezTo>
                    <a:pt x="3333580" y="1139412"/>
                    <a:pt x="3356208" y="1110318"/>
                    <a:pt x="3331732" y="1096925"/>
                  </a:cubicBezTo>
                  <a:cubicBezTo>
                    <a:pt x="3307256" y="1083532"/>
                    <a:pt x="3261998" y="1088612"/>
                    <a:pt x="3193187" y="1094154"/>
                  </a:cubicBezTo>
                  <a:cubicBezTo>
                    <a:pt x="3124376" y="1099696"/>
                    <a:pt x="2987678" y="1143107"/>
                    <a:pt x="2918867" y="1130176"/>
                  </a:cubicBezTo>
                  <a:cubicBezTo>
                    <a:pt x="2850056" y="1117245"/>
                    <a:pt x="2808030" y="1044740"/>
                    <a:pt x="2780321" y="1016569"/>
                  </a:cubicBezTo>
                  <a:cubicBezTo>
                    <a:pt x="2752612" y="988398"/>
                    <a:pt x="2755383" y="979161"/>
                    <a:pt x="2752612" y="961150"/>
                  </a:cubicBezTo>
                  <a:cubicBezTo>
                    <a:pt x="2749841" y="943139"/>
                    <a:pt x="2750303" y="912197"/>
                    <a:pt x="2760925" y="902961"/>
                  </a:cubicBezTo>
                  <a:cubicBezTo>
                    <a:pt x="2771547" y="893725"/>
                    <a:pt x="2799718" y="898805"/>
                    <a:pt x="2816343" y="905732"/>
                  </a:cubicBezTo>
                  <a:cubicBezTo>
                    <a:pt x="2832968" y="912659"/>
                    <a:pt x="2842205" y="936674"/>
                    <a:pt x="2860678" y="944525"/>
                  </a:cubicBezTo>
                  <a:cubicBezTo>
                    <a:pt x="2879151" y="952376"/>
                    <a:pt x="2902241" y="958380"/>
                    <a:pt x="2927179" y="952838"/>
                  </a:cubicBezTo>
                  <a:cubicBezTo>
                    <a:pt x="2952117" y="947296"/>
                    <a:pt x="2984907" y="919125"/>
                    <a:pt x="3010307" y="911274"/>
                  </a:cubicBezTo>
                  <a:cubicBezTo>
                    <a:pt x="3035707" y="903423"/>
                    <a:pt x="3052794" y="914045"/>
                    <a:pt x="3079579" y="905732"/>
                  </a:cubicBezTo>
                  <a:cubicBezTo>
                    <a:pt x="3106364" y="897419"/>
                    <a:pt x="3134997" y="876176"/>
                    <a:pt x="3171019" y="861398"/>
                  </a:cubicBezTo>
                  <a:cubicBezTo>
                    <a:pt x="3207041" y="846620"/>
                    <a:pt x="3261074" y="840616"/>
                    <a:pt x="3295710" y="817063"/>
                  </a:cubicBezTo>
                  <a:cubicBezTo>
                    <a:pt x="3330347" y="793510"/>
                    <a:pt x="3345587" y="751946"/>
                    <a:pt x="3378838" y="720081"/>
                  </a:cubicBezTo>
                  <a:lnTo>
                    <a:pt x="3389189" y="710831"/>
                  </a:lnTo>
                  <a:lnTo>
                    <a:pt x="3385311" y="708186"/>
                  </a:lnTo>
                  <a:cubicBezTo>
                    <a:pt x="3369147" y="686019"/>
                    <a:pt x="3374690" y="617208"/>
                    <a:pt x="3365915" y="575182"/>
                  </a:cubicBezTo>
                  <a:cubicBezTo>
                    <a:pt x="3357141" y="533157"/>
                    <a:pt x="3355293" y="507295"/>
                    <a:pt x="3332664" y="456033"/>
                  </a:cubicBezTo>
                  <a:cubicBezTo>
                    <a:pt x="3310035" y="404771"/>
                    <a:pt x="3261545" y="321644"/>
                    <a:pt x="3230141" y="267611"/>
                  </a:cubicBezTo>
                  <a:cubicBezTo>
                    <a:pt x="3198737" y="213578"/>
                    <a:pt x="3165024" y="168320"/>
                    <a:pt x="3144242" y="131837"/>
                  </a:cubicBezTo>
                  <a:cubicBezTo>
                    <a:pt x="3123460" y="95354"/>
                    <a:pt x="3093443" y="66721"/>
                    <a:pt x="3105450" y="48710"/>
                  </a:cubicBezTo>
                  <a:cubicBezTo>
                    <a:pt x="3117457" y="30699"/>
                    <a:pt x="3178417" y="27004"/>
                    <a:pt x="3216286" y="23771"/>
                  </a:cubicBezTo>
                  <a:cubicBezTo>
                    <a:pt x="3254155" y="20538"/>
                    <a:pt x="3311420" y="21924"/>
                    <a:pt x="3354831" y="18230"/>
                  </a:cubicBezTo>
                  <a:cubicBezTo>
                    <a:pt x="3387390" y="15459"/>
                    <a:pt x="3418649" y="3336"/>
                    <a:pt x="3448025" y="565"/>
                  </a:cubicBezTo>
                  <a:close/>
                </a:path>
              </a:pathLst>
            </a:custGeom>
            <a:solidFill>
              <a:schemeClr val="tx1"/>
            </a:solidFill>
            <a:ln w="12700" cap="flat" cmpd="sng" algn="ctr">
              <a:noFill/>
              <a:prstDash val="solid"/>
              <a:miter lim="800000"/>
            </a:ln>
            <a:effectLst/>
          </p:spPr>
          <p:txBody>
            <a:bodyPr rtlCol="0" anchor="ctr"/>
            <a:lstStyle/>
            <a:p>
              <a:pPr algn="ctr" defTabSz="914400">
                <a:defRPr/>
              </a:pPr>
              <a:endParaRPr lang="zh-CN" altLang="en-US" kern="0" dirty="0" smtClean="0">
                <a:solidFill>
                  <a:prstClr val="white"/>
                </a:solidFill>
                <a:latin typeface="微软雅黑"/>
                <a:ea typeface="微软雅黑"/>
              </a:endParaRPr>
            </a:p>
          </p:txBody>
        </p:sp>
      </p:grpSp>
      <p:sp>
        <p:nvSpPr>
          <p:cNvPr id="183" name="矩形 182"/>
          <p:cNvSpPr/>
          <p:nvPr/>
        </p:nvSpPr>
        <p:spPr>
          <a:xfrm>
            <a:off x="3770979" y="4717229"/>
            <a:ext cx="4648455" cy="742287"/>
          </a:xfrm>
          <a:prstGeom prst="rect">
            <a:avLst/>
          </a:prstGeom>
        </p:spPr>
        <p:txBody>
          <a:bodyPr wrap="square" lIns="91410" tIns="45704" rIns="91410" bIns="45704">
            <a:spAutoFit/>
          </a:bodyPr>
          <a:lstStyle/>
          <a:p>
            <a:pPr algn="ctr">
              <a:lnSpc>
                <a:spcPct val="130000"/>
              </a:lnSpc>
              <a:defRPr/>
            </a:pPr>
            <a:r>
              <a:rPr lang="zh-CN" altLang="en-US" sz="3600" b="1" dirty="0">
                <a:solidFill>
                  <a:schemeClr val="tx1">
                    <a:lumMod val="65000"/>
                    <a:lumOff val="35000"/>
                  </a:schemeClr>
                </a:solidFill>
                <a:latin typeface="微软雅黑" pitchFamily="34" charset="-122"/>
                <a:ea typeface="微软雅黑" pitchFamily="34" charset="-122"/>
              </a:rPr>
              <a:t>本课结束</a:t>
            </a:r>
          </a:p>
        </p:txBody>
      </p:sp>
      <p:sp>
        <p:nvSpPr>
          <p:cNvPr id="184" name="标题 1"/>
          <p:cNvSpPr txBox="1">
            <a:spLocks/>
          </p:cNvSpPr>
          <p:nvPr/>
        </p:nvSpPr>
        <p:spPr>
          <a:xfrm>
            <a:off x="2374314" y="5446018"/>
            <a:ext cx="7465308" cy="913055"/>
          </a:xfrm>
          <a:prstGeom prst="rect">
            <a:avLst/>
          </a:prstGeom>
        </p:spPr>
        <p:txBody>
          <a:bodyPr vert="horz" lIns="91412" tIns="45707" rIns="91412" bIns="45707"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400" b="1" dirty="0" smtClean="0">
                <a:latin typeface="微软雅黑" pitchFamily="34" charset="-122"/>
              </a:rPr>
              <a:t>更多精彩内容请登录：</a:t>
            </a:r>
            <a:r>
              <a:rPr lang="en-US" altLang="zh-CN" sz="2700" b="1" dirty="0" smtClean="0">
                <a:latin typeface="微软雅黑" pitchFamily="34" charset="-122"/>
              </a:rPr>
              <a:t>www.xinjiaoyu.com</a:t>
            </a:r>
            <a:endParaRPr lang="zh-CN" altLang="en-US" sz="2700" b="1" dirty="0">
              <a:latin typeface="微软雅黑" pitchFamily="34" charset="-122"/>
            </a:endParaRPr>
          </a:p>
        </p:txBody>
      </p:sp>
    </p:spTree>
    <p:extLst>
      <p:ext uri="{BB962C8B-B14F-4D97-AF65-F5344CB8AC3E}">
        <p14:creationId xmlns:p14="http://schemas.microsoft.com/office/powerpoint/2010/main" val="30892035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184"/>
                                        </p:tgtEl>
                                        <p:attrNameLst>
                                          <p:attrName>style.visibility</p:attrName>
                                        </p:attrNameLst>
                                      </p:cBhvr>
                                      <p:to>
                                        <p:strVal val="visible"/>
                                      </p:to>
                                    </p:set>
                                    <p:animEffect transition="in" filter="wipe(down)">
                                      <p:cBhvr>
                                        <p:cTn id="7" dur="435">
                                          <p:stCondLst>
                                            <p:cond delay="0"/>
                                          </p:stCondLst>
                                        </p:cTn>
                                        <p:tgtEl>
                                          <p:spTgt spid="184"/>
                                        </p:tgtEl>
                                      </p:cBhvr>
                                    </p:animEffect>
                                    <p:anim calcmode="lin" valueType="num">
                                      <p:cBhvr>
                                        <p:cTn id="8" dur="1367" tmFilter="0,0; 0.14,0.36; 0.43,0.73; 0.71,0.91; 1.0,1.0">
                                          <p:stCondLst>
                                            <p:cond delay="0"/>
                                          </p:stCondLst>
                                        </p:cTn>
                                        <p:tgtEl>
                                          <p:spTgt spid="184"/>
                                        </p:tgtEl>
                                        <p:attrNameLst>
                                          <p:attrName>ppt_x</p:attrName>
                                        </p:attrNameLst>
                                      </p:cBhvr>
                                      <p:tavLst>
                                        <p:tav tm="0">
                                          <p:val>
                                            <p:strVal val="#ppt_x-0.25"/>
                                          </p:val>
                                        </p:tav>
                                        <p:tav tm="100000">
                                          <p:val>
                                            <p:strVal val="#ppt_x"/>
                                          </p:val>
                                        </p:tav>
                                      </p:tavLst>
                                    </p:anim>
                                    <p:anim calcmode="lin" valueType="num">
                                      <p:cBhvr>
                                        <p:cTn id="9" dur="498" tmFilter="0.0,0.0; 0.25,0.07; 0.50,0.2; 0.75,0.467; 1.0,1.0">
                                          <p:stCondLst>
                                            <p:cond delay="0"/>
                                          </p:stCondLst>
                                        </p:cTn>
                                        <p:tgtEl>
                                          <p:spTgt spid="184"/>
                                        </p:tgtEl>
                                        <p:attrNameLst>
                                          <p:attrName>ppt_y</p:attrName>
                                        </p:attrNameLst>
                                      </p:cBhvr>
                                      <p:tavLst>
                                        <p:tav tm="0" fmla="#ppt_y-sin(pi*$)/3">
                                          <p:val>
                                            <p:fltVal val="0.5"/>
                                          </p:val>
                                        </p:tav>
                                        <p:tav tm="100000">
                                          <p:val>
                                            <p:fltVal val="1"/>
                                          </p:val>
                                        </p:tav>
                                      </p:tavLst>
                                    </p:anim>
                                    <p:anim calcmode="lin" valueType="num">
                                      <p:cBhvr>
                                        <p:cTn id="10" dur="498" tmFilter="0, 0; 0.125,0.2665; 0.25,0.4; 0.375,0.465; 0.5,0.5;  0.625,0.535; 0.75,0.6; 0.875,0.7335; 1,1">
                                          <p:stCondLst>
                                            <p:cond delay="498"/>
                                          </p:stCondLst>
                                        </p:cTn>
                                        <p:tgtEl>
                                          <p:spTgt spid="184"/>
                                        </p:tgtEl>
                                        <p:attrNameLst>
                                          <p:attrName>ppt_y</p:attrName>
                                        </p:attrNameLst>
                                      </p:cBhvr>
                                      <p:tavLst>
                                        <p:tav tm="0" fmla="#ppt_y-sin(pi*$)/9">
                                          <p:val>
                                            <p:fltVal val="0"/>
                                          </p:val>
                                        </p:tav>
                                        <p:tav tm="100000">
                                          <p:val>
                                            <p:fltVal val="1"/>
                                          </p:val>
                                        </p:tav>
                                      </p:tavLst>
                                    </p:anim>
                                    <p:anim calcmode="lin" valueType="num">
                                      <p:cBhvr>
                                        <p:cTn id="11" dur="249" tmFilter="0, 0; 0.125,0.2665; 0.25,0.4; 0.375,0.465; 0.5,0.5;  0.625,0.535; 0.75,0.6; 0.875,0.7335; 1,1">
                                          <p:stCondLst>
                                            <p:cond delay="993"/>
                                          </p:stCondLst>
                                        </p:cTn>
                                        <p:tgtEl>
                                          <p:spTgt spid="184"/>
                                        </p:tgtEl>
                                        <p:attrNameLst>
                                          <p:attrName>ppt_y</p:attrName>
                                        </p:attrNameLst>
                                      </p:cBhvr>
                                      <p:tavLst>
                                        <p:tav tm="0" fmla="#ppt_y-sin(pi*$)/27">
                                          <p:val>
                                            <p:fltVal val="0"/>
                                          </p:val>
                                        </p:tav>
                                        <p:tav tm="100000">
                                          <p:val>
                                            <p:fltVal val="1"/>
                                          </p:val>
                                        </p:tav>
                                      </p:tavLst>
                                    </p:anim>
                                    <p:anim calcmode="lin" valueType="num">
                                      <p:cBhvr>
                                        <p:cTn id="12" dur="123" tmFilter="0, 0; 0.125,0.2665; 0.25,0.4; 0.375,0.465; 0.5,0.5;  0.625,0.535; 0.75,0.6; 0.875,0.7335; 1,1">
                                          <p:stCondLst>
                                            <p:cond delay="1242"/>
                                          </p:stCondLst>
                                        </p:cTn>
                                        <p:tgtEl>
                                          <p:spTgt spid="184"/>
                                        </p:tgtEl>
                                        <p:attrNameLst>
                                          <p:attrName>ppt_y</p:attrName>
                                        </p:attrNameLst>
                                      </p:cBhvr>
                                      <p:tavLst>
                                        <p:tav tm="0" fmla="#ppt_y-sin(pi*$)/81">
                                          <p:val>
                                            <p:fltVal val="0"/>
                                          </p:val>
                                        </p:tav>
                                        <p:tav tm="100000">
                                          <p:val>
                                            <p:fltVal val="1"/>
                                          </p:val>
                                        </p:tav>
                                      </p:tavLst>
                                    </p:anim>
                                    <p:animScale>
                                      <p:cBhvr>
                                        <p:cTn id="13" dur="20">
                                          <p:stCondLst>
                                            <p:cond delay="487"/>
                                          </p:stCondLst>
                                        </p:cTn>
                                        <p:tgtEl>
                                          <p:spTgt spid="184"/>
                                        </p:tgtEl>
                                      </p:cBhvr>
                                      <p:to x="100000" y="60000"/>
                                    </p:animScale>
                                    <p:animScale>
                                      <p:cBhvr>
                                        <p:cTn id="14" dur="124" decel="50000">
                                          <p:stCondLst>
                                            <p:cond delay="507"/>
                                          </p:stCondLst>
                                        </p:cTn>
                                        <p:tgtEl>
                                          <p:spTgt spid="184"/>
                                        </p:tgtEl>
                                      </p:cBhvr>
                                      <p:to x="100000" y="100000"/>
                                    </p:animScale>
                                    <p:animScale>
                                      <p:cBhvr>
                                        <p:cTn id="15" dur="20">
                                          <p:stCondLst>
                                            <p:cond delay="984"/>
                                          </p:stCondLst>
                                        </p:cTn>
                                        <p:tgtEl>
                                          <p:spTgt spid="184"/>
                                        </p:tgtEl>
                                      </p:cBhvr>
                                      <p:to x="100000" y="80000"/>
                                    </p:animScale>
                                    <p:animScale>
                                      <p:cBhvr>
                                        <p:cTn id="16" dur="124" decel="50000">
                                          <p:stCondLst>
                                            <p:cond delay="1004"/>
                                          </p:stCondLst>
                                        </p:cTn>
                                        <p:tgtEl>
                                          <p:spTgt spid="184"/>
                                        </p:tgtEl>
                                      </p:cBhvr>
                                      <p:to x="100000" y="100000"/>
                                    </p:animScale>
                                    <p:animScale>
                                      <p:cBhvr>
                                        <p:cTn id="17" dur="20">
                                          <p:stCondLst>
                                            <p:cond delay="1231"/>
                                          </p:stCondLst>
                                        </p:cTn>
                                        <p:tgtEl>
                                          <p:spTgt spid="184"/>
                                        </p:tgtEl>
                                      </p:cBhvr>
                                      <p:to x="100000" y="90000"/>
                                    </p:animScale>
                                    <p:animScale>
                                      <p:cBhvr>
                                        <p:cTn id="18" dur="124" decel="50000">
                                          <p:stCondLst>
                                            <p:cond delay="1251"/>
                                          </p:stCondLst>
                                        </p:cTn>
                                        <p:tgtEl>
                                          <p:spTgt spid="184"/>
                                        </p:tgtEl>
                                      </p:cBhvr>
                                      <p:to x="100000" y="100000"/>
                                    </p:animScale>
                                    <p:animScale>
                                      <p:cBhvr>
                                        <p:cTn id="19" dur="20">
                                          <p:stCondLst>
                                            <p:cond delay="1356"/>
                                          </p:stCondLst>
                                        </p:cTn>
                                        <p:tgtEl>
                                          <p:spTgt spid="184"/>
                                        </p:tgtEl>
                                      </p:cBhvr>
                                      <p:to x="100000" y="95000"/>
                                    </p:animScale>
                                    <p:animScale>
                                      <p:cBhvr>
                                        <p:cTn id="20" dur="124" decel="50000">
                                          <p:stCondLst>
                                            <p:cond delay="1376"/>
                                          </p:stCondLst>
                                        </p:cTn>
                                        <p:tgtEl>
                                          <p:spTgt spid="18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 grpId="0"/>
    </p:bldLst>
  </p:timing>
</p:sld>
</file>

<file path=ppt/theme/theme1.xml><?xml version="1.0" encoding="utf-8"?>
<a:theme xmlns:a="http://schemas.openxmlformats.org/drawingml/2006/main" name="8_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基本">
      <a:majorFont>
        <a:latin typeface="Arial Black"/>
        <a:ea typeface=""/>
        <a:cs typeface=""/>
        <a:font script="Jpan" typeface="ＭＳ Ｐゴシック"/>
        <a:font script="Hang" typeface="HY견고딕"/>
        <a:font script="Hans" typeface="微软雅黑"/>
        <a:font script="Hant" typeface="微軟正黑體"/>
        <a:font script="Arab" typeface="Tahoma"/>
        <a:font script="Hebr" typeface="Tahoma"/>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16897</TotalTime>
  <Words>4602</Words>
  <Application>Microsoft Office PowerPoint</Application>
  <PresentationFormat>自定义</PresentationFormat>
  <Paragraphs>663</Paragraphs>
  <Slides>77</Slides>
  <Notes>3</Notes>
  <HiddenSlides>0</HiddenSlides>
  <MMClips>0</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77</vt:i4>
      </vt:variant>
    </vt:vector>
  </HeadingPairs>
  <TitlesOfParts>
    <vt:vector size="93" baseType="lpstr">
      <vt:lpstr>方正中等线_GBK</vt:lpstr>
      <vt:lpstr>方正中等线简体</vt:lpstr>
      <vt:lpstr>黑体</vt:lpstr>
      <vt:lpstr>华文细黑</vt:lpstr>
      <vt:lpstr>经典繁仿黑</vt:lpstr>
      <vt:lpstr>楷体</vt:lpstr>
      <vt:lpstr>楷体_GB2312</vt:lpstr>
      <vt:lpstr>明兰_UI_TC</vt:lpstr>
      <vt:lpstr>宋体</vt:lpstr>
      <vt:lpstr>微软雅黑</vt:lpstr>
      <vt:lpstr>Arial</vt:lpstr>
      <vt:lpstr>Broadway</vt:lpstr>
      <vt:lpstr>Calibri</vt:lpstr>
      <vt:lpstr>Courier New</vt:lpstr>
      <vt:lpstr>Times New Roman</vt:lpstr>
      <vt:lpstr>8_Office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Administrator</cp:lastModifiedBy>
  <cp:revision>7671</cp:revision>
  <dcterms:created xsi:type="dcterms:W3CDTF">2014-11-27T01:03:00Z</dcterms:created>
  <dcterms:modified xsi:type="dcterms:W3CDTF">2021-02-19T02:02:39Z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2052-10.1.0.5458</vt:lpwstr>
  </property>
</Properties>
</file>