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1" r:id="rId2"/>
    <p:sldId id="347" r:id="rId3"/>
    <p:sldId id="348" r:id="rId4"/>
    <p:sldId id="349" r:id="rId5"/>
    <p:sldId id="350" r:id="rId6"/>
    <p:sldId id="351" r:id="rId7"/>
    <p:sldId id="352" r:id="rId8"/>
    <p:sldId id="353" r:id="rId9"/>
    <p:sldId id="354" r:id="rId10"/>
    <p:sldId id="355" r:id="rId11"/>
    <p:sldId id="356" r:id="rId12"/>
    <p:sldId id="357" r:id="rId13"/>
    <p:sldId id="358" r:id="rId14"/>
    <p:sldId id="359" r:id="rId15"/>
    <p:sldId id="360" r:id="rId16"/>
    <p:sldId id="361" r:id="rId17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885"/>
    <a:srgbClr val="48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63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FDD06FC-7F58-4087-A72D-71DBDCD28798}" type="datetimeFigureOut">
              <a:rPr lang="zh-CN" altLang="en-US"/>
              <a:pPr>
                <a:defRPr/>
              </a:pPr>
              <a:t>2020/7/17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1E53F53-623F-44D2-BCD4-2AAD6A889E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962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浮点型或货币型述职赋给整型变量时，</a:t>
            </a:r>
            <a:r>
              <a:rPr lang="en-US" altLang="zh-CN" dirty="0" smtClean="0"/>
              <a:t>VB</a:t>
            </a:r>
            <a:r>
              <a:rPr lang="zh-CN" altLang="en-US" dirty="0" smtClean="0"/>
              <a:t>会自动将该数值的小数部分四舍五入之后去除，而不是直接去除。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7D478-12B5-4449-A7EF-4599E104405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5944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0087D-1EDD-4C58-972D-890AA84EFF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80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D8DE9-596E-4BF9-90F9-6FB021F7F2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71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269A9-8765-4EFD-8AAF-289019BA55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24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8938A-F45B-4752-926B-B373D2F45D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05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D8CC0-0BE9-4B42-BF46-EC85914266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50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7BCF5-1BD3-48CA-A33D-477A7E990F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52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4B94-F6E8-495B-AD01-3EF82F885C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85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A4372-E724-4CC3-B6F5-9AA19A2DB1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253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0A85B-92F5-4955-9394-5233D3FC9A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667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3DF00-DF8E-4D27-809E-9F7A684A56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62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FAC4E-69DF-4615-B5F4-4B6157681F0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34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68F7C07-F1B0-4664-B9C9-0B0E8BC622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354013"/>
            <a:ext cx="74818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6"/>
          <p:cNvSpPr>
            <a:spLocks noChangeArrowheads="1"/>
          </p:cNvSpPr>
          <p:nvPr/>
        </p:nvSpPr>
        <p:spPr bwMode="auto">
          <a:xfrm>
            <a:off x="0" y="4902200"/>
            <a:ext cx="12192000" cy="195580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52" name="文本框 12"/>
          <p:cNvSpPr txBox="1">
            <a:spLocks noChangeArrowheads="1"/>
          </p:cNvSpPr>
          <p:nvPr/>
        </p:nvSpPr>
        <p:spPr bwMode="auto">
          <a:xfrm>
            <a:off x="1034440" y="2357438"/>
            <a:ext cx="697071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6600" b="1" dirty="0">
                <a:solidFill>
                  <a:srgbClr val="1C4885"/>
                </a:solidFill>
                <a:latin typeface="微软雅黑" pitchFamily="34" charset="-122"/>
                <a:ea typeface="微软雅黑" pitchFamily="34" charset="-122"/>
              </a:rPr>
              <a:t>程序的基本要素</a:t>
            </a:r>
            <a:endParaRPr lang="zh-CN" altLang="en-US" sz="6600" b="1" dirty="0">
              <a:solidFill>
                <a:srgbClr val="1C488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53" name="组合 13"/>
          <p:cNvGrpSpPr>
            <a:grpSpLocks noChangeAspect="1"/>
          </p:cNvGrpSpPr>
          <p:nvPr/>
        </p:nvGrpSpPr>
        <p:grpSpPr bwMode="auto">
          <a:xfrm>
            <a:off x="6804025" y="3178175"/>
            <a:ext cx="5578475" cy="3481388"/>
            <a:chOff x="0" y="0"/>
            <a:chExt cx="5324473" cy="3322983"/>
          </a:xfrm>
        </p:grpSpPr>
        <p:pic>
          <p:nvPicPr>
            <p:cNvPr id="2054" name="图片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040"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图片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633" r="2628"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71797" y="1916833"/>
            <a:ext cx="4609083" cy="932335"/>
          </a:xfrm>
        </p:spPr>
        <p:txBody>
          <a:bodyPr>
            <a:noAutofit/>
          </a:bodyPr>
          <a:lstStyle/>
          <a:p>
            <a:r>
              <a:rPr lang="zh-CN" altLang="en-US" sz="6000" dirty="0" smtClean="0"/>
              <a:t>知识讲堂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80587" y="3212976"/>
            <a:ext cx="5263819" cy="1944216"/>
          </a:xfrm>
        </p:spPr>
        <p:txBody>
          <a:bodyPr>
            <a:normAutofit/>
          </a:bodyPr>
          <a:lstStyle/>
          <a:p>
            <a:r>
              <a:rPr lang="zh-CN" altLang="en-US" sz="3600" dirty="0" smtClean="0"/>
              <a:t>函数</a:t>
            </a:r>
            <a:endParaRPr lang="en-US" altLang="zh-CN" sz="3600" dirty="0" smtClean="0"/>
          </a:p>
          <a:p>
            <a:r>
              <a:rPr lang="zh-CN" altLang="en-US" sz="3600" dirty="0" smtClean="0"/>
              <a:t>数据类型</a:t>
            </a:r>
            <a:endParaRPr lang="en-US" altLang="zh-CN" sz="3600" dirty="0" smtClean="0"/>
          </a:p>
          <a:p>
            <a:r>
              <a:rPr lang="zh-CN" altLang="en-US" sz="3600" dirty="0" smtClean="0"/>
              <a:t>变量</a:t>
            </a:r>
            <a:endParaRPr lang="zh-CN" altLang="en-US" sz="3600" dirty="0"/>
          </a:p>
        </p:txBody>
      </p:sp>
      <p:sp>
        <p:nvSpPr>
          <p:cNvPr id="4" name="椭圆 3"/>
          <p:cNvSpPr/>
          <p:nvPr/>
        </p:nvSpPr>
        <p:spPr>
          <a:xfrm>
            <a:off x="1391478" y="1988840"/>
            <a:ext cx="2496277" cy="187220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半闭框 4"/>
          <p:cNvSpPr/>
          <p:nvPr/>
        </p:nvSpPr>
        <p:spPr>
          <a:xfrm rot="7958254">
            <a:off x="1855910" y="2216281"/>
            <a:ext cx="1156396" cy="1417324"/>
          </a:xfrm>
          <a:prstGeom prst="halfFrame">
            <a:avLst>
              <a:gd name="adj1" fmla="val 33333"/>
              <a:gd name="adj2" fmla="val 3238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" name="直接箭头连接符 6"/>
          <p:cNvCxnSpPr>
            <a:stCxn id="4" idx="6"/>
          </p:cNvCxnSpPr>
          <p:nvPr/>
        </p:nvCxnSpPr>
        <p:spPr>
          <a:xfrm>
            <a:off x="3887755" y="2924944"/>
            <a:ext cx="5856651" cy="0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A260-F7EB-42E9-9645-74FDC5D60B7A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51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66" y="1920603"/>
            <a:ext cx="9675475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416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1424" y="4941168"/>
            <a:ext cx="10081120" cy="936104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4000" dirty="0" smtClean="0"/>
              <a:t>Abs(x)  </a:t>
            </a:r>
            <a:r>
              <a:rPr lang="en-US" altLang="zh-CN" sz="4000" dirty="0" err="1" smtClean="0"/>
              <a:t>Int</a:t>
            </a:r>
            <a:r>
              <a:rPr lang="en-US" altLang="zh-CN" sz="4000" dirty="0" smtClean="0"/>
              <a:t>(x)   </a:t>
            </a:r>
            <a:r>
              <a:rPr lang="en-US" altLang="zh-CN" sz="4000" dirty="0" err="1" smtClean="0"/>
              <a:t>Sqr</a:t>
            </a:r>
            <a:r>
              <a:rPr lang="en-US" altLang="zh-CN" sz="4000" dirty="0" smtClean="0"/>
              <a:t>(x)   </a:t>
            </a:r>
            <a:r>
              <a:rPr lang="en-US" altLang="zh-CN" sz="4000" dirty="0" err="1" smtClean="0">
                <a:solidFill>
                  <a:srgbClr val="0066FF"/>
                </a:solidFill>
              </a:rPr>
              <a:t>Rnd</a:t>
            </a:r>
            <a:r>
              <a:rPr lang="en-US" altLang="zh-CN" sz="4000" dirty="0" smtClean="0">
                <a:solidFill>
                  <a:srgbClr val="0066FF"/>
                </a:solidFill>
              </a:rPr>
              <a:t>( )</a:t>
            </a:r>
            <a:r>
              <a:rPr lang="en-US" altLang="zh-CN" sz="4000" dirty="0" smtClean="0"/>
              <a:t>  </a:t>
            </a:r>
            <a:r>
              <a:rPr lang="en-US" altLang="zh-CN" sz="4000" dirty="0" smtClean="0">
                <a:solidFill>
                  <a:srgbClr val="0066FF"/>
                </a:solidFill>
              </a:rPr>
              <a:t>Val(x)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6336704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函数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79397" y="1916833"/>
            <a:ext cx="10081120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+mn-ea"/>
              </a:rPr>
              <a:t>    </a:t>
            </a:r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函数是</a:t>
            </a:r>
            <a:r>
              <a:rPr lang="en-US" altLang="zh-CN" sz="2400" b="1" dirty="0" smtClean="0">
                <a:latin typeface="Adobe 楷体 Std R" pitchFamily="18" charset="-122"/>
                <a:ea typeface="Adobe 楷体 Std R" pitchFamily="18" charset="-122"/>
              </a:rPr>
              <a:t>VB</a:t>
            </a:r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系统内预先写好的用于完成某种特定功能的程序，使用时直接引函数名即可，一般格式为：</a:t>
            </a:r>
            <a:endParaRPr lang="en-US" altLang="zh-CN" sz="2400" b="1" dirty="0" smtClean="0">
              <a:latin typeface="Adobe 楷体 Std R" pitchFamily="18" charset="-122"/>
              <a:ea typeface="Adobe 楷体 Std R" pitchFamily="18" charset="-122"/>
            </a:endParaRPr>
          </a:p>
          <a:p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    函数名（参数</a:t>
            </a:r>
            <a:r>
              <a:rPr lang="en-US" altLang="zh-CN" sz="2400" b="1" dirty="0" smtClean="0">
                <a:latin typeface="Adobe 楷体 Std R" pitchFamily="18" charset="-122"/>
                <a:ea typeface="Adobe 楷体 Std R" pitchFamily="18" charset="-122"/>
              </a:rPr>
              <a:t>1</a:t>
            </a:r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，参数</a:t>
            </a:r>
            <a:r>
              <a:rPr lang="en-US" altLang="zh-CN" sz="2400" b="1" dirty="0" smtClean="0">
                <a:latin typeface="Adobe 楷体 Std R" pitchFamily="18" charset="-122"/>
                <a:ea typeface="Adobe 楷体 Std R" pitchFamily="18" charset="-122"/>
              </a:rPr>
              <a:t>2</a:t>
            </a:r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，</a:t>
            </a:r>
            <a:r>
              <a:rPr lang="en-US" altLang="zh-CN" sz="2400" b="1" dirty="0" smtClean="0">
                <a:latin typeface="Adobe 楷体 Std R" pitchFamily="18" charset="-122"/>
                <a:ea typeface="Adobe 楷体 Std R" pitchFamily="18" charset="-122"/>
              </a:rPr>
              <a:t>…… </a:t>
            </a:r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）    </a:t>
            </a:r>
            <a:endParaRPr lang="zh-CN" altLang="en-US" sz="2400" b="1" dirty="0">
              <a:latin typeface="Adobe 楷体 Std R" pitchFamily="18" charset="-122"/>
              <a:ea typeface="Adobe 楷体 Std R" pitchFamily="18" charset="-122"/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779397" y="3496816"/>
            <a:ext cx="10081120" cy="93610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zh-CN" sz="4000" dirty="0" smtClean="0"/>
              <a:t>sum(x)  if(x)   count(x)   rank(x)</a:t>
            </a:r>
          </a:p>
        </p:txBody>
      </p:sp>
    </p:spTree>
    <p:extLst>
      <p:ext uri="{BB962C8B-B14F-4D97-AF65-F5344CB8AC3E}">
        <p14:creationId xmlns:p14="http://schemas.microsoft.com/office/powerpoint/2010/main" val="308996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609600" y="1700808"/>
            <a:ext cx="10972800" cy="792088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4000" dirty="0" smtClean="0"/>
              <a:t>Abs(x) :</a:t>
            </a:r>
            <a:r>
              <a:rPr lang="zh-CN" altLang="en-US" sz="4000" dirty="0" smtClean="0"/>
              <a:t>求</a:t>
            </a:r>
            <a:r>
              <a:rPr lang="en-US" altLang="zh-CN" sz="4000" dirty="0" smtClean="0"/>
              <a:t>X</a:t>
            </a:r>
            <a:r>
              <a:rPr lang="zh-CN" altLang="en-US" sz="4000" dirty="0" smtClean="0"/>
              <a:t>的绝对值</a:t>
            </a:r>
            <a:r>
              <a:rPr lang="en-US" altLang="zh-CN" sz="4000" dirty="0" smtClean="0"/>
              <a:t> </a:t>
            </a:r>
            <a:endParaRPr lang="en-US" altLang="zh-CN" sz="4000" dirty="0" smtClean="0">
              <a:solidFill>
                <a:srgbClr val="0066FF"/>
              </a:solidFill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640465" y="2636912"/>
            <a:ext cx="10972800" cy="7920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4000" dirty="0" err="1" smtClean="0"/>
              <a:t>Int</a:t>
            </a:r>
            <a:r>
              <a:rPr lang="en-US" altLang="zh-CN" sz="4000" dirty="0" smtClean="0"/>
              <a:t>(x</a:t>
            </a:r>
            <a:r>
              <a:rPr lang="en-US" altLang="zh-CN" sz="4000" dirty="0"/>
              <a:t> </a:t>
            </a:r>
            <a:r>
              <a:rPr lang="en-US" altLang="zh-CN" sz="4000" dirty="0" smtClean="0"/>
              <a:t>)</a:t>
            </a:r>
            <a:r>
              <a:rPr lang="zh-CN" altLang="en-US" sz="4000" dirty="0" smtClean="0"/>
              <a:t>：取小于等于</a:t>
            </a:r>
            <a:r>
              <a:rPr lang="en-US" altLang="zh-CN" sz="4000" dirty="0" smtClean="0"/>
              <a:t>X</a:t>
            </a:r>
            <a:r>
              <a:rPr lang="zh-CN" altLang="en-US" sz="4000" dirty="0" smtClean="0"/>
              <a:t>的最大整数</a:t>
            </a:r>
            <a:endParaRPr lang="en-US" altLang="zh-CN" sz="4000" dirty="0" smtClean="0">
              <a:solidFill>
                <a:srgbClr val="0066FF"/>
              </a:solidFill>
            </a:endParaRPr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594167" y="3573016"/>
            <a:ext cx="10972800" cy="792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zh-CN" sz="4000" dirty="0" err="1" smtClean="0"/>
              <a:t>Sqr</a:t>
            </a:r>
            <a:r>
              <a:rPr lang="en-US" altLang="zh-CN" sz="4000" dirty="0" smtClean="0"/>
              <a:t>(x) </a:t>
            </a:r>
            <a:r>
              <a:rPr lang="zh-CN" altLang="en-US" sz="4000" dirty="0" smtClean="0"/>
              <a:t>：求</a:t>
            </a:r>
            <a:r>
              <a:rPr lang="en-US" altLang="zh-CN" sz="4000" dirty="0" smtClean="0"/>
              <a:t>X</a:t>
            </a:r>
            <a:r>
              <a:rPr lang="zh-CN" altLang="en-US" sz="4000" dirty="0" smtClean="0"/>
              <a:t>的平方根</a:t>
            </a:r>
            <a:r>
              <a:rPr lang="en-US" altLang="zh-CN" sz="4000" dirty="0" smtClean="0"/>
              <a:t>  </a:t>
            </a:r>
            <a:endParaRPr lang="en-US" altLang="zh-CN" sz="4000" dirty="0" smtClean="0">
              <a:solidFill>
                <a:srgbClr val="0066FF"/>
              </a:solidFill>
            </a:endParaRPr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563301" y="4509120"/>
            <a:ext cx="10972800" cy="7920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zh-CN" dirty="0" err="1" smtClean="0">
                <a:solidFill>
                  <a:srgbClr val="0066FF"/>
                </a:solidFill>
              </a:rPr>
              <a:t>Rnd</a:t>
            </a:r>
            <a:r>
              <a:rPr lang="en-US" altLang="zh-CN" dirty="0" smtClean="0">
                <a:solidFill>
                  <a:srgbClr val="0066FF"/>
                </a:solidFill>
              </a:rPr>
              <a:t>( )</a:t>
            </a:r>
            <a:r>
              <a:rPr lang="zh-CN" altLang="en-US" dirty="0" smtClean="0">
                <a:solidFill>
                  <a:srgbClr val="0066FF"/>
                </a:solidFill>
              </a:rPr>
              <a:t>：返回小于</a:t>
            </a:r>
            <a:r>
              <a:rPr lang="en-US" altLang="zh-CN" dirty="0" smtClean="0">
                <a:solidFill>
                  <a:srgbClr val="0066FF"/>
                </a:solidFill>
              </a:rPr>
              <a:t>1</a:t>
            </a:r>
            <a:r>
              <a:rPr lang="zh-CN" altLang="en-US" dirty="0" smtClean="0">
                <a:solidFill>
                  <a:srgbClr val="0066FF"/>
                </a:solidFill>
              </a:rPr>
              <a:t>但大于等于</a:t>
            </a:r>
            <a:r>
              <a:rPr lang="en-US" altLang="zh-CN" dirty="0" smtClean="0">
                <a:solidFill>
                  <a:srgbClr val="0066FF"/>
                </a:solidFill>
              </a:rPr>
              <a:t>0</a:t>
            </a:r>
            <a:r>
              <a:rPr lang="zh-CN" altLang="en-US" dirty="0" smtClean="0">
                <a:solidFill>
                  <a:srgbClr val="0066FF"/>
                </a:solidFill>
              </a:rPr>
              <a:t>的随机小数</a:t>
            </a:r>
            <a:endParaRPr lang="en-US" altLang="zh-CN" dirty="0" smtClean="0">
              <a:solidFill>
                <a:srgbClr val="0066FF"/>
              </a:solidFill>
            </a:endParaRP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595808" y="5445224"/>
            <a:ext cx="10972800" cy="9361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zh-CN" sz="2800" dirty="0" smtClean="0">
                <a:solidFill>
                  <a:srgbClr val="0066FF"/>
                </a:solidFill>
              </a:rPr>
              <a:t>Val(x)</a:t>
            </a:r>
            <a:r>
              <a:rPr lang="zh-CN" altLang="en-US" sz="2800" dirty="0" smtClean="0">
                <a:solidFill>
                  <a:srgbClr val="0066FF"/>
                </a:solidFill>
              </a:rPr>
              <a:t>：将字串</a:t>
            </a:r>
            <a:r>
              <a:rPr lang="en-US" altLang="zh-CN" sz="2800" dirty="0" smtClean="0">
                <a:solidFill>
                  <a:srgbClr val="0066FF"/>
                </a:solidFill>
              </a:rPr>
              <a:t>X</a:t>
            </a:r>
            <a:r>
              <a:rPr lang="zh-CN" altLang="en-US" sz="2800" dirty="0" smtClean="0">
                <a:solidFill>
                  <a:srgbClr val="0066FF"/>
                </a:solidFill>
              </a:rPr>
              <a:t>中前边的数字符号转换成相应的数值型数据</a:t>
            </a:r>
            <a:endParaRPr lang="en-US" altLang="zh-CN" sz="2800" dirty="0" smtClean="0">
              <a:solidFill>
                <a:srgbClr val="00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92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</a:t>
            </a:r>
            <a:r>
              <a:rPr lang="en-US" altLang="zh-CN" dirty="0" smtClean="0"/>
              <a:t>abs</a:t>
            </a:r>
            <a:r>
              <a:rPr lang="zh-CN" altLang="en-US" dirty="0" smtClean="0"/>
              <a:t>（</a:t>
            </a:r>
            <a:r>
              <a:rPr lang="en-US" altLang="zh-CN" dirty="0" smtClean="0"/>
              <a:t>-9</a:t>
            </a:r>
            <a:r>
              <a:rPr lang="zh-CN" altLang="en-US" dirty="0" smtClean="0"/>
              <a:t>）的值是（      ）。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</a:t>
            </a:r>
            <a:r>
              <a:rPr lang="en-US" altLang="zh-CN" dirty="0" err="1" smtClean="0"/>
              <a:t>int</a:t>
            </a:r>
            <a:r>
              <a:rPr lang="zh-CN" altLang="en-US" dirty="0" smtClean="0"/>
              <a:t>（</a:t>
            </a:r>
            <a:r>
              <a:rPr lang="en-US" altLang="zh-CN" dirty="0" smtClean="0"/>
              <a:t>3.3</a:t>
            </a:r>
            <a:r>
              <a:rPr lang="zh-CN" altLang="en-US" dirty="0" smtClean="0"/>
              <a:t>）的值是（      ）。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3</a:t>
            </a:r>
            <a:r>
              <a:rPr lang="zh-CN" altLang="en-US" dirty="0" smtClean="0"/>
              <a:t>）</a:t>
            </a:r>
            <a:r>
              <a:rPr lang="en-US" altLang="zh-CN" dirty="0" err="1"/>
              <a:t>int</a:t>
            </a:r>
            <a:r>
              <a:rPr lang="zh-CN" altLang="en-US" dirty="0" smtClean="0"/>
              <a:t>（</a:t>
            </a:r>
            <a:r>
              <a:rPr lang="en-US" altLang="zh-CN" dirty="0" smtClean="0"/>
              <a:t>-10.6</a:t>
            </a:r>
            <a:r>
              <a:rPr lang="zh-CN" altLang="en-US" dirty="0"/>
              <a:t>）的值是</a:t>
            </a:r>
            <a:r>
              <a:rPr lang="zh-CN" altLang="en-US" dirty="0" smtClean="0"/>
              <a:t>（           ）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4</a:t>
            </a:r>
            <a:r>
              <a:rPr lang="zh-CN" altLang="en-US" dirty="0" smtClean="0"/>
              <a:t>）</a:t>
            </a:r>
            <a:r>
              <a:rPr lang="en-US" altLang="zh-CN" dirty="0" err="1" smtClean="0"/>
              <a:t>sqr</a:t>
            </a:r>
            <a:r>
              <a:rPr lang="zh-CN" altLang="en-US" dirty="0" smtClean="0"/>
              <a:t>（</a:t>
            </a:r>
            <a:r>
              <a:rPr lang="en-US" altLang="zh-CN" dirty="0" smtClean="0"/>
              <a:t>36</a:t>
            </a:r>
            <a:r>
              <a:rPr lang="zh-CN" altLang="en-US" dirty="0" smtClean="0"/>
              <a:t>）的值是（      ）。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5</a:t>
            </a:r>
            <a:r>
              <a:rPr lang="zh-CN" altLang="en-US" dirty="0" smtClean="0"/>
              <a:t>）</a:t>
            </a:r>
            <a:r>
              <a:rPr lang="en-US" altLang="zh-CN" dirty="0" err="1"/>
              <a:t>val</a:t>
            </a:r>
            <a:r>
              <a:rPr lang="en-US" altLang="zh-CN" dirty="0"/>
              <a:t>(“-23.8ab”)</a:t>
            </a:r>
            <a:r>
              <a:rPr lang="zh-CN" altLang="en-US" dirty="0"/>
              <a:t>的值</a:t>
            </a:r>
            <a:r>
              <a:rPr lang="zh-CN" altLang="en-US" dirty="0" smtClean="0"/>
              <a:t>（           ）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6</a:t>
            </a:r>
            <a:r>
              <a:rPr lang="zh-CN" altLang="en-US" dirty="0" smtClean="0"/>
              <a:t>）</a:t>
            </a:r>
            <a:r>
              <a:rPr lang="en-US" altLang="zh-CN" dirty="0" err="1" smtClean="0"/>
              <a:t>int</a:t>
            </a:r>
            <a:r>
              <a:rPr lang="en-US" altLang="zh-CN" dirty="0" smtClean="0"/>
              <a:t> ( </a:t>
            </a:r>
            <a:r>
              <a:rPr lang="en-US" altLang="zh-CN" dirty="0" err="1" smtClean="0"/>
              <a:t>sqr</a:t>
            </a:r>
            <a:r>
              <a:rPr lang="en-US" altLang="zh-CN" dirty="0" smtClean="0"/>
              <a:t> ( 89 ) ) </a:t>
            </a:r>
            <a:r>
              <a:rPr lang="zh-CN" altLang="en-US" dirty="0" smtClean="0"/>
              <a:t>的</a:t>
            </a:r>
            <a:r>
              <a:rPr lang="zh-CN" altLang="en-US" dirty="0"/>
              <a:t>值</a:t>
            </a:r>
            <a:r>
              <a:rPr lang="zh-CN" altLang="en-US" dirty="0" smtClean="0"/>
              <a:t>（       ）</a:t>
            </a:r>
            <a:endParaRPr lang="en-US" altLang="zh-CN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6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8064896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函数</a:t>
            </a:r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—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实践与练习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576053" y="1941225"/>
            <a:ext cx="3770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9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6569489" y="2526225"/>
            <a:ext cx="5822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6812289" y="3124028"/>
            <a:ext cx="11079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en-US" altLang="zh-CN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-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11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6608637" y="3703062"/>
            <a:ext cx="4796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7381949" y="4287838"/>
            <a:ext cx="9797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-23.8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7094419" y="4866126"/>
            <a:ext cx="3770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9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2446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89260" y="1844824"/>
            <a:ext cx="6048672" cy="453650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 smtClean="0"/>
              <a:t>Print Abs(-50.30)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 smtClean="0"/>
              <a:t>Print </a:t>
            </a:r>
            <a:r>
              <a:rPr lang="en-US" altLang="zh-CN" sz="2400" dirty="0" err="1"/>
              <a:t>Sqr</a:t>
            </a:r>
            <a:r>
              <a:rPr lang="en-US" altLang="zh-CN" sz="2400" dirty="0"/>
              <a:t>(9</a:t>
            </a:r>
            <a:r>
              <a:rPr lang="en-US" altLang="zh-CN" sz="24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 smtClean="0"/>
              <a:t>Print </a:t>
            </a:r>
            <a:r>
              <a:rPr lang="en-US" altLang="zh-CN" sz="2400" dirty="0" err="1"/>
              <a:t>int</a:t>
            </a:r>
            <a:r>
              <a:rPr lang="en-US" altLang="zh-CN" sz="2400" dirty="0"/>
              <a:t>(-4.6</a:t>
            </a:r>
            <a:r>
              <a:rPr lang="en-US" altLang="zh-CN" sz="24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 smtClean="0"/>
              <a:t>Print </a:t>
            </a:r>
            <a:r>
              <a:rPr lang="en-US" altLang="zh-CN" sz="2400" dirty="0" err="1" smtClean="0"/>
              <a:t>int</a:t>
            </a:r>
            <a:r>
              <a:rPr lang="en-US" altLang="zh-CN" sz="2400" dirty="0" smtClean="0"/>
              <a:t>(</a:t>
            </a:r>
            <a:r>
              <a:rPr lang="en-US" altLang="zh-CN" sz="2400" dirty="0" err="1" smtClean="0"/>
              <a:t>Rnd</a:t>
            </a:r>
            <a:r>
              <a:rPr lang="en-US" altLang="zh-CN" sz="2400" dirty="0"/>
              <a:t>( </a:t>
            </a:r>
            <a:r>
              <a:rPr lang="en-US" altLang="zh-CN" sz="2400" dirty="0" smtClean="0"/>
              <a:t>)*10)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/>
              <a:t>Print  Val</a:t>
            </a:r>
            <a:r>
              <a:rPr lang="en-US" altLang="zh-CN" sz="2400" dirty="0" smtClean="0"/>
              <a:t>(</a:t>
            </a:r>
            <a:r>
              <a:rPr lang="en-US" altLang="zh-CN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lang="en-US" altLang="zh-CN" sz="2400" dirty="0" smtClean="0"/>
              <a:t>2457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”</a:t>
            </a:r>
            <a:r>
              <a:rPr lang="en-US" altLang="zh-CN" sz="2400" dirty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/>
              <a:t>Print  Val</a:t>
            </a:r>
            <a:r>
              <a:rPr lang="en-US" altLang="zh-CN" sz="2400" dirty="0" smtClean="0"/>
              <a:t>(</a:t>
            </a:r>
            <a:r>
              <a:rPr lang="en-US" altLang="zh-CN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lang="en-US" altLang="zh-CN" sz="2400" dirty="0" smtClean="0"/>
              <a:t>2    4 5    7string325</a:t>
            </a:r>
            <a:r>
              <a:rPr lang="en-US" altLang="zh-CN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”</a:t>
            </a:r>
            <a:r>
              <a:rPr lang="en-US" altLang="zh-CN" sz="2400" dirty="0" smtClean="0"/>
              <a:t>)</a:t>
            </a:r>
            <a:endParaRPr lang="en-US" altLang="zh-CN" sz="2400" dirty="0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/>
              <a:t>Print  Val(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lang="en-US" altLang="zh-CN" sz="2400" dirty="0"/>
              <a:t>24 and 57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”</a:t>
            </a:r>
            <a:r>
              <a:rPr lang="en-US" altLang="zh-CN" sz="2400" dirty="0"/>
              <a:t>)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2400" dirty="0"/>
          </a:p>
          <a:p>
            <a:pPr marL="0" indent="0">
              <a:lnSpc>
                <a:spcPct val="150000"/>
              </a:lnSpc>
              <a:buNone/>
            </a:pPr>
            <a:endParaRPr lang="zh-CN" altLang="en-US" sz="2400" dirty="0"/>
          </a:p>
          <a:p>
            <a:pPr marL="0" indent="0">
              <a:lnSpc>
                <a:spcPct val="150000"/>
              </a:lnSpc>
              <a:buNone/>
            </a:pPr>
            <a:endParaRPr lang="zh-CN" altLang="en-US" sz="2400" dirty="0"/>
          </a:p>
          <a:p>
            <a:pPr marL="0" indent="0">
              <a:lnSpc>
                <a:spcPct val="150000"/>
              </a:lnSpc>
              <a:buNone/>
            </a:pPr>
            <a:endParaRPr lang="zh-CN" altLang="en-US" sz="2400" dirty="0"/>
          </a:p>
          <a:p>
            <a:pPr marL="0" indent="0">
              <a:lnSpc>
                <a:spcPct val="150000"/>
              </a:lnSpc>
              <a:buNone/>
            </a:pPr>
            <a:endParaRPr lang="zh-CN" altLang="en-US" sz="24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7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6336704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函数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7" y="2132856"/>
            <a:ext cx="5018847" cy="3993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656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常量与变量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常量是指在程序运行过程中，始终保持固定不变的数据。</a:t>
            </a:r>
            <a:endParaRPr lang="en-US" altLang="zh-CN" dirty="0" smtClean="0"/>
          </a:p>
          <a:p>
            <a:r>
              <a:rPr lang="zh-CN" altLang="en-US" dirty="0" smtClean="0"/>
              <a:t>变量是指在程序运行过程中，其取值可以改变的量。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8</a:t>
            </a:fld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2" y="3933056"/>
            <a:ext cx="7938525" cy="252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609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变量的命名规则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916832"/>
            <a:ext cx="11151029" cy="4608512"/>
          </a:xfrm>
        </p:spPr>
        <p:txBody>
          <a:bodyPr>
            <a:normAutofit/>
          </a:bodyPr>
          <a:lstStyle/>
          <a:p>
            <a:r>
              <a:rPr lang="zh-CN" altLang="en-US" b="0" dirty="0" smtClean="0"/>
              <a:t>变量名必须以</a:t>
            </a:r>
            <a:r>
              <a:rPr lang="zh-CN" altLang="en-US" dirty="0" smtClean="0">
                <a:solidFill>
                  <a:srgbClr val="FF0000"/>
                </a:solidFill>
              </a:rPr>
              <a:t>字母或汉字开头，由字母、汉字、数字或下划线组成，长度不超过</a:t>
            </a:r>
            <a:r>
              <a:rPr lang="en-US" altLang="zh-CN" dirty="0" smtClean="0">
                <a:solidFill>
                  <a:srgbClr val="FF0000"/>
                </a:solidFill>
              </a:rPr>
              <a:t>255</a:t>
            </a:r>
            <a:r>
              <a:rPr lang="zh-CN" altLang="en-US" dirty="0" smtClean="0">
                <a:solidFill>
                  <a:srgbClr val="FF0000"/>
                </a:solidFill>
              </a:rPr>
              <a:t>个字符。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en-US" b="0" dirty="0"/>
              <a:t>变量</a:t>
            </a:r>
            <a:r>
              <a:rPr lang="zh-CN" altLang="en-US" b="0" dirty="0" smtClean="0"/>
              <a:t>名</a:t>
            </a:r>
            <a:r>
              <a:rPr lang="zh-CN" altLang="en-US" b="0" u="sng" dirty="0" smtClean="0">
                <a:solidFill>
                  <a:srgbClr val="FF0000"/>
                </a:solidFill>
              </a:rPr>
              <a:t>不能</a:t>
            </a:r>
            <a:r>
              <a:rPr lang="zh-CN" altLang="en-US" b="0" dirty="0" smtClean="0"/>
              <a:t>与</a:t>
            </a:r>
            <a:r>
              <a:rPr lang="en-US" altLang="zh-CN" b="0" dirty="0" smtClean="0"/>
              <a:t>VB</a:t>
            </a:r>
            <a:r>
              <a:rPr lang="zh-CN" altLang="en-US" b="0" dirty="0" smtClean="0"/>
              <a:t>中的运算符、语句、函数、过程名、方法名、属性等</a:t>
            </a:r>
            <a:r>
              <a:rPr lang="zh-CN" altLang="en-US" b="0" u="sng" dirty="0" smtClean="0">
                <a:solidFill>
                  <a:srgbClr val="FF0000"/>
                </a:solidFill>
              </a:rPr>
              <a:t>系统使用的保留字相同</a:t>
            </a:r>
            <a:r>
              <a:rPr lang="zh-CN" altLang="en-US" b="0" dirty="0" smtClean="0"/>
              <a:t>，如</a:t>
            </a:r>
            <a:r>
              <a:rPr lang="en-US" altLang="zh-CN" dirty="0" err="1" smtClean="0"/>
              <a:t>Integer,Dim,Single,Sub,Print,End,Caption</a:t>
            </a:r>
            <a:endParaRPr lang="en-US" altLang="zh-CN" dirty="0" smtClean="0"/>
          </a:p>
          <a:p>
            <a:r>
              <a:rPr lang="zh-CN" altLang="en-US" dirty="0"/>
              <a:t>不</a:t>
            </a:r>
            <a:r>
              <a:rPr lang="zh-CN" altLang="en-US" dirty="0" smtClean="0"/>
              <a:t>区分变量的大小写</a:t>
            </a:r>
            <a:r>
              <a:rPr lang="zh-CN" altLang="en-US" b="0" dirty="0" smtClean="0"/>
              <a:t>。如</a:t>
            </a:r>
            <a:r>
              <a:rPr lang="en-US" altLang="zh-CN" b="0" dirty="0" err="1" smtClean="0"/>
              <a:t>ab,Ab,Ab,AB</a:t>
            </a:r>
            <a:r>
              <a:rPr lang="zh-CN" altLang="en-US" b="0" dirty="0" smtClean="0"/>
              <a:t>都是同一个变量</a:t>
            </a:r>
            <a:endParaRPr lang="zh-CN" altLang="en-US" b="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71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20785" y="1988840"/>
            <a:ext cx="8544949" cy="576064"/>
          </a:xfrm>
          <a:ln>
            <a:solidFill>
              <a:srgbClr val="195324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表示人的年龄</a:t>
            </a:r>
            <a:r>
              <a:rPr lang="en-US" altLang="zh-CN" sz="2800" dirty="0" smtClean="0"/>
              <a:t>18</a:t>
            </a:r>
            <a:r>
              <a:rPr lang="zh-CN" altLang="en-US" sz="2800" dirty="0" smtClean="0"/>
              <a:t>、汽车的数量</a:t>
            </a:r>
            <a:r>
              <a:rPr lang="en-US" altLang="zh-CN" sz="2800" dirty="0" smtClean="0"/>
              <a:t>8000</a:t>
            </a:r>
            <a:r>
              <a:rPr lang="zh-CN" altLang="en-US" sz="2800" dirty="0" smtClean="0"/>
              <a:t>等</a:t>
            </a:r>
            <a:r>
              <a:rPr lang="zh-CN" altLang="en-US" sz="2800" dirty="0"/>
              <a:t>。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8064896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2.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数据类型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815413" y="1700808"/>
            <a:ext cx="1824203" cy="1152128"/>
          </a:xfrm>
          <a:prstGeom prst="ellipse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整型</a:t>
            </a:r>
            <a:endParaRPr lang="zh-CN" altLang="en-US" sz="2800" dirty="0">
              <a:solidFill>
                <a:srgbClr val="1953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727515" y="3068960"/>
            <a:ext cx="9361040" cy="1152128"/>
            <a:chOff x="1295636" y="3068960"/>
            <a:chExt cx="7020780" cy="1152128"/>
          </a:xfrm>
        </p:grpSpPr>
        <p:sp>
          <p:nvSpPr>
            <p:cNvPr id="7" name="内容占位符 2"/>
            <p:cNvSpPr txBox="1">
              <a:spLocks/>
            </p:cNvSpPr>
            <p:nvPr/>
          </p:nvSpPr>
          <p:spPr>
            <a:xfrm>
              <a:off x="1295636" y="3284984"/>
              <a:ext cx="5904656" cy="576064"/>
            </a:xfrm>
            <a:prstGeom prst="rect">
              <a:avLst/>
            </a:prstGeom>
            <a:ln>
              <a:solidFill>
                <a:srgbClr val="195324"/>
              </a:solidFill>
            </a:ln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b="1" kern="120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zh-CN" altLang="en-US" sz="2800" dirty="0" smtClean="0"/>
                <a:t>表示人的姓名、性格、家庭住址等。</a:t>
              </a:r>
              <a:endParaRPr lang="zh-CN" altLang="en-US" sz="2800" dirty="0"/>
            </a:p>
          </p:txBody>
        </p:sp>
        <p:sp>
          <p:nvSpPr>
            <p:cNvPr id="10" name="椭圆 9"/>
            <p:cNvSpPr/>
            <p:nvPr/>
          </p:nvSpPr>
          <p:spPr>
            <a:xfrm>
              <a:off x="6948264" y="3068960"/>
              <a:ext cx="1368152" cy="11521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字符串型</a:t>
              </a:r>
              <a:endParaRPr lang="zh-CN" altLang="en-US" sz="2800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23393" y="4072533"/>
            <a:ext cx="10247775" cy="1152128"/>
            <a:chOff x="467544" y="4072533"/>
            <a:chExt cx="7685831" cy="1152128"/>
          </a:xfrm>
        </p:grpSpPr>
        <p:sp>
          <p:nvSpPr>
            <p:cNvPr id="8" name="内容占位符 2"/>
            <p:cNvSpPr txBox="1">
              <a:spLocks/>
            </p:cNvSpPr>
            <p:nvPr/>
          </p:nvSpPr>
          <p:spPr>
            <a:xfrm>
              <a:off x="1744663" y="4360565"/>
              <a:ext cx="6408712" cy="576064"/>
            </a:xfrm>
            <a:prstGeom prst="rect">
              <a:avLst/>
            </a:prstGeom>
            <a:ln>
              <a:solidFill>
                <a:srgbClr val="195324"/>
              </a:solidFill>
            </a:ln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b="1" kern="120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zh-CN" altLang="en-US" sz="2800" dirty="0" smtClean="0"/>
                <a:t>表示对事物成立与否、真或假的判断等。</a:t>
              </a:r>
              <a:endParaRPr lang="zh-CN" altLang="en-US" sz="2800" dirty="0"/>
            </a:p>
          </p:txBody>
        </p:sp>
        <p:sp>
          <p:nvSpPr>
            <p:cNvPr id="11" name="椭圆 10"/>
            <p:cNvSpPr/>
            <p:nvPr/>
          </p:nvSpPr>
          <p:spPr>
            <a:xfrm>
              <a:off x="467544" y="4072533"/>
              <a:ext cx="1368152" cy="11521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布尔型</a:t>
              </a:r>
              <a:endParaRPr lang="zh-CN" altLang="en-US" sz="2800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6286" y="5379987"/>
            <a:ext cx="10570301" cy="1152128"/>
            <a:chOff x="604714" y="5379987"/>
            <a:chExt cx="7927726" cy="1152128"/>
          </a:xfrm>
        </p:grpSpPr>
        <p:sp>
          <p:nvSpPr>
            <p:cNvPr id="9" name="内容占位符 2"/>
            <p:cNvSpPr txBox="1">
              <a:spLocks/>
            </p:cNvSpPr>
            <p:nvPr/>
          </p:nvSpPr>
          <p:spPr>
            <a:xfrm>
              <a:off x="604714" y="5661248"/>
              <a:ext cx="6703590" cy="576064"/>
            </a:xfrm>
            <a:prstGeom prst="rect">
              <a:avLst/>
            </a:prstGeom>
            <a:ln>
              <a:solidFill>
                <a:srgbClr val="195324"/>
              </a:solidFill>
            </a:ln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b="1" kern="120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zh-CN" altLang="en-US" sz="2800" dirty="0" smtClean="0"/>
                <a:t>表示</a:t>
              </a:r>
              <a:r>
                <a:rPr lang="en-US" altLang="zh-CN" sz="2800" dirty="0" smtClean="0"/>
                <a:t>3.40282*10</a:t>
              </a:r>
              <a:r>
                <a:rPr lang="en-US" altLang="zh-CN" sz="2800" baseline="30000" dirty="0" smtClean="0"/>
                <a:t>38</a:t>
              </a:r>
              <a:r>
                <a:rPr lang="zh-CN" altLang="en-US" sz="2800" dirty="0" smtClean="0"/>
                <a:t>或</a:t>
              </a:r>
              <a:r>
                <a:rPr lang="en-US" altLang="zh-CN" sz="2800" dirty="0" smtClean="0"/>
                <a:t>1.7*10</a:t>
              </a:r>
              <a:r>
                <a:rPr lang="en-US" altLang="zh-CN" sz="2800" baseline="30000" dirty="0" smtClean="0"/>
                <a:t>308</a:t>
              </a:r>
              <a:r>
                <a:rPr lang="zh-CN" altLang="en-US" sz="2800" dirty="0" smtClean="0"/>
                <a:t>如此巨大的数值。</a:t>
              </a:r>
              <a:endParaRPr lang="zh-CN" altLang="en-US" sz="2800" dirty="0"/>
            </a:p>
          </p:txBody>
        </p:sp>
        <p:sp>
          <p:nvSpPr>
            <p:cNvPr id="12" name="椭圆 11"/>
            <p:cNvSpPr/>
            <p:nvPr/>
          </p:nvSpPr>
          <p:spPr>
            <a:xfrm>
              <a:off x="7164288" y="5379987"/>
              <a:ext cx="1368152" cy="11521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双精度型</a:t>
              </a:r>
              <a:endParaRPr lang="zh-CN" altLang="en-US" sz="2800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471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11</a:t>
            </a:fld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7152118" y="1881699"/>
            <a:ext cx="2208245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1.72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264352" y="3721337"/>
            <a:ext cx="2592288" cy="36933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Verdana" panose="020B0604030504040204" pitchFamily="34" charset="0"/>
                <a:cs typeface="Verdana" panose="020B0604030504040204" pitchFamily="34" charset="0"/>
              </a:rPr>
              <a:t>取值：“李大明”类型：</a:t>
            </a:r>
            <a:endParaRPr lang="zh-CN" altLang="en-US" dirty="0">
              <a:solidFill>
                <a:srgbClr val="FF0000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351584" y="5698124"/>
            <a:ext cx="230425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False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4539" y="3761247"/>
            <a:ext cx="2915131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10000000000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cxnSp>
        <p:nvCxnSpPr>
          <p:cNvPr id="18" name="直接连接符 17"/>
          <p:cNvCxnSpPr>
            <a:stCxn id="9" idx="4"/>
            <a:endCxn id="10" idx="0"/>
          </p:cNvCxnSpPr>
          <p:nvPr/>
        </p:nvCxnSpPr>
        <p:spPr>
          <a:xfrm>
            <a:off x="5998997" y="2708921"/>
            <a:ext cx="0" cy="7257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3119669" y="1700808"/>
            <a:ext cx="6144683" cy="4824536"/>
            <a:chOff x="2052464" y="1700808"/>
            <a:chExt cx="4608512" cy="4824536"/>
          </a:xfrm>
        </p:grpSpPr>
        <p:sp>
          <p:nvSpPr>
            <p:cNvPr id="8" name="椭圆 7"/>
            <p:cNvSpPr/>
            <p:nvPr/>
          </p:nvSpPr>
          <p:spPr>
            <a:xfrm>
              <a:off x="5292824" y="3580356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姓名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707904" y="1700808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身高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菱形 9"/>
            <p:cNvSpPr/>
            <p:nvPr/>
          </p:nvSpPr>
          <p:spPr>
            <a:xfrm>
              <a:off x="3491880" y="3434705"/>
              <a:ext cx="1440160" cy="1299415"/>
            </a:xfrm>
            <a:prstGeom prst="diamon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chemeClr val="tx1"/>
                  </a:solidFill>
                </a:rPr>
                <a:t>我</a:t>
              </a:r>
            </a:p>
          </p:txBody>
        </p:sp>
        <p:sp>
          <p:nvSpPr>
            <p:cNvPr id="11" name="椭圆 10"/>
            <p:cNvSpPr/>
            <p:nvPr/>
          </p:nvSpPr>
          <p:spPr>
            <a:xfrm>
              <a:off x="2339752" y="3580356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存款数目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707904" y="5517232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是否毕业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直接连接符 19"/>
            <p:cNvCxnSpPr>
              <a:stCxn id="10" idx="3"/>
            </p:cNvCxnSpPr>
            <p:nvPr/>
          </p:nvCxnSpPr>
          <p:spPr>
            <a:xfrm>
              <a:off x="4932040" y="4084413"/>
              <a:ext cx="36078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>
              <a:stCxn id="10" idx="2"/>
              <a:endCxn id="12" idx="0"/>
            </p:cNvCxnSpPr>
            <p:nvPr/>
          </p:nvCxnSpPr>
          <p:spPr>
            <a:xfrm>
              <a:off x="4211960" y="4734120"/>
              <a:ext cx="0" cy="7831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>
              <a:stCxn id="10" idx="1"/>
              <a:endCxn id="11" idx="6"/>
            </p:cNvCxnSpPr>
            <p:nvPr/>
          </p:nvCxnSpPr>
          <p:spPr>
            <a:xfrm flipH="1" flipV="1">
              <a:off x="3347864" y="4084412"/>
              <a:ext cx="144016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>
              <a:stCxn id="9" idx="6"/>
              <a:endCxn id="13" idx="1"/>
            </p:cNvCxnSpPr>
            <p:nvPr/>
          </p:nvCxnSpPr>
          <p:spPr>
            <a:xfrm>
              <a:off x="4716016" y="2204864"/>
              <a:ext cx="36078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>
              <a:endCxn id="14" idx="1"/>
            </p:cNvCxnSpPr>
            <p:nvPr/>
          </p:nvCxnSpPr>
          <p:spPr>
            <a:xfrm flipV="1">
              <a:off x="6300936" y="3906003"/>
              <a:ext cx="360040" cy="13850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>
              <a:stCxn id="12" idx="2"/>
            </p:cNvCxnSpPr>
            <p:nvPr/>
          </p:nvCxnSpPr>
          <p:spPr>
            <a:xfrm flipH="1">
              <a:off x="3203848" y="6021288"/>
              <a:ext cx="504056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>
              <a:endCxn id="11" idx="2"/>
            </p:cNvCxnSpPr>
            <p:nvPr/>
          </p:nvCxnSpPr>
          <p:spPr>
            <a:xfrm flipV="1">
              <a:off x="2052464" y="4084412"/>
              <a:ext cx="287288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8064896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2.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数据类型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680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12</a:t>
            </a:fld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7152118" y="1881699"/>
            <a:ext cx="2208245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1.72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r>
              <a:rPr lang="zh-CN" altLang="en-US" dirty="0" smtClean="0">
                <a:solidFill>
                  <a:srgbClr val="FF0000"/>
                </a:solidFill>
              </a:rPr>
              <a:t>单精度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264352" y="3721337"/>
            <a:ext cx="2592288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Verdana" panose="020B0604030504040204" pitchFamily="34" charset="0"/>
                <a:cs typeface="Verdana" panose="020B0604030504040204" pitchFamily="34" charset="0"/>
              </a:rPr>
              <a:t>取值：“李大明”类型：</a:t>
            </a:r>
            <a:r>
              <a:rPr lang="zh-CN" altLang="en-US" dirty="0" smtClean="0">
                <a:solidFill>
                  <a:srgbClr val="FF0000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字符串</a:t>
            </a:r>
            <a:endParaRPr lang="zh-CN" altLang="en-US" dirty="0">
              <a:solidFill>
                <a:srgbClr val="FF0000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351584" y="5698124"/>
            <a:ext cx="230425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False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r>
              <a:rPr lang="zh-CN" altLang="en-US" dirty="0" smtClean="0">
                <a:solidFill>
                  <a:srgbClr val="FF0000"/>
                </a:solidFill>
              </a:rPr>
              <a:t>布尔型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4539" y="3761247"/>
            <a:ext cx="2915131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10000000000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r>
              <a:rPr lang="zh-CN" altLang="en-US" dirty="0" smtClean="0">
                <a:solidFill>
                  <a:srgbClr val="FF0000"/>
                </a:solidFill>
              </a:rPr>
              <a:t>长整型</a:t>
            </a:r>
            <a:endParaRPr lang="zh-CN" altLang="en-US" dirty="0">
              <a:solidFill>
                <a:srgbClr val="FF0000"/>
              </a:solidFill>
            </a:endParaRPr>
          </a:p>
        </p:txBody>
      </p:sp>
      <p:cxnSp>
        <p:nvCxnSpPr>
          <p:cNvPr id="18" name="直接连接符 17"/>
          <p:cNvCxnSpPr>
            <a:stCxn id="9" idx="4"/>
            <a:endCxn id="10" idx="0"/>
          </p:cNvCxnSpPr>
          <p:nvPr/>
        </p:nvCxnSpPr>
        <p:spPr>
          <a:xfrm>
            <a:off x="5998997" y="2708921"/>
            <a:ext cx="0" cy="7257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3119669" y="1700808"/>
            <a:ext cx="6144683" cy="4824536"/>
            <a:chOff x="2052464" y="1700808"/>
            <a:chExt cx="4608512" cy="4824536"/>
          </a:xfrm>
        </p:grpSpPr>
        <p:sp>
          <p:nvSpPr>
            <p:cNvPr id="8" name="椭圆 7"/>
            <p:cNvSpPr/>
            <p:nvPr/>
          </p:nvSpPr>
          <p:spPr>
            <a:xfrm>
              <a:off x="5292824" y="3580356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姓名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707904" y="1700808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身高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菱形 9"/>
            <p:cNvSpPr/>
            <p:nvPr/>
          </p:nvSpPr>
          <p:spPr>
            <a:xfrm>
              <a:off x="3491880" y="3434705"/>
              <a:ext cx="1440160" cy="1299415"/>
            </a:xfrm>
            <a:prstGeom prst="diamon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chemeClr val="tx1"/>
                  </a:solidFill>
                </a:rPr>
                <a:t>我</a:t>
              </a:r>
            </a:p>
          </p:txBody>
        </p:sp>
        <p:sp>
          <p:nvSpPr>
            <p:cNvPr id="11" name="椭圆 10"/>
            <p:cNvSpPr/>
            <p:nvPr/>
          </p:nvSpPr>
          <p:spPr>
            <a:xfrm>
              <a:off x="2339752" y="3580356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存款数目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707904" y="5517232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是否毕业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直接连接符 19"/>
            <p:cNvCxnSpPr>
              <a:stCxn id="10" idx="3"/>
            </p:cNvCxnSpPr>
            <p:nvPr/>
          </p:nvCxnSpPr>
          <p:spPr>
            <a:xfrm>
              <a:off x="4932040" y="4084413"/>
              <a:ext cx="36078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>
              <a:stCxn id="10" idx="2"/>
              <a:endCxn id="12" idx="0"/>
            </p:cNvCxnSpPr>
            <p:nvPr/>
          </p:nvCxnSpPr>
          <p:spPr>
            <a:xfrm>
              <a:off x="4211960" y="4734120"/>
              <a:ext cx="0" cy="7831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>
              <a:stCxn id="10" idx="1"/>
              <a:endCxn id="11" idx="6"/>
            </p:cNvCxnSpPr>
            <p:nvPr/>
          </p:nvCxnSpPr>
          <p:spPr>
            <a:xfrm flipH="1" flipV="1">
              <a:off x="3347864" y="4084412"/>
              <a:ext cx="144016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>
              <a:stCxn id="9" idx="6"/>
              <a:endCxn id="13" idx="1"/>
            </p:cNvCxnSpPr>
            <p:nvPr/>
          </p:nvCxnSpPr>
          <p:spPr>
            <a:xfrm>
              <a:off x="4716016" y="2204864"/>
              <a:ext cx="36078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>
              <a:endCxn id="14" idx="1"/>
            </p:cNvCxnSpPr>
            <p:nvPr/>
          </p:nvCxnSpPr>
          <p:spPr>
            <a:xfrm flipV="1">
              <a:off x="6300936" y="4044502"/>
              <a:ext cx="360040" cy="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>
              <a:stCxn id="12" idx="2"/>
            </p:cNvCxnSpPr>
            <p:nvPr/>
          </p:nvCxnSpPr>
          <p:spPr>
            <a:xfrm flipH="1">
              <a:off x="3203848" y="6021288"/>
              <a:ext cx="504056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>
              <a:endCxn id="11" idx="2"/>
            </p:cNvCxnSpPr>
            <p:nvPr/>
          </p:nvCxnSpPr>
          <p:spPr>
            <a:xfrm flipV="1">
              <a:off x="2052464" y="4084412"/>
              <a:ext cx="287288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8064896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2.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数据类型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073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4482672"/>
              </p:ext>
            </p:extLst>
          </p:nvPr>
        </p:nvGraphicFramePr>
        <p:xfrm>
          <a:off x="527382" y="2420888"/>
          <a:ext cx="9985110" cy="3214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2235"/>
                <a:gridCol w="2112235"/>
                <a:gridCol w="5760640"/>
              </a:tblGrid>
              <a:tr h="720080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数据类型</a:t>
                      </a:r>
                      <a:endParaRPr lang="zh-CN" altLang="en-US" b="1" dirty="0"/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类型标识符</a:t>
                      </a:r>
                      <a:endParaRPr lang="zh-CN" altLang="en-US" b="1" dirty="0"/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取值范围</a:t>
                      </a:r>
                      <a:endParaRPr lang="zh-CN" altLang="en-US" b="1" dirty="0"/>
                    </a:p>
                  </a:txBody>
                  <a:tcPr marL="121920" marR="12192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整型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Integer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-32768~32767</a:t>
                      </a:r>
                      <a:endParaRPr lang="zh-CN" altLang="en-US" dirty="0"/>
                    </a:p>
                  </a:txBody>
                  <a:tcPr marL="121920" marR="12192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长整型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Long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-2147483648~2147483647</a:t>
                      </a:r>
                      <a:endParaRPr lang="zh-CN" altLang="en-US" dirty="0"/>
                    </a:p>
                  </a:txBody>
                  <a:tcPr marL="121920" marR="12192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单精度型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Single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-3.402823*10</a:t>
                      </a:r>
                      <a:r>
                        <a:rPr lang="en-US" altLang="zh-CN" baseline="30000" dirty="0" smtClean="0"/>
                        <a:t>38</a:t>
                      </a:r>
                      <a:r>
                        <a:rPr lang="en-US" altLang="zh-CN" dirty="0" smtClean="0"/>
                        <a:t>~3.402823*10</a:t>
                      </a:r>
                      <a:r>
                        <a:rPr lang="en-US" altLang="zh-CN" baseline="30000" dirty="0" smtClean="0"/>
                        <a:t>38</a:t>
                      </a:r>
                      <a:r>
                        <a:rPr lang="zh-CN" altLang="en-US" dirty="0" smtClean="0"/>
                        <a:t>的实数</a:t>
                      </a:r>
                      <a:endParaRPr lang="zh-CN" altLang="en-US" dirty="0"/>
                    </a:p>
                  </a:txBody>
                  <a:tcPr marL="121920" marR="12192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双精度型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Double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-1.79769313482632*10</a:t>
                      </a:r>
                      <a:r>
                        <a:rPr lang="en-US" altLang="zh-CN" baseline="30000" dirty="0" smtClean="0"/>
                        <a:t>308</a:t>
                      </a:r>
                      <a:r>
                        <a:rPr lang="en-US" altLang="zh-CN" dirty="0" smtClean="0"/>
                        <a:t>~-1.79769313482632*10</a:t>
                      </a:r>
                      <a:r>
                        <a:rPr lang="en-US" altLang="zh-CN" baseline="30000" dirty="0" smtClean="0"/>
                        <a:t>308</a:t>
                      </a:r>
                      <a:r>
                        <a:rPr lang="zh-CN" altLang="en-US" dirty="0" smtClean="0"/>
                        <a:t>的实数</a:t>
                      </a:r>
                      <a:endParaRPr lang="zh-CN" altLang="en-US" dirty="0"/>
                    </a:p>
                  </a:txBody>
                  <a:tcPr marL="121920" marR="12192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字符串</a:t>
                      </a: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String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0~65535</a:t>
                      </a:r>
                      <a:r>
                        <a:rPr lang="zh-CN" altLang="en-US" dirty="0" smtClean="0"/>
                        <a:t>个字符</a:t>
                      </a:r>
                      <a:endParaRPr lang="zh-CN" altLang="en-US" dirty="0"/>
                    </a:p>
                  </a:txBody>
                  <a:tcPr marL="121920" marR="12192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布尔型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Boolean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True</a:t>
                      </a:r>
                      <a:r>
                        <a:rPr lang="zh-CN" altLang="en-US" dirty="0" smtClean="0"/>
                        <a:t>或者</a:t>
                      </a:r>
                      <a:r>
                        <a:rPr lang="en-US" altLang="zh-CN" dirty="0" smtClean="0"/>
                        <a:t>False</a:t>
                      </a:r>
                      <a:endParaRPr lang="zh-CN" altLang="en-US" dirty="0"/>
                    </a:p>
                  </a:txBody>
                  <a:tcPr marL="121920" marR="121920" anchor="ctr"/>
                </a:tc>
              </a:tr>
            </a:tbl>
          </a:graphicData>
        </a:graphic>
      </p:graphicFrame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8064896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2.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数据类型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512491" y="3131676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2</a:t>
            </a:r>
            <a:r>
              <a:rPr lang="zh-CN" altLang="en-US" dirty="0"/>
              <a:t>个字节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12490" y="3503051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个</a:t>
            </a:r>
            <a:r>
              <a:rPr lang="zh-CN" altLang="en-US" dirty="0"/>
              <a:t>字节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32236" y="3883431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个</a:t>
            </a:r>
            <a:r>
              <a:rPr lang="zh-CN" altLang="en-US" dirty="0"/>
              <a:t>字节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70592" y="4437112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8</a:t>
            </a:r>
            <a:r>
              <a:rPr lang="zh-CN" altLang="en-US" dirty="0" smtClean="0"/>
              <a:t>个</a:t>
            </a:r>
            <a:r>
              <a:rPr lang="zh-CN" altLang="en-US" dirty="0"/>
              <a:t>字节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72730" y="5229200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2</a:t>
            </a:r>
            <a:r>
              <a:rPr lang="zh-CN" altLang="en-US" dirty="0"/>
              <a:t>个字节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87013" y="4859868"/>
            <a:ext cx="1462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65535</a:t>
            </a:r>
            <a:r>
              <a:rPr lang="zh-CN" altLang="en-US" dirty="0" smtClean="0"/>
              <a:t>个</a:t>
            </a:r>
            <a:r>
              <a:rPr lang="zh-CN" altLang="en-US" dirty="0"/>
              <a:t>字节</a:t>
            </a:r>
          </a:p>
        </p:txBody>
      </p:sp>
    </p:spTree>
    <p:extLst>
      <p:ext uri="{BB962C8B-B14F-4D97-AF65-F5344CB8AC3E}">
        <p14:creationId xmlns:p14="http://schemas.microsoft.com/office/powerpoint/2010/main" val="124730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声明变量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916833"/>
            <a:ext cx="10972800" cy="2592288"/>
          </a:xfrm>
        </p:spPr>
        <p:txBody>
          <a:bodyPr/>
          <a:lstStyle/>
          <a:p>
            <a:r>
              <a:rPr lang="en-US" altLang="zh-CN" dirty="0" smtClean="0"/>
              <a:t>Dim x as integer</a:t>
            </a:r>
          </a:p>
          <a:p>
            <a:r>
              <a:rPr lang="en-US" altLang="zh-CN" dirty="0" smtClean="0"/>
              <a:t>Dim x, y, a, b As single</a:t>
            </a:r>
          </a:p>
          <a:p>
            <a:r>
              <a:rPr lang="en-US" altLang="zh-CN" dirty="0" smtClean="0"/>
              <a:t>Dim x As integer, y as string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8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60649"/>
            <a:ext cx="7824192" cy="932335"/>
          </a:xfrm>
        </p:spPr>
        <p:txBody>
          <a:bodyPr>
            <a:normAutofit/>
          </a:bodyPr>
          <a:lstStyle/>
          <a:p>
            <a:pPr algn="ctr"/>
            <a:r>
              <a:rPr lang="zh-CN" altLang="en-US" dirty="0" smtClean="0"/>
              <a:t>整型数据</a:t>
            </a:r>
            <a:r>
              <a:rPr lang="en-US" altLang="zh-CN" dirty="0" smtClean="0"/>
              <a:t>/</a:t>
            </a:r>
            <a:r>
              <a:rPr lang="zh-CN" altLang="en-US" dirty="0" smtClean="0"/>
              <a:t>字符串数据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916834"/>
            <a:ext cx="6638528" cy="2088231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Dim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As Integer</a:t>
            </a:r>
          </a:p>
          <a:p>
            <a:pPr marL="0" indent="0"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=2.6873453453</a:t>
            </a:r>
          </a:p>
          <a:p>
            <a:pPr marL="0" indent="0">
              <a:buNone/>
            </a:pP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MsgBox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zh-CN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4184099" y="4509120"/>
            <a:ext cx="7598635" cy="201622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Dim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As String        </a:t>
            </a:r>
          </a:p>
          <a:p>
            <a:pPr marL="0" indent="0">
              <a:buFont typeface="Arial" pitchFamily="34" charset="0"/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</a:t>
            </a:r>
            <a:r>
              <a:rPr lang="zh-CN" altLang="en-US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“广东省广州市海珠区”</a:t>
            </a:r>
            <a:endParaRPr lang="en-US" altLang="zh-CN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MsgBox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zh-CN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1916833"/>
            <a:ext cx="2367469" cy="1972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13" y="4581128"/>
            <a:ext cx="2754875" cy="201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991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339" y="332657"/>
            <a:ext cx="5281727" cy="932335"/>
          </a:xfrm>
        </p:spPr>
        <p:txBody>
          <a:bodyPr/>
          <a:lstStyle/>
          <a:p>
            <a:pPr algn="ctr"/>
            <a:r>
              <a:rPr lang="zh-CN" altLang="en-US" dirty="0" smtClean="0"/>
              <a:t>布尔型数据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360" y="1988840"/>
            <a:ext cx="6624736" cy="1656184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Dim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As Boolean        </a:t>
            </a:r>
          </a:p>
          <a:p>
            <a:pPr marL="0" indent="0">
              <a:buNone/>
            </a:pP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MsgBox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zh-CN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16</a:t>
            </a:fld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60" y="1916832"/>
            <a:ext cx="3888432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8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Pages>0</Pages>
  <Words>676</Words>
  <Characters>0</Characters>
  <Application>Microsoft Office PowerPoint</Application>
  <DocSecurity>0</DocSecurity>
  <PresentationFormat>自定义</PresentationFormat>
  <Lines>0</Lines>
  <Paragraphs>153</Paragraphs>
  <Slides>16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</vt:lpstr>
      <vt:lpstr>PowerPoint 演示文稿</vt:lpstr>
      <vt:lpstr>知识讲堂</vt:lpstr>
      <vt:lpstr>PowerPoint 演示文稿</vt:lpstr>
      <vt:lpstr>1.函数</vt:lpstr>
      <vt:lpstr>PowerPoint 演示文稿</vt:lpstr>
      <vt:lpstr>1.函数—实践与练习</vt:lpstr>
      <vt:lpstr>1.函数</vt:lpstr>
      <vt:lpstr>常量与变量</vt:lpstr>
      <vt:lpstr>变量的命名规则</vt:lpstr>
      <vt:lpstr>2.数据类型</vt:lpstr>
      <vt:lpstr>2.数据类型</vt:lpstr>
      <vt:lpstr>2.数据类型</vt:lpstr>
      <vt:lpstr>2.数据类型</vt:lpstr>
      <vt:lpstr>声明变量</vt:lpstr>
      <vt:lpstr>整型数据/字符串数据</vt:lpstr>
      <vt:lpstr>布尔型数据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keywords>user</cp:keywords>
  <cp:lastModifiedBy>mingko</cp:lastModifiedBy>
  <cp:revision>23</cp:revision>
  <dcterms:created xsi:type="dcterms:W3CDTF">2015-07-17T02:38:59Z</dcterms:created>
  <dcterms:modified xsi:type="dcterms:W3CDTF">2020-07-17T08:38:43Z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