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32C56F-4497-AE75-CBB7-67D21B2018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B8463E2-0F15-DB11-6BEF-D8D58DBC55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B7ED9A-516E-A50E-E61A-482564852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3F8D335-005D-6443-620E-3817DC239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C46B3CC-8CF5-D0B0-E93B-F50087AA5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80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EAF8C4-99CC-23B8-0FAE-102B29013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D58FA55-E836-869D-6AD0-41244CC739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EC7CD7E-35A8-BC4F-68F8-06880D1E2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3E88FDA-6650-CED5-AAB0-450EFA585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68098D-D51E-A488-F8FE-17A432CE8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694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7385E2-7761-E90B-6853-B2992BB71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6AE72D7-B7D0-9198-3F17-6C1EB78A4A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6565A4-7866-DEB6-4B9F-54EC0928C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973BE7-F7C6-246A-8FBB-E67F21A01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AC49DCD-913B-996B-E887-375C9C4F5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8388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3823C1-90D7-C8D3-2DC8-618042982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C4D836B-4D69-D931-C623-AE37F2BA73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DADCD8D-2674-E25B-9B53-3755D7D42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A1F053A-5D01-448B-151B-EBE1F98D3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377B74E-3FCD-0DEF-BDFB-D4A74A324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3A881D3-78DC-103C-4E50-189DE18B7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206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5AECA4-638C-EE57-DDA1-D841F192F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C37E652-3AAA-8CD8-86E4-A0656FF68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024D655-12CA-4520-3FD1-E934AA2AA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4C3A16D-EB2C-B2B6-1B97-BB5851928A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B48A2AF-02A9-8804-119B-EB086165E7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4916050-0F74-5F97-EEB7-FCD5F052A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CA81E81-31F7-DB25-8680-010D41939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EF9C042-8790-FA11-E07D-E721F4AA4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9314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E073EC-1D18-FBC6-6F0C-DBA3523D4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DC866A5-307E-1448-E28D-7B33ECB77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4E4D452-5EE6-86CA-19E2-5A960ED4B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486AD0A-4451-9AE3-7E43-D4284EAD7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34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44A82A1-853F-EE0D-67F4-2023E4973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E9F5001-FCD3-3199-C6C9-BF0605174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0838E00-F63E-1BED-7A76-AD6472AFC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592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F9048C-3733-E357-DA76-13C09B69C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E0FD0B3-98A8-19DF-BAC9-972BEDF6F5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0F77207-3158-509F-BCBC-82CA61FD09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2A66670-DDBA-9CA8-B9A7-283348E21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E9B9808-5C81-AC59-7456-72F2384AD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335DF91-C9BF-45AF-7486-41C6BC3A2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053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F4586A-DAE0-F641-0605-AAF3A5598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AC241E4-DD93-772F-FE93-647A1B06C6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D0BF05B-BC90-3046-4691-D8EE00F011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7178A8F-8A5E-F788-8C3D-27097C192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9D08150-61E3-FD22-2E24-E8E243E3F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B5B627C-FF0F-40EA-4753-B7CC252FF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778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0445D65-F1F4-CCCB-8521-7F3DD4128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0F67F8C-D6E9-36CC-6D16-4219DC3124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4317FA-4DDC-069E-5FFD-89838461B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BB01A71-40DE-9A4C-59A1-B2190B79E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C4869AA-3CE4-C2B4-9B5C-60039B39B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630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82F86D0-45E5-9E3F-7C9F-64788A1B28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2920427-B5A8-4A12-9A06-D32D8FADF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15D29EA-E1FB-BC17-72C8-53F93CFEB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B6D0680-FA86-FA2C-47B0-15815A5CD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88DEE88-E2E4-CC98-647F-CB06CD397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774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3DCA953-753E-C932-1968-90644D32F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509E9FF-8C87-8F7A-67F2-72256896D5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72DFAF3-3251-9A94-7C20-194D29C8B0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09667-0F87-4947-A24A-431FDC344886}" type="datetimeFigureOut">
              <a:rPr lang="zh-CN" altLang="en-US" smtClean="0"/>
              <a:t>2022/6/6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6E2C79-51CD-078A-AF01-6B97EE21A7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C770219-B76C-ECF2-4896-85A833BE34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7F16D3-12EF-46D6-A15A-ABDB9E9D88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722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BCBE56-EA17-BC63-0AE9-C669295BB2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弹簧类问题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EDB0408-8FDC-5DFE-7010-D6F5CCD164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486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501790E-81CB-B405-A722-86041511C75F}"/>
                  </a:ext>
                </a:extLst>
              </p:cNvPr>
              <p:cNvSpPr txBox="1"/>
              <p:nvPr/>
            </p:nvSpPr>
            <p:spPr>
              <a:xfrm>
                <a:off x="0" y="7294"/>
                <a:ext cx="12192000" cy="45314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多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．如图所示，质量为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的物体静止在水平地面上，物体上面连接一个轻弹簧，用手拉住弹簧上端缓慢上移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，将物体缓慢提离地面，拉力做功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𝐹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，不计弹簧质量，弹簧劲度系数为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，弹簧弹性势能增加量为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Δ</m:t>
                    </m:r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4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p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，下列说法正确是（　　）</a:t>
                </a:r>
                <a:endParaRPr lang="en-US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．只有弹力和重力对质量为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的物体做功，所以该物体机械能守恒</a:t>
                </a: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．弹簧弹力对手做功和对物体做功的代数和等于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Δ</m:t>
                    </m:r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endParaRPr lang="zh-CN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．物体离开地面的高度为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𝐻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−</m:t>
                    </m:r>
                    <m:f>
                      <m:f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𝑚𝑔</m:t>
                        </m:r>
                      </m:num>
                      <m:den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𝑘</m:t>
                        </m:r>
                      </m:den>
                    </m:f>
                  </m:oMath>
                </a14:m>
                <a:endParaRPr lang="zh-CN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𝐹</m:t>
                        </m:r>
                      </m:sub>
                    </m:sSub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Δ</m:t>
                    </m:r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𝑚𝑔</m:t>
                    </m:r>
                    <m:d>
                      <m:d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𝐻</m:t>
                        </m:r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24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𝑚𝑔</m:t>
                            </m:r>
                          </m:num>
                          <m:den>
                            <m:r>
                              <a:rPr lang="en-US" altLang="zh-CN" sz="24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𝑘</m:t>
                            </m:r>
                          </m:den>
                        </m:f>
                      </m:e>
                    </m:d>
                  </m:oMath>
                </a14:m>
                <a:endParaRPr lang="zh-CN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C501790E-81CB-B405-A722-86041511C7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7294"/>
                <a:ext cx="12192000" cy="4531497"/>
              </a:xfrm>
              <a:prstGeom prst="rect">
                <a:avLst/>
              </a:prstGeom>
              <a:blipFill>
                <a:blip r:embed="rId2"/>
                <a:stretch>
                  <a:fillRect l="-750" r="-3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7" name="组合 16">
            <a:extLst>
              <a:ext uri="{FF2B5EF4-FFF2-40B4-BE49-F238E27FC236}">
                <a16:creationId xmlns:a16="http://schemas.microsoft.com/office/drawing/2014/main" id="{D6FDDFCC-9C24-FB19-7F28-215D34846FCE}"/>
              </a:ext>
            </a:extLst>
          </p:cNvPr>
          <p:cNvGrpSpPr/>
          <p:nvPr/>
        </p:nvGrpSpPr>
        <p:grpSpPr>
          <a:xfrm>
            <a:off x="6786693" y="3279178"/>
            <a:ext cx="3380764" cy="1393837"/>
            <a:chOff x="6786693" y="3279178"/>
            <a:chExt cx="3380764" cy="1393837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AA2353D7-617F-B647-5D6C-C5563C424C6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86693" y="3279178"/>
              <a:ext cx="1219200" cy="1393837"/>
            </a:xfrm>
            <a:prstGeom prst="rect">
              <a:avLst/>
            </a:prstGeom>
          </p:spPr>
        </p:pic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A4B037C5-B4E6-0669-AA69-4A152FDFC1B9}"/>
                </a:ext>
              </a:extLst>
            </p:cNvPr>
            <p:cNvCxnSpPr/>
            <p:nvPr/>
          </p:nvCxnSpPr>
          <p:spPr>
            <a:xfrm>
              <a:off x="7877262" y="4597861"/>
              <a:ext cx="229019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6F3E2F75-7E63-36B5-D4D4-A5060A790D3F}"/>
              </a:ext>
            </a:extLst>
          </p:cNvPr>
          <p:cNvGrpSpPr/>
          <p:nvPr/>
        </p:nvGrpSpPr>
        <p:grpSpPr>
          <a:xfrm>
            <a:off x="8271545" y="2626102"/>
            <a:ext cx="293614" cy="939219"/>
            <a:chOff x="8271545" y="2626102"/>
            <a:chExt cx="293614" cy="939219"/>
          </a:xfrm>
        </p:grpSpPr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4DB8BB32-AF70-712D-A2AA-A2C90CE3205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271545" y="2701255"/>
              <a:ext cx="0" cy="86406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7617582F-8013-5460-04C9-4582933BE3AF}"/>
                </a:ext>
              </a:extLst>
            </p:cNvPr>
            <p:cNvSpPr txBox="1"/>
            <p:nvPr/>
          </p:nvSpPr>
          <p:spPr>
            <a:xfrm>
              <a:off x="8271545" y="2626102"/>
              <a:ext cx="2936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35F8BD80-6AA5-CFBF-8B40-20CC0E663BAA}"/>
              </a:ext>
            </a:extLst>
          </p:cNvPr>
          <p:cNvCxnSpPr>
            <a:cxnSpLocks/>
          </p:cNvCxnSpPr>
          <p:nvPr/>
        </p:nvCxnSpPr>
        <p:spPr>
          <a:xfrm>
            <a:off x="7262069" y="3565321"/>
            <a:ext cx="2312566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2114544-BEB4-B3A2-8B0B-47954FD7619E}"/>
              </a:ext>
            </a:extLst>
          </p:cNvPr>
          <p:cNvCxnSpPr>
            <a:cxnSpLocks/>
          </p:cNvCxnSpPr>
          <p:nvPr/>
        </p:nvCxnSpPr>
        <p:spPr>
          <a:xfrm>
            <a:off x="7270458" y="2701255"/>
            <a:ext cx="2312566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>
            <a:extLst>
              <a:ext uri="{FF2B5EF4-FFF2-40B4-BE49-F238E27FC236}">
                <a16:creationId xmlns:a16="http://schemas.microsoft.com/office/drawing/2014/main" id="{7F906795-ADBB-1398-2EFD-4B4407D4EEAF}"/>
              </a:ext>
            </a:extLst>
          </p:cNvPr>
          <p:cNvSpPr/>
          <p:nvPr/>
        </p:nvSpPr>
        <p:spPr>
          <a:xfrm>
            <a:off x="528506" y="4538791"/>
            <a:ext cx="5083729" cy="9140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学习目标：熟悉弹簧运动的过程。能迅速抽象出特殊点！</a:t>
            </a:r>
          </a:p>
        </p:txBody>
      </p:sp>
    </p:spTree>
    <p:extLst>
      <p:ext uri="{BB962C8B-B14F-4D97-AF65-F5344CB8AC3E}">
        <p14:creationId xmlns:p14="http://schemas.microsoft.com/office/powerpoint/2010/main" val="382637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4A606F-23D6-6816-B4B3-D48DD50D3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713064"/>
          </a:xfrm>
        </p:spPr>
        <p:txBody>
          <a:bodyPr/>
          <a:lstStyle/>
          <a:p>
            <a:r>
              <a:rPr lang="zh-CN" altLang="en-US" dirty="0"/>
              <a:t>图像理解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64B6407-C933-D5AC-E586-CA5CB80E70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014" y="3098217"/>
            <a:ext cx="3878153" cy="275729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DC5D0405-3097-E2C2-E8E5-F24737C434B2}"/>
                  </a:ext>
                </a:extLst>
              </p:cNvPr>
              <p:cNvSpPr txBox="1"/>
              <p:nvPr/>
            </p:nvSpPr>
            <p:spPr>
              <a:xfrm>
                <a:off x="0" y="713065"/>
                <a:ext cx="12259112" cy="267765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10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．如图甲所示，劲度系数为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的轻弹簧竖直放置，下端固定在水平地面上，一质量为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的小球，从离弹簧上端高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处自由下落，接触弹簧后继续向下运动。以小球开始下落的位置为原点，沿竖直向下建立一坐标轴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Ox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，小球的速度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随时间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变化的图像如图乙所示。其中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OA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段为直线，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AB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段是与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OA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相切于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点的曲线，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BC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是平滑的曲线，弹簧弹力大小</a:t>
                </a:r>
                <a14:m>
                  <m:oMath xmlns:m="http://schemas.openxmlformats.org/officeDocument/2006/math">
                    <m:r>
                      <a:rPr lang="en-US" altLang="zh-CN" sz="2400" i="1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𝐹</m:t>
                    </m:r>
                    <m:r>
                      <a:rPr lang="en-US" altLang="zh-CN" sz="2400" i="1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𝑘</m:t>
                    </m:r>
                    <m:r>
                      <m:rPr>
                        <m:sty m:val="p"/>
                      </m:rPr>
                      <a:rPr lang="en-US" altLang="zh-CN" sz="24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Δ</m:t>
                    </m:r>
                    <m:r>
                      <a:rPr lang="en-US" altLang="zh-CN" sz="2400" i="1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Δ</m:t>
                    </m:r>
                    <m:r>
                      <a:rPr lang="en-US" altLang="zh-CN" sz="2400" i="1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为弹簧的形变量。则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点对应的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x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坐标为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___________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，小球从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到</a:t>
                </a:r>
                <a:r>
                  <a:rPr lang="en-US" altLang="zh-CN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的过程重力做的功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___________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小球动能增量的绝对值（选填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“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大于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”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“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等于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”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“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小于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”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或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“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可能大于、等于或小于</a:t>
                </a:r>
                <a:r>
                  <a:rPr lang="en-US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”</a:t>
                </a:r>
                <a:r>
                  <a:rPr lang="zh-CN" altLang="zh-CN" sz="24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）。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DC5D0405-3097-E2C2-E8E5-F24737C434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713065"/>
                <a:ext cx="12259112" cy="2677656"/>
              </a:xfrm>
              <a:prstGeom prst="rect">
                <a:avLst/>
              </a:prstGeom>
              <a:blipFill>
                <a:blip r:embed="rId3"/>
                <a:stretch>
                  <a:fillRect l="-746" t="-2506" r="-448" b="-432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标注: 线形 6">
            <a:extLst>
              <a:ext uri="{FF2B5EF4-FFF2-40B4-BE49-F238E27FC236}">
                <a16:creationId xmlns:a16="http://schemas.microsoft.com/office/drawing/2014/main" id="{64DA5915-0F85-CA7B-7C3D-AA9739D59370}"/>
              </a:ext>
            </a:extLst>
          </p:cNvPr>
          <p:cNvSpPr/>
          <p:nvPr/>
        </p:nvSpPr>
        <p:spPr>
          <a:xfrm>
            <a:off x="5041783" y="5855516"/>
            <a:ext cx="1551963" cy="335560"/>
          </a:xfrm>
          <a:prstGeom prst="borderCallout1">
            <a:avLst>
              <a:gd name="adj1" fmla="val -11250"/>
              <a:gd name="adj2" fmla="val 65180"/>
              <a:gd name="adj3" fmla="val -362499"/>
              <a:gd name="adj4" fmla="val 449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自由落体</a:t>
            </a:r>
          </a:p>
        </p:txBody>
      </p:sp>
      <p:sp>
        <p:nvSpPr>
          <p:cNvPr id="8" name="标注: 线形 7">
            <a:extLst>
              <a:ext uri="{FF2B5EF4-FFF2-40B4-BE49-F238E27FC236}">
                <a16:creationId xmlns:a16="http://schemas.microsoft.com/office/drawing/2014/main" id="{F9BE4EC3-B8D7-A9DB-EE3E-3D30A8B2322E}"/>
              </a:ext>
            </a:extLst>
          </p:cNvPr>
          <p:cNvSpPr/>
          <p:nvPr/>
        </p:nvSpPr>
        <p:spPr>
          <a:xfrm>
            <a:off x="5859708" y="2894202"/>
            <a:ext cx="1480659" cy="619218"/>
          </a:xfrm>
          <a:prstGeom prst="borderCallout1">
            <a:avLst>
              <a:gd name="adj1" fmla="val 113750"/>
              <a:gd name="adj2" fmla="val 9504"/>
              <a:gd name="adj3" fmla="val 194747"/>
              <a:gd name="adj4" fmla="val 110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刚接触弹簧瞬间</a:t>
            </a:r>
          </a:p>
        </p:txBody>
      </p:sp>
      <p:sp>
        <p:nvSpPr>
          <p:cNvPr id="9" name="标注: 线形 8">
            <a:extLst>
              <a:ext uri="{FF2B5EF4-FFF2-40B4-BE49-F238E27FC236}">
                <a16:creationId xmlns:a16="http://schemas.microsoft.com/office/drawing/2014/main" id="{B4432BED-5705-7EA7-36E6-F8DD98FD8297}"/>
              </a:ext>
            </a:extLst>
          </p:cNvPr>
          <p:cNvSpPr/>
          <p:nvPr/>
        </p:nvSpPr>
        <p:spPr>
          <a:xfrm>
            <a:off x="7682167" y="3081112"/>
            <a:ext cx="1480659" cy="811380"/>
          </a:xfrm>
          <a:prstGeom prst="borderCallout1">
            <a:avLst>
              <a:gd name="adj1" fmla="val 113750"/>
              <a:gd name="adj2" fmla="val 9504"/>
              <a:gd name="adj3" fmla="val 99663"/>
              <a:gd name="adj4" fmla="val -858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平衡位置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2400" i="1" baseline="-250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max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标注: 线形 9">
            <a:extLst>
              <a:ext uri="{FF2B5EF4-FFF2-40B4-BE49-F238E27FC236}">
                <a16:creationId xmlns:a16="http://schemas.microsoft.com/office/drawing/2014/main" id="{D40B1899-D754-E828-E6C7-9907B819BA28}"/>
              </a:ext>
            </a:extLst>
          </p:cNvPr>
          <p:cNvSpPr/>
          <p:nvPr/>
        </p:nvSpPr>
        <p:spPr>
          <a:xfrm>
            <a:off x="8301296" y="4468314"/>
            <a:ext cx="1480659" cy="811380"/>
          </a:xfrm>
          <a:prstGeom prst="borderCallout1">
            <a:avLst>
              <a:gd name="adj1" fmla="val 67345"/>
              <a:gd name="adj2" fmla="val -2000"/>
              <a:gd name="adj3" fmla="val 99663"/>
              <a:gd name="adj4" fmla="val -858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合力向上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v=0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标注: 线形 10">
            <a:extLst>
              <a:ext uri="{FF2B5EF4-FFF2-40B4-BE49-F238E27FC236}">
                <a16:creationId xmlns:a16="http://schemas.microsoft.com/office/drawing/2014/main" id="{0D8FC3D8-A8F9-8E2F-66E4-1E911093003B}"/>
              </a:ext>
            </a:extLst>
          </p:cNvPr>
          <p:cNvSpPr/>
          <p:nvPr/>
        </p:nvSpPr>
        <p:spPr>
          <a:xfrm>
            <a:off x="2944399" y="3889082"/>
            <a:ext cx="480971" cy="343948"/>
          </a:xfrm>
          <a:prstGeom prst="borderCallout1">
            <a:avLst>
              <a:gd name="adj1" fmla="val 40579"/>
              <a:gd name="adj2" fmla="val 98457"/>
              <a:gd name="adj3" fmla="val 94747"/>
              <a:gd name="adj4" fmla="val 2220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标注: 线形 11">
            <a:extLst>
              <a:ext uri="{FF2B5EF4-FFF2-40B4-BE49-F238E27FC236}">
                <a16:creationId xmlns:a16="http://schemas.microsoft.com/office/drawing/2014/main" id="{C1436BCC-9842-7AC3-A7C2-FFFECA6B0CC4}"/>
              </a:ext>
            </a:extLst>
          </p:cNvPr>
          <p:cNvSpPr/>
          <p:nvPr/>
        </p:nvSpPr>
        <p:spPr>
          <a:xfrm>
            <a:off x="2944399" y="4387443"/>
            <a:ext cx="480971" cy="343948"/>
          </a:xfrm>
          <a:prstGeom prst="borderCallout1">
            <a:avLst>
              <a:gd name="adj1" fmla="val 40579"/>
              <a:gd name="adj2" fmla="val 98457"/>
              <a:gd name="adj3" fmla="val 45225"/>
              <a:gd name="adj4" fmla="val 2798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30929BE5-2DE7-4CE2-09E5-56457E44C37D}"/>
              </a:ext>
            </a:extLst>
          </p:cNvPr>
          <p:cNvGrpSpPr/>
          <p:nvPr/>
        </p:nvGrpSpPr>
        <p:grpSpPr>
          <a:xfrm>
            <a:off x="3763050" y="4190085"/>
            <a:ext cx="378644" cy="461665"/>
            <a:chOff x="3763050" y="4190085"/>
            <a:chExt cx="378644" cy="461665"/>
          </a:xfrm>
        </p:grpSpPr>
        <p:cxnSp>
          <p:nvCxnSpPr>
            <p:cNvPr id="14" name="直接箭头连接符 13">
              <a:extLst>
                <a:ext uri="{FF2B5EF4-FFF2-40B4-BE49-F238E27FC236}">
                  <a16:creationId xmlns:a16="http://schemas.microsoft.com/office/drawing/2014/main" id="{1D7A895F-6992-BB83-854B-3D615C8DA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41694" y="4233030"/>
              <a:ext cx="0" cy="326387"/>
            </a:xfrm>
            <a:prstGeom prst="straightConnector1">
              <a:avLst/>
            </a:prstGeom>
            <a:ln w="28575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A5BC9521-5927-D9F1-B0B7-EF67937CDE53}"/>
                </a:ext>
              </a:extLst>
            </p:cNvPr>
            <p:cNvSpPr txBox="1"/>
            <p:nvPr/>
          </p:nvSpPr>
          <p:spPr>
            <a:xfrm>
              <a:off x="3763050" y="4190085"/>
              <a:ext cx="3095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标注: 线形 17">
            <a:extLst>
              <a:ext uri="{FF2B5EF4-FFF2-40B4-BE49-F238E27FC236}">
                <a16:creationId xmlns:a16="http://schemas.microsoft.com/office/drawing/2014/main" id="{1D2617BB-C025-B1DA-1EEB-56284B179C4B}"/>
              </a:ext>
            </a:extLst>
          </p:cNvPr>
          <p:cNvSpPr/>
          <p:nvPr/>
        </p:nvSpPr>
        <p:spPr>
          <a:xfrm>
            <a:off x="1120588" y="4396223"/>
            <a:ext cx="1514247" cy="489542"/>
          </a:xfrm>
          <a:prstGeom prst="borderCallout1">
            <a:avLst>
              <a:gd name="adj1" fmla="val 40579"/>
              <a:gd name="adj2" fmla="val 98457"/>
              <a:gd name="adj3" fmla="val 47831"/>
              <a:gd name="adj4" fmla="val 1201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Mg-kx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=0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标注: 线形 18">
            <a:extLst>
              <a:ext uri="{FF2B5EF4-FFF2-40B4-BE49-F238E27FC236}">
                <a16:creationId xmlns:a16="http://schemas.microsoft.com/office/drawing/2014/main" id="{386F5ED0-A79A-5B3B-6DB5-B241A9C83C5F}"/>
              </a:ext>
            </a:extLst>
          </p:cNvPr>
          <p:cNvSpPr/>
          <p:nvPr/>
        </p:nvSpPr>
        <p:spPr>
          <a:xfrm>
            <a:off x="8422496" y="5655393"/>
            <a:ext cx="2254469" cy="489542"/>
          </a:xfrm>
          <a:prstGeom prst="borderCallout1">
            <a:avLst>
              <a:gd name="adj1" fmla="val -7034"/>
              <a:gd name="adj2" fmla="val 77736"/>
              <a:gd name="adj3" fmla="val -71200"/>
              <a:gd name="adj4" fmla="val 573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kx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-Mg=ma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791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57BDCF-B89D-AB10-CE79-25441A267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91763"/>
            <a:ext cx="10515600" cy="1325563"/>
          </a:xfrm>
        </p:spPr>
        <p:txBody>
          <a:bodyPr/>
          <a:lstStyle/>
          <a:p>
            <a:r>
              <a:rPr lang="zh-CN" altLang="en-US" dirty="0"/>
              <a:t>斜面  思路一样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9A9E2D0-9BB4-56BB-7213-3F471C666C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837" y="5094754"/>
            <a:ext cx="4585951" cy="1713002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EAB872C-07E3-BC52-8348-AAB0A3465B1F}"/>
              </a:ext>
            </a:extLst>
          </p:cNvPr>
          <p:cNvSpPr txBox="1"/>
          <p:nvPr/>
        </p:nvSpPr>
        <p:spPr>
          <a:xfrm>
            <a:off x="0" y="682094"/>
            <a:ext cx="12192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50000"/>
              </a:lnSpc>
            </a:pP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多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．如图甲，在倾角为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θ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=30°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的斜面上放一轻质弹簧，其下端固定，静止时上端位置在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点。小物块在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点由静止释放，从开始运动的一段时间内的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v-t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图像如图乙所示。小物块在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0.8s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时运动到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点，在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1.0s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时到达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点（图中未标出），在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1.3s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时到达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点，经过一段时间后又回到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点，且速度不为零。取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=10m/s</a:t>
            </a:r>
            <a:r>
              <a:rPr lang="en-US" altLang="zh-CN" sz="2400" kern="100" baseline="300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。由图知（　　）</a:t>
            </a:r>
          </a:p>
          <a:p>
            <a:pPr algn="l" fontAlgn="ctr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．小物块从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点运动到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点的过程中，小物块在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点时，弹簧的弹性势能最小</a:t>
            </a:r>
          </a:p>
          <a:p>
            <a:pPr algn="l" fontAlgn="ctr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．小物块从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点运动到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点的过程中，小物块机械能不断减少</a:t>
            </a:r>
          </a:p>
          <a:p>
            <a:pPr algn="l" fontAlgn="ctr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．小物块从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点运动到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点的过程中，加速度不断减小</a:t>
            </a:r>
          </a:p>
          <a:p>
            <a:pPr algn="l" fontAlgn="ctr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．小物块第一次经过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点的加速度值小于第二次经过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点的加速度值</a:t>
            </a:r>
          </a:p>
        </p:txBody>
      </p:sp>
    </p:spTree>
    <p:extLst>
      <p:ext uri="{BB962C8B-B14F-4D97-AF65-F5344CB8AC3E}">
        <p14:creationId xmlns:p14="http://schemas.microsoft.com/office/powerpoint/2010/main" val="2199643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8B5A79-C33C-4C24-FABF-13BBDF025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6915"/>
            <a:ext cx="10515600" cy="1325563"/>
          </a:xfrm>
        </p:spPr>
        <p:txBody>
          <a:bodyPr/>
          <a:lstStyle/>
          <a:p>
            <a:r>
              <a:rPr lang="zh-CN" altLang="en-US" dirty="0"/>
              <a:t>再变形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B104DB0-EC41-A588-6276-03E5B9C1D0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493" y="4165100"/>
            <a:ext cx="1425742" cy="241427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A0ED7D2D-046F-2AF0-A5D6-60BA862D3BAD}"/>
                  </a:ext>
                </a:extLst>
              </p:cNvPr>
              <p:cNvSpPr txBox="1"/>
              <p:nvPr/>
            </p:nvSpPr>
            <p:spPr>
              <a:xfrm>
                <a:off x="0" y="798376"/>
                <a:ext cx="12192000" cy="52612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 fontAlgn="ctr">
                  <a:lnSpc>
                    <a:spcPct val="150000"/>
                  </a:lnSpc>
                </a:pP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多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5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．如图所示，两根固定直杆组成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“V”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字形，两杆夹角为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30°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，其中左侧杆竖直，右侧杆光滑。轻弹簧的一端固定在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点，另一端连接质量为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0.1</m:t>
                    </m:r>
                    <m:r>
                      <m:rPr>
                        <m:nor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的小球，小球套在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𝑂𝐹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杆上。某时刻，小球从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点静止开始沿右侧杆下滑，到达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点时弹簧恢复原长。越过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点后继续下滑。已知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𝐸𝑃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垂直于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𝑂𝐸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𝐸𝑀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垂直于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𝑂𝐹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，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为右侧杆上一点且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∠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𝑂𝐸𝑁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=30°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，弹簧原长为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0.45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，重力加速度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大小取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10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m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/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s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，以下判断正确的是（　　）</a:t>
                </a: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．小球沿杆下滑过程中，从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点至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点过程中弹簧弹力功率先增大后减小</a:t>
                </a: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．从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点运动到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点的过程中，小球机械能守恒</a:t>
                </a: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．小球达到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点时，速度大小为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m/s</a:t>
                </a:r>
                <a:endParaRPr lang="zh-CN" altLang="zh-CN" sz="2400" i="1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  <a:p>
                <a:pPr algn="l" fontAlgn="ctr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．小球达到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点时，重力的瞬时功率为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</a:rPr>
                  <a:t>W</a:t>
                </a:r>
                <a:endParaRPr lang="zh-CN" altLang="zh-CN" sz="2400" i="1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A0ED7D2D-046F-2AF0-A5D6-60BA862D3B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798376"/>
                <a:ext cx="12192000" cy="5261248"/>
              </a:xfrm>
              <a:prstGeom prst="rect">
                <a:avLst/>
              </a:prstGeom>
              <a:blipFill>
                <a:blip r:embed="rId3"/>
                <a:stretch>
                  <a:fillRect l="-750" r="-4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016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758</Words>
  <Application>Microsoft Office PowerPoint</Application>
  <PresentationFormat>宽屏</PresentationFormat>
  <Paragraphs>33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等线</vt:lpstr>
      <vt:lpstr>等线 Light</vt:lpstr>
      <vt:lpstr>黑体</vt:lpstr>
      <vt:lpstr>宋体</vt:lpstr>
      <vt:lpstr>Arial</vt:lpstr>
      <vt:lpstr>Cambria Math</vt:lpstr>
      <vt:lpstr>Times New Roman</vt:lpstr>
      <vt:lpstr>Office 主题​​</vt:lpstr>
      <vt:lpstr>弹簧类问题</vt:lpstr>
      <vt:lpstr>PowerPoint 演示文稿</vt:lpstr>
      <vt:lpstr>图像理解</vt:lpstr>
      <vt:lpstr>斜面  思路一样</vt:lpstr>
      <vt:lpstr>再变形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4</cp:revision>
  <dcterms:created xsi:type="dcterms:W3CDTF">2022-06-01T09:35:18Z</dcterms:created>
  <dcterms:modified xsi:type="dcterms:W3CDTF">2022-06-06T01:34:45Z</dcterms:modified>
</cp:coreProperties>
</file>