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90" r:id="rId1"/>
  </p:sldMasterIdLst>
  <p:notesMasterIdLst>
    <p:notesMasterId r:id="rId26"/>
  </p:notesMasterIdLst>
  <p:sldIdLst>
    <p:sldId id="256" r:id="rId2"/>
    <p:sldId id="257" r:id="rId3"/>
    <p:sldId id="274" r:id="rId4"/>
    <p:sldId id="258" r:id="rId5"/>
    <p:sldId id="273" r:id="rId6"/>
    <p:sldId id="259" r:id="rId7"/>
    <p:sldId id="262" r:id="rId8"/>
    <p:sldId id="260" r:id="rId9"/>
    <p:sldId id="275" r:id="rId10"/>
    <p:sldId id="276" r:id="rId11"/>
    <p:sldId id="261" r:id="rId12"/>
    <p:sldId id="263" r:id="rId13"/>
    <p:sldId id="264" r:id="rId14"/>
    <p:sldId id="277" r:id="rId15"/>
    <p:sldId id="265" r:id="rId16"/>
    <p:sldId id="266" r:id="rId17"/>
    <p:sldId id="279" r:id="rId18"/>
    <p:sldId id="278" r:id="rId19"/>
    <p:sldId id="267" r:id="rId20"/>
    <p:sldId id="268" r:id="rId21"/>
    <p:sldId id="269" r:id="rId22"/>
    <p:sldId id="270" r:id="rId23"/>
    <p:sldId id="271" r:id="rId24"/>
    <p:sldId id="272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780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2020/12/29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8" name="图片 7" descr="出版社LOGO">
            <a:extLst>
              <a:ext uri="{FF2B5EF4-FFF2-40B4-BE49-F238E27FC236}">
                <a16:creationId xmlns:a16="http://schemas.microsoft.com/office/drawing/2014/main" id="{65F35720-C62F-4861-B920-5FDC83D5F7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8054" y="76201"/>
            <a:ext cx="2678007" cy="59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889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8" name="图片 7" descr="出版社LOGO">
            <a:extLst>
              <a:ext uri="{FF2B5EF4-FFF2-40B4-BE49-F238E27FC236}">
                <a16:creationId xmlns:a16="http://schemas.microsoft.com/office/drawing/2014/main" id="{544076BA-8096-4FD8-86D4-B23C90A5CB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25094" y="5970906"/>
            <a:ext cx="2678007" cy="59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78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004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9" name="图片 8" descr="出版社LOGO">
            <a:extLst>
              <a:ext uri="{FF2B5EF4-FFF2-40B4-BE49-F238E27FC236}">
                <a16:creationId xmlns:a16="http://schemas.microsoft.com/office/drawing/2014/main" id="{E88671D5-E4C6-4F85-A116-90D5839BB8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66581" y="5885816"/>
            <a:ext cx="2678007" cy="59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318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2020/12/29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5858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2020/12/29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7" name="图片 6" descr="出版社LOGO">
            <a:extLst>
              <a:ext uri="{FF2B5EF4-FFF2-40B4-BE49-F238E27FC236}">
                <a16:creationId xmlns:a16="http://schemas.microsoft.com/office/drawing/2014/main" id="{62A0C1F2-ACF7-4FA7-BD70-3488C81465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536007" y="5885816"/>
            <a:ext cx="2678007" cy="59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251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2020/12/29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107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0265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530820CF-B880-4189-942D-D702A7CBA730}" type="datetimeFigureOut">
              <a:rPr lang="zh-CN" altLang="en-US" smtClean="0"/>
              <a:t>2020/12/29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2015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98898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2020/12/29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8439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2020/12/29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1167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38040" y="980729"/>
            <a:ext cx="8458200" cy="1222375"/>
          </a:xfrm>
        </p:spPr>
        <p:txBody>
          <a:bodyPr>
            <a:normAutofit fontScale="90000"/>
          </a:bodyPr>
          <a:lstStyle/>
          <a:p>
            <a:r>
              <a:rPr lang="ja-JP" altLang="zh-CN" b="1" dirty="0">
                <a:latin typeface="MS Mincho" panose="02020609040205080304" pitchFamily="49" charset="-128"/>
                <a:ea typeface="MS Mincho" panose="02020609040205080304" pitchFamily="49" charset="-128"/>
              </a:rPr>
              <a:t>第</a:t>
            </a:r>
            <a:r>
              <a:rPr lang="x-none" altLang="zh-CN" b="1" dirty="0">
                <a:latin typeface="MS Mincho" panose="02020609040205080304" pitchFamily="49" charset="-128"/>
                <a:ea typeface="MS Mincho" panose="02020609040205080304" pitchFamily="49" charset="-128"/>
              </a:rPr>
              <a:t>8</a:t>
            </a:r>
            <a:r>
              <a:rPr lang="ja-JP" altLang="zh-CN" b="1" dirty="0">
                <a:latin typeface="MS Mincho" panose="02020609040205080304" pitchFamily="49" charset="-128"/>
                <a:ea typeface="MS Mincho" panose="02020609040205080304" pitchFamily="49" charset="-128"/>
              </a:rPr>
              <a:t>課　</a:t>
            </a:r>
            <a:br>
              <a:rPr lang="en-US" altLang="ja-JP" b="1" dirty="0">
                <a:latin typeface="MS Mincho" panose="02020609040205080304" pitchFamily="49" charset="-128"/>
                <a:ea typeface="MS Mincho" panose="02020609040205080304" pitchFamily="49" charset="-128"/>
              </a:rPr>
            </a:br>
            <a:br>
              <a:rPr lang="en-US" altLang="ja-JP" b="1" dirty="0">
                <a:latin typeface="MS Mincho" panose="02020609040205080304" pitchFamily="49" charset="-128"/>
                <a:ea typeface="MS Mincho" panose="02020609040205080304" pitchFamily="49" charset="-128"/>
              </a:rPr>
            </a:br>
            <a:r>
              <a:rPr lang="ja-JP" altLang="zh-CN" sz="5300" b="1" dirty="0">
                <a:latin typeface="MS Mincho" panose="02020609040205080304" pitchFamily="49" charset="-128"/>
                <a:ea typeface="MS Mincho" panose="02020609040205080304" pitchFamily="49" charset="-128"/>
              </a:rPr>
              <a:t>ちょっと　待って　ください</a:t>
            </a:r>
            <a:br>
              <a:rPr lang="zh-CN" altLang="zh-CN" dirty="0">
                <a:latin typeface="MS Mincho" panose="02020609040205080304" pitchFamily="49" charset="-128"/>
                <a:ea typeface="MS Mincho" panose="02020609040205080304" pitchFamily="49" charset="-128"/>
              </a:rPr>
            </a:br>
            <a:r>
              <a:rPr lang="en-US" altLang="zh-CN" dirty="0"/>
              <a:t> </a:t>
            </a:r>
            <a:br>
              <a:rPr lang="zh-CN" altLang="zh-CN" dirty="0"/>
            </a:br>
            <a:endParaRPr lang="zh-CN" altLang="en-US" dirty="0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1 </a:t>
            </a:r>
            <a:r>
              <a:rPr lang="zh-CN" altLang="en-US" dirty="0"/>
              <a:t>日语动词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52600" y="1290321"/>
            <a:ext cx="8686800" cy="4525963"/>
          </a:xfrm>
        </p:spPr>
        <p:txBody>
          <a:bodyPr/>
          <a:lstStyle/>
          <a:p>
            <a:r>
              <a:rPr lang="zh-CN" altLang="en-US" dirty="0"/>
              <a:t>日语动词分为三大类，分别是</a:t>
            </a:r>
            <a:r>
              <a:rPr lang="en-US" altLang="ja-JP" dirty="0"/>
              <a:t>Ⅰ</a:t>
            </a:r>
            <a:r>
              <a:rPr lang="zh-CN" altLang="en-US" dirty="0"/>
              <a:t>类动词，</a:t>
            </a:r>
            <a:r>
              <a:rPr lang="en-US" altLang="ja-JP" dirty="0"/>
              <a:t>Ⅱ</a:t>
            </a:r>
            <a:r>
              <a:rPr lang="zh-CN" altLang="en-US" dirty="0"/>
              <a:t>类动词和</a:t>
            </a:r>
            <a:r>
              <a:rPr lang="en-US" altLang="ja-JP" dirty="0"/>
              <a:t>Ⅲ</a:t>
            </a:r>
            <a:r>
              <a:rPr lang="zh-CN" altLang="en-US" dirty="0"/>
              <a:t>类动词。其</a:t>
            </a:r>
            <a:r>
              <a:rPr lang="ja-JP" altLang="zh-CN" dirty="0">
                <a:latin typeface="华文楷体" panose="02010600040101010101" pitchFamily="2" charset="-122"/>
                <a:ea typeface="华文楷体" panose="02010600040101010101" pitchFamily="2" charset="-122"/>
              </a:rPr>
              <a:t>「动词</a:t>
            </a:r>
            <a:r>
              <a:rPr lang="ja-JP" altLang="zh-CN" dirty="0">
                <a:latin typeface="MS Mincho" panose="02020609040205080304" pitchFamily="49" charset="-128"/>
                <a:ea typeface="MS Mincho" panose="02020609040205080304" pitchFamily="49" charset="-128"/>
              </a:rPr>
              <a:t>て</a:t>
            </a:r>
            <a:r>
              <a:rPr lang="ja-JP" altLang="zh-CN" dirty="0">
                <a:latin typeface="华文楷体" panose="02010600040101010101" pitchFamily="2" charset="-122"/>
                <a:ea typeface="华文楷体" panose="02010600040101010101" pitchFamily="2" charset="-122"/>
              </a:rPr>
              <a:t>形」的变形规则</a:t>
            </a:r>
            <a:r>
              <a:rPr lang="zh-CN" altLang="ja-JP" dirty="0">
                <a:latin typeface="华文楷体" panose="02010600040101010101" pitchFamily="2" charset="-122"/>
                <a:ea typeface="华文楷体" panose="02010600040101010101" pitchFamily="2" charset="-122"/>
              </a:rPr>
              <a:t>如下图</a:t>
            </a: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ja-JP" dirty="0"/>
              <a:t>Ⅰ</a:t>
            </a:r>
            <a:r>
              <a:rPr lang="zh-CN" altLang="en-US" dirty="0"/>
              <a:t>类动词 </a:t>
            </a:r>
            <a:r>
              <a:rPr lang="ja-JP" altLang="en-US" dirty="0"/>
              <a:t>　ます</a:t>
            </a:r>
            <a:r>
              <a:rPr lang="zh-CN" altLang="en-US" dirty="0"/>
              <a:t>前是</a:t>
            </a:r>
            <a:r>
              <a:rPr lang="ja-JP" altLang="en-US" dirty="0"/>
              <a:t>い</a:t>
            </a:r>
            <a:r>
              <a:rPr lang="zh-CN" altLang="en-US" dirty="0"/>
              <a:t>段假名</a:t>
            </a:r>
            <a:endParaRPr lang="en-US" altLang="zh-CN" dirty="0"/>
          </a:p>
          <a:p>
            <a:r>
              <a:rPr lang="en-US" altLang="ja-JP" dirty="0"/>
              <a:t>Ⅱ</a:t>
            </a:r>
            <a:r>
              <a:rPr lang="zh-CN" altLang="en-US" dirty="0"/>
              <a:t>类动词  </a:t>
            </a:r>
            <a:r>
              <a:rPr lang="ja-JP" altLang="en-US" dirty="0"/>
              <a:t>　ます</a:t>
            </a:r>
            <a:r>
              <a:rPr lang="zh-CN" altLang="en-US" dirty="0"/>
              <a:t>前是</a:t>
            </a:r>
            <a:r>
              <a:rPr lang="ja-JP" altLang="en-US" dirty="0"/>
              <a:t>え</a:t>
            </a:r>
            <a:r>
              <a:rPr lang="zh-CN" altLang="en-US" dirty="0"/>
              <a:t>段假名（少数</a:t>
            </a:r>
            <a:r>
              <a:rPr lang="ja-JP" altLang="en-US" dirty="0"/>
              <a:t>い</a:t>
            </a:r>
            <a:r>
              <a:rPr lang="zh-CN" altLang="en-US" dirty="0"/>
              <a:t>段）</a:t>
            </a:r>
            <a:endParaRPr lang="en-US" altLang="zh-CN" dirty="0"/>
          </a:p>
          <a:p>
            <a:r>
              <a:rPr lang="en-US" altLang="ja-JP" dirty="0"/>
              <a:t>Ⅲ</a:t>
            </a:r>
            <a:r>
              <a:rPr lang="zh-CN" altLang="en-US" dirty="0"/>
              <a:t>类动词   </a:t>
            </a:r>
            <a:r>
              <a:rPr lang="ja-JP" altLang="en-US" dirty="0"/>
              <a:t>　します・来ます・散歩します。。</a:t>
            </a:r>
            <a:endParaRPr lang="en-US" altLang="zh-CN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8800" y="98425"/>
            <a:ext cx="8686800" cy="838200"/>
          </a:xfrm>
        </p:spPr>
        <p:txBody>
          <a:bodyPr/>
          <a:lstStyle/>
          <a:p>
            <a:r>
              <a:rPr lang="ja-JP" altLang="en-US" dirty="0">
                <a:latin typeface="MS Mincho" panose="02020609040205080304" pitchFamily="49" charset="-128"/>
                <a:ea typeface="MS Mincho" panose="02020609040205080304" pitchFamily="49" charset="-128"/>
              </a:rPr>
              <a:t>練習しましょう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24000" y="909479"/>
            <a:ext cx="9144000" cy="5733256"/>
          </a:xfrm>
        </p:spPr>
        <p:txBody>
          <a:bodyPr>
            <a:noAutofit/>
          </a:bodyPr>
          <a:lstStyle/>
          <a:p>
            <a:r>
              <a:rPr lang="en-US" altLang="ja-JP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   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働きます・行きます・書きます・泳ぎます・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   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急ぎます・休みます・飲みます・読みます・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   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休みます・遊びます・呼びます・終わります・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   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帰ります・取ります・切ります・送ります・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   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吸います・買います・会います・習います・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あげます・寝ます・食べます・教えます・かけます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迎えます・出ます・つけます・開けます・閉めます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とめます・見せます・教えます・始めます・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降ります・見ます・います・起きます・借ります・</a:t>
            </a:r>
            <a:endParaRPr lang="en-US" altLang="ja-JP" sz="2800" b="1" dirty="0">
              <a:solidFill>
                <a:srgbClr val="FF000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来ます・します・勉強します・</a:t>
            </a:r>
            <a:r>
              <a:rPr lang="ja-JP" altLang="en-US" sz="2800" dirty="0">
                <a:solidFill>
                  <a:schemeClr val="tx1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買い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物します・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食事します・散歩します・コピーします</a:t>
            </a:r>
            <a:endParaRPr lang="zh-CN" altLang="en-US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FC06361-9C3C-4BBA-B4B2-C2EA42382C70}"/>
              </a:ext>
            </a:extLst>
          </p:cNvPr>
          <p:cNvSpPr/>
          <p:nvPr/>
        </p:nvSpPr>
        <p:spPr>
          <a:xfrm>
            <a:off x="2207568" y="936626"/>
            <a:ext cx="7776864" cy="249237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52C39516-F42D-415F-9391-839169AE70E0}"/>
              </a:ext>
            </a:extLst>
          </p:cNvPr>
          <p:cNvSpPr/>
          <p:nvPr/>
        </p:nvSpPr>
        <p:spPr>
          <a:xfrm>
            <a:off x="1828800" y="3456147"/>
            <a:ext cx="8587680" cy="206108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id="{DB01061D-4C5E-4112-868C-B930B1EF8766}"/>
              </a:ext>
            </a:extLst>
          </p:cNvPr>
          <p:cNvSpPr/>
          <p:nvPr/>
        </p:nvSpPr>
        <p:spPr>
          <a:xfrm>
            <a:off x="1828800" y="5557954"/>
            <a:ext cx="7776864" cy="967391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9FA329DA-45E4-474E-ADCA-C85B07B40C6E}"/>
              </a:ext>
            </a:extLst>
          </p:cNvPr>
          <p:cNvSpPr/>
          <p:nvPr/>
        </p:nvSpPr>
        <p:spPr>
          <a:xfrm>
            <a:off x="8832304" y="476673"/>
            <a:ext cx="1080120" cy="4870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/>
              <a:t>1</a:t>
            </a:r>
            <a:r>
              <a:rPr lang="zh-CN" altLang="en-US" sz="3600" b="1" dirty="0"/>
              <a:t>类</a:t>
            </a:r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732022FC-4D0B-45E9-9982-248F2281C95B}"/>
              </a:ext>
            </a:extLst>
          </p:cNvPr>
          <p:cNvSpPr/>
          <p:nvPr/>
        </p:nvSpPr>
        <p:spPr>
          <a:xfrm>
            <a:off x="9309640" y="4486691"/>
            <a:ext cx="1080120" cy="4870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/>
              <a:t>2</a:t>
            </a:r>
            <a:r>
              <a:rPr lang="zh-CN" altLang="en-US" sz="3600" b="1" dirty="0"/>
              <a:t>类</a:t>
            </a:r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E8781272-EE0C-45AA-9BA5-FCD2BF3D431A}"/>
              </a:ext>
            </a:extLst>
          </p:cNvPr>
          <p:cNvSpPr/>
          <p:nvPr/>
        </p:nvSpPr>
        <p:spPr>
          <a:xfrm>
            <a:off x="8516652" y="6070694"/>
            <a:ext cx="1080120" cy="4870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/>
              <a:t>3</a:t>
            </a:r>
            <a:r>
              <a:rPr lang="zh-CN" altLang="en-US" sz="3600" b="1" dirty="0"/>
              <a:t>类</a:t>
            </a:r>
          </a:p>
        </p:txBody>
      </p:sp>
    </p:spTree>
    <p:extLst>
      <p:ext uri="{BB962C8B-B14F-4D97-AF65-F5344CB8AC3E}">
        <p14:creationId xmlns:p14="http://schemas.microsoft.com/office/powerpoint/2010/main" val="1273100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Ⅰ</a:t>
            </a:r>
            <a:r>
              <a:rPr lang="zh-CN" altLang="en-US" dirty="0"/>
              <a:t>类动词 </a:t>
            </a:r>
            <a:r>
              <a:rPr lang="ja-JP" altLang="zh-CN" dirty="0">
                <a:latin typeface="MS Mincho" panose="02020609040205080304" pitchFamily="49" charset="-128"/>
                <a:ea typeface="MS Mincho" panose="02020609040205080304" pitchFamily="49" charset="-128"/>
              </a:rPr>
              <a:t>て</a:t>
            </a:r>
            <a:r>
              <a:rPr lang="ja-JP" altLang="zh-CN" dirty="0">
                <a:latin typeface="华文楷体" panose="02010600040101010101" pitchFamily="2" charset="-122"/>
                <a:ea typeface="华文楷体" panose="02010600040101010101" pitchFamily="2" charset="-122"/>
              </a:rPr>
              <a:t>形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627041"/>
              </p:ext>
            </p:extLst>
          </p:nvPr>
        </p:nvGraphicFramePr>
        <p:xfrm>
          <a:off x="1703513" y="1124745"/>
          <a:ext cx="8686800" cy="53475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1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703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91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会</a:t>
                      </a:r>
                      <a:r>
                        <a:rPr lang="zh-CN" sz="2800" u="sng" kern="100" dirty="0">
                          <a:solidFill>
                            <a:schemeClr val="tx1"/>
                          </a:solidFill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い</a:t>
                      </a:r>
                      <a:r>
                        <a:rPr lang="zh-CN" sz="2800" kern="100" dirty="0">
                          <a:solidFill>
                            <a:schemeClr val="tx1"/>
                          </a:solidFill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ます</a:t>
                      </a:r>
                      <a:endParaRPr lang="zh-CN" sz="2800" kern="100" dirty="0">
                        <a:solidFill>
                          <a:schemeClr val="tx1"/>
                        </a:solidFill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会</a:t>
                      </a:r>
                      <a:r>
                        <a:rPr lang="zh-CN" sz="2800" kern="100" dirty="0">
                          <a:solidFill>
                            <a:schemeClr val="tx1"/>
                          </a:solidFill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って</a:t>
                      </a:r>
                      <a:endParaRPr lang="zh-CN" sz="2800" kern="100" dirty="0">
                        <a:solidFill>
                          <a:schemeClr val="tx1"/>
                        </a:solidFill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altLang="en-US" sz="2400" kern="100" dirty="0">
                          <a:solidFill>
                            <a:schemeClr val="tx1"/>
                          </a:solidFill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①</a:t>
                      </a:r>
                      <a:r>
                        <a:rPr lang="ja-JP" sz="2400" kern="100" dirty="0">
                          <a:solidFill>
                            <a:schemeClr val="tx1"/>
                          </a:solidFill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促音变：</a:t>
                      </a:r>
                      <a:endParaRPr lang="zh-CN" sz="2400" kern="100" dirty="0">
                        <a:solidFill>
                          <a:schemeClr val="tx1"/>
                        </a:solidFill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ja-JP" sz="2400" kern="100" dirty="0">
                          <a:solidFill>
                            <a:srgbClr val="FF0000"/>
                          </a:solidFill>
                          <a:latin typeface="Times New Roman" panose="02020603050405020304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      </a:t>
                      </a:r>
                      <a:r>
                        <a:rPr lang="ja-JP" sz="2400" kern="100" dirty="0">
                          <a:solidFill>
                            <a:srgbClr val="FF0000"/>
                          </a:solidFill>
                          <a:latin typeface="Times New Roman" panose="02020603050405020304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い、ち、り  →　って</a:t>
                      </a:r>
                      <a:endParaRPr lang="zh-CN" sz="2400" kern="100" dirty="0">
                        <a:solidFill>
                          <a:srgbClr val="FF0000"/>
                        </a:solidFill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91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立</a:t>
                      </a:r>
                      <a:r>
                        <a:rPr lang="zh-CN" sz="2800" b="1" u="sng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ち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ます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立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って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30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送</a:t>
                      </a:r>
                      <a:r>
                        <a:rPr lang="zh-CN" sz="2800" b="1" u="sng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り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ます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送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って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91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死</a:t>
                      </a:r>
                      <a:r>
                        <a:rPr lang="zh-CN" sz="2800" b="1" i="0" u="sng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に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ます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死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んで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altLang="en-US" sz="2400" b="1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</a:t>
                      </a:r>
                      <a:r>
                        <a:rPr lang="ja-JP" sz="2400" b="1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拨音变：</a:t>
                      </a:r>
                      <a:endParaRPr lang="zh-CN" sz="2400" b="1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ja-JP" sz="2400" b="1" kern="100" dirty="0">
                          <a:solidFill>
                            <a:srgbClr val="FF0000"/>
                          </a:solidFill>
                          <a:latin typeface="Times New Roman" panose="02020603050405020304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     </a:t>
                      </a:r>
                      <a:r>
                        <a:rPr lang="ja-JP" sz="2400" b="1" kern="100" dirty="0">
                          <a:solidFill>
                            <a:srgbClr val="FF0000"/>
                          </a:solidFill>
                          <a:latin typeface="Times New Roman" panose="02020603050405020304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に、み、び　→　んで</a:t>
                      </a:r>
                      <a:endParaRPr lang="zh-CN" sz="2400" b="1" kern="100" dirty="0">
                        <a:solidFill>
                          <a:srgbClr val="FF0000"/>
                        </a:solidFill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91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読</a:t>
                      </a:r>
                      <a:r>
                        <a:rPr lang="zh-CN" sz="2800" b="1" u="sng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み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ます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読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んで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1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遊</a:t>
                      </a:r>
                      <a:r>
                        <a:rPr lang="zh-CN" sz="2800" b="1" u="sng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び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ます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遊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んで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0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書</a:t>
                      </a:r>
                      <a:r>
                        <a:rPr lang="zh-CN" sz="2800" b="1" u="sng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き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ます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書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いて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altLang="en-US" sz="2400" b="1" kern="100" dirty="0">
                          <a:solidFill>
                            <a:schemeClr val="tx1"/>
                          </a:solidFill>
                          <a:latin typeface="Times New Roman" panose="02020603050405020304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③</a:t>
                      </a:r>
                      <a:r>
                        <a:rPr lang="ja-JP" sz="2400" b="1" kern="100" dirty="0">
                          <a:solidFill>
                            <a:schemeClr val="tx1"/>
                          </a:solidFill>
                          <a:latin typeface="Times New Roman" panose="02020603050405020304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い</a:t>
                      </a:r>
                      <a:r>
                        <a:rPr lang="ja-JP" sz="2400" b="1" kern="100" dirty="0">
                          <a:solidFill>
                            <a:schemeClr val="tx1"/>
                          </a:solidFill>
                          <a:latin typeface="Times New Roman" panose="02020603050405020304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音变：</a:t>
                      </a:r>
                      <a:endParaRPr lang="zh-CN" sz="2400" b="1" kern="100" dirty="0">
                        <a:solidFill>
                          <a:schemeClr val="tx1"/>
                        </a:solidFill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ja-JP" sz="2400" b="1" kern="100" dirty="0">
                          <a:solidFill>
                            <a:srgbClr val="FF0000"/>
                          </a:solidFill>
                          <a:latin typeface="Times New Roman" panose="02020603050405020304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     </a:t>
                      </a:r>
                      <a:r>
                        <a:rPr lang="ja-JP" sz="2400" b="1" kern="100" dirty="0">
                          <a:solidFill>
                            <a:srgbClr val="FF0000"/>
                          </a:solidFill>
                          <a:latin typeface="Times New Roman" panose="02020603050405020304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き→いて</a:t>
                      </a:r>
                      <a:r>
                        <a:rPr lang="en-US" altLang="ja-JP" sz="2400" b="1" kern="100" baseline="0" dirty="0">
                          <a:solidFill>
                            <a:srgbClr val="FF0000"/>
                          </a:solidFill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        </a:t>
                      </a:r>
                      <a:r>
                        <a:rPr lang="ja-JP" sz="2400" b="1" kern="100" dirty="0">
                          <a:solidFill>
                            <a:srgbClr val="FF0000"/>
                          </a:solidFill>
                          <a:latin typeface="Times New Roman" panose="02020603050405020304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ぎ→いで</a:t>
                      </a:r>
                      <a:endParaRPr lang="zh-CN" sz="2400" b="1" kern="100" dirty="0">
                        <a:solidFill>
                          <a:srgbClr val="FF0000"/>
                        </a:solidFill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泳</a:t>
                      </a:r>
                      <a:r>
                        <a:rPr lang="zh-CN" sz="2800" b="1" u="sng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ぎ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ます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泳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いで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636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＊</a:t>
                      </a:r>
                      <a:r>
                        <a:rPr lang="en-US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話</a:t>
                      </a:r>
                      <a:r>
                        <a:rPr lang="zh-CN" sz="2800" b="1" u="sng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し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ます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話</a:t>
                      </a: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して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altLang="en-US" sz="2400" b="1" kern="100" dirty="0">
                          <a:latin typeface="宋体" panose="02010600030101010101" pitchFamily="2" charset="-122"/>
                          <a:ea typeface="MS Mincho" panose="02020609040205080304" pitchFamily="49" charset="-128"/>
                          <a:cs typeface="Times New Roman" panose="02020603050405020304"/>
                        </a:rPr>
                        <a:t>④   </a:t>
                      </a:r>
                      <a:r>
                        <a:rPr lang="en-US" altLang="ja-JP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        </a:t>
                      </a:r>
                      <a:r>
                        <a:rPr lang="ja-JP" sz="2400" b="1" kern="100" dirty="0">
                          <a:solidFill>
                            <a:srgbClr val="FF0000"/>
                          </a:solidFill>
                          <a:latin typeface="Times New Roman" panose="02020603050405020304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し→して</a:t>
                      </a:r>
                      <a:endParaRPr lang="zh-CN" sz="2400" b="1" kern="100" dirty="0">
                        <a:solidFill>
                          <a:srgbClr val="FF0000"/>
                        </a:solidFill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674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＊</a:t>
                      </a:r>
                      <a:r>
                        <a:rPr lang="en-US" sz="2800" b="1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行</a:t>
                      </a:r>
                      <a:r>
                        <a:rPr lang="zh-CN" sz="2800" b="1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きます</a:t>
                      </a:r>
                      <a:endParaRPr lang="zh-CN" sz="2800" b="1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行</a:t>
                      </a:r>
                      <a:r>
                        <a:rPr lang="zh-CN" sz="2800" b="1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って</a:t>
                      </a:r>
                      <a:endParaRPr lang="zh-CN" sz="2800" b="1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特例</a:t>
                      </a: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8800" y="98425"/>
            <a:ext cx="8686800" cy="838200"/>
          </a:xfrm>
        </p:spPr>
        <p:txBody>
          <a:bodyPr/>
          <a:lstStyle/>
          <a:p>
            <a:r>
              <a:rPr lang="ja-JP" altLang="en-US" dirty="0">
                <a:latin typeface="MS Mincho" panose="02020609040205080304" pitchFamily="49" charset="-128"/>
                <a:ea typeface="MS Mincho" panose="02020609040205080304" pitchFamily="49" charset="-128"/>
              </a:rPr>
              <a:t>練習しましょう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24000" y="909479"/>
            <a:ext cx="9144000" cy="5733256"/>
          </a:xfrm>
        </p:spPr>
        <p:txBody>
          <a:bodyPr>
            <a:noAutofit/>
          </a:bodyPr>
          <a:lstStyle/>
          <a:p>
            <a:r>
              <a:rPr lang="en-US" altLang="ja-JP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Ⅰ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：働きます・書きます・泳ぎます・急ぎます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pPr marL="0" indent="0">
              <a:buNone/>
            </a:pP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   休みます・飲みます・読みます・遊びます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   呼びます・死にます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pPr marL="0" indent="0">
              <a:buNone/>
            </a:pP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   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待ちます・立ちます・切ります・送ります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   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吸います・買います・会います・習います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pPr marL="0" indent="0">
              <a:buNone/>
            </a:pP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　貸します・出します・話します・消します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pPr marL="0" indent="0">
              <a:buNone/>
            </a:pP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20412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Ⅱ</a:t>
            </a:r>
            <a:r>
              <a:rPr lang="zh-CN" altLang="en-US" dirty="0"/>
              <a:t>类动词 </a:t>
            </a:r>
            <a:r>
              <a:rPr lang="ja-JP" altLang="zh-CN" dirty="0">
                <a:latin typeface="MS Mincho" panose="02020609040205080304" pitchFamily="49" charset="-128"/>
                <a:ea typeface="MS Mincho" panose="02020609040205080304" pitchFamily="49" charset="-128"/>
              </a:rPr>
              <a:t>て</a:t>
            </a:r>
            <a:r>
              <a:rPr lang="ja-JP" altLang="zh-CN" dirty="0">
                <a:latin typeface="华文楷体" panose="02010600040101010101" pitchFamily="2" charset="-122"/>
                <a:ea typeface="华文楷体" panose="02010600040101010101" pitchFamily="2" charset="-122"/>
              </a:rPr>
              <a:t>形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1928256"/>
              </p:ext>
            </p:extLst>
          </p:nvPr>
        </p:nvGraphicFramePr>
        <p:xfrm>
          <a:off x="1828801" y="1554161"/>
          <a:ext cx="8515671" cy="21628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85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85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385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814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食</a:t>
                      </a:r>
                      <a:r>
                        <a:rPr lang="zh-CN" sz="3200" u="sng" kern="1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べ</a:t>
                      </a:r>
                      <a:r>
                        <a:rPr lang="zh-CN" sz="3200" kern="100" dirty="0">
                          <a:solidFill>
                            <a:srgbClr val="FF0000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ます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食</a:t>
                      </a:r>
                      <a:r>
                        <a:rPr lang="zh-CN" sz="3200" kern="1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べ</a:t>
                      </a:r>
                      <a:r>
                        <a:rPr kumimoji="0" lang="zh-CN" altLang="en-US" sz="3200" b="1" kern="100" dirty="0">
                          <a:solidFill>
                            <a:srgbClr val="FF0000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て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kumimoji="0" lang="en-US" altLang="zh-CN" sz="3200" b="1" kern="1200" dirty="0">
                        <a:solidFill>
                          <a:schemeClr val="tx1"/>
                        </a:solidFill>
                        <a:latin typeface="MS Mincho" panose="02020609040205080304" pitchFamily="49" charset="-128"/>
                        <a:ea typeface="MS Mincho" panose="02020609040205080304" pitchFamily="49" charset="-128"/>
                        <a:cs typeface="+mn-cs"/>
                      </a:endParaRPr>
                    </a:p>
                    <a:p>
                      <a:pPr algn="ctr"/>
                      <a:r>
                        <a:rPr kumimoji="0" lang="zh-CN" altLang="zh-CN" sz="3200" b="1" kern="12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ます  </a:t>
                      </a:r>
                      <a:r>
                        <a:rPr kumimoji="0" lang="ja-JP" altLang="zh-CN" sz="3200" b="1" kern="12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→　て</a:t>
                      </a:r>
                      <a:endParaRPr lang="zh-CN" altLang="en-US" sz="3200" dirty="0">
                        <a:solidFill>
                          <a:schemeClr val="tx1"/>
                        </a:solidFill>
                        <a:latin typeface="MS Mincho" panose="02020609040205080304" pitchFamily="49" charset="-128"/>
                        <a:ea typeface="MS Mincho" panose="02020609040205080304" pitchFamily="49" charset="-128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14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3200" b="1" kern="1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起</a:t>
                      </a:r>
                      <a:r>
                        <a:rPr lang="zh-CN" sz="3200" b="1" u="sng" kern="1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き</a:t>
                      </a:r>
                      <a:r>
                        <a:rPr kumimoji="0" lang="zh-CN" altLang="en-US" sz="3200" b="1" kern="100" dirty="0">
                          <a:solidFill>
                            <a:srgbClr val="FF0000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ます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kern="1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起</a:t>
                      </a:r>
                      <a:r>
                        <a:rPr lang="zh-CN" sz="3200" b="1" kern="1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き</a:t>
                      </a:r>
                      <a:r>
                        <a:rPr kumimoji="0" lang="zh-CN" altLang="en-US" sz="3200" b="0" kern="100" dirty="0">
                          <a:solidFill>
                            <a:srgbClr val="FF0000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て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8800" y="98425"/>
            <a:ext cx="8686800" cy="838200"/>
          </a:xfrm>
        </p:spPr>
        <p:txBody>
          <a:bodyPr/>
          <a:lstStyle/>
          <a:p>
            <a:r>
              <a:rPr lang="ja-JP" altLang="en-US" dirty="0">
                <a:latin typeface="MS Mincho" panose="02020609040205080304" pitchFamily="49" charset="-128"/>
                <a:ea typeface="MS Mincho" panose="02020609040205080304" pitchFamily="49" charset="-128"/>
              </a:rPr>
              <a:t>練習しましょう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24000" y="909479"/>
            <a:ext cx="9144000" cy="5733256"/>
          </a:xfrm>
        </p:spPr>
        <p:txBody>
          <a:bodyPr>
            <a:noAutofit/>
          </a:bodyPr>
          <a:lstStyle/>
          <a:p>
            <a:r>
              <a:rPr lang="en-US" altLang="ja-JP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Ⅱ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：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起きます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・寝ます・食べます・</a:t>
            </a:r>
            <a:r>
              <a:rPr lang="ja-JP" altLang="en-US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見ます・います</a:t>
            </a:r>
            <a:endParaRPr lang="en-US" altLang="ja-JP" sz="2800" b="1" dirty="0">
              <a:solidFill>
                <a:srgbClr val="FF000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あげます・</a:t>
            </a:r>
            <a:r>
              <a:rPr lang="ja-JP" altLang="en-US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借ります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・教えます・かけます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迎えます・出ます・つけます・開けます・閉めます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とめます・見せます・教えます・始めます・</a:t>
            </a:r>
            <a:r>
              <a:rPr lang="ja-JP" altLang="en-US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降ります</a:t>
            </a:r>
            <a:endParaRPr lang="en-US" altLang="ja-JP" sz="2800" b="1" dirty="0">
              <a:solidFill>
                <a:srgbClr val="FF0000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Ⅲ</a:t>
            </a:r>
            <a:r>
              <a:rPr lang="zh-CN" altLang="en-US" dirty="0"/>
              <a:t>类动词 </a:t>
            </a:r>
            <a:r>
              <a:rPr lang="ja-JP" altLang="zh-CN" dirty="0">
                <a:latin typeface="MS Mincho" panose="02020609040205080304" pitchFamily="49" charset="-128"/>
                <a:ea typeface="MS Mincho" panose="02020609040205080304" pitchFamily="49" charset="-128"/>
              </a:rPr>
              <a:t>て</a:t>
            </a:r>
            <a:r>
              <a:rPr lang="ja-JP" altLang="zh-CN" dirty="0">
                <a:latin typeface="华文楷体" panose="02010600040101010101" pitchFamily="2" charset="-122"/>
                <a:ea typeface="华文楷体" panose="02010600040101010101" pitchFamily="2" charset="-122"/>
              </a:rPr>
              <a:t>形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0344429"/>
              </p:ext>
            </p:extLst>
          </p:nvPr>
        </p:nvGraphicFramePr>
        <p:xfrm>
          <a:off x="1828800" y="1554163"/>
          <a:ext cx="8587680" cy="20188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2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62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62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29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3200" b="1" i="0" u="sng" kern="1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し</a:t>
                      </a:r>
                      <a:r>
                        <a:rPr lang="ja-JP" sz="3200" b="1" i="0" kern="100" dirty="0">
                          <a:solidFill>
                            <a:srgbClr val="FF0000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ます</a:t>
                      </a:r>
                      <a:endParaRPr lang="zh-CN" sz="3200" b="1" i="0" kern="100" dirty="0">
                        <a:solidFill>
                          <a:srgbClr val="FF0000"/>
                        </a:solidFill>
                        <a:latin typeface="MS Mincho" panose="02020609040205080304" pitchFamily="49" charset="-128"/>
                        <a:ea typeface="MS Mincho" panose="02020609040205080304" pitchFamily="49" charset="-128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3200" b="1" i="0" kern="1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し</a:t>
                      </a:r>
                      <a:r>
                        <a:rPr kumimoji="0" lang="zh-CN" altLang="en-US" sz="3200" b="1" i="0" kern="100" dirty="0">
                          <a:solidFill>
                            <a:srgbClr val="FF0000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て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3200" b="1" i="0" kern="100">
                        <a:solidFill>
                          <a:schemeClr val="tx1"/>
                        </a:solidFill>
                        <a:latin typeface="MS Mincho" panose="02020609040205080304" pitchFamily="49" charset="-128"/>
                        <a:ea typeface="MS Mincho" panose="02020609040205080304" pitchFamily="49" charset="-128"/>
                        <a:cs typeface="Times New Roman" panose="0202060305040502030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3200" b="1" i="0" kern="10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ます  </a:t>
                      </a:r>
                      <a:r>
                        <a:rPr lang="ja-JP" sz="3200" b="1" i="0" kern="10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→　て</a:t>
                      </a:r>
                      <a:endParaRPr lang="zh-CN" sz="3200" b="1" i="0" kern="100">
                        <a:solidFill>
                          <a:schemeClr val="tx1"/>
                        </a:solidFill>
                        <a:latin typeface="MS Mincho" panose="02020609040205080304" pitchFamily="49" charset="-128"/>
                        <a:ea typeface="MS Mincho" panose="02020609040205080304" pitchFamily="49" charset="-128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29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3200" b="1" i="0" kern="1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勉強</a:t>
                      </a:r>
                      <a:r>
                        <a:rPr lang="zh-CN" sz="3200" b="1" i="0" u="sng" kern="1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し</a:t>
                      </a:r>
                      <a:r>
                        <a:rPr kumimoji="0" lang="zh-CN" altLang="en-US" sz="3200" b="1" i="0" kern="100" dirty="0">
                          <a:solidFill>
                            <a:srgbClr val="FF0000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ます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ja-JP" sz="3200" b="1" i="0" kern="1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勉強し</a:t>
                      </a:r>
                      <a:r>
                        <a:rPr kumimoji="0" lang="ja-JP" altLang="en-US" sz="3200" b="1" i="0" kern="100" dirty="0">
                          <a:solidFill>
                            <a:srgbClr val="FF0000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て</a:t>
                      </a:r>
                      <a:endParaRPr kumimoji="0" lang="zh-CN" altLang="en-US" sz="3200" b="1" i="0" kern="100" dirty="0">
                        <a:solidFill>
                          <a:srgbClr val="FF0000"/>
                        </a:solidFill>
                        <a:latin typeface="MS Mincho" panose="02020609040205080304" pitchFamily="49" charset="-128"/>
                        <a:ea typeface="MS Mincho" panose="02020609040205080304" pitchFamily="49" charset="-128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9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i="0" u="sng" kern="1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来</a:t>
                      </a:r>
                      <a:r>
                        <a:rPr kumimoji="0" lang="zh-CN" altLang="en-US" sz="3200" b="1" i="0" kern="100" dirty="0">
                          <a:solidFill>
                            <a:srgbClr val="FF0000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ます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i="0" kern="100" dirty="0">
                          <a:solidFill>
                            <a:schemeClr val="tx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来</a:t>
                      </a:r>
                      <a:r>
                        <a:rPr kumimoji="0" lang="zh-CN" altLang="en-US" sz="3200" b="1" i="0" kern="100" dirty="0">
                          <a:solidFill>
                            <a:srgbClr val="FF0000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Times New Roman" panose="02020603050405020304"/>
                        </a:rPr>
                        <a:t>て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8800" y="98425"/>
            <a:ext cx="8686800" cy="838200"/>
          </a:xfrm>
        </p:spPr>
        <p:txBody>
          <a:bodyPr/>
          <a:lstStyle/>
          <a:p>
            <a:r>
              <a:rPr lang="ja-JP" altLang="en-US" dirty="0">
                <a:latin typeface="MS Mincho" panose="02020609040205080304" pitchFamily="49" charset="-128"/>
                <a:ea typeface="MS Mincho" panose="02020609040205080304" pitchFamily="49" charset="-128"/>
              </a:rPr>
              <a:t>練習しましょう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24000" y="909479"/>
            <a:ext cx="9144000" cy="5733256"/>
          </a:xfrm>
        </p:spPr>
        <p:txBody>
          <a:bodyPr>
            <a:noAutofit/>
          </a:bodyPr>
          <a:lstStyle/>
          <a:p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Ⅲ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：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来ます・します・勉強します・</a:t>
            </a:r>
            <a:r>
              <a:rPr lang="ja-JP" altLang="en-US" sz="2800" dirty="0">
                <a:solidFill>
                  <a:schemeClr val="tx1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結婚します</a:t>
            </a:r>
            <a:endParaRPr lang="en-US" altLang="ja-JP" sz="2800" dirty="0">
              <a:solidFill>
                <a:schemeClr val="tx1"/>
              </a:solidFill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solidFill>
                  <a:schemeClr val="tx1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買い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物します・食事します・散歩します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コピーします</a:t>
            </a:r>
            <a:endParaRPr lang="zh-CN" altLang="en-US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29913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07922B9-F5F4-4142-890B-0ADA5452B666}"/>
              </a:ext>
            </a:extLst>
          </p:cNvPr>
          <p:cNvSpPr/>
          <p:nvPr/>
        </p:nvSpPr>
        <p:spPr>
          <a:xfrm>
            <a:off x="1787770" y="1674674"/>
            <a:ext cx="86164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ja-JP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62</a:t>
            </a:r>
            <a:r>
              <a:rPr lang="ja-JP" alt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ページのことばを</a:t>
            </a:r>
            <a:r>
              <a:rPr lang="ja-JP" alt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1"/>
                </a:solidFill>
              </a:rPr>
              <a:t>て形</a:t>
            </a:r>
            <a:r>
              <a:rPr lang="ja-JP" alt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に</a:t>
            </a:r>
            <a:endParaRPr lang="en-US" altLang="ja-JP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ja-JP" alt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1"/>
                </a:solidFill>
              </a:rPr>
              <a:t>変えて</a:t>
            </a:r>
            <a:r>
              <a:rPr lang="ja-JP" alt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ください</a:t>
            </a:r>
            <a:endParaRPr lang="zh-CN" alt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9061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31504" y="972555"/>
            <a:ext cx="8686800" cy="838200"/>
          </a:xfrm>
        </p:spPr>
        <p:txBody>
          <a:bodyPr>
            <a:normAutofit/>
          </a:bodyPr>
          <a:lstStyle/>
          <a:p>
            <a:r>
              <a:rPr lang="en-US" altLang="zh-CN" sz="4000" dirty="0"/>
              <a:t>2 </a:t>
            </a:r>
            <a:r>
              <a:rPr lang="ja-JP" altLang="zh-CN" sz="4000" u="sng" dirty="0"/>
              <a:t>动词</a:t>
            </a:r>
            <a:r>
              <a:rPr lang="ja-JP" altLang="zh-CN" sz="4000" u="sng" dirty="0">
                <a:latin typeface="MS Mincho" panose="02020609040205080304" pitchFamily="49" charset="-128"/>
                <a:ea typeface="MS Mincho" panose="02020609040205080304" pitchFamily="49" charset="-128"/>
              </a:rPr>
              <a:t>て形</a:t>
            </a:r>
            <a:r>
              <a:rPr lang="ja-JP" altLang="zh-CN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 </a:t>
            </a:r>
            <a:r>
              <a:rPr lang="en-US" altLang="zh-CN" sz="40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+</a:t>
            </a:r>
            <a:r>
              <a:rPr lang="ja-JP" altLang="zh-CN" sz="40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ください</a:t>
            </a:r>
            <a:r>
              <a:rPr lang="ja-JP" altLang="zh-CN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r>
              <a:rPr lang="ja-JP" altLang="zh-CN" sz="40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（请……）</a:t>
            </a:r>
            <a:endParaRPr lang="zh-CN" altLang="en-US" sz="40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sz="3600" dirty="0"/>
              <a:t>祈使句，表示请求、要求</a:t>
            </a:r>
            <a:r>
              <a:rPr lang="zh-CN" altLang="en-US" sz="3600" dirty="0"/>
              <a:t>（对方做某事）</a:t>
            </a:r>
            <a:r>
              <a:rPr lang="zh-CN" altLang="zh-CN" sz="3600" dirty="0"/>
              <a:t>。</a:t>
            </a:r>
          </a:p>
          <a:p>
            <a:r>
              <a:rPr lang="ja-JP" altLang="en-US" sz="3600" b="1" dirty="0">
                <a:latin typeface="MS Mincho" panose="02020609040205080304" pitchFamily="49" charset="-128"/>
                <a:ea typeface="MS Mincho" panose="02020609040205080304" pitchFamily="49" charset="-128"/>
              </a:rPr>
              <a:t>ひらがなで　書い</a:t>
            </a:r>
            <a:r>
              <a:rPr lang="ja-JP" altLang="en-US" sz="36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て</a:t>
            </a:r>
            <a:r>
              <a:rPr lang="ja-JP" altLang="en-US" sz="3600" b="1" dirty="0"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ja-JP" altLang="en-US" sz="36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ください</a:t>
            </a:r>
            <a:r>
              <a:rPr lang="ja-JP" altLang="en-US" sz="3600" b="1" dirty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endParaRPr lang="en-US" altLang="ja-JP" sz="3600" b="1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3600" b="1" dirty="0">
                <a:latin typeface="MS Mincho" panose="02020609040205080304" pitchFamily="49" charset="-128"/>
                <a:ea typeface="MS Mincho" panose="02020609040205080304" pitchFamily="49" charset="-128"/>
              </a:rPr>
              <a:t>前を　見</a:t>
            </a:r>
            <a:r>
              <a:rPr lang="ja-JP" altLang="en-US" sz="36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て</a:t>
            </a:r>
            <a:r>
              <a:rPr lang="ja-JP" altLang="en-US" sz="3600" b="1" dirty="0"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ja-JP" altLang="en-US" sz="36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ください</a:t>
            </a:r>
            <a:r>
              <a:rPr lang="ja-JP" altLang="en-US" sz="3600" b="1" dirty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endParaRPr lang="en-US" altLang="ja-JP" sz="3600" b="1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3600" b="1" dirty="0">
                <a:latin typeface="MS Mincho" panose="02020609040205080304" pitchFamily="49" charset="-128"/>
                <a:ea typeface="MS Mincho" panose="02020609040205080304" pitchFamily="49" charset="-128"/>
              </a:rPr>
              <a:t>ゆっくり　話し</a:t>
            </a:r>
            <a:r>
              <a:rPr lang="ja-JP" altLang="en-US" sz="36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て　ください</a:t>
            </a:r>
            <a:r>
              <a:rPr lang="ja-JP" altLang="en-US" sz="3600" dirty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endParaRPr lang="en-US" altLang="ja-JP" sz="36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27448" y="404664"/>
            <a:ext cx="9603275" cy="1049235"/>
          </a:xfrm>
        </p:spPr>
        <p:txBody>
          <a:bodyPr>
            <a:normAutofit/>
          </a:bodyPr>
          <a:lstStyle/>
          <a:p>
            <a:r>
              <a:rPr lang="en-US" altLang="zh-CN" sz="4000" dirty="0"/>
              <a:t>3 </a:t>
            </a:r>
            <a:r>
              <a:rPr lang="ja-JP" altLang="zh-CN" sz="4000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动词</a:t>
            </a:r>
            <a:r>
              <a:rPr lang="ja-JP" altLang="zh-CN" sz="4000" b="1" u="sng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て</a:t>
            </a:r>
            <a:r>
              <a:rPr lang="ja-JP" altLang="zh-CN" sz="4000" u="sng" dirty="0">
                <a:latin typeface="MS Mincho" panose="02020609040205080304" pitchFamily="49" charset="-128"/>
                <a:ea typeface="MS Mincho" panose="02020609040205080304" pitchFamily="49" charset="-128"/>
              </a:rPr>
              <a:t>形</a:t>
            </a:r>
            <a:r>
              <a:rPr lang="ja-JP" altLang="zh-CN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ja-JP" altLang="zh-CN" sz="40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います</a:t>
            </a:r>
            <a:r>
              <a:rPr lang="ja-JP" altLang="zh-CN" sz="40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40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71464" y="1124744"/>
            <a:ext cx="10585175" cy="5517232"/>
          </a:xfrm>
        </p:spPr>
        <p:txBody>
          <a:bodyPr>
            <a:noAutofit/>
          </a:bodyPr>
          <a:lstStyle/>
          <a:p>
            <a:r>
              <a:rPr lang="ja-JP" altLang="zh-CN" sz="2800" dirty="0"/>
              <a:t>（</a:t>
            </a:r>
            <a:r>
              <a:rPr lang="en-US" altLang="zh-CN" sz="2800" dirty="0"/>
              <a:t>1</a:t>
            </a:r>
            <a:r>
              <a:rPr lang="ja-JP" altLang="zh-CN" sz="2800" dirty="0"/>
              <a:t>）</a:t>
            </a:r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表示动作正在进行，意思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“正在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ja-JP" altLang="zh-CN" sz="2800" dirty="0"/>
              <a:t>。</a:t>
            </a:r>
            <a:endParaRPr lang="en-US" altLang="ja-JP" sz="2800" dirty="0"/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今、勉強し</a:t>
            </a:r>
            <a:r>
              <a:rPr lang="ja-JP" altLang="en-US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て　います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endParaRPr lang="zh-CN" altLang="zh-CN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新聞を　読ん</a:t>
            </a:r>
            <a:r>
              <a:rPr lang="ja-JP" altLang="en-US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で　います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友達を　待っ</a:t>
            </a:r>
            <a:r>
              <a:rPr lang="ja-JP" altLang="en-US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て　います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ja-JP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）表示状态的持续，意思是“……着”。</a:t>
            </a:r>
            <a:endParaRPr lang="zh-CN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両親と　</a:t>
            </a:r>
            <a:r>
              <a:rPr lang="ja-JP" altLang="en-US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住んで　います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私の　電話番号を　</a:t>
            </a:r>
            <a:r>
              <a:rPr lang="ja-JP" altLang="en-US" sz="28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知って　います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か。</a:t>
            </a:r>
            <a:endParaRPr lang="en-US" altLang="ja-JP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いいえ、知りません。（「知って　いません」</a:t>
            </a:r>
            <a:r>
              <a:rPr lang="ja-JP" altLang="en-US" sz="2800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✖</a:t>
            </a:r>
            <a:r>
              <a:rPr lang="ja-JP" altLang="en-US" sz="2800" dirty="0">
                <a:latin typeface="MS Mincho" panose="02020609040205080304" pitchFamily="49" charset="-128"/>
                <a:ea typeface="MS Mincho" panose="02020609040205080304" pitchFamily="49" charset="-128"/>
              </a:rPr>
              <a:t>）</a:t>
            </a:r>
            <a:endParaRPr lang="zh-CN" altLang="en-US" sz="28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99455" y="647580"/>
            <a:ext cx="10513168" cy="1368152"/>
          </a:xfrm>
        </p:spPr>
        <p:txBody>
          <a:bodyPr>
            <a:noAutofit/>
          </a:bodyPr>
          <a:lstStyle/>
          <a:p>
            <a:r>
              <a:rPr lang="en-US" altLang="ja-JP" sz="3600" u="sng" dirty="0"/>
              <a:t>4 </a:t>
            </a:r>
            <a:r>
              <a:rPr lang="ja-JP" altLang="zh-CN" sz="3600" u="sng" dirty="0"/>
              <a:t>动词</a:t>
            </a:r>
            <a:r>
              <a:rPr lang="en-US" altLang="zh-CN" sz="3600" u="sng" dirty="0"/>
              <a:t>A</a:t>
            </a:r>
            <a:r>
              <a:rPr lang="ja-JP" altLang="zh-CN" sz="3600" b="1" u="sng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て</a:t>
            </a:r>
            <a:r>
              <a:rPr lang="ja-JP" altLang="zh-CN" sz="3600" u="sng" dirty="0"/>
              <a:t>形</a:t>
            </a:r>
            <a:r>
              <a:rPr lang="ja-JP" altLang="zh-CN" sz="3600" dirty="0"/>
              <a:t>、</a:t>
            </a:r>
            <a:r>
              <a:rPr lang="ja-JP" altLang="zh-CN" sz="3600" u="sng" dirty="0"/>
              <a:t>动词</a:t>
            </a:r>
            <a:r>
              <a:rPr lang="en-US" altLang="zh-CN" sz="3600" u="sng" dirty="0"/>
              <a:t>B</a:t>
            </a:r>
            <a:r>
              <a:rPr lang="ja-JP" altLang="zh-CN" sz="3600" dirty="0"/>
              <a:t>。</a:t>
            </a:r>
            <a:br>
              <a:rPr lang="en-US" altLang="ja-JP" sz="3600" dirty="0"/>
            </a:br>
            <a:r>
              <a:rPr lang="en-US" altLang="ja-JP" sz="3600" dirty="0"/>
              <a:t>  </a:t>
            </a:r>
            <a:r>
              <a:rPr lang="ja-JP" altLang="zh-CN" sz="3600" u="sng" dirty="0"/>
              <a:t>动词</a:t>
            </a:r>
            <a:r>
              <a:rPr lang="en-US" altLang="zh-CN" sz="3600" u="sng" dirty="0"/>
              <a:t>A</a:t>
            </a:r>
            <a:r>
              <a:rPr lang="ja-JP" altLang="zh-CN" sz="3600" b="1" u="sng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て</a:t>
            </a:r>
            <a:r>
              <a:rPr lang="ja-JP" altLang="zh-CN" sz="3600" u="sng" dirty="0"/>
              <a:t>形</a:t>
            </a:r>
            <a:r>
              <a:rPr lang="ja-JP" altLang="zh-CN" sz="36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から</a:t>
            </a:r>
            <a:r>
              <a:rPr lang="ja-JP" altLang="zh-CN" sz="3600" dirty="0"/>
              <a:t>　</a:t>
            </a:r>
            <a:r>
              <a:rPr lang="ja-JP" altLang="zh-CN" sz="3600" u="sng" dirty="0"/>
              <a:t>动词</a:t>
            </a:r>
            <a:r>
              <a:rPr lang="en-US" altLang="zh-CN" sz="3600" u="sng" dirty="0"/>
              <a:t>B</a:t>
            </a:r>
            <a:r>
              <a:rPr lang="ja-JP" altLang="zh-CN" sz="3600" u="sng" dirty="0"/>
              <a:t>。</a:t>
            </a:r>
            <a:r>
              <a:rPr lang="ja-JP" altLang="zh-CN" sz="3600" dirty="0"/>
              <a:t> （做</a:t>
            </a:r>
            <a:r>
              <a:rPr lang="ja-JP" altLang="zh-CN" sz="36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</a:t>
            </a:r>
            <a:r>
              <a:rPr lang="ja-JP" altLang="zh-CN" sz="3600" dirty="0"/>
              <a:t>后，做</a:t>
            </a:r>
            <a:r>
              <a:rPr lang="ja-JP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…</a:t>
            </a:r>
            <a:r>
              <a:rPr lang="ja-JP" altLang="zh-CN" sz="3600" dirty="0"/>
              <a:t>）</a:t>
            </a:r>
            <a:endParaRPr lang="zh-CN" altLang="en-US" sz="36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9377" y="2015732"/>
            <a:ext cx="11377264" cy="3861540"/>
          </a:xfrm>
        </p:spPr>
        <p:txBody>
          <a:bodyPr>
            <a:normAutofit lnSpcReduction="10000"/>
          </a:bodyPr>
          <a:lstStyle/>
          <a:p>
            <a:r>
              <a:rPr lang="zh-CN" altLang="zh-CN" sz="3000" dirty="0"/>
              <a:t>表示动作的先后顺序或相继发生。第一个句型可连接两个或以上动词；而第二个句型一般是两个动词。</a:t>
            </a:r>
            <a:endParaRPr lang="en-US" altLang="zh-CN" sz="3000" dirty="0"/>
          </a:p>
          <a:p>
            <a:r>
              <a:rPr lang="ja-JP" altLang="en-US" sz="3000" dirty="0">
                <a:latin typeface="MS Mincho" panose="02020609040205080304" pitchFamily="49" charset="-128"/>
                <a:ea typeface="MS Mincho" panose="02020609040205080304" pitchFamily="49" charset="-128"/>
              </a:rPr>
              <a:t>友達に　</a:t>
            </a:r>
            <a:r>
              <a:rPr lang="ja-JP" altLang="en-US" sz="30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会って、</a:t>
            </a:r>
            <a:r>
              <a:rPr lang="ja-JP" altLang="en-US" sz="3000" dirty="0">
                <a:latin typeface="MS Mincho" panose="02020609040205080304" pitchFamily="49" charset="-128"/>
                <a:ea typeface="MS Mincho" panose="02020609040205080304" pitchFamily="49" charset="-128"/>
              </a:rPr>
              <a:t>ごはんを　食べます。</a:t>
            </a:r>
            <a:endParaRPr lang="en-US" altLang="ja-JP" sz="30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3000" dirty="0">
                <a:latin typeface="MS Mincho" panose="02020609040205080304" pitchFamily="49" charset="-128"/>
                <a:ea typeface="MS Mincho" panose="02020609040205080304" pitchFamily="49" charset="-128"/>
              </a:rPr>
              <a:t>レストランへ　</a:t>
            </a:r>
            <a:r>
              <a:rPr lang="ja-JP" altLang="en-US" sz="30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行って、</a:t>
            </a:r>
            <a:r>
              <a:rPr lang="ja-JP" altLang="en-US" sz="3000" dirty="0">
                <a:latin typeface="MS Mincho" panose="02020609040205080304" pitchFamily="49" charset="-128"/>
                <a:ea typeface="MS Mincho" panose="02020609040205080304" pitchFamily="49" charset="-128"/>
              </a:rPr>
              <a:t>友達に　</a:t>
            </a:r>
            <a:r>
              <a:rPr lang="ja-JP" altLang="en-US" sz="30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会って、</a:t>
            </a:r>
            <a:r>
              <a:rPr lang="ja-JP" altLang="en-US" sz="3000" dirty="0">
                <a:latin typeface="MS Mincho" panose="02020609040205080304" pitchFamily="49" charset="-128"/>
                <a:ea typeface="MS Mincho" panose="02020609040205080304" pitchFamily="49" charset="-128"/>
              </a:rPr>
              <a:t>映画を　見ました。</a:t>
            </a:r>
            <a:endParaRPr lang="en-US" altLang="ja-JP" sz="30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3000" dirty="0">
                <a:latin typeface="MS Mincho" panose="02020609040205080304" pitchFamily="49" charset="-128"/>
                <a:ea typeface="MS Mincho" panose="02020609040205080304" pitchFamily="49" charset="-128"/>
              </a:rPr>
              <a:t>ジョギングし</a:t>
            </a:r>
            <a:r>
              <a:rPr lang="ja-JP" altLang="en-US" sz="30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てから</a:t>
            </a:r>
            <a:r>
              <a:rPr lang="ja-JP" altLang="en-US" sz="3000" dirty="0">
                <a:latin typeface="MS Mincho" panose="02020609040205080304" pitchFamily="49" charset="-128"/>
                <a:ea typeface="MS Mincho" panose="02020609040205080304" pitchFamily="49" charset="-128"/>
              </a:rPr>
              <a:t>、勉強します。</a:t>
            </a:r>
            <a:endParaRPr lang="en-US" altLang="ja-JP" sz="30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3000" dirty="0">
                <a:latin typeface="MS Mincho" panose="02020609040205080304" pitchFamily="49" charset="-128"/>
                <a:ea typeface="MS Mincho" panose="02020609040205080304" pitchFamily="49" charset="-128"/>
              </a:rPr>
              <a:t>ご飯を　食べ</a:t>
            </a:r>
            <a:r>
              <a:rPr lang="ja-JP" altLang="en-US" sz="30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てから</a:t>
            </a:r>
            <a:r>
              <a:rPr lang="ja-JP" altLang="en-US" sz="3000" dirty="0">
                <a:latin typeface="MS Mincho" panose="02020609040205080304" pitchFamily="49" charset="-128"/>
                <a:ea typeface="MS Mincho" panose="02020609040205080304" pitchFamily="49" charset="-128"/>
              </a:rPr>
              <a:t>、薬を　飲みます。</a:t>
            </a:r>
            <a:endParaRPr lang="zh-CN" altLang="zh-CN" sz="30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B1BE133-11CB-4678-A3C7-DEFE1D46F3E0}"/>
              </a:ext>
            </a:extLst>
          </p:cNvPr>
          <p:cNvSpPr/>
          <p:nvPr/>
        </p:nvSpPr>
        <p:spPr>
          <a:xfrm>
            <a:off x="1559496" y="216707"/>
            <a:ext cx="50321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ja-JP" alt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練習しましょう</a:t>
            </a:r>
            <a:endParaRPr lang="en-US" altLang="zh-CN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9ADFE62-E46B-4855-A5E3-D168DCB538C3}"/>
              </a:ext>
            </a:extLst>
          </p:cNvPr>
          <p:cNvSpPr txBox="1"/>
          <p:nvPr/>
        </p:nvSpPr>
        <p:spPr>
          <a:xfrm>
            <a:off x="983432" y="1196752"/>
            <a:ext cx="10873208" cy="47782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ja-JP" sz="3200" dirty="0">
                <a:latin typeface="MS Gothic" panose="020B0609070205080204" pitchFamily="49" charset="-128"/>
                <a:ea typeface="MS Gothic" panose="020B0609070205080204" pitchFamily="49" charset="-128"/>
              </a:rPr>
              <a:t>1</a:t>
            </a:r>
            <a:r>
              <a:rPr lang="ja-JP" altLang="en-US" sz="3200" dirty="0">
                <a:latin typeface="MS Gothic" panose="020B0609070205080204" pitchFamily="49" charset="-128"/>
                <a:ea typeface="MS Gothic" panose="020B0609070205080204" pitchFamily="49" charset="-128"/>
              </a:rPr>
              <a:t>．新聞を読みます／コーヒーを飲みます</a:t>
            </a:r>
            <a:endParaRPr lang="en-US" altLang="ja-JP" sz="3200" dirty="0">
              <a:latin typeface="MS Gothic" panose="020B0609070205080204" pitchFamily="49" charset="-128"/>
              <a:ea typeface="MS Gothic" panose="020B0609070205080204" pitchFamily="49" charset="-128"/>
            </a:endParaRPr>
          </a:p>
          <a:p>
            <a:pPr>
              <a:lnSpc>
                <a:spcPct val="250000"/>
              </a:lnSpc>
            </a:pPr>
            <a:r>
              <a:rPr lang="en-US" altLang="ja-JP" sz="3200" dirty="0">
                <a:latin typeface="MS Gothic" panose="020B0609070205080204" pitchFamily="49" charset="-128"/>
                <a:ea typeface="MS Gothic" panose="020B0609070205080204" pitchFamily="49" charset="-128"/>
              </a:rPr>
              <a:t>2</a:t>
            </a:r>
            <a:r>
              <a:rPr lang="ja-JP" altLang="en-US" sz="3200" dirty="0">
                <a:latin typeface="MS Gothic" panose="020B0609070205080204" pitchFamily="49" charset="-128"/>
                <a:ea typeface="MS Gothic" panose="020B0609070205080204" pitchFamily="49" charset="-128"/>
              </a:rPr>
              <a:t>．図書館へ行きます／映画を見ます</a:t>
            </a:r>
            <a:endParaRPr lang="en-US" altLang="ja-JP" sz="3200" dirty="0">
              <a:latin typeface="MS Gothic" panose="020B0609070205080204" pitchFamily="49" charset="-128"/>
              <a:ea typeface="MS Gothic" panose="020B0609070205080204" pitchFamily="49" charset="-128"/>
            </a:endParaRPr>
          </a:p>
          <a:p>
            <a:pPr>
              <a:lnSpc>
                <a:spcPct val="250000"/>
              </a:lnSpc>
            </a:pPr>
            <a:r>
              <a:rPr lang="en-US" altLang="ja-JP" sz="3200" dirty="0">
                <a:latin typeface="MS Gothic" panose="020B0609070205080204" pitchFamily="49" charset="-128"/>
                <a:ea typeface="MS Gothic" panose="020B0609070205080204" pitchFamily="49" charset="-128"/>
              </a:rPr>
              <a:t>3</a:t>
            </a:r>
            <a:r>
              <a:rPr lang="ja-JP" altLang="en-US" sz="3200" dirty="0">
                <a:latin typeface="MS Gothic" panose="020B0609070205080204" pitchFamily="49" charset="-128"/>
                <a:ea typeface="MS Gothic" panose="020B0609070205080204" pitchFamily="49" charset="-128"/>
              </a:rPr>
              <a:t>．家に帰ります／晩御飯を食べます／宿題をします</a:t>
            </a:r>
            <a:endParaRPr lang="en-US" altLang="ja-JP" sz="3200" dirty="0">
              <a:latin typeface="MS Gothic" panose="020B0609070205080204" pitchFamily="49" charset="-128"/>
              <a:ea typeface="MS Gothic" panose="020B0609070205080204" pitchFamily="49" charset="-128"/>
            </a:endParaRPr>
          </a:p>
          <a:p>
            <a:pPr>
              <a:lnSpc>
                <a:spcPct val="250000"/>
              </a:lnSpc>
            </a:pPr>
            <a:r>
              <a:rPr lang="en-US" altLang="ja-JP" sz="3200" dirty="0">
                <a:latin typeface="MS Gothic" panose="020B0609070205080204" pitchFamily="49" charset="-128"/>
                <a:ea typeface="MS Gothic" panose="020B0609070205080204" pitchFamily="49" charset="-128"/>
              </a:rPr>
              <a:t>4</a:t>
            </a:r>
            <a:r>
              <a:rPr lang="ja-JP" altLang="en-US" sz="3200" dirty="0">
                <a:latin typeface="MS Gothic" panose="020B0609070205080204" pitchFamily="49" charset="-128"/>
                <a:ea typeface="MS Gothic" panose="020B0609070205080204" pitchFamily="49" charset="-128"/>
              </a:rPr>
              <a:t>．起きます／朝ごはんを食べます／学校へ行きます</a:t>
            </a:r>
            <a:endParaRPr lang="zh-CN" altLang="en-US" sz="3200" dirty="0"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6299A08-353F-4601-8B8F-E97BCC9A146F}"/>
              </a:ext>
            </a:extLst>
          </p:cNvPr>
          <p:cNvSpPr txBox="1"/>
          <p:nvPr/>
        </p:nvSpPr>
        <p:spPr>
          <a:xfrm>
            <a:off x="1415480" y="1385268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b="1" dirty="0">
                <a:latin typeface="MS Gothic" panose="020B0609070205080204" pitchFamily="49" charset="-128"/>
                <a:ea typeface="MS Gothic" panose="020B0609070205080204" pitchFamily="49" charset="-128"/>
              </a:rPr>
              <a:t>しんぶん　よ</a:t>
            </a:r>
            <a:endParaRPr lang="zh-CN" altLang="en-US" sz="2400" b="1" dirty="0"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632090B-E969-46AE-94C3-7C3C83B66E6B}"/>
              </a:ext>
            </a:extLst>
          </p:cNvPr>
          <p:cNvSpPr txBox="1"/>
          <p:nvPr/>
        </p:nvSpPr>
        <p:spPr>
          <a:xfrm>
            <a:off x="6888088" y="1359965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b="1" dirty="0">
                <a:latin typeface="MS Gothic" panose="020B0609070205080204" pitchFamily="49" charset="-128"/>
                <a:ea typeface="MS Gothic" panose="020B0609070205080204" pitchFamily="49" charset="-128"/>
              </a:rPr>
              <a:t>の</a:t>
            </a:r>
            <a:endParaRPr lang="zh-CN" altLang="en-US" sz="2400" b="1" dirty="0"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0F41CE7-F87B-4D1D-8967-086C1D6D9A71}"/>
              </a:ext>
            </a:extLst>
          </p:cNvPr>
          <p:cNvSpPr txBox="1"/>
          <p:nvPr/>
        </p:nvSpPr>
        <p:spPr>
          <a:xfrm>
            <a:off x="1415480" y="2610544"/>
            <a:ext cx="3312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b="1" dirty="0">
                <a:latin typeface="MS Gothic" panose="020B0609070205080204" pitchFamily="49" charset="-128"/>
                <a:ea typeface="MS Gothic" panose="020B0609070205080204" pitchFamily="49" charset="-128"/>
              </a:rPr>
              <a:t>としょかん　い</a:t>
            </a:r>
            <a:endParaRPr lang="zh-CN" altLang="en-US" sz="2400" b="1" dirty="0"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6BC5A17-0A7A-480C-8310-5842143426E5}"/>
              </a:ext>
            </a:extLst>
          </p:cNvPr>
          <p:cNvSpPr txBox="1"/>
          <p:nvPr/>
        </p:nvSpPr>
        <p:spPr>
          <a:xfrm>
            <a:off x="5252782" y="2569027"/>
            <a:ext cx="3270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b="1" dirty="0">
                <a:latin typeface="MS Gothic" panose="020B0609070205080204" pitchFamily="49" charset="-128"/>
                <a:ea typeface="MS Gothic" panose="020B0609070205080204" pitchFamily="49" charset="-128"/>
              </a:rPr>
              <a:t>えいが</a:t>
            </a:r>
            <a:endParaRPr lang="zh-CN" altLang="en-US" sz="2400" b="1" dirty="0"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5C12C15-D52E-410A-89B7-3B5D881E30BA}"/>
              </a:ext>
            </a:extLst>
          </p:cNvPr>
          <p:cNvSpPr txBox="1"/>
          <p:nvPr/>
        </p:nvSpPr>
        <p:spPr>
          <a:xfrm>
            <a:off x="1415480" y="3812968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b="1" dirty="0">
                <a:latin typeface="MS Gothic" panose="020B0609070205080204" pitchFamily="49" charset="-128"/>
                <a:ea typeface="MS Gothic" panose="020B0609070205080204" pitchFamily="49" charset="-128"/>
              </a:rPr>
              <a:t>いえ　かえ</a:t>
            </a:r>
            <a:endParaRPr lang="zh-CN" altLang="en-US" sz="2400" b="1" dirty="0"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6D080C4-A3B1-4845-9F77-46E46B41D8B1}"/>
              </a:ext>
            </a:extLst>
          </p:cNvPr>
          <p:cNvSpPr txBox="1"/>
          <p:nvPr/>
        </p:nvSpPr>
        <p:spPr>
          <a:xfrm>
            <a:off x="4292940" y="3827309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b="1" dirty="0">
                <a:latin typeface="MS Gothic" panose="020B0609070205080204" pitchFamily="49" charset="-128"/>
                <a:ea typeface="MS Gothic" panose="020B0609070205080204" pitchFamily="49" charset="-128"/>
              </a:rPr>
              <a:t>ばんごはん</a:t>
            </a:r>
            <a:endParaRPr lang="zh-CN" altLang="en-US" sz="2400" b="1" dirty="0"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id="{837853B5-4006-4875-9C89-C6BB902A63C4}"/>
              </a:ext>
            </a:extLst>
          </p:cNvPr>
          <p:cNvSpPr/>
          <p:nvPr/>
        </p:nvSpPr>
        <p:spPr>
          <a:xfrm>
            <a:off x="7431216" y="305944"/>
            <a:ext cx="3345304" cy="7340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3200" b="1" dirty="0">
                <a:latin typeface="MS Gothic" panose="020B0609070205080204" pitchFamily="49" charset="-128"/>
                <a:ea typeface="MS Gothic" panose="020B0609070205080204" pitchFamily="49" charset="-128"/>
              </a:rPr>
              <a:t>～て／～てから</a:t>
            </a:r>
            <a:endParaRPr lang="zh-CN" altLang="en-US" sz="3200" b="1" dirty="0"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238466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43472" y="836712"/>
            <a:ext cx="8686800" cy="838200"/>
          </a:xfrm>
        </p:spPr>
        <p:txBody>
          <a:bodyPr>
            <a:normAutofit/>
          </a:bodyPr>
          <a:lstStyle/>
          <a:p>
            <a:r>
              <a:rPr lang="en-US" altLang="zh-CN" dirty="0"/>
              <a:t>5  </a:t>
            </a:r>
            <a:r>
              <a:rPr lang="ja-JP" altLang="zh-CN" u="sng" dirty="0"/>
              <a:t>动词</a:t>
            </a:r>
            <a:r>
              <a:rPr lang="ja-JP" altLang="zh-CN" u="sng" dirty="0">
                <a:latin typeface="MS Mincho" panose="02020609040205080304" pitchFamily="49" charset="-128"/>
                <a:ea typeface="MS Mincho" panose="02020609040205080304" pitchFamily="49" charset="-128"/>
              </a:rPr>
              <a:t>て</a:t>
            </a:r>
            <a:r>
              <a:rPr lang="ja-JP" altLang="zh-CN" u="sng" dirty="0"/>
              <a:t>形</a:t>
            </a:r>
            <a:r>
              <a:rPr lang="ja-JP" altLang="zh-CN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も　いいです</a:t>
            </a:r>
            <a:r>
              <a:rPr lang="ja-JP" altLang="zh-CN" dirty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r>
              <a:rPr lang="ja-JP" altLang="zh-CN" dirty="0"/>
              <a:t> </a:t>
            </a:r>
            <a:r>
              <a:rPr lang="en-US" altLang="zh-CN" dirty="0"/>
              <a:t>    </a:t>
            </a:r>
            <a:r>
              <a:rPr lang="zh-CN" altLang="zh-CN" dirty="0"/>
              <a:t>（可以做</a:t>
            </a:r>
            <a:r>
              <a:rPr lang="zh-CN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zh-CN" dirty="0"/>
              <a:t>）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sz="3200" dirty="0"/>
              <a:t>表示许可、允许做某事。</a:t>
            </a:r>
            <a:endParaRPr lang="en-US" altLang="zh-CN" sz="3200" dirty="0"/>
          </a:p>
          <a:p>
            <a:r>
              <a:rPr lang="ja-JP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暑いですから、窓を　</a:t>
            </a:r>
            <a:r>
              <a:rPr lang="ja-JP" altLang="en-US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開けても　いい</a:t>
            </a:r>
            <a:r>
              <a:rPr lang="ja-JP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ですか。</a:t>
            </a:r>
            <a:endParaRPr lang="en-US" altLang="ja-JP" sz="32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日本語が　わかりませんから、中国語を　</a:t>
            </a:r>
            <a:endParaRPr lang="en-US" altLang="ja-JP" sz="32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pPr marL="0" indent="0">
              <a:buNone/>
            </a:pPr>
            <a:r>
              <a:rPr lang="ja-JP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  </a:t>
            </a:r>
            <a:r>
              <a:rPr lang="ja-JP" altLang="en-US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話しても　いい</a:t>
            </a:r>
            <a:r>
              <a:rPr lang="ja-JP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ですか。</a:t>
            </a:r>
            <a:endParaRPr lang="en-US" altLang="ja-JP" sz="32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15771" y="990409"/>
            <a:ext cx="9603275" cy="1049235"/>
          </a:xfrm>
        </p:spPr>
        <p:txBody>
          <a:bodyPr>
            <a:normAutofit/>
          </a:bodyPr>
          <a:lstStyle/>
          <a:p>
            <a:r>
              <a:rPr lang="en-US" altLang="zh-CN" dirty="0"/>
              <a:t>6 </a:t>
            </a:r>
            <a:r>
              <a:rPr lang="ja-JP" altLang="zh-CN" u="sng" dirty="0"/>
              <a:t>动词</a:t>
            </a:r>
            <a:r>
              <a:rPr lang="ja-JP" altLang="zh-CN" u="sng" dirty="0">
                <a:latin typeface="MS Mincho" panose="02020609040205080304" pitchFamily="49" charset="-128"/>
                <a:ea typeface="MS Mincho" panose="02020609040205080304" pitchFamily="49" charset="-128"/>
              </a:rPr>
              <a:t>て</a:t>
            </a:r>
            <a:r>
              <a:rPr lang="ja-JP" altLang="zh-CN" u="sng" dirty="0"/>
              <a:t>形</a:t>
            </a:r>
            <a:r>
              <a:rPr lang="ja-JP" altLang="zh-CN" dirty="0">
                <a:latin typeface="MS Mincho" panose="02020609040205080304" pitchFamily="49" charset="-128"/>
                <a:ea typeface="MS Mincho" panose="02020609040205080304" pitchFamily="49" charset="-128"/>
              </a:rPr>
              <a:t>は　</a:t>
            </a:r>
            <a:r>
              <a:rPr lang="ja-JP" altLang="zh-CN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いけません</a:t>
            </a:r>
            <a:r>
              <a:rPr lang="ja-JP" altLang="zh-CN" dirty="0">
                <a:latin typeface="MS Mincho" panose="02020609040205080304" pitchFamily="49" charset="-128"/>
                <a:ea typeface="MS Mincho" panose="02020609040205080304" pitchFamily="49" charset="-128"/>
              </a:rPr>
              <a:t>。 </a:t>
            </a:r>
            <a:r>
              <a:rPr lang="zh-CN" altLang="zh-CN" dirty="0"/>
              <a:t>（不可以做</a:t>
            </a:r>
            <a:r>
              <a:rPr lang="zh-CN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zh-CN" dirty="0"/>
              <a:t>）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3200" dirty="0"/>
              <a:t>表示禁止、不允许做某事。</a:t>
            </a:r>
          </a:p>
          <a:p>
            <a:r>
              <a:rPr lang="ja-JP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ここで　お酒を　</a:t>
            </a:r>
            <a:r>
              <a:rPr lang="ja-JP" altLang="en-US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飲んでは　いけません</a:t>
            </a:r>
            <a:r>
              <a:rPr lang="ja-JP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endParaRPr lang="en-US" altLang="ja-JP" sz="32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教室で　たばこを　</a:t>
            </a:r>
            <a:r>
              <a:rPr lang="ja-JP" altLang="en-US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吸っては　いけません</a:t>
            </a:r>
            <a:r>
              <a:rPr lang="ja-JP" altLang="en-US" sz="3200" dirty="0"/>
              <a:t>。</a:t>
            </a:r>
            <a:endParaRPr lang="en-US" altLang="ja-JP" sz="3200" dirty="0"/>
          </a:p>
          <a:p>
            <a:r>
              <a:rPr lang="ja-JP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ここで　コーヒーを　</a:t>
            </a:r>
            <a:r>
              <a:rPr lang="ja-JP" altLang="en-US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飲んでも　いいですか</a:t>
            </a:r>
            <a:r>
              <a:rPr lang="ja-JP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endParaRPr lang="en-US" altLang="ja-JP" sz="32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いいえ。</a:t>
            </a:r>
            <a:r>
              <a:rPr lang="ja-JP" altLang="en-US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飲んでは　いけません</a:t>
            </a:r>
            <a:r>
              <a:rPr lang="ja-JP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endParaRPr lang="zh-CN" altLang="en-US" sz="32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A58F320-966B-4758-87D6-97468CEB270F}"/>
              </a:ext>
            </a:extLst>
          </p:cNvPr>
          <p:cNvSpPr/>
          <p:nvPr/>
        </p:nvSpPr>
        <p:spPr>
          <a:xfrm>
            <a:off x="9480376" y="268633"/>
            <a:ext cx="22621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ja-JP" alt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まとめ</a:t>
            </a:r>
            <a:endParaRPr lang="zh-CN" alt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926BE05-C112-4AE9-A93E-E30F85CD82C1}"/>
              </a:ext>
            </a:extLst>
          </p:cNvPr>
          <p:cNvSpPr/>
          <p:nvPr/>
        </p:nvSpPr>
        <p:spPr>
          <a:xfrm>
            <a:off x="1775520" y="1988840"/>
            <a:ext cx="5112568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ja-JP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1</a:t>
            </a:r>
            <a:r>
              <a:rPr lang="ja-JP" altLang="en-US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．てください</a:t>
            </a:r>
            <a:endParaRPr lang="en-US" altLang="ja-JP" sz="4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r>
              <a:rPr lang="en-US" altLang="ja-JP" sz="4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2</a:t>
            </a:r>
            <a:r>
              <a:rPr lang="ja-JP" altLang="en-US" sz="4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．ています</a:t>
            </a:r>
            <a:endParaRPr lang="en-US" altLang="ja-JP" sz="4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r>
              <a:rPr lang="en-US" altLang="ja-JP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3</a:t>
            </a:r>
            <a:r>
              <a:rPr lang="ja-JP" altLang="en-US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．てもいいです</a:t>
            </a:r>
            <a:endParaRPr lang="en-US" altLang="ja-JP" sz="4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r>
              <a:rPr lang="en-US" altLang="ja-JP" sz="4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4</a:t>
            </a:r>
            <a:r>
              <a:rPr lang="ja-JP" altLang="en-US" sz="4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．てはいけません</a:t>
            </a:r>
            <a:endParaRPr lang="en-US" altLang="ja-JP" sz="4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r>
              <a:rPr lang="en-US" altLang="ja-JP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5</a:t>
            </a:r>
            <a:r>
              <a:rPr lang="ja-JP" altLang="en-US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．～て／～てから</a:t>
            </a:r>
            <a:endParaRPr lang="zh-CN" altLang="en-US" sz="4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BEF70B0-0682-4931-B0A6-DDB4A0285933}"/>
              </a:ext>
            </a:extLst>
          </p:cNvPr>
          <p:cNvSpPr/>
          <p:nvPr/>
        </p:nvSpPr>
        <p:spPr>
          <a:xfrm>
            <a:off x="623392" y="1196363"/>
            <a:ext cx="357020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ja-JP" altLang="en-US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動詞のて形＋</a:t>
            </a:r>
            <a:endParaRPr lang="zh-CN" altLang="en-US" sz="4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260702D-1AE5-4ACD-A8A0-DF7CD04B87D0}"/>
              </a:ext>
            </a:extLst>
          </p:cNvPr>
          <p:cNvSpPr txBox="1"/>
          <p:nvPr/>
        </p:nvSpPr>
        <p:spPr>
          <a:xfrm>
            <a:off x="7032104" y="1758712"/>
            <a:ext cx="4032448" cy="3708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/>
              <a:t>请对方做某事</a:t>
            </a:r>
            <a:endParaRPr lang="en-US" altLang="zh-CN" sz="3200" dirty="0"/>
          </a:p>
          <a:p>
            <a:pPr>
              <a:lnSpc>
                <a:spcPct val="150000"/>
              </a:lnSpc>
            </a:pPr>
            <a:r>
              <a:rPr lang="zh-CN" altLang="en-US" sz="3200" dirty="0"/>
              <a:t>正在做某事</a:t>
            </a:r>
            <a:endParaRPr lang="en-US" altLang="zh-CN" sz="3200" dirty="0"/>
          </a:p>
          <a:p>
            <a:pPr>
              <a:lnSpc>
                <a:spcPct val="150000"/>
              </a:lnSpc>
            </a:pPr>
            <a:r>
              <a:rPr lang="zh-CN" altLang="en-US" sz="3200" dirty="0"/>
              <a:t>可以做某事</a:t>
            </a:r>
            <a:endParaRPr lang="en-US" altLang="zh-CN" sz="3200" dirty="0"/>
          </a:p>
          <a:p>
            <a:pPr>
              <a:lnSpc>
                <a:spcPct val="150000"/>
              </a:lnSpc>
            </a:pPr>
            <a:r>
              <a:rPr lang="zh-CN" altLang="en-US" sz="3200" dirty="0"/>
              <a:t>不允许做某事</a:t>
            </a:r>
            <a:endParaRPr lang="en-US" altLang="zh-CN" sz="3200" dirty="0"/>
          </a:p>
          <a:p>
            <a:pPr>
              <a:lnSpc>
                <a:spcPct val="150000"/>
              </a:lnSpc>
            </a:pPr>
            <a:r>
              <a:rPr lang="zh-CN" altLang="en-US" sz="3200" dirty="0"/>
              <a:t>做</a:t>
            </a:r>
            <a:r>
              <a:rPr lang="en-US" altLang="zh-CN" sz="3200" dirty="0"/>
              <a:t>~</a:t>
            </a:r>
            <a:r>
              <a:rPr lang="zh-CN" altLang="en-US" sz="3200" dirty="0"/>
              <a:t>后，做</a:t>
            </a:r>
            <a:r>
              <a:rPr lang="en-US" altLang="zh-CN" sz="3200" dirty="0"/>
              <a:t>~</a:t>
            </a:r>
          </a:p>
        </p:txBody>
      </p:sp>
    </p:spTree>
    <p:extLst>
      <p:ext uri="{BB962C8B-B14F-4D97-AF65-F5344CB8AC3E}">
        <p14:creationId xmlns:p14="http://schemas.microsoft.com/office/powerpoint/2010/main" val="1278168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E67749F-185F-41A7-95BB-362F3DA52B68}"/>
              </a:ext>
            </a:extLst>
          </p:cNvPr>
          <p:cNvSpPr/>
          <p:nvPr/>
        </p:nvSpPr>
        <p:spPr>
          <a:xfrm>
            <a:off x="1847528" y="188640"/>
            <a:ext cx="50321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ja-JP" alt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練習しましょう</a:t>
            </a:r>
            <a:endParaRPr lang="zh-CN" alt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F69A985-7410-4E00-B6D4-E8793992D3FD}"/>
              </a:ext>
            </a:extLst>
          </p:cNvPr>
          <p:cNvSpPr txBox="1"/>
          <p:nvPr/>
        </p:nvSpPr>
        <p:spPr>
          <a:xfrm>
            <a:off x="551384" y="980728"/>
            <a:ext cx="10873208" cy="3869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ja-JP" sz="2800" dirty="0">
                <a:latin typeface="MS Gothic" panose="020B0609070205080204" pitchFamily="49" charset="-128"/>
                <a:ea typeface="MS Gothic" panose="020B0609070205080204" pitchFamily="49" charset="-128"/>
              </a:rPr>
              <a:t>1</a:t>
            </a:r>
            <a:r>
              <a:rPr lang="ja-JP" altLang="en-US" sz="2800" dirty="0">
                <a:latin typeface="MS Gothic" panose="020B0609070205080204" pitchFamily="49" charset="-128"/>
                <a:ea typeface="MS Gothic" panose="020B0609070205080204" pitchFamily="49" charset="-128"/>
              </a:rPr>
              <a:t>．ここで写真を撮って（　　　　　　　）か。</a:t>
            </a:r>
            <a:r>
              <a:rPr lang="en-US" altLang="ja-JP" sz="2800" dirty="0">
                <a:latin typeface="MS Gothic" panose="020B0609070205080204" pitchFamily="49" charset="-128"/>
                <a:ea typeface="MS Gothic" panose="020B0609070205080204" pitchFamily="49" charset="-128"/>
              </a:rPr>
              <a:t>――</a:t>
            </a:r>
            <a:r>
              <a:rPr lang="ja-JP" altLang="en-US" sz="2800" dirty="0">
                <a:latin typeface="MS Gothic" panose="020B0609070205080204" pitchFamily="49" charset="-128"/>
                <a:ea typeface="MS Gothic" panose="020B0609070205080204" pitchFamily="49" charset="-128"/>
              </a:rPr>
              <a:t>ええ、どうぞ。</a:t>
            </a:r>
            <a:endParaRPr lang="en-US" altLang="ja-JP" sz="2800" dirty="0">
              <a:latin typeface="MS Gothic" panose="020B0609070205080204" pitchFamily="49" charset="-128"/>
              <a:ea typeface="MS Gothic" panose="020B0609070205080204" pitchFamily="49" charset="-128"/>
            </a:endParaRPr>
          </a:p>
          <a:p>
            <a:pPr>
              <a:lnSpc>
                <a:spcPct val="150000"/>
              </a:lnSpc>
            </a:pPr>
            <a:r>
              <a:rPr lang="en-US" altLang="ja-JP" sz="2800" dirty="0">
                <a:latin typeface="MS Gothic" panose="020B0609070205080204" pitchFamily="49" charset="-128"/>
                <a:ea typeface="MS Gothic" panose="020B0609070205080204" pitchFamily="49" charset="-128"/>
              </a:rPr>
              <a:t>2</a:t>
            </a:r>
            <a:r>
              <a:rPr lang="ja-JP" altLang="en-US" sz="2800" dirty="0">
                <a:latin typeface="MS Gothic" panose="020B0609070205080204" pitchFamily="49" charset="-128"/>
                <a:ea typeface="MS Gothic" panose="020B0609070205080204" pitchFamily="49" charset="-128"/>
              </a:rPr>
              <a:t>．すみません。ここで　飲み物を飲んで（　　　　　　　）よ。</a:t>
            </a:r>
            <a:endParaRPr lang="en-US" altLang="ja-JP" sz="2800" dirty="0">
              <a:latin typeface="MS Gothic" panose="020B0609070205080204" pitchFamily="49" charset="-128"/>
              <a:ea typeface="MS Gothic" panose="020B0609070205080204" pitchFamily="49" charset="-128"/>
            </a:endParaRPr>
          </a:p>
          <a:p>
            <a:pPr>
              <a:lnSpc>
                <a:spcPct val="150000"/>
              </a:lnSpc>
            </a:pPr>
            <a:r>
              <a:rPr lang="en-US" altLang="ja-JP" sz="2800" dirty="0">
                <a:latin typeface="MS Gothic" panose="020B0609070205080204" pitchFamily="49" charset="-128"/>
                <a:ea typeface="MS Gothic" panose="020B0609070205080204" pitchFamily="49" charset="-128"/>
              </a:rPr>
              <a:t>3</a:t>
            </a:r>
            <a:r>
              <a:rPr lang="ja-JP" altLang="en-US" sz="2800" dirty="0">
                <a:latin typeface="MS Gothic" panose="020B0609070205080204" pitchFamily="49" charset="-128"/>
                <a:ea typeface="MS Gothic" panose="020B0609070205080204" pitchFamily="49" charset="-128"/>
              </a:rPr>
              <a:t>．李さんは　今　本を読んで（　　　　　　）。</a:t>
            </a:r>
            <a:endParaRPr lang="en-US" altLang="ja-JP" sz="2800" dirty="0">
              <a:latin typeface="MS Gothic" panose="020B0609070205080204" pitchFamily="49" charset="-128"/>
              <a:ea typeface="MS Gothic" panose="020B0609070205080204" pitchFamily="49" charset="-128"/>
            </a:endParaRPr>
          </a:p>
          <a:p>
            <a:pPr>
              <a:lnSpc>
                <a:spcPct val="150000"/>
              </a:lnSpc>
            </a:pPr>
            <a:r>
              <a:rPr lang="en-US" altLang="ja-JP" sz="2800" dirty="0">
                <a:latin typeface="MS Gothic" panose="020B0609070205080204" pitchFamily="49" charset="-128"/>
                <a:ea typeface="MS Gothic" panose="020B0609070205080204" pitchFamily="49" charset="-128"/>
              </a:rPr>
              <a:t>4</a:t>
            </a:r>
            <a:r>
              <a:rPr lang="ja-JP" altLang="en-US" sz="2800" dirty="0">
                <a:latin typeface="MS Gothic" panose="020B0609070205080204" pitchFamily="49" charset="-128"/>
                <a:ea typeface="MS Gothic" panose="020B0609070205080204" pitchFamily="49" charset="-128"/>
              </a:rPr>
              <a:t>．李さん、ドアを開けて（　　　　　　）。</a:t>
            </a:r>
            <a:r>
              <a:rPr lang="en-US" altLang="ja-JP" sz="2800" dirty="0">
                <a:latin typeface="MS Gothic" panose="020B0609070205080204" pitchFamily="49" charset="-128"/>
                <a:ea typeface="MS Gothic" panose="020B0609070205080204" pitchFamily="49" charset="-128"/>
              </a:rPr>
              <a:t>――</a:t>
            </a:r>
            <a:r>
              <a:rPr lang="ja-JP" altLang="en-US" sz="2800" dirty="0">
                <a:latin typeface="MS Gothic" panose="020B0609070205080204" pitchFamily="49" charset="-128"/>
                <a:ea typeface="MS Gothic" panose="020B0609070205080204" pitchFamily="49" charset="-128"/>
              </a:rPr>
              <a:t>はい。</a:t>
            </a:r>
            <a:endParaRPr lang="en-US" altLang="ja-JP" sz="2800" dirty="0">
              <a:latin typeface="MS Gothic" panose="020B0609070205080204" pitchFamily="49" charset="-128"/>
              <a:ea typeface="MS Gothic" panose="020B0609070205080204" pitchFamily="49" charset="-128"/>
            </a:endParaRPr>
          </a:p>
          <a:p>
            <a:pPr>
              <a:lnSpc>
                <a:spcPct val="150000"/>
              </a:lnSpc>
            </a:pPr>
            <a:r>
              <a:rPr lang="en-US" altLang="ja-JP" sz="2800" dirty="0">
                <a:latin typeface="MS Gothic" panose="020B0609070205080204" pitchFamily="49" charset="-128"/>
                <a:ea typeface="MS Gothic" panose="020B0609070205080204" pitchFamily="49" charset="-128"/>
              </a:rPr>
              <a:t>5</a:t>
            </a:r>
            <a:r>
              <a:rPr lang="ja-JP" altLang="en-US" sz="2800" dirty="0">
                <a:latin typeface="MS Gothic" panose="020B0609070205080204" pitchFamily="49" charset="-128"/>
                <a:ea typeface="MS Gothic" panose="020B0609070205080204" pitchFamily="49" charset="-128"/>
              </a:rPr>
              <a:t>．卒業して（　　　　）、旅行したいです。</a:t>
            </a:r>
            <a:endParaRPr lang="en-US" altLang="ja-JP" sz="2800" dirty="0">
              <a:latin typeface="MS Gothic" panose="020B0609070205080204" pitchFamily="49" charset="-128"/>
              <a:ea typeface="MS Gothic" panose="020B0609070205080204" pitchFamily="49" charset="-128"/>
            </a:endParaRPr>
          </a:p>
          <a:p>
            <a:pPr>
              <a:lnSpc>
                <a:spcPct val="150000"/>
              </a:lnSpc>
            </a:pPr>
            <a:r>
              <a:rPr lang="en-US" altLang="ja-JP" sz="2800" dirty="0">
                <a:latin typeface="MS Gothic" panose="020B0609070205080204" pitchFamily="49" charset="-128"/>
                <a:ea typeface="MS Gothic" panose="020B0609070205080204" pitchFamily="49" charset="-128"/>
              </a:rPr>
              <a:t>6</a:t>
            </a:r>
            <a:r>
              <a:rPr lang="ja-JP" altLang="en-US" sz="2800" dirty="0">
                <a:latin typeface="MS Gothic" panose="020B0609070205080204" pitchFamily="49" charset="-128"/>
                <a:ea typeface="MS Gothic" panose="020B0609070205080204" pitchFamily="49" charset="-128"/>
              </a:rPr>
              <a:t>．最近は　英語を勉強して（　　　　　　　）。</a:t>
            </a:r>
            <a:endParaRPr lang="zh-CN" altLang="en-US" sz="2800" dirty="0"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6B2DA7E3-0B2A-4D8A-A399-B0CB2D4DC14D}"/>
              </a:ext>
            </a:extLst>
          </p:cNvPr>
          <p:cNvSpPr/>
          <p:nvPr/>
        </p:nvSpPr>
        <p:spPr>
          <a:xfrm>
            <a:off x="1847528" y="4941168"/>
            <a:ext cx="8136904" cy="165618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ja-JP" altLang="en-US" sz="3200" b="1" dirty="0">
                <a:solidFill>
                  <a:schemeClr val="tx1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ください　　もいいです　　います</a:t>
            </a:r>
            <a:endParaRPr lang="en-US" altLang="ja-JP" sz="3200" b="1" dirty="0">
              <a:solidFill>
                <a:schemeClr val="tx1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  <a:p>
            <a:pPr algn="ctr">
              <a:lnSpc>
                <a:spcPct val="150000"/>
              </a:lnSpc>
            </a:pPr>
            <a:r>
              <a:rPr lang="ja-JP" altLang="en-US" sz="3200" b="1" dirty="0">
                <a:solidFill>
                  <a:schemeClr val="tx1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から　　はいけません</a:t>
            </a:r>
            <a:endParaRPr lang="zh-CN" altLang="en-US" sz="3200" b="1" dirty="0">
              <a:solidFill>
                <a:schemeClr val="tx1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9294E27-FB08-4FB9-B25B-59B4D1E91D76}"/>
              </a:ext>
            </a:extLst>
          </p:cNvPr>
          <p:cNvSpPr txBox="1"/>
          <p:nvPr/>
        </p:nvSpPr>
        <p:spPr>
          <a:xfrm>
            <a:off x="4799856" y="1082197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200" b="1" dirty="0">
                <a:solidFill>
                  <a:srgbClr val="FF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もいいです</a:t>
            </a:r>
            <a:endParaRPr lang="zh-CN" altLang="en-US" sz="3200" b="1" dirty="0">
              <a:solidFill>
                <a:srgbClr val="FF0000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5155D20-FAAE-4216-A65F-9ED19019DD87}"/>
              </a:ext>
            </a:extLst>
          </p:cNvPr>
          <p:cNvSpPr txBox="1"/>
          <p:nvPr/>
        </p:nvSpPr>
        <p:spPr>
          <a:xfrm>
            <a:off x="6096000" y="2341509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200" b="1" dirty="0">
                <a:solidFill>
                  <a:srgbClr val="FF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います</a:t>
            </a:r>
            <a:endParaRPr lang="zh-CN" altLang="en-US" sz="3200" b="1" dirty="0">
              <a:solidFill>
                <a:srgbClr val="FF0000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1DE714D-4373-4DE9-A5B1-A53A15487D0D}"/>
              </a:ext>
            </a:extLst>
          </p:cNvPr>
          <p:cNvSpPr txBox="1"/>
          <p:nvPr/>
        </p:nvSpPr>
        <p:spPr>
          <a:xfrm>
            <a:off x="7536160" y="1711178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200" b="1" dirty="0">
                <a:solidFill>
                  <a:srgbClr val="FF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はいけません</a:t>
            </a:r>
            <a:endParaRPr lang="zh-CN" altLang="en-US" sz="3200" b="1" dirty="0">
              <a:solidFill>
                <a:srgbClr val="FF0000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2FF532F-915B-4695-94EA-943C7CA8843F}"/>
              </a:ext>
            </a:extLst>
          </p:cNvPr>
          <p:cNvSpPr txBox="1"/>
          <p:nvPr/>
        </p:nvSpPr>
        <p:spPr>
          <a:xfrm>
            <a:off x="5015880" y="3011008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200" b="1" dirty="0">
                <a:solidFill>
                  <a:srgbClr val="FF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ください</a:t>
            </a:r>
            <a:endParaRPr lang="zh-CN" altLang="en-US" sz="3200" b="1" dirty="0">
              <a:solidFill>
                <a:srgbClr val="FF0000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3EBD031-1CCE-4910-B76F-772FE64B6BD2}"/>
              </a:ext>
            </a:extLst>
          </p:cNvPr>
          <p:cNvSpPr txBox="1"/>
          <p:nvPr/>
        </p:nvSpPr>
        <p:spPr>
          <a:xfrm>
            <a:off x="3071664" y="3598370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200" b="1" dirty="0">
                <a:solidFill>
                  <a:srgbClr val="FF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から</a:t>
            </a:r>
            <a:endParaRPr lang="zh-CN" altLang="en-US" sz="3200" b="1" dirty="0">
              <a:solidFill>
                <a:srgbClr val="FF0000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1185EFB1-A85F-4D91-B5A7-A6EAEB373132}"/>
              </a:ext>
            </a:extLst>
          </p:cNvPr>
          <p:cNvSpPr txBox="1"/>
          <p:nvPr/>
        </p:nvSpPr>
        <p:spPr>
          <a:xfrm>
            <a:off x="5987988" y="4270320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200" b="1" dirty="0">
                <a:solidFill>
                  <a:srgbClr val="FF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います</a:t>
            </a:r>
            <a:endParaRPr lang="zh-CN" altLang="en-US" sz="3200" b="1" dirty="0">
              <a:solidFill>
                <a:srgbClr val="FF0000"/>
              </a:solidFill>
              <a:latin typeface="MS Gothic" panose="020B0609070205080204" pitchFamily="49" charset="-128"/>
              <a:ea typeface="MS Gothic" panose="020B06090702050802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53949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43472" y="972555"/>
            <a:ext cx="8686800" cy="838200"/>
          </a:xfrm>
        </p:spPr>
        <p:txBody>
          <a:bodyPr>
            <a:noAutofit/>
          </a:bodyPr>
          <a:lstStyle/>
          <a:p>
            <a:r>
              <a:rPr lang="en-US" altLang="zh-CN" sz="3600" dirty="0"/>
              <a:t>7</a:t>
            </a:r>
            <a:r>
              <a:rPr lang="ja-JP" altLang="zh-CN" sz="3600" u="sng" dirty="0"/>
              <a:t>动词</a:t>
            </a:r>
            <a:r>
              <a:rPr lang="ja-JP" altLang="zh-CN" sz="3600" u="sng" dirty="0">
                <a:latin typeface="MS Mincho" panose="02020609040205080304" pitchFamily="49" charset="-128"/>
                <a:ea typeface="MS Mincho" panose="02020609040205080304" pitchFamily="49" charset="-128"/>
              </a:rPr>
              <a:t>ます形</a:t>
            </a:r>
            <a:r>
              <a:rPr lang="ja-JP" altLang="zh-CN" sz="36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ましょうか</a:t>
            </a:r>
            <a:r>
              <a:rPr lang="ja-JP" altLang="zh-CN" sz="3600" dirty="0">
                <a:latin typeface="MS Mincho" panose="02020609040205080304" pitchFamily="49" charset="-128"/>
                <a:ea typeface="MS Mincho" panose="02020609040205080304" pitchFamily="49" charset="-128"/>
              </a:rPr>
              <a:t>。 </a:t>
            </a:r>
            <a:r>
              <a:rPr lang="zh-CN" altLang="zh-CN" sz="3600" dirty="0"/>
              <a:t>（我来</a:t>
            </a:r>
            <a:r>
              <a:rPr lang="zh-CN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zh-CN" sz="3600" dirty="0"/>
              <a:t>吧）</a:t>
            </a:r>
            <a:br>
              <a:rPr lang="zh-CN" altLang="zh-CN" sz="3600" dirty="0"/>
            </a:br>
            <a:endParaRPr lang="zh-CN" altLang="en-US" sz="36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zh-CN" sz="3600" dirty="0"/>
              <a:t>表示说话人主动提出为对方做某事。</a:t>
            </a:r>
          </a:p>
          <a:p>
            <a:r>
              <a:rPr lang="ja-JP" altLang="en-US" sz="3600" dirty="0">
                <a:latin typeface="MS Mincho" panose="02020609040205080304" pitchFamily="49" charset="-128"/>
                <a:ea typeface="MS Mincho" panose="02020609040205080304" pitchFamily="49" charset="-128"/>
              </a:rPr>
              <a:t>暑いですね。</a:t>
            </a:r>
            <a:endParaRPr lang="en-US" altLang="ja-JP" sz="36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ja-JP" sz="3600" dirty="0">
                <a:latin typeface="MS Mincho" panose="02020609040205080304" pitchFamily="49" charset="-128"/>
                <a:ea typeface="MS Mincho" panose="02020609040205080304" pitchFamily="49" charset="-128"/>
              </a:rPr>
              <a:t>―</a:t>
            </a:r>
            <a:r>
              <a:rPr lang="ja-JP" altLang="en-US" sz="3600" dirty="0">
                <a:latin typeface="MS Mincho" panose="02020609040205080304" pitchFamily="49" charset="-128"/>
                <a:ea typeface="MS Mincho" panose="02020609040205080304" pitchFamily="49" charset="-128"/>
              </a:rPr>
              <a:t>窓を　</a:t>
            </a:r>
            <a:r>
              <a:rPr lang="ja-JP" altLang="en-US" sz="36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開けましょうか</a:t>
            </a:r>
            <a:r>
              <a:rPr lang="ja-JP" altLang="en-US" sz="3600" dirty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endParaRPr lang="en-US" altLang="ja-JP" sz="36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3600" dirty="0">
                <a:latin typeface="MS Mincho" panose="02020609040205080304" pitchFamily="49" charset="-128"/>
                <a:ea typeface="MS Mincho" panose="02020609040205080304" pitchFamily="49" charset="-128"/>
              </a:rPr>
              <a:t>ええ、お願いします</a:t>
            </a:r>
            <a:r>
              <a:rPr lang="zh-CN" altLang="en-US" sz="3600" dirty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br>
              <a:rPr lang="ja-JP" altLang="en-US" dirty="0"/>
            </a:br>
            <a:r>
              <a:rPr lang="ja-JP" altLang="en-US" dirty="0"/>
              <a:t>　　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37146" y="1052736"/>
            <a:ext cx="9603275" cy="1049235"/>
          </a:xfrm>
        </p:spPr>
        <p:txBody>
          <a:bodyPr>
            <a:normAutofit/>
          </a:bodyPr>
          <a:lstStyle/>
          <a:p>
            <a:r>
              <a:rPr lang="en-US" altLang="zh-CN" sz="4000" dirty="0"/>
              <a:t>8</a:t>
            </a:r>
            <a:r>
              <a:rPr lang="en-US" altLang="zh-CN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 </a:t>
            </a:r>
            <a:r>
              <a:rPr lang="ja-JP" altLang="zh-CN" sz="40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どうやって</a:t>
            </a:r>
            <a:r>
              <a:rPr lang="en-US" altLang="zh-CN" sz="4000" dirty="0"/>
              <a:t>+</a:t>
            </a:r>
            <a:r>
              <a:rPr lang="ja-JP" altLang="zh-CN" sz="4000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动词</a:t>
            </a:r>
            <a:r>
              <a:rPr lang="ja-JP" altLang="zh-CN" sz="40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 </a:t>
            </a:r>
            <a:r>
              <a:rPr lang="en-US" altLang="zh-CN" sz="4000" dirty="0">
                <a:latin typeface="华文楷体" panose="02010600040101010101" pitchFamily="2" charset="-122"/>
                <a:ea typeface="华文楷体" panose="02010600040101010101" pitchFamily="2" charset="-122"/>
              </a:rPr>
              <a:t>  </a:t>
            </a:r>
            <a:r>
              <a:rPr lang="ja-JP" altLang="zh-CN" sz="40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zh-CN" altLang="zh-CN" sz="4000" dirty="0"/>
              <a:t>怎么做</a:t>
            </a:r>
            <a:r>
              <a:rPr lang="zh-CN" altLang="zh-CN" sz="4000" dirty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zh-CN" sz="4000" dirty="0"/>
              <a:t>呢</a:t>
            </a:r>
            <a:r>
              <a:rPr lang="en-US" altLang="zh-CN" sz="4000" dirty="0"/>
              <a:t>?</a:t>
            </a:r>
            <a:r>
              <a:rPr lang="ja-JP" altLang="zh-CN" sz="40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en-US" sz="40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用于问路或询问使用方法等。</a:t>
            </a:r>
            <a:endParaRPr lang="en-US" altLang="ja-JP" sz="3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en-US" sz="3600" dirty="0">
                <a:latin typeface="MS Mincho" panose="02020609040205080304" pitchFamily="49" charset="-128"/>
                <a:ea typeface="MS Mincho" panose="02020609040205080304" pitchFamily="49" charset="-128"/>
              </a:rPr>
              <a:t>駅まで　</a:t>
            </a:r>
            <a:r>
              <a:rPr lang="ja-JP" altLang="en-US" sz="36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どうやって</a:t>
            </a:r>
            <a:r>
              <a:rPr lang="ja-JP" altLang="en-US" sz="3600" dirty="0">
                <a:latin typeface="MS Mincho" panose="02020609040205080304" pitchFamily="49" charset="-128"/>
                <a:ea typeface="MS Mincho" panose="02020609040205080304" pitchFamily="49" charset="-128"/>
              </a:rPr>
              <a:t>　いきますか。</a:t>
            </a:r>
            <a:endParaRPr lang="en-US" altLang="ja-JP" sz="36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36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どうやって</a:t>
            </a:r>
            <a:r>
              <a:rPr lang="ja-JP" altLang="en-US" sz="3600" dirty="0">
                <a:latin typeface="MS Mincho" panose="02020609040205080304" pitchFamily="49" charset="-128"/>
                <a:ea typeface="MS Mincho" panose="02020609040205080304" pitchFamily="49" charset="-128"/>
              </a:rPr>
              <a:t>　ビデオを　借りますか。</a:t>
            </a:r>
            <a:endParaRPr lang="en-US" altLang="ja-JP" sz="36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51579" y="966497"/>
            <a:ext cx="9603275" cy="1049235"/>
          </a:xfrm>
        </p:spPr>
        <p:txBody>
          <a:bodyPr>
            <a:normAutofit fontScale="90000"/>
          </a:bodyPr>
          <a:lstStyle/>
          <a:p>
            <a:r>
              <a:rPr lang="en-US" altLang="zh-CN" sz="4900" dirty="0"/>
              <a:t>9 </a:t>
            </a:r>
            <a:r>
              <a:rPr lang="ja-JP" altLang="en-US" sz="4900" dirty="0"/>
              <a:t>　～</a:t>
            </a:r>
            <a:r>
              <a:rPr lang="ja-JP" altLang="zh-CN" sz="4900" b="1" dirty="0">
                <a:solidFill>
                  <a:srgbClr val="FF0000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が</a:t>
            </a:r>
            <a:r>
              <a:rPr lang="ja-JP" altLang="zh-CN" sz="4900" dirty="0"/>
              <a:t>　</a:t>
            </a:r>
            <a:r>
              <a:rPr lang="ja-JP" altLang="zh-CN" sz="4900" dirty="0">
                <a:latin typeface="华文楷体" panose="02010600040101010101" pitchFamily="2" charset="-122"/>
                <a:ea typeface="华文楷体" panose="02010600040101010101" pitchFamily="2" charset="-122"/>
              </a:rPr>
              <a:t>自动词</a:t>
            </a:r>
            <a:r>
              <a:rPr lang="ja-JP" altLang="zh-CN" sz="4900" dirty="0"/>
              <a:t>。</a:t>
            </a:r>
            <a:br>
              <a:rPr lang="zh-CN" altLang="zh-CN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zh-CN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表示如实描述眼前事物或客观传达某件事情。</a:t>
            </a:r>
            <a:endParaRPr lang="zh-CN" altLang="zh-CN" sz="3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sz="3600" dirty="0">
                <a:latin typeface="MS Mincho" panose="02020609040205080304" pitchFamily="49" charset="-128"/>
                <a:ea typeface="MS Mincho" panose="02020609040205080304" pitchFamily="49" charset="-128"/>
              </a:rPr>
              <a:t>李さん</a:t>
            </a:r>
            <a:r>
              <a:rPr lang="ja-JP" altLang="zh-CN" sz="36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zh-CN" sz="3600" dirty="0">
                <a:latin typeface="MS Mincho" panose="02020609040205080304" pitchFamily="49" charset="-128"/>
                <a:ea typeface="MS Mincho" panose="02020609040205080304" pitchFamily="49" charset="-128"/>
              </a:rPr>
              <a:t>　いませんね。</a:t>
            </a:r>
            <a:endParaRPr lang="en-US" altLang="ja-JP" sz="36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3600" dirty="0">
                <a:latin typeface="MS Mincho" panose="02020609040205080304" pitchFamily="49" charset="-128"/>
                <a:ea typeface="MS Mincho" panose="02020609040205080304" pitchFamily="49" charset="-128"/>
              </a:rPr>
              <a:t>ドア</a:t>
            </a:r>
            <a:r>
              <a:rPr lang="ja-JP" altLang="en-US" sz="36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en-US" sz="3600" dirty="0">
                <a:latin typeface="MS Mincho" panose="02020609040205080304" pitchFamily="49" charset="-128"/>
                <a:ea typeface="MS Mincho" panose="02020609040205080304" pitchFamily="49" charset="-128"/>
              </a:rPr>
              <a:t>　開いて　います。</a:t>
            </a:r>
            <a:endParaRPr lang="zh-CN" altLang="en-US" sz="36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94362" y="1124744"/>
            <a:ext cx="9603275" cy="1049235"/>
          </a:xfrm>
        </p:spPr>
        <p:txBody>
          <a:bodyPr>
            <a:normAutofit/>
          </a:bodyPr>
          <a:lstStyle/>
          <a:p>
            <a:r>
              <a:rPr lang="en-US" altLang="zh-CN" sz="4000" dirty="0"/>
              <a:t>10 </a:t>
            </a:r>
            <a:r>
              <a:rPr lang="zh-CN" altLang="zh-CN" sz="4000" dirty="0"/>
              <a:t>副词「</a:t>
            </a:r>
            <a:r>
              <a:rPr lang="en-US" altLang="zh-CN" sz="40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約</a:t>
            </a:r>
            <a:r>
              <a:rPr lang="zh-CN" altLang="zh-CN" sz="4000" dirty="0"/>
              <a:t>」 </a:t>
            </a:r>
            <a:r>
              <a:rPr lang="en-US" altLang="zh-CN" sz="4000" dirty="0"/>
              <a:t>       </a:t>
            </a:r>
            <a:r>
              <a:rPr lang="zh-CN" altLang="zh-CN" sz="4000" dirty="0"/>
              <a:t>（约；大概；左右）</a:t>
            </a:r>
            <a:endParaRPr lang="zh-CN" altLang="en-US" sz="4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4000" dirty="0"/>
              <a:t>接在数量词前，表示概数。</a:t>
            </a:r>
            <a:endParaRPr lang="en-US" altLang="zh-CN" sz="4000" dirty="0"/>
          </a:p>
          <a:p>
            <a:r>
              <a:rPr lang="ja-JP" altLang="en-US" sz="40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約</a:t>
            </a:r>
            <a:r>
              <a:rPr lang="ja-JP" altLang="en-US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一時間、</a:t>
            </a:r>
            <a:r>
              <a:rPr lang="ja-JP" altLang="en-US" sz="40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約</a:t>
            </a:r>
            <a:r>
              <a:rPr lang="ja-JP" altLang="en-US" sz="4000" dirty="0">
                <a:latin typeface="MS Mincho" panose="02020609040205080304" pitchFamily="49" charset="-128"/>
                <a:ea typeface="MS Mincho" panose="02020609040205080304" pitchFamily="49" charset="-128"/>
              </a:rPr>
              <a:t>三万円</a:t>
            </a:r>
            <a:endParaRPr lang="en-US" altLang="ja-JP" sz="40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pPr marL="0" indent="0">
              <a:buNone/>
            </a:pP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15480" y="1052736"/>
            <a:ext cx="9603275" cy="1049235"/>
          </a:xfrm>
        </p:spPr>
        <p:txBody>
          <a:bodyPr>
            <a:normAutofit/>
          </a:bodyPr>
          <a:lstStyle/>
          <a:p>
            <a:r>
              <a:rPr lang="en-US" altLang="zh-CN" sz="4400" dirty="0"/>
              <a:t>11 </a:t>
            </a:r>
            <a:r>
              <a:rPr lang="ja-JP" altLang="zh-CN" sz="4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数量词＋</a:t>
            </a:r>
            <a:r>
              <a:rPr lang="ja-JP" altLang="zh-CN" sz="44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も</a:t>
            </a:r>
            <a:r>
              <a:rPr lang="ja-JP" altLang="zh-CN" sz="4400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4400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ja-JP" altLang="zh-CN" sz="44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（竟</a:t>
            </a:r>
            <a:r>
              <a:rPr lang="zh-CN" altLang="zh-CN" sz="44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……</a:t>
            </a:r>
            <a:r>
              <a:rPr lang="ja-JP" altLang="zh-CN" sz="44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zh-CN" sz="4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9416" y="2015732"/>
            <a:ext cx="11352583" cy="3450613"/>
          </a:xfrm>
        </p:spPr>
        <p:txBody>
          <a:bodyPr>
            <a:normAutofit/>
          </a:bodyPr>
          <a:lstStyle/>
          <a:p>
            <a:r>
              <a:rPr lang="ja-JP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助词「</a:t>
            </a:r>
            <a:r>
              <a:rPr lang="ja-JP" altLang="zh-CN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も</a:t>
            </a:r>
            <a:r>
              <a:rPr lang="ja-JP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」接在数量词后，表示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该数量超过说话人的预期</a:t>
            </a:r>
            <a:r>
              <a:rPr lang="ja-JP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zh-CN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富士山の　山頂まで　一日</a:t>
            </a:r>
            <a:r>
              <a:rPr lang="ja-JP" altLang="zh-CN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も</a:t>
            </a:r>
            <a:r>
              <a:rPr lang="ja-JP" altLang="zh-CN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　かかります。</a:t>
            </a:r>
            <a:endParaRPr lang="en-US" altLang="ja-JP" sz="32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新しい　単語を　覚えるのに　２時間</a:t>
            </a:r>
            <a:r>
              <a:rPr lang="ja-JP" altLang="en-US" sz="3200" b="1" dirty="0">
                <a:solidFill>
                  <a:srgbClr val="FF00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も</a:t>
            </a:r>
            <a:r>
              <a:rPr lang="ja-JP" altLang="en-US" sz="3200" dirty="0">
                <a:latin typeface="MS Mincho" panose="02020609040205080304" pitchFamily="49" charset="-128"/>
                <a:ea typeface="MS Mincho" panose="02020609040205080304" pitchFamily="49" charset="-128"/>
              </a:rPr>
              <a:t>　かかりました。</a:t>
            </a:r>
            <a:endParaRPr lang="zh-CN" altLang="en-US" sz="3200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1524000" y="1"/>
          <a:ext cx="8964488" cy="67258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5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3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63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月份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～月（がつ）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几个月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～ヶ月（げつ）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3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1</a:t>
                      </a:r>
                      <a:r>
                        <a:rPr lang="zh-CN" sz="20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</a:t>
                      </a:r>
                      <a:r>
                        <a:rPr lang="ja-JP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月（いちがつ）④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1</a:t>
                      </a: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个月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</a:t>
                      </a: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ヶ月（いっかげつ）③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63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2</a:t>
                      </a:r>
                      <a:r>
                        <a:rPr lang="zh-CN" sz="20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2</a:t>
                      </a:r>
                      <a:r>
                        <a:rPr lang="zh-CN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月（にがつ）③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2</a:t>
                      </a: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个月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2</a:t>
                      </a: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ヶ月（にかげつ）②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3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3</a:t>
                      </a: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3</a:t>
                      </a:r>
                      <a:r>
                        <a:rPr lang="zh-CN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月（さんがつ）①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3</a:t>
                      </a: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个月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3</a:t>
                      </a: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ヶ月（さんかげつ）③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63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4</a:t>
                      </a: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4</a:t>
                      </a:r>
                      <a:r>
                        <a:rPr lang="zh-CN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月（しがつ）③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4</a:t>
                      </a: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个月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4</a:t>
                      </a: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ヶ月（よんかげつ）③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63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5</a:t>
                      </a: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5</a:t>
                      </a:r>
                      <a:r>
                        <a:rPr lang="zh-CN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月（ごがつ）①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5</a:t>
                      </a: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个月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5</a:t>
                      </a: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ヶ月（ごかげつ）②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63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6</a:t>
                      </a: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6</a:t>
                      </a:r>
                      <a:r>
                        <a:rPr lang="zh-CN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月（ろくがつ）④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6</a:t>
                      </a:r>
                      <a:r>
                        <a:rPr lang="zh-CN" sz="20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个月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6</a:t>
                      </a: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ヶ月（ろっかげつ③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半年（はんとし）④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63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7</a:t>
                      </a: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7</a:t>
                      </a:r>
                      <a:r>
                        <a:rPr lang="zh-CN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月（しちがつ）④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7</a:t>
                      </a:r>
                      <a:r>
                        <a:rPr lang="zh-CN" sz="20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个月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7</a:t>
                      </a: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ヶ月（ななかげつ）③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（しちかげつ）③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63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8</a:t>
                      </a: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8</a:t>
                      </a:r>
                      <a:r>
                        <a:rPr lang="zh-CN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月（はちがつ）④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8</a:t>
                      </a:r>
                      <a:r>
                        <a:rPr lang="zh-CN" sz="20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个月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8</a:t>
                      </a: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ヶ月（はちかげつ）③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（はっかげつ）③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63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9</a:t>
                      </a: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9</a:t>
                      </a:r>
                      <a:r>
                        <a:rPr lang="zh-CN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月（くがつ）①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9</a:t>
                      </a: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个月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9</a:t>
                      </a:r>
                      <a:r>
                        <a:rPr lang="ja-JP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ヶ月（きゅうかげつ）③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763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10</a:t>
                      </a: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10</a:t>
                      </a: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月（じゅうがつ）④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10</a:t>
                      </a: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个月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10</a:t>
                      </a:r>
                      <a:r>
                        <a:rPr lang="ja-JP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ヶ月（じゅっかげつ）③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（じっかげつ）③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763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11</a:t>
                      </a: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11</a:t>
                      </a: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月（じゅういちがつ）⑥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几个月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何ヶ月（なんかげつ）③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763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12</a:t>
                      </a:r>
                      <a:r>
                        <a:rPr lang="zh-CN" sz="2000" kern="10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12</a:t>
                      </a:r>
                      <a:r>
                        <a:rPr lang="ja-JP" sz="20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月（じゅうにがつ）③</a:t>
                      </a:r>
                      <a:endParaRPr lang="zh-CN" sz="20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latin typeface="Times New Roman" panose="02020603050405020304"/>
                          <a:ea typeface="宋体" panose="02010600030101010101" pitchFamily="2" charset="-122"/>
                          <a:cs typeface="Times New Roman" panose="02020603050405020304"/>
                        </a:rPr>
                        <a:t>几月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何月（なんがつ）①</a:t>
                      </a:r>
                      <a:endParaRPr lang="zh-CN" sz="20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画廊">
  <a:themeElements>
    <a:clrScheme name="画廊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画廊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画廊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189</TotalTime>
  <Words>1426</Words>
  <Application>Microsoft Office PowerPoint</Application>
  <PresentationFormat>宽屏</PresentationFormat>
  <Paragraphs>236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3" baseType="lpstr">
      <vt:lpstr>MS Gothic</vt:lpstr>
      <vt:lpstr>MS Mincho</vt:lpstr>
      <vt:lpstr>华文楷体</vt:lpstr>
      <vt:lpstr>宋体</vt:lpstr>
      <vt:lpstr>Arial</vt:lpstr>
      <vt:lpstr>Calibri</vt:lpstr>
      <vt:lpstr>Gill Sans MT</vt:lpstr>
      <vt:lpstr>Times New Roman</vt:lpstr>
      <vt:lpstr>画廊</vt:lpstr>
      <vt:lpstr>第8課　  ちょっと　待って　ください   </vt:lpstr>
      <vt:lpstr>1 日语动词</vt:lpstr>
      <vt:lpstr>練習しましょう</vt:lpstr>
      <vt:lpstr>Ⅰ类动词 て形</vt:lpstr>
      <vt:lpstr>練習しましょう</vt:lpstr>
      <vt:lpstr>Ⅱ类动词 て形</vt:lpstr>
      <vt:lpstr>練習しましょう</vt:lpstr>
      <vt:lpstr>Ⅲ类动词 て形</vt:lpstr>
      <vt:lpstr>練習しましょう</vt:lpstr>
      <vt:lpstr>PowerPoint 演示文稿</vt:lpstr>
      <vt:lpstr>2 动词て形 +ください。（请……）</vt:lpstr>
      <vt:lpstr>3 动词て形　います。</vt:lpstr>
      <vt:lpstr>4 动词Aて形、动词B。   动词Aて形から　动词B。 （做…后，做…）</vt:lpstr>
      <vt:lpstr>PowerPoint 演示文稿</vt:lpstr>
      <vt:lpstr>5  动词て形も　いいです。     （可以做……）</vt:lpstr>
      <vt:lpstr>6 动词て形は　いけません。 （不可以做……）</vt:lpstr>
      <vt:lpstr>PowerPoint 演示文稿</vt:lpstr>
      <vt:lpstr>PowerPoint 演示文稿</vt:lpstr>
      <vt:lpstr>7动词ます形ましょうか。 （我来……吧） </vt:lpstr>
      <vt:lpstr>8 どうやって+动词。   （怎么做……呢?）</vt:lpstr>
      <vt:lpstr>9 　～が　自动词。 </vt:lpstr>
      <vt:lpstr>10 副词「約」        （约；大概；左右）</vt:lpstr>
      <vt:lpstr>11 数量词＋も        （竟……）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第8課　ちょっと　待って　ください   </dc:title>
  <dc:creator>ivan</dc:creator>
  <cp:lastModifiedBy>劳 翠月</cp:lastModifiedBy>
  <cp:revision>44</cp:revision>
  <dcterms:created xsi:type="dcterms:W3CDTF">2019-01-08T08:06:00Z</dcterms:created>
  <dcterms:modified xsi:type="dcterms:W3CDTF">2020-12-29T03:04:58Z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2052-11.1.0.8213</vt:lpwstr>
  </property>
</Properties>
</file>