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9" r:id="rId7"/>
    <p:sldId id="270" r:id="rId8"/>
    <p:sldId id="261" r:id="rId9"/>
    <p:sldId id="262" r:id="rId10"/>
    <p:sldId id="263" r:id="rId11"/>
    <p:sldId id="264" r:id="rId12"/>
    <p:sldId id="265" r:id="rId13"/>
    <p:sldId id="266" r:id="rId14"/>
    <p:sldId id="267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55E85-079F-4A2B-A410-B1A3D2362849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05E3-9FD6-4CAA-9A98-0AE3B04B1E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55E85-079F-4A2B-A410-B1A3D2362849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05E3-9FD6-4CAA-9A98-0AE3B04B1E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55E85-079F-4A2B-A410-B1A3D2362849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05E3-9FD6-4CAA-9A98-0AE3B04B1E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55E85-079F-4A2B-A410-B1A3D2362849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05E3-9FD6-4CAA-9A98-0AE3B04B1E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55E85-079F-4A2B-A410-B1A3D2362849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05E3-9FD6-4CAA-9A98-0AE3B04B1E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55E85-079F-4A2B-A410-B1A3D2362849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05E3-9FD6-4CAA-9A98-0AE3B04B1E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55E85-079F-4A2B-A410-B1A3D2362849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05E3-9FD6-4CAA-9A98-0AE3B04B1E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55E85-079F-4A2B-A410-B1A3D2362849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05E3-9FD6-4CAA-9A98-0AE3B04B1E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55E85-079F-4A2B-A410-B1A3D2362849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05E3-9FD6-4CAA-9A98-0AE3B04B1E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55E85-079F-4A2B-A410-B1A3D2362849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05E3-9FD6-4CAA-9A98-0AE3B04B1E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55E85-079F-4A2B-A410-B1A3D2362849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E05E3-9FD6-4CAA-9A98-0AE3B04B1E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A55E85-079F-4A2B-A410-B1A3D2362849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E05E3-9FD6-4CAA-9A98-0AE3B04B1E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0034" y="214290"/>
            <a:ext cx="8286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第三课 认清基本国情</a:t>
            </a:r>
            <a:endParaRPr lang="en-US" altLang="zh-CN" sz="28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1428736"/>
            <a:ext cx="830997" cy="41434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第一框   我们的社会主义祖国</a:t>
            </a:r>
          </a:p>
          <a:p>
            <a:endParaRPr lang="zh-CN" altLang="en-US" dirty="0"/>
          </a:p>
        </p:txBody>
      </p:sp>
      <p:sp>
        <p:nvSpPr>
          <p:cNvPr id="6" name="左大括号 5"/>
          <p:cNvSpPr/>
          <p:nvPr/>
        </p:nvSpPr>
        <p:spPr>
          <a:xfrm>
            <a:off x="928662" y="1214422"/>
            <a:ext cx="500066" cy="471490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214414" y="1000108"/>
            <a:ext cx="507209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世界舞台上</a:t>
            </a:r>
            <a:endParaRPr lang="en-US" altLang="zh-CN" sz="2200" b="1" dirty="0" smtClean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2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的中国</a:t>
            </a:r>
            <a:endParaRPr lang="en-US" altLang="zh-CN" sz="2200" b="1" dirty="0" smtClean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 smtClean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 smtClean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 smtClean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2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我们正处于社会主义</a:t>
            </a:r>
            <a:endParaRPr lang="en-US" altLang="zh-CN" sz="2200" b="1" dirty="0" smtClean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2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初级阶段</a:t>
            </a:r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（基本国情）</a:t>
            </a:r>
            <a:endParaRPr lang="en-US" altLang="zh-CN" sz="22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 smtClean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2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高举旗帜，开创未来</a:t>
            </a:r>
            <a:endParaRPr lang="en-US" altLang="zh-CN" sz="2200" b="1" dirty="0" smtClean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左大括号 7"/>
          <p:cNvSpPr/>
          <p:nvPr/>
        </p:nvSpPr>
        <p:spPr>
          <a:xfrm>
            <a:off x="2786050" y="928670"/>
            <a:ext cx="285752" cy="128588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000364" y="642918"/>
            <a:ext cx="5214974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国际地位：两个方面</a:t>
            </a:r>
            <a:endParaRPr lang="en-US" altLang="zh-CN" sz="2000" b="1" dirty="0" smtClean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国际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作用：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①中国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的国际影响力日益提高，在国际舞台上发挥着越来越重要的作用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； ②中国将始终不渝走和平发展道路。</a:t>
            </a:r>
            <a:endParaRPr lang="en-US" altLang="zh-CN" b="1" dirty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世界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局势</a:t>
            </a:r>
            <a:r>
              <a:rPr lang="en-US" altLang="zh-CN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: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①</a:t>
            </a:r>
            <a:r>
              <a:rPr lang="zh-CN" altLang="en-US" b="1" dirty="0">
                <a:latin typeface="微软雅黑" pitchFamily="34" charset="-122"/>
                <a:ea typeface="微软雅黑" pitchFamily="34" charset="-122"/>
              </a:rPr>
              <a:t>和平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与发展仍是时代的主题，世界多极化、经济全球化深入发展，全球合作向多层次全方位拓展；②综合国力竞争日趋激烈。</a:t>
            </a:r>
            <a:endParaRPr lang="en-US" altLang="zh-CN" b="1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20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左大括号 9"/>
          <p:cNvSpPr/>
          <p:nvPr/>
        </p:nvSpPr>
        <p:spPr>
          <a:xfrm>
            <a:off x="4071934" y="3143248"/>
            <a:ext cx="214314" cy="121444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4286248" y="2928934"/>
            <a:ext cx="37862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表现（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原因</a:t>
            </a:r>
            <a:r>
              <a:rPr lang="en-US" altLang="zh-CN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可改为</a:t>
            </a:r>
            <a:r>
              <a:rPr lang="en-US" altLang="zh-CN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H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）：①②③</a:t>
            </a:r>
            <a:endParaRPr lang="en-US" altLang="zh-CN" sz="20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主要矛盾（解决的根本途径）</a:t>
            </a:r>
            <a:endParaRPr lang="en-US" altLang="zh-CN" sz="20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总任务</a:t>
            </a:r>
          </a:p>
        </p:txBody>
      </p:sp>
      <p:sp>
        <p:nvSpPr>
          <p:cNvPr id="12" name="下箭头 11"/>
          <p:cNvSpPr/>
          <p:nvPr/>
        </p:nvSpPr>
        <p:spPr>
          <a:xfrm>
            <a:off x="2071670" y="5786454"/>
            <a:ext cx="142876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1214414" y="6215082"/>
            <a:ext cx="42148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中国特色社会主义</a:t>
            </a:r>
          </a:p>
        </p:txBody>
      </p:sp>
      <p:sp>
        <p:nvSpPr>
          <p:cNvPr id="14" name="左大括号 13"/>
          <p:cNvSpPr/>
          <p:nvPr/>
        </p:nvSpPr>
        <p:spPr>
          <a:xfrm>
            <a:off x="3857620" y="4929198"/>
            <a:ext cx="142876" cy="114300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4000496" y="4786322"/>
            <a:ext cx="51435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）取得</a:t>
            </a:r>
            <a:r>
              <a:rPr lang="zh-CN" altLang="en-US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成就的根本原因：补充</a:t>
            </a:r>
            <a:r>
              <a:rPr lang="en-US" altLang="zh-CN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发展了中国特色社会主义</a:t>
            </a:r>
            <a:r>
              <a:rPr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文化</a:t>
            </a:r>
            <a:endParaRPr lang="en-US" altLang="zh-CN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）中国</a:t>
            </a:r>
            <a:r>
              <a:rPr lang="zh-CN" altLang="en-US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特色社会主义理论</a:t>
            </a:r>
            <a:r>
              <a:rPr lang="zh-CN" altLang="en-US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体系</a:t>
            </a:r>
            <a:r>
              <a:rPr lang="zh-CN" altLang="en-US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内涵（四个）</a:t>
            </a:r>
            <a:endParaRPr lang="en-US" altLang="zh-CN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下箭头 15"/>
          <p:cNvSpPr/>
          <p:nvPr/>
        </p:nvSpPr>
        <p:spPr>
          <a:xfrm>
            <a:off x="6643702" y="5929330"/>
            <a:ext cx="214314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6286512" y="6215082"/>
            <a:ext cx="20002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行动指南</a:t>
            </a:r>
            <a:endParaRPr lang="zh-CN" altLang="en-US" sz="22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2" grpId="0" animBg="1"/>
      <p:bldP spid="13" grpId="0"/>
      <p:bldP spid="16" grpId="0" animBg="1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58" y="1285860"/>
            <a:ext cx="553998" cy="335758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第二框    党的基本路线</a:t>
            </a:r>
            <a:endParaRPr lang="en-US" altLang="zh-CN" sz="240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左大括号 4"/>
          <p:cNvSpPr/>
          <p:nvPr/>
        </p:nvSpPr>
        <p:spPr>
          <a:xfrm>
            <a:off x="857224" y="642918"/>
            <a:ext cx="428628" cy="542928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428728" y="571480"/>
            <a:ext cx="7286676" cy="5586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依据：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基本国情</a:t>
            </a:r>
            <a:endParaRPr lang="en-US" altLang="zh-CN" sz="24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2400" b="1" dirty="0" smtClean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内容：</a:t>
            </a:r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（注意十九大报告在目标方面的变化</a:t>
            </a:r>
            <a:r>
              <a:rPr lang="en-US" altLang="zh-CN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富强民主文明和谐</a:t>
            </a:r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美丽</a:t>
            </a:r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的社会主义</a:t>
            </a:r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现代化强国</a:t>
            </a:r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endParaRPr lang="en-US" altLang="zh-CN" sz="2200" b="1" dirty="0" smtClean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2400" b="1" dirty="0" smtClean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核心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en-US" altLang="zh-CN" sz="2400" b="1" dirty="0" smtClean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2400" b="1" dirty="0" smtClean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地位：</a:t>
            </a:r>
            <a:r>
              <a:rPr lang="zh-CN" altLang="en-US" sz="22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党和国家的生命线，是实现科学发展的</a:t>
            </a:r>
            <a:r>
              <a:rPr lang="zh-CN" altLang="en-US" sz="22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政治保证</a:t>
            </a:r>
            <a:endParaRPr lang="en-US" altLang="zh-CN" sz="22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2400" b="1" dirty="0" smtClean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怎么坚持（</a:t>
            </a:r>
            <a:r>
              <a:rPr lang="en-US" altLang="zh-CN" sz="24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H</a:t>
            </a:r>
            <a:r>
              <a:rPr lang="zh-CN" altLang="en-US" sz="24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endParaRPr lang="en-US" altLang="zh-CN" sz="2400" b="1" dirty="0" smtClean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左大括号 6"/>
          <p:cNvSpPr/>
          <p:nvPr/>
        </p:nvSpPr>
        <p:spPr>
          <a:xfrm>
            <a:off x="2857488" y="3143248"/>
            <a:ext cx="214314" cy="92869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143240" y="3071810"/>
            <a:ext cx="550072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以经济建设为中心：</a:t>
            </a:r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兴国之要、根本要求</a:t>
            </a:r>
            <a:endParaRPr lang="en-US" altLang="zh-CN" sz="22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坚持四项基本原则：</a:t>
            </a:r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立国之本、政治基石</a:t>
            </a:r>
            <a:endParaRPr lang="en-US" altLang="zh-CN" sz="22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坚持改革开放：</a:t>
            </a:r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强国之路、活力源泉</a:t>
            </a:r>
            <a:endParaRPr lang="zh-CN" altLang="en-US" sz="22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1428736"/>
            <a:ext cx="553998" cy="428628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第三框 </a:t>
            </a:r>
            <a:r>
              <a:rPr lang="en-US" altLang="zh-CN" sz="24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24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统一的多民族国家</a:t>
            </a:r>
          </a:p>
        </p:txBody>
      </p:sp>
      <p:sp>
        <p:nvSpPr>
          <p:cNvPr id="5" name="左大括号 4"/>
          <p:cNvSpPr/>
          <p:nvPr/>
        </p:nvSpPr>
        <p:spPr>
          <a:xfrm>
            <a:off x="785786" y="1357298"/>
            <a:ext cx="214314" cy="428628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000100" y="1357298"/>
            <a:ext cx="857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民族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71538" y="5286388"/>
            <a:ext cx="857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统一</a:t>
            </a:r>
          </a:p>
        </p:txBody>
      </p:sp>
      <p:sp>
        <p:nvSpPr>
          <p:cNvPr id="8" name="左大括号 7"/>
          <p:cNvSpPr/>
          <p:nvPr/>
        </p:nvSpPr>
        <p:spPr>
          <a:xfrm>
            <a:off x="1714480" y="357166"/>
            <a:ext cx="357190" cy="300039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071670" y="214290"/>
            <a:ext cx="6072230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民族国情：</a:t>
            </a:r>
            <a:endParaRPr lang="en-US" altLang="zh-CN" sz="2200" b="1" dirty="0" smtClean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新型民族关系：</a:t>
            </a:r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平等团结互助和谐</a:t>
            </a:r>
            <a:endParaRPr lang="en-US" altLang="zh-CN" sz="22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处理民族关系原则：</a:t>
            </a:r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民族平等、团结和共同繁荣</a:t>
            </a:r>
            <a:endParaRPr lang="en-US" altLang="zh-CN" sz="22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民族区域自治制度</a:t>
            </a:r>
            <a:r>
              <a:rPr lang="en-US" altLang="zh-CN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基本政治制度</a:t>
            </a:r>
            <a:endParaRPr lang="en-US" altLang="zh-CN" sz="22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公民如何维护民族团结？</a:t>
            </a:r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笔记①②③</a:t>
            </a:r>
            <a:endParaRPr lang="en-US" altLang="zh-CN" sz="22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少数民族地区取得成就的原因？</a:t>
            </a:r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笔记</a:t>
            </a:r>
            <a:endParaRPr lang="en-US" altLang="zh-CN" sz="22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少数民族地区取得成就的意义？</a:t>
            </a:r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笔记</a:t>
            </a:r>
            <a:endParaRPr lang="en-US" altLang="zh-CN" sz="22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左大括号 9"/>
          <p:cNvSpPr/>
          <p:nvPr/>
        </p:nvSpPr>
        <p:spPr>
          <a:xfrm>
            <a:off x="1785918" y="4643446"/>
            <a:ext cx="357190" cy="171451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2143108" y="4457343"/>
            <a:ext cx="6572296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基本方针：一国两制（内涵）</a:t>
            </a:r>
            <a:endParaRPr lang="en-US" altLang="zh-CN" sz="2200" b="1" dirty="0" smtClean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政治基础：一个中国原则</a:t>
            </a:r>
            <a:endParaRPr lang="en-US" altLang="zh-CN" sz="2200" b="1" dirty="0" smtClean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反台</a:t>
            </a:r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独原因、坚持“一国两制、和平统一”原因</a:t>
            </a:r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？</a:t>
            </a:r>
            <a:endParaRPr lang="en-US" altLang="zh-CN" sz="2200" b="1" dirty="0" smtClean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怎么做？</a:t>
            </a:r>
            <a:endParaRPr lang="en-US" altLang="zh-CN" sz="2200" b="1" dirty="0" smtClean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2200" b="1" dirty="0" smtClean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>
            <a:spLocks noChangeArrowheads="1"/>
          </p:cNvSpPr>
          <p:nvPr/>
        </p:nvSpPr>
        <p:spPr bwMode="auto">
          <a:xfrm>
            <a:off x="428596" y="1643050"/>
            <a:ext cx="84582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国际地位：作为世界最大的发展中国家</a:t>
            </a:r>
            <a:r>
              <a:rPr lang="en-US" altLang="zh-CN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中国</a:t>
            </a:r>
            <a:r>
              <a:rPr lang="zh-CN" altLang="en-US" sz="24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是世界发展最快、变化最大的国家</a:t>
            </a:r>
            <a:r>
              <a:rPr lang="zh-CN" altLang="en-US" sz="24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之一。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中国</a:t>
            </a:r>
            <a:r>
              <a:rPr lang="zh-CN" altLang="en-US" sz="2400" b="1" u="sng" dirty="0">
                <a:latin typeface="微软雅黑" pitchFamily="34" charset="-122"/>
                <a:ea typeface="微软雅黑" pitchFamily="34" charset="-122"/>
              </a:rPr>
              <a:t>在</a:t>
            </a:r>
            <a:r>
              <a:rPr lang="zh-CN" altLang="en-US" sz="2400" b="1" u="sng" dirty="0" smtClean="0">
                <a:latin typeface="微软雅黑" pitchFamily="34" charset="-122"/>
                <a:ea typeface="微软雅黑" pitchFamily="34" charset="-122"/>
              </a:rPr>
              <a:t>世界舞台上树立</a:t>
            </a:r>
            <a:r>
              <a:rPr lang="zh-CN" altLang="en-US" sz="2400" b="1" u="sng" dirty="0">
                <a:latin typeface="微软雅黑" pitchFamily="34" charset="-122"/>
                <a:ea typeface="微软雅黑" pitchFamily="34" charset="-122"/>
              </a:rPr>
              <a:t>了合作、负责任的大国形象</a:t>
            </a:r>
            <a:r>
              <a:rPr lang="zh-CN" altLang="en-US" sz="2400" b="1" u="sng" dirty="0" smtClean="0">
                <a:latin typeface="微软雅黑" pitchFamily="34" charset="-122"/>
                <a:ea typeface="微软雅黑" pitchFamily="34" charset="-122"/>
              </a:rPr>
              <a:t>。但仍面临发达国家在经济科技等方面占优势的压力。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P</a:t>
            </a:r>
            <a:r>
              <a:rPr lang="en-US" altLang="zh-CN" sz="2400" b="1" dirty="0" smtClean="0">
                <a:solidFill>
                  <a:srgbClr val="D60093"/>
                </a:solidFill>
                <a:latin typeface="微软雅黑" pitchFamily="34" charset="-122"/>
                <a:ea typeface="微软雅黑" pitchFamily="34" charset="-122"/>
              </a:rPr>
              <a:t>32 </a:t>
            </a:r>
            <a:endParaRPr lang="zh-CN" altLang="en-US" sz="24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33387" y="4000504"/>
            <a:ext cx="8710613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作用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en-US" sz="24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中国的国际地影响力日益提高，在国际舞台上发挥着越来越重要的作用。</a:t>
            </a:r>
            <a:r>
              <a:rPr lang="zh-CN" altLang="en-US" sz="2400" b="1" u="sng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中国</a:t>
            </a:r>
            <a:r>
              <a:rPr lang="zh-CN" altLang="en-US" sz="2400" b="1" u="sng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坚持走和平发展道路，并越来越多承担国际责任，</a:t>
            </a:r>
            <a:r>
              <a:rPr lang="zh-CN" altLang="en-US" sz="2400" b="1" u="sng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已经</a:t>
            </a:r>
            <a:r>
              <a:rPr lang="zh-CN" altLang="en-US" sz="2400" b="1" u="sng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成为维护世界</a:t>
            </a:r>
            <a:r>
              <a:rPr lang="zh-CN" altLang="en-US" sz="2400" b="1" u="sng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和平和推动经济</a:t>
            </a:r>
            <a:r>
              <a:rPr lang="zh-CN" altLang="en-US" sz="2400" b="1" u="sng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持续发展的重要力量。</a:t>
            </a:r>
            <a:r>
              <a:rPr lang="zh-CN" altLang="en-US" sz="2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（笔记 ）</a:t>
            </a:r>
          </a:p>
        </p:txBody>
      </p:sp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1042987" y="642918"/>
            <a:ext cx="81010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中国在当今世界的国际地位和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作用  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P32</a:t>
            </a:r>
            <a:endParaRPr lang="zh-CN" altLang="en-US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1472" y="428604"/>
            <a:ext cx="792961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运用“世界舞台上的中国”的知识，谈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意义？</a:t>
            </a:r>
            <a:endParaRPr lang="en-US" altLang="zh-CN" sz="28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课本内容改造</a:t>
            </a:r>
            <a:endParaRPr lang="en-US" altLang="zh-CN" sz="2800" b="1" dirty="0" smtClean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P32</a:t>
            </a:r>
            <a:r>
              <a:rPr lang="zh-CN" altLang="en-US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改造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①有利于提高中国国际影响力，在国际舞台上发挥越来越重要的作用；有利于进一步提高我国的国际地位；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P33</a:t>
            </a:r>
            <a:r>
              <a:rPr lang="zh-CN" altLang="en-US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第二段改造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②</a:t>
            </a:r>
            <a:r>
              <a:rPr lang="zh-CN" altLang="en-US" sz="28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有利于推动我国的和平发展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，增强我国的综合国力，实现中华民族的伟大复兴；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P33</a:t>
            </a:r>
            <a:r>
              <a:rPr lang="zh-CN" altLang="en-US" sz="28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第二段改造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③有利于推动世界多极化、经济全球化深入发展，</a:t>
            </a:r>
            <a:r>
              <a:rPr lang="zh-CN" altLang="en-US" sz="28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推动全球合作向多层次全方位拓展，促进共同发展。</a:t>
            </a:r>
            <a:endParaRPr lang="zh-CN" altLang="en-US" sz="28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214282" y="214290"/>
            <a:ext cx="8610600" cy="64008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国际成就、影响力提高、国际会议成功召开原因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?</a:t>
            </a:r>
          </a:p>
          <a:p>
            <a:pPr marL="342900" marR="0" lvl="0" indent="-34290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①根本原因：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开辟了中国特色社会主义道路，形成了中国特色社会主义理论体系，确立了中国特色社会主义制度，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发展了中国特色社会主义文化。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②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坚持党在社会主义初级阶段的基本路线。以经济建设为中心，坚持改革开放、坚持四项基本原则，自力更生，艰苦创业。</a:t>
            </a: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④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我国始终不渝走和平发展道路，在中国特色社会主义道路上实现中华民族的伟大复兴。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P33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第二段最后一句 </a:t>
            </a:r>
          </a:p>
          <a:p>
            <a:pPr marL="342900" marR="0" lvl="0" indent="-34290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国际原因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⑤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我国是一个和平、合作、负责任的大国，综合国力日益提升，国际影响力、国际地位日益提高，在国际舞台上发挥着越来越重要的作用。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P32</a:t>
            </a:r>
          </a:p>
          <a:p>
            <a:pPr marL="342900" marR="0" lvl="0" indent="-342900" algn="l" defTabSz="914400" rtl="0" eaLnBrk="1" fontAlgn="auto" latinLnBrk="0" hangingPunct="1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国际原因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⑥和平与发展仍然是时代主题，世界多极化、经济全球化深入发展，全球合作向多层次全方位拓展。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P33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第二段第一句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99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                             材料中的原因、做法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zh-CN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28596" y="285728"/>
            <a:ext cx="8305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运用“基本国情”知识分析我国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取得国内国际成就的原因有哪些？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500034" y="1214422"/>
            <a:ext cx="8229600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①</a:t>
            </a:r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根本原因：</a:t>
            </a:r>
            <a:r>
              <a:rPr lang="zh-CN" altLang="en-US" sz="2200" b="1" dirty="0" smtClean="0">
                <a:latin typeface="微软雅黑" pitchFamily="34" charset="-122"/>
                <a:ea typeface="微软雅黑" pitchFamily="34" charset="-122"/>
              </a:rPr>
              <a:t>开辟了中国特色社会主义道路，形成了中国特色社会主义理论体系，确立了中国特色社会主义制度，</a:t>
            </a:r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发展了中国特色社会主义文化。（</a:t>
            </a:r>
            <a:r>
              <a:rPr lang="en-US" altLang="zh-CN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P35 </a:t>
            </a:r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最后一段）</a:t>
            </a:r>
            <a:endParaRPr lang="en-US" altLang="zh-CN" sz="22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②</a:t>
            </a:r>
            <a:r>
              <a:rPr lang="zh-CN" altLang="en-US" sz="2200" b="1" dirty="0" smtClean="0">
                <a:latin typeface="微软雅黑" pitchFamily="34" charset="-122"/>
                <a:ea typeface="微软雅黑" pitchFamily="34" charset="-122"/>
              </a:rPr>
              <a:t>我们之所以取得这些举世瞩目的辉煌成就，</a:t>
            </a:r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最根本的一条，</a:t>
            </a:r>
            <a:r>
              <a:rPr lang="zh-CN" altLang="en-US" sz="2200" b="1" dirty="0" smtClean="0">
                <a:latin typeface="微软雅黑" pitchFamily="34" charset="-122"/>
                <a:ea typeface="微软雅黑" pitchFamily="34" charset="-122"/>
              </a:rPr>
              <a:t>就是因为我国毫不动摇坚持党在社会主义初级阶段的基本路线。</a:t>
            </a:r>
            <a:r>
              <a:rPr lang="en-US" altLang="zh-CN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P39</a:t>
            </a:r>
          </a:p>
          <a:p>
            <a:endParaRPr lang="en-US" altLang="zh-CN" sz="22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③</a:t>
            </a:r>
            <a:r>
              <a:rPr lang="zh-CN" altLang="en-US" sz="2200" b="1" dirty="0" smtClean="0">
                <a:latin typeface="微软雅黑" pitchFamily="34" charset="-122"/>
                <a:ea typeface="微软雅黑" pitchFamily="34" charset="-122"/>
              </a:rPr>
              <a:t>我们抓住历史机遇，实行改革开放，集中精力进行经济建设。 </a:t>
            </a:r>
            <a:r>
              <a:rPr lang="en-US" altLang="zh-CN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P32</a:t>
            </a:r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第一段</a:t>
            </a:r>
            <a:r>
              <a:rPr lang="en-US" altLang="zh-CN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(1-3</a:t>
            </a:r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行</a:t>
            </a:r>
            <a:r>
              <a:rPr lang="en-US" altLang="zh-CN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) </a:t>
            </a:r>
            <a:endParaRPr lang="zh-CN" altLang="en-US" sz="22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④</a:t>
            </a:r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因为</a:t>
            </a:r>
            <a:r>
              <a:rPr lang="zh-CN" altLang="en-US" sz="2200" b="1" dirty="0" smtClean="0">
                <a:latin typeface="微软雅黑" pitchFamily="34" charset="-122"/>
                <a:ea typeface="微软雅黑" pitchFamily="34" charset="-122"/>
              </a:rPr>
              <a:t>和平与发展仍然是时代主题，世界多极化、经济全球化深入发展，全球合作向多层次全方位拓展。 </a:t>
            </a:r>
            <a:r>
              <a:rPr lang="en-US" altLang="zh-CN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指</a:t>
            </a:r>
            <a:r>
              <a:rPr lang="en-US" altLang="zh-CN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》P46-1</a:t>
            </a:r>
          </a:p>
          <a:p>
            <a:r>
              <a:rPr lang="en-US" altLang="zh-CN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</a:p>
          <a:p>
            <a:r>
              <a:rPr lang="en-US" altLang="zh-CN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⑤</a:t>
            </a:r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因为</a:t>
            </a:r>
            <a:r>
              <a:rPr lang="zh-CN" altLang="en-US" sz="2200" b="1" dirty="0" smtClean="0">
                <a:latin typeface="微软雅黑" pitchFamily="34" charset="-122"/>
                <a:ea typeface="微软雅黑" pitchFamily="34" charset="-122"/>
              </a:rPr>
              <a:t>我国始终不渝走和平发展道路，在中国特色社会主义道路上实现中华民族的伟大复兴。 </a:t>
            </a:r>
            <a:r>
              <a:rPr lang="en-US" altLang="zh-CN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指</a:t>
            </a:r>
            <a:r>
              <a:rPr lang="en-US" altLang="zh-CN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》P46-1K</a:t>
            </a:r>
            <a:endParaRPr lang="en-US" altLang="zh-CN" sz="22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762000" y="76200"/>
            <a:ext cx="77724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altLang="en-US" sz="3200" b="1" dirty="0" smtClean="0">
                <a:latin typeface="黑体" pitchFamily="49" charset="-122"/>
                <a:ea typeface="黑体" pitchFamily="49" charset="-122"/>
              </a:rPr>
              <a:t>社会主义初级阶段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基本表现</a:t>
            </a:r>
            <a:r>
              <a:rPr lang="en-US" altLang="zh-CN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hlinkClick r:id="rId2" action="ppaction://hlinksldjump"/>
              </a:rPr>
              <a:t>基本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hlinkClick r:id="rId2" action="ppaction://hlinksldjump"/>
              </a:rPr>
              <a:t>国情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P34) </a:t>
            </a:r>
            <a:r>
              <a:rPr lang="en-US" altLang="zh-CN" sz="3600" b="1" dirty="0" smtClean="0">
                <a:latin typeface="黑体" pitchFamily="49" charset="-122"/>
                <a:ea typeface="黑体" pitchFamily="49" charset="-122"/>
              </a:rPr>
              <a:t>    </a:t>
            </a:r>
            <a:endParaRPr lang="en-US" altLang="en-US" sz="3600" b="1" dirty="0">
              <a:latin typeface="黑体" pitchFamily="49" charset="-122"/>
              <a:ea typeface="黑体" pitchFamily="49" charset="-122"/>
              <a:sym typeface="Wingdings" pitchFamily="2" charset="2"/>
            </a:endParaRP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533400" y="1905000"/>
            <a:ext cx="8001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50000"/>
              </a:spcBef>
            </a:pPr>
            <a:endParaRPr lang="zh-CN" altLang="zh-CN" sz="4000">
              <a:ea typeface="楷体_GB2312" pitchFamily="49" charset="-122"/>
            </a:endParaRPr>
          </a:p>
        </p:txBody>
      </p:sp>
      <p:graphicFrame>
        <p:nvGraphicFramePr>
          <p:cNvPr id="6" name="Group 35"/>
          <p:cNvGraphicFramePr>
            <a:graphicFrameLocks noGrp="1"/>
          </p:cNvGraphicFramePr>
          <p:nvPr/>
        </p:nvGraphicFramePr>
        <p:xfrm>
          <a:off x="533400" y="1828800"/>
          <a:ext cx="4648200" cy="3328989"/>
        </p:xfrm>
        <a:graphic>
          <a:graphicData uri="http://schemas.openxmlformats.org/drawingml/2006/table">
            <a:tbl>
              <a:tblPr/>
              <a:tblGrid>
                <a:gridCol w="4648200"/>
              </a:tblGrid>
              <a:tr h="1109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w</a:t>
                      </a:r>
                      <a:r>
                        <a:rPr kumimoji="0" lang="en-US" altLang="en-US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①</a:t>
                      </a:r>
                      <a:r>
                        <a:rPr kumimoji="0" lang="en-US" altLang="zh-CN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y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因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h.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总体上，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生产力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水平还比较低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9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w</a:t>
                      </a:r>
                      <a:r>
                        <a:rPr kumimoji="0" lang="en-US" altLang="en-US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②</a:t>
                      </a:r>
                      <a:r>
                        <a:rPr kumimoji="0" lang="en-US" altLang="zh-CN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y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因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h.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科学技术水平、民族文化素质还不够高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9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w</a:t>
                      </a:r>
                      <a:r>
                        <a:rPr kumimoji="0" lang="en-US" altLang="zh-CN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③y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因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h.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社会主义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具体制度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还不完善。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AutoShape 29"/>
          <p:cNvSpPr>
            <a:spLocks noChangeArrowheads="1"/>
          </p:cNvSpPr>
          <p:nvPr/>
        </p:nvSpPr>
        <p:spPr bwMode="auto">
          <a:xfrm>
            <a:off x="4953000" y="2971800"/>
            <a:ext cx="838200" cy="9144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FF00"/>
          </a:solidFill>
          <a:ln w="9525">
            <a:solidFill>
              <a:srgbClr val="C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" name="Text Box 36"/>
          <p:cNvSpPr txBox="1">
            <a:spLocks noChangeArrowheads="1"/>
          </p:cNvSpPr>
          <p:nvPr/>
        </p:nvSpPr>
        <p:spPr bwMode="auto">
          <a:xfrm>
            <a:off x="533400" y="5476875"/>
            <a:ext cx="8686800" cy="1076325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200" dirty="0" err="1">
                <a:solidFill>
                  <a:srgbClr val="FF0000"/>
                </a:solidFill>
                <a:ea typeface="黑体" pitchFamily="49" charset="-122"/>
              </a:rPr>
              <a:t>Wy</a:t>
            </a:r>
            <a:r>
              <a:rPr lang="zh-CN" altLang="en-US" sz="3200" dirty="0">
                <a:solidFill>
                  <a:srgbClr val="FF0000"/>
                </a:solidFill>
                <a:ea typeface="黑体" pitchFamily="49" charset="-122"/>
              </a:rPr>
              <a:t>（地位）：</a:t>
            </a:r>
            <a:r>
              <a:rPr lang="zh-CN" altLang="en-US" sz="3200" dirty="0">
                <a:ea typeface="黑体" pitchFamily="49" charset="-122"/>
              </a:rPr>
              <a:t>社会主义初级阶段</a:t>
            </a:r>
            <a:r>
              <a:rPr lang="en-US" altLang="zh-CN" sz="3200" dirty="0">
                <a:solidFill>
                  <a:srgbClr val="FF0000"/>
                </a:solidFill>
                <a:ea typeface="黑体" pitchFamily="49" charset="-122"/>
              </a:rPr>
              <a:t>(</a:t>
            </a:r>
            <a:r>
              <a:rPr lang="zh-CN" altLang="en-US" sz="3200" dirty="0">
                <a:solidFill>
                  <a:srgbClr val="FF0000"/>
                </a:solidFill>
                <a:ea typeface="黑体" pitchFamily="49" charset="-122"/>
              </a:rPr>
              <a:t>基本国情</a:t>
            </a:r>
            <a:r>
              <a:rPr lang="en-US" altLang="zh-CN" sz="3200" dirty="0">
                <a:solidFill>
                  <a:srgbClr val="FF0000"/>
                </a:solidFill>
                <a:ea typeface="黑体" pitchFamily="49" charset="-122"/>
              </a:rPr>
              <a:t>)</a:t>
            </a:r>
            <a:r>
              <a:rPr lang="zh-CN" altLang="en-US" sz="3200" dirty="0">
                <a:ea typeface="黑体" pitchFamily="49" charset="-122"/>
              </a:rPr>
              <a:t>，是建设中国特色社会主义的</a:t>
            </a:r>
            <a:r>
              <a:rPr lang="zh-CN" altLang="en-US" sz="3200" dirty="0">
                <a:solidFill>
                  <a:srgbClr val="D60093"/>
                </a:solidFill>
                <a:ea typeface="华文琥珀" pitchFamily="2" charset="-122"/>
              </a:rPr>
              <a:t>总依据。</a:t>
            </a:r>
          </a:p>
        </p:txBody>
      </p:sp>
      <p:sp>
        <p:nvSpPr>
          <p:cNvPr id="9" name="Text Box 37"/>
          <p:cNvSpPr txBox="1">
            <a:spLocks noChangeArrowheads="1"/>
          </p:cNvSpPr>
          <p:nvPr/>
        </p:nvSpPr>
        <p:spPr bwMode="auto">
          <a:xfrm>
            <a:off x="5791200" y="2514600"/>
            <a:ext cx="3216275" cy="2062163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K.  </a:t>
            </a:r>
            <a:r>
              <a:rPr lang="zh-CN" altLang="en-US" sz="320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我国正处于社会 主义初级</a:t>
            </a:r>
            <a:endParaRPr lang="en-US" altLang="zh-CN" sz="3200">
              <a:solidFill>
                <a:srgbClr val="FF0000"/>
              </a:solidFill>
              <a:latin typeface="华文琥珀" pitchFamily="2" charset="-122"/>
              <a:ea typeface="华文琥珀" pitchFamily="2" charset="-122"/>
            </a:endParaRPr>
          </a:p>
          <a:p>
            <a:r>
              <a:rPr lang="zh-CN" altLang="en-US" sz="320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阶段</a:t>
            </a:r>
            <a:r>
              <a:rPr lang="zh-CN" altLang="en-US" sz="2800">
                <a:solidFill>
                  <a:schemeClr val="accent2"/>
                </a:solidFill>
                <a:latin typeface="仿宋" pitchFamily="49" charset="-122"/>
                <a:ea typeface="仿宋" pitchFamily="49" charset="-122"/>
              </a:rPr>
              <a:t>（基本国情）</a:t>
            </a:r>
            <a:endParaRPr lang="en-US" altLang="zh-CN" sz="2800">
              <a:solidFill>
                <a:schemeClr val="accent2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3200">
                <a:solidFill>
                  <a:schemeClr val="accent2"/>
                </a:solidFill>
                <a:latin typeface="华文琥珀" pitchFamily="2" charset="-122"/>
                <a:ea typeface="华文琥珀" pitchFamily="2" charset="-122"/>
              </a:rPr>
              <a:t>          </a:t>
            </a:r>
            <a:r>
              <a:rPr lang="en-US" altLang="zh-CN" sz="3200">
                <a:solidFill>
                  <a:schemeClr val="accent2"/>
                </a:solidFill>
                <a:latin typeface="华文琥珀" pitchFamily="2" charset="-122"/>
                <a:ea typeface="华文琥珀" pitchFamily="2" charset="-122"/>
              </a:rPr>
              <a:t>p34</a:t>
            </a:r>
            <a:endParaRPr lang="zh-CN" altLang="en-US" sz="3200">
              <a:solidFill>
                <a:schemeClr val="accent2"/>
              </a:solidFill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430838" y="152400"/>
            <a:ext cx="2646362" cy="584200"/>
          </a:xfrm>
          <a:prstGeom prst="rect">
            <a:avLst/>
          </a:prstGeom>
          <a:solidFill>
            <a:srgbClr val="FFFF00"/>
          </a:soli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/>
              <a:t>可作角度知识</a:t>
            </a:r>
          </a:p>
        </p:txBody>
      </p:sp>
      <p:cxnSp>
        <p:nvCxnSpPr>
          <p:cNvPr id="11" name="直接箭头连接符 10"/>
          <p:cNvCxnSpPr/>
          <p:nvPr/>
        </p:nvCxnSpPr>
        <p:spPr>
          <a:xfrm flipH="1">
            <a:off x="4533900" y="736600"/>
            <a:ext cx="2095500" cy="20066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>
            <a:endCxn id="9" idx="0"/>
          </p:cNvCxnSpPr>
          <p:nvPr/>
        </p:nvCxnSpPr>
        <p:spPr>
          <a:xfrm>
            <a:off x="6629400" y="736600"/>
            <a:ext cx="769938" cy="17780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线形标注 1 12"/>
          <p:cNvSpPr/>
          <p:nvPr/>
        </p:nvSpPr>
        <p:spPr>
          <a:xfrm>
            <a:off x="3733800" y="4800600"/>
            <a:ext cx="5181600" cy="612775"/>
          </a:xfrm>
          <a:prstGeom prst="borderCallout1">
            <a:avLst>
              <a:gd name="adj1" fmla="val 18750"/>
              <a:gd name="adj2" fmla="val -8333"/>
              <a:gd name="adj3" fmla="val -561336"/>
              <a:gd name="adj4" fmla="val 11819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800" dirty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可改</a:t>
            </a:r>
            <a:r>
              <a:rPr lang="en-US" altLang="zh-CN" sz="2800" dirty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y</a:t>
            </a:r>
            <a:r>
              <a:rPr lang="zh-CN" altLang="en-US" sz="2800" dirty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意 “有利于；也可改</a:t>
            </a:r>
            <a:r>
              <a:rPr lang="en-US" altLang="zh-CN" sz="2800" dirty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h</a:t>
            </a:r>
            <a:r>
              <a:rPr lang="zh-CN" altLang="en-US" sz="2800" dirty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 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7" grpId="0" animBg="1"/>
      <p:bldP spid="8" grpId="0" animBg="1"/>
      <p:bldP spid="9" grpId="0" animBg="1"/>
      <p:bldP spid="10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525412" y="5097452"/>
            <a:ext cx="7772400" cy="1143000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Dot"/>
            <a:miter lim="800000"/>
            <a:headEnd/>
            <a:tailEnd/>
          </a:ln>
        </p:spPr>
        <p:txBody>
          <a:bodyPr anchor="ctr"/>
          <a:lstStyle/>
          <a:p>
            <a:pPr latinLnBrk="1">
              <a:lnSpc>
                <a:spcPct val="110000"/>
              </a:lnSpc>
              <a:buFont typeface="Arial" charset="0"/>
              <a:buNone/>
            </a:pP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解决主要矛盾的</a:t>
            </a:r>
            <a:r>
              <a:rPr lang="zh-CN" altLang="en-US" sz="2800" b="1" dirty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根本途径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：以经济建设为中心， 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大力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发展生产力。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168354" y="1025486"/>
            <a:ext cx="730250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  <a:buFont typeface="Arial" charset="0"/>
              <a:buNone/>
            </a:pPr>
            <a:r>
              <a:rPr lang="zh-CN" altLang="en-US" sz="3600" dirty="0">
                <a:ea typeface="隶书" pitchFamily="49" charset="-122"/>
              </a:rPr>
              <a:t>主要矛盾</a:t>
            </a:r>
          </a:p>
        </p:txBody>
      </p:sp>
      <p:sp>
        <p:nvSpPr>
          <p:cNvPr id="6" name="AutoShape 6"/>
          <p:cNvSpPr>
            <a:spLocks/>
          </p:cNvSpPr>
          <p:nvPr/>
        </p:nvSpPr>
        <p:spPr bwMode="auto">
          <a:xfrm>
            <a:off x="2168486" y="1096924"/>
            <a:ext cx="358775" cy="2160587"/>
          </a:xfrm>
          <a:prstGeom prst="leftBrace">
            <a:avLst>
              <a:gd name="adj1" fmla="val 50184"/>
              <a:gd name="adj2" fmla="val 50000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lIns="90170" tIns="46990" rIns="90170" bIns="46990" anchor="ctr"/>
          <a:lstStyle/>
          <a:p>
            <a:pPr algn="ctr">
              <a:buFont typeface="Arial" charset="0"/>
              <a:buNone/>
            </a:pPr>
            <a:endParaRPr lang="zh-CN" altLang="zh-CN" sz="2400">
              <a:latin typeface="Times New Roman" pitchFamily="18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1571604" y="714356"/>
            <a:ext cx="73469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buFont typeface="Arial" charset="0"/>
              <a:buNone/>
            </a:pP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人民日益增长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的美好生活需要</a:t>
            </a:r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2071670" y="2714620"/>
            <a:ext cx="568960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000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   </a:t>
            </a:r>
            <a:r>
              <a:rPr lang="zh-CN" altLang="en-US" sz="4000" b="1" dirty="0" smtClean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不平衡不充分的发展</a:t>
            </a:r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Line 9"/>
          <p:cNvSpPr>
            <a:spLocks noChangeShapeType="1"/>
          </p:cNvSpPr>
          <p:nvPr/>
        </p:nvSpPr>
        <p:spPr bwMode="auto">
          <a:xfrm>
            <a:off x="4452917" y="1506519"/>
            <a:ext cx="0" cy="576262"/>
          </a:xfrm>
          <a:prstGeom prst="line">
            <a:avLst/>
          </a:prstGeom>
          <a:noFill/>
          <a:ln w="104775" cmpd="tri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" name="Line 10"/>
          <p:cNvSpPr>
            <a:spLocks noChangeShapeType="1"/>
          </p:cNvSpPr>
          <p:nvPr/>
        </p:nvSpPr>
        <p:spPr bwMode="auto">
          <a:xfrm flipV="1">
            <a:off x="4452917" y="2227244"/>
            <a:ext cx="0" cy="503237"/>
          </a:xfrm>
          <a:prstGeom prst="line">
            <a:avLst/>
          </a:prstGeom>
          <a:noFill/>
          <a:ln w="104775" cmpd="tri">
            <a:solidFill>
              <a:srgbClr val="80008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276204" y="3883006"/>
            <a:ext cx="8712200" cy="954107"/>
          </a:xfrm>
          <a:prstGeom prst="rect">
            <a:avLst/>
          </a:prstGeom>
          <a:noFill/>
          <a:ln w="38100">
            <a:solidFill>
              <a:srgbClr val="FF0000"/>
            </a:solidFill>
            <a:prstDash val="lgDash"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建设中国特色社会主义的</a:t>
            </a:r>
            <a:r>
              <a:rPr lang="zh-CN" altLang="en-US" sz="2800" b="1" u="sng" dirty="0">
                <a:solidFill>
                  <a:srgbClr val="0000CC"/>
                </a:solidFill>
                <a:latin typeface="微软雅黑" pitchFamily="34" charset="-122"/>
                <a:ea typeface="微软雅黑" pitchFamily="34" charset="-122"/>
              </a:rPr>
              <a:t>总任务</a:t>
            </a:r>
            <a:r>
              <a:rPr lang="zh-CN" altLang="en-US" sz="2800" b="1" dirty="0">
                <a:latin typeface="微软雅黑" pitchFamily="34" charset="-122"/>
                <a:ea typeface="微软雅黑" pitchFamily="34" charset="-122"/>
              </a:rPr>
              <a:t>：实现社会主义现代化和中华民族的伟大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复兴（这也是我们的“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中国梦”</a:t>
            </a:r>
            <a:r>
              <a:rPr lang="zh-CN" altLang="en-US" sz="2800" b="1" dirty="0" smtClean="0">
                <a:latin typeface="微软雅黑" pitchFamily="34" charset="-122"/>
                <a:ea typeface="微软雅黑" pitchFamily="34" charset="-122"/>
              </a:rPr>
              <a:t>）</a:t>
            </a:r>
            <a:endParaRPr lang="zh-CN" altLang="en-US" sz="28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Line 12"/>
          <p:cNvSpPr>
            <a:spLocks noChangeShapeType="1"/>
          </p:cNvSpPr>
          <p:nvPr/>
        </p:nvSpPr>
        <p:spPr bwMode="auto">
          <a:xfrm>
            <a:off x="1525544" y="3097188"/>
            <a:ext cx="0" cy="728662"/>
          </a:xfrm>
          <a:prstGeom prst="line">
            <a:avLst/>
          </a:prstGeom>
          <a:noFill/>
          <a:ln w="104775" cmpd="tri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2571736" y="0"/>
            <a:ext cx="27146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P35</a:t>
            </a:r>
            <a:endParaRPr lang="zh-CN" altLang="en-US" sz="36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utoUpdateAnimBg="0"/>
      <p:bldP spid="6" grpId="0" bldLvl="0" animBg="1" autoUpdateAnimBg="0"/>
      <p:bldP spid="7" grpId="0" autoUpdateAnimBg="0"/>
      <p:bldP spid="8" grpId="0" autoUpdateAnimBg="0"/>
      <p:bldP spid="9" grpId="0" animBg="1"/>
      <p:bldP spid="10" grpId="0" animBg="1"/>
      <p:bldP spid="11" grpId="0" bldLvl="0" animBg="1" autoUpdateAnimBg="0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57200" y="0"/>
            <a:ext cx="8229600" cy="71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少数民族地区经济社会发展取得成就的原因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?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（此原因等于做法）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0" y="685800"/>
            <a:ext cx="9144000" cy="6324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ts val="3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通用原因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①根本原因：开辟了中国特色社会主义道路，形成了中国特色社会主义理论体系，确立了中国特色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社会主义制度，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发展了中国特色社会主义文化。</a:t>
            </a: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0" marR="0" lvl="0" indent="0" defTabSz="914400" rtl="0" eaLnBrk="1" fontAlgn="auto" latinLnBrk="0" hangingPunct="1">
              <a:lnSpc>
                <a:spcPts val="3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通用原因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②坚持党的领导，坚持党的基本路线。。。</a:t>
            </a:r>
          </a:p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独有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③党和政府在民族地区坚持民族区域自治制度，巩固发展了平等团结互助和谐的新型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民族关系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，坚持民族平等、民族团结、各民族共同繁荣的原则，并将这些原则落实到日常的工作中，从制度、政策、物资等方面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对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进行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扶助，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促进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地区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的发展；针对</a:t>
            </a:r>
          </a:p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独有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④全国各族人民贯彻落实民族平等、民族团结、民族共同繁荣的原则，从资金、技术、人员等方面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援助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地区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； </a:t>
            </a:r>
          </a:p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独有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⑤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 ……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地区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在国家和其他各族人民的帮助下，充分利用自身地区的优势，团结一心、艰苦奋斗，不断增强自身的发展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能力。</a:t>
            </a:r>
            <a:endParaRPr lang="zh-CN" altLang="en-US" sz="2400" b="1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0" y="0"/>
            <a:ext cx="9144000" cy="6934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黑体" pitchFamily="49" charset="-122"/>
                <a:cs typeface="+mn-cs"/>
              </a:rPr>
              <a:t>维护民族团结举措的意义 ？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黑体" pitchFamily="49" charset="-122"/>
                <a:cs typeface="+mn-cs"/>
              </a:rPr>
              <a:t>民族问题的意义、有利于通用版</a:t>
            </a:r>
          </a:p>
          <a:p>
            <a:pPr marL="0" marR="0" lvl="0" indent="0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从政治、经济、文化、社会建设、生态文明几个方面分析</a:t>
            </a:r>
          </a:p>
          <a:p>
            <a:pPr marL="0" marR="0" lvl="0" indent="0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①我国开辟了民族平等、团结、互助、和谐的新型民族关系。民族平等、民族团结和各民族共同繁荣是处理民族关系的基本原则。</a:t>
            </a:r>
          </a:p>
          <a:p>
            <a:pPr marL="0" marR="0" lvl="0" indent="0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根据情况取舍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②维护民族团结，既是国家的事，也是我们应尽的责任和义务。</a:t>
            </a:r>
          </a:p>
          <a:p>
            <a:pPr marL="0" marR="0" lvl="0" indent="0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政治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③材料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+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有利于维护平等团结互助和谐的社会主义新型民族关系。</a:t>
            </a:r>
          </a:p>
          <a:p>
            <a:pPr lvl="0">
              <a:lnSpc>
                <a:spcPct val="80000"/>
              </a:lnSpc>
              <a:spcBef>
                <a:spcPct val="20000"/>
              </a:spcBef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经济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④材料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+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有利于统筹区域发展，促进各民族的共同繁荣和共同富裕，让各民族人民共享改革发展的成果。有利于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提高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地区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人民的生活水平，有利于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促进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经济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社会发展</a:t>
            </a:r>
          </a:p>
          <a:p>
            <a:pPr lvl="0">
              <a:lnSpc>
                <a:spcPct val="80000"/>
              </a:lnSpc>
              <a:spcBef>
                <a:spcPct val="20000"/>
              </a:spcBef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文化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⑤材料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+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有利于发展少数民族文化，加强各族人民交流沟通、相互学习和了解、相互融合，有利于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提高</a:t>
            </a: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的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教育水平 </a:t>
            </a:r>
          </a:p>
          <a:p>
            <a:pPr marL="0" marR="0" lvl="0" indent="0" defTabSz="914400" rtl="1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社会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⑥材料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+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有利于促进民族团结进步，维护边疆地区的稳定，维护国家统一和安全，实现中华民族伟大复兴，构建社会主义和谐社会。</a:t>
            </a:r>
          </a:p>
          <a:p>
            <a:pPr marL="0" marR="0" lvl="0" indent="0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⑦材料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+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+mn-ea"/>
                <a:cs typeface="+mn-cs"/>
              </a:rPr>
              <a:t>有利于尊重各民族的宗教信仰，尊重各民族的风俗习惯，尊重各民族的语言文字。有利于自觉维护民族团结，与破坏民族团结和分裂民族的言行作斗争。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牢固</a:t>
            </a:r>
            <a:r>
              <a:rPr kumimoji="0" lang="zh-CN" altLang="en-US" sz="2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树立中华民族是一个大家庭的思想，树立汉族离不开少数民族、少数民族离不开汉族、各少数民族也相互离不开的思想。</a:t>
            </a: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宋体" pitchFamily="2" charset="-12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宋体" pitchFamily="2" charset="-12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0" y="228600"/>
            <a:ext cx="8991600" cy="6400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     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对一国两制的认识、理解？</a:t>
            </a: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P44</a:t>
            </a:r>
            <a:endParaRPr kumimoji="0" lang="zh-CN" alt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仿宋" pitchFamily="2" charset="-122"/>
              <a:ea typeface="华文仿宋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W①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一国两制的含义、内容：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为了最终完成祖国统一大业，党和政府制定了“一个国家、两种制度”这一基本方针。“一个国家”，指中国的主权和领土必须完整，不容分割，中国是一个统一的国家。“两种制度”，指在一个中国的前提下，国家的主体坚持社会主义制度，香港、澳门、台湾保持原有的资本主义制度和生活方式长期不变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Y②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一国两制的意义、重要性：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一国两制方针是完全正确的，具有强大的生命力。一国两制、高度自治的方针，保持了香港、澳门的繁荣、稳定和发展。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补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：“一国两制”</a:t>
            </a:r>
            <a:r>
              <a:rPr kumimoji="1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为</a:t>
            </a:r>
            <a:r>
              <a:rPr kumimoji="1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和平解决台湾问题提供了可行的有效途径，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能维护国家的主权和领土完整，维护中华民族根本利益，解决台湾问题，实现祖国的完全统一，实现中华民族伟大复兴。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H③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我们必须继续推进“一国两制”事业，这是全体中华儿女的共同心愿，是中华民族根本利益所在。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仿宋" pitchFamily="2" charset="-122"/>
              <a:ea typeface="华文仿宋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571472" y="214290"/>
            <a:ext cx="8305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Y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反“台独”？</a:t>
            </a:r>
            <a:r>
              <a:rPr lang="en-US" altLang="zh-CN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Y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要解决台湾问题、完成祖国统一？</a:t>
            </a:r>
            <a:r>
              <a:rPr lang="en-US" altLang="zh-CN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Y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坚持一国两制、和平统一？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152400" y="1371600"/>
            <a:ext cx="8991600" cy="478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b="1" dirty="0">
                <a:latin typeface="华文仿宋" pitchFamily="2" charset="-122"/>
              </a:rPr>
              <a:t>Y</a:t>
            </a:r>
            <a:r>
              <a:rPr lang="en-US" altLang="en-US" sz="2800" b="1" dirty="0">
                <a:latin typeface="华文仿宋" pitchFamily="2" charset="-122"/>
              </a:rPr>
              <a:t>①</a:t>
            </a:r>
            <a:r>
              <a:rPr lang="zh-CN" altLang="en-US" sz="2800" b="1" dirty="0">
                <a:latin typeface="华文仿宋" pitchFamily="2" charset="-122"/>
              </a:rPr>
              <a:t>解决台湾问题，实现祖国完全统一，是全体中华儿女的共同心愿，是中华民族的根本利益所在。</a:t>
            </a:r>
          </a:p>
          <a:p>
            <a:r>
              <a:rPr lang="en-US" altLang="zh-CN" sz="2800" b="1" dirty="0">
                <a:latin typeface="华文仿宋" pitchFamily="2" charset="-122"/>
              </a:rPr>
              <a:t>Y</a:t>
            </a:r>
            <a:r>
              <a:rPr lang="en-US" altLang="zh-CN" sz="2800" dirty="0">
                <a:latin typeface="华文仿宋" pitchFamily="2" charset="-122"/>
              </a:rPr>
              <a:t> </a:t>
            </a:r>
            <a:r>
              <a:rPr lang="en-US" altLang="en-US" sz="2800" b="1" dirty="0">
                <a:latin typeface="华文仿宋" pitchFamily="2" charset="-122"/>
              </a:rPr>
              <a:t>②</a:t>
            </a:r>
            <a:r>
              <a:rPr lang="zh-CN" altLang="en-US" sz="2800" b="1" dirty="0">
                <a:solidFill>
                  <a:schemeClr val="tx2"/>
                </a:solidFill>
                <a:latin typeface="华文仿宋" pitchFamily="2" charset="-122"/>
              </a:rPr>
              <a:t>世界上只有一个中国，大陆和台湾同属一个中国，中国的主权和领土不容分割。</a:t>
            </a:r>
            <a:r>
              <a:rPr lang="zh-CN" altLang="en-US" sz="2800" b="1" dirty="0">
                <a:solidFill>
                  <a:srgbClr val="0000FF"/>
                </a:solidFill>
                <a:latin typeface="华文仿宋" pitchFamily="2" charset="-122"/>
              </a:rPr>
              <a:t> </a:t>
            </a:r>
            <a:endParaRPr lang="zh-CN" altLang="en-US" sz="2800" b="1" dirty="0">
              <a:solidFill>
                <a:schemeClr val="tx2"/>
              </a:solidFill>
              <a:latin typeface="华文仿宋" pitchFamily="2" charset="-122"/>
            </a:endParaRPr>
          </a:p>
          <a:p>
            <a:r>
              <a:rPr lang="en-US" altLang="en-US" sz="2800" b="1" dirty="0">
                <a:latin typeface="华文仿宋" pitchFamily="2" charset="-122"/>
              </a:rPr>
              <a:t>③</a:t>
            </a:r>
            <a:r>
              <a:rPr lang="zh-CN" altLang="en-US" sz="2800" b="1" dirty="0">
                <a:latin typeface="华文仿宋" pitchFamily="2" charset="-122"/>
              </a:rPr>
              <a:t>实现祖国完全统一是不可阻挡的历史潮流，两岸统一是中华民族走向伟大复兴的历史必然。</a:t>
            </a:r>
          </a:p>
          <a:p>
            <a:r>
              <a:rPr lang="en-US" altLang="zh-CN" sz="2800" b="1" dirty="0">
                <a:solidFill>
                  <a:schemeClr val="accent2"/>
                </a:solidFill>
                <a:latin typeface="华文仿宋" pitchFamily="2" charset="-122"/>
              </a:rPr>
              <a:t>Y④</a:t>
            </a:r>
            <a:r>
              <a:rPr lang="zh-CN" altLang="en-US" sz="2800" b="1" dirty="0">
                <a:solidFill>
                  <a:schemeClr val="accent2"/>
                </a:solidFill>
                <a:latin typeface="华文仿宋" pitchFamily="2" charset="-122"/>
              </a:rPr>
              <a:t>（抄）“台独”分裂活动，违反</a:t>
            </a:r>
            <a:r>
              <a:rPr lang="en-US" altLang="zh-CN" sz="2800" b="1" dirty="0">
                <a:solidFill>
                  <a:schemeClr val="accent2"/>
                </a:solidFill>
                <a:latin typeface="华文仿宋" pitchFamily="2" charset="-122"/>
              </a:rPr>
              <a:t>《</a:t>
            </a:r>
            <a:r>
              <a:rPr lang="zh-CN" altLang="en-US" sz="2800" b="1" dirty="0">
                <a:solidFill>
                  <a:schemeClr val="accent2"/>
                </a:solidFill>
                <a:latin typeface="华文仿宋" pitchFamily="2" charset="-122"/>
              </a:rPr>
              <a:t>反分裂国家法</a:t>
            </a:r>
            <a:r>
              <a:rPr lang="en-US" altLang="zh-CN" sz="2800" b="1" dirty="0">
                <a:solidFill>
                  <a:schemeClr val="accent2"/>
                </a:solidFill>
                <a:latin typeface="华文仿宋" pitchFamily="2" charset="-122"/>
              </a:rPr>
              <a:t>》</a:t>
            </a:r>
            <a:r>
              <a:rPr lang="zh-CN" altLang="en-US" sz="2800" b="1" dirty="0">
                <a:solidFill>
                  <a:schemeClr val="accent2"/>
                </a:solidFill>
                <a:latin typeface="华文仿宋" pitchFamily="2" charset="-122"/>
              </a:rPr>
              <a:t>，危害我国主权和领土完整，违背中华民族根本利益。</a:t>
            </a:r>
            <a:r>
              <a:rPr lang="zh-CN" altLang="en-US" sz="2800" b="1" dirty="0">
                <a:latin typeface="华文仿宋" pitchFamily="2" charset="-122"/>
              </a:rPr>
              <a:t>  </a:t>
            </a:r>
          </a:p>
          <a:p>
            <a:r>
              <a:rPr lang="zh-CN" altLang="en-US" sz="2800" b="1" dirty="0">
                <a:latin typeface="华文仿宋" pitchFamily="2" charset="-122"/>
              </a:rPr>
              <a:t>⑤</a:t>
            </a:r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</a:rPr>
              <a:t> 有利于</a:t>
            </a:r>
            <a:r>
              <a:rPr lang="zh-CN" altLang="en-US" sz="2800" b="1" dirty="0">
                <a:solidFill>
                  <a:srgbClr val="0066FF"/>
                </a:solidFill>
                <a:latin typeface="华文仿宋" pitchFamily="2" charset="-122"/>
              </a:rPr>
              <a:t>解决台湾问题，实现祖国完全统一</a:t>
            </a:r>
            <a:r>
              <a:rPr lang="zh-CN" altLang="en-US" sz="2800" dirty="0">
                <a:latin typeface="华文仿宋" pitchFamily="2" charset="-122"/>
              </a:rPr>
              <a:t> </a:t>
            </a:r>
            <a:r>
              <a:rPr lang="zh-CN" altLang="en-US" sz="2800" b="1" dirty="0">
                <a:solidFill>
                  <a:srgbClr val="0066FF"/>
                </a:solidFill>
                <a:latin typeface="华文仿宋" pitchFamily="2" charset="-122"/>
              </a:rPr>
              <a:t>；</a:t>
            </a:r>
            <a:r>
              <a:rPr lang="zh-CN" altLang="en-US" sz="2800" b="1" dirty="0">
                <a:solidFill>
                  <a:srgbClr val="FF0000"/>
                </a:solidFill>
                <a:latin typeface="华文仿宋" pitchFamily="2" charset="-122"/>
              </a:rPr>
              <a:t>维护国家主权和领土完整，维护中华民族的根本利益，实现中华民族伟大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仿宋" pitchFamily="2" charset="-122"/>
              </a:rPr>
              <a:t>复兴</a:t>
            </a:r>
            <a:r>
              <a:rPr lang="en-US" altLang="zh-CN" sz="2800" b="1" dirty="0" smtClean="0">
                <a:latin typeface="微软雅黑" pitchFamily="34" charset="-122"/>
                <a:ea typeface="微软雅黑" pitchFamily="34" charset="-122"/>
              </a:rPr>
              <a:t>……</a:t>
            </a:r>
            <a:endParaRPr lang="zh-CN" altLang="en-US" sz="2800" b="1" dirty="0">
              <a:solidFill>
                <a:srgbClr val="FF0000"/>
              </a:solidFill>
              <a:latin typeface="华文仿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1000108"/>
            <a:ext cx="8839200" cy="3371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>
              <a:spcBef>
                <a:spcPct val="20000"/>
              </a:spcBef>
            </a:pPr>
            <a:r>
              <a:rPr lang="en-US" altLang="zh-CN" sz="2300" b="1" dirty="0">
                <a:latin typeface="微软雅黑" pitchFamily="34" charset="-122"/>
                <a:ea typeface="微软雅黑" pitchFamily="34" charset="-122"/>
              </a:rPr>
              <a:t>H</a:t>
            </a:r>
            <a:r>
              <a:rPr lang="zh-CN" altLang="zh-CN" sz="2300" b="1" dirty="0">
                <a:latin typeface="微软雅黑" pitchFamily="34" charset="-122"/>
                <a:ea typeface="微软雅黑" pitchFamily="34" charset="-122"/>
              </a:rPr>
              <a:t>①</a:t>
            </a:r>
            <a:r>
              <a:rPr lang="zh-CN" altLang="en-US" sz="2300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世界上只有一个中国，大陆和台湾同属一个中国，中国的主权和领土完整不容分割。</a:t>
            </a:r>
            <a:r>
              <a:rPr lang="zh-CN" altLang="en-US" sz="2300" b="1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坚持一个中国原则，是两岸关系和平发展的政治基础</a:t>
            </a:r>
            <a:r>
              <a:rPr lang="zh-CN" altLang="en-US" sz="23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2300" b="1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marL="342900" indent="-342900" algn="just">
              <a:spcBef>
                <a:spcPct val="20000"/>
              </a:spcBef>
            </a:pPr>
            <a:endParaRPr lang="zh-CN" altLang="en-US" sz="23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marL="342900" indent="-342900" algn="just">
              <a:spcBef>
                <a:spcPct val="20000"/>
              </a:spcBef>
            </a:pPr>
            <a:r>
              <a:rPr lang="en-US" altLang="zh-CN" sz="2300" b="1" dirty="0">
                <a:latin typeface="微软雅黑" pitchFamily="34" charset="-122"/>
                <a:ea typeface="微软雅黑" pitchFamily="34" charset="-122"/>
                <a:sym typeface="宋体" pitchFamily="2" charset="-122"/>
              </a:rPr>
              <a:t>H②</a:t>
            </a:r>
            <a:r>
              <a:rPr lang="zh-CN" altLang="en-US" sz="2300" b="1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遵循“</a:t>
            </a:r>
            <a:r>
              <a:rPr lang="zh-CN" altLang="en-US" sz="2300" b="1" dirty="0">
                <a:latin typeface="微软雅黑" pitchFamily="34" charset="-122"/>
                <a:ea typeface="微软雅黑" pitchFamily="34" charset="-122"/>
              </a:rPr>
              <a:t>和平统一，一国两制</a:t>
            </a:r>
            <a:r>
              <a:rPr lang="zh-CN" altLang="en-US" sz="2300" b="1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en-US" sz="2300" b="1" dirty="0">
                <a:latin typeface="微软雅黑" pitchFamily="34" charset="-122"/>
                <a:ea typeface="微软雅黑" pitchFamily="34" charset="-122"/>
              </a:rPr>
              <a:t> 的方针。坚持一个中国原则</a:t>
            </a:r>
            <a:r>
              <a:rPr lang="zh-CN" altLang="en-US" sz="23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决不</a:t>
            </a:r>
            <a:r>
              <a:rPr lang="zh-CN" altLang="en-US" sz="2300" b="1" dirty="0">
                <a:latin typeface="微软雅黑" pitchFamily="34" charset="-122"/>
                <a:ea typeface="微软雅黑" pitchFamily="34" charset="-122"/>
              </a:rPr>
              <a:t>动摇，争取和平统一的努力</a:t>
            </a:r>
            <a:r>
              <a:rPr lang="zh-CN" altLang="en-US" sz="23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决不</a:t>
            </a:r>
            <a:r>
              <a:rPr lang="zh-CN" altLang="en-US" sz="2300" b="1" dirty="0">
                <a:latin typeface="微软雅黑" pitchFamily="34" charset="-122"/>
                <a:ea typeface="微软雅黑" pitchFamily="34" charset="-122"/>
              </a:rPr>
              <a:t>放弃，贯彻寄希望于台湾人民的方针</a:t>
            </a:r>
            <a:r>
              <a:rPr lang="zh-CN" altLang="en-US" sz="23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决不</a:t>
            </a:r>
            <a:r>
              <a:rPr lang="zh-CN" altLang="en-US" sz="2300" b="1" dirty="0">
                <a:latin typeface="微软雅黑" pitchFamily="34" charset="-122"/>
                <a:ea typeface="微软雅黑" pitchFamily="34" charset="-122"/>
              </a:rPr>
              <a:t>改变，反对“台独”分裂活动</a:t>
            </a:r>
            <a:r>
              <a:rPr lang="zh-CN" altLang="en-US" sz="23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决不</a:t>
            </a:r>
            <a:r>
              <a:rPr lang="zh-CN" altLang="en-US" sz="2300" b="1" dirty="0">
                <a:latin typeface="微软雅黑" pitchFamily="34" charset="-122"/>
                <a:ea typeface="微软雅黑" pitchFamily="34" charset="-122"/>
              </a:rPr>
              <a:t>妥协，坚决维护国家主权和领土完整，维护中华民族根本利益。</a:t>
            </a:r>
            <a:endParaRPr lang="zh-CN" altLang="en-US" sz="23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marL="342900" indent="-342900" algn="just">
              <a:spcBef>
                <a:spcPct val="20000"/>
              </a:spcBef>
            </a:pPr>
            <a:endParaRPr lang="en-US" altLang="zh-CN" sz="2400" b="1" dirty="0">
              <a:latin typeface="微软雅黑" pitchFamily="34" charset="-122"/>
              <a:ea typeface="微软雅黑" pitchFamily="34" charset="-122"/>
              <a:sym typeface="宋体" pitchFamily="2" charset="-122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228600"/>
            <a:ext cx="8991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kumimoji="1"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解决台湾问题的</a:t>
            </a:r>
            <a:r>
              <a:rPr kumimoji="1"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方针、政策、立场、</a:t>
            </a:r>
            <a:r>
              <a:rPr kumimoji="1"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态度  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H   </a:t>
            </a:r>
            <a:r>
              <a:rPr kumimoji="1"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kumimoji="1" lang="en-US" altLang="zh-CN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P45</a:t>
            </a:r>
            <a:endParaRPr kumimoji="1" lang="zh-CN" altLang="en-US" sz="24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4429132"/>
            <a:ext cx="8858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H</a:t>
            </a:r>
            <a:r>
              <a:rPr lang="zh-CN" altLang="en-US" sz="2300" b="1" dirty="0" smtClean="0">
                <a:latin typeface="微软雅黑" pitchFamily="34" charset="-122"/>
                <a:ea typeface="微软雅黑" pitchFamily="34" charset="-122"/>
              </a:rPr>
              <a:t>③</a:t>
            </a:r>
            <a:r>
              <a:rPr lang="en-US" altLang="zh-CN" sz="2300" b="1" dirty="0" smtClean="0">
                <a:latin typeface="微软雅黑" pitchFamily="34" charset="-122"/>
                <a:ea typeface="微软雅黑" pitchFamily="34" charset="-122"/>
              </a:rPr>
              <a:t>:</a:t>
            </a:r>
            <a:r>
              <a:rPr lang="zh-CN" altLang="en-US" sz="2300" b="1" dirty="0" smtClean="0">
                <a:latin typeface="微软雅黑" pitchFamily="34" charset="-122"/>
                <a:ea typeface="微软雅黑" pitchFamily="34" charset="-122"/>
              </a:rPr>
              <a:t>巩固和发展最广泛的爱国统一战线，实现中华民族的伟大复兴。</a:t>
            </a:r>
            <a:endParaRPr lang="zh-CN" altLang="en-US" sz="2300" b="1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1965</Words>
  <Application>Microsoft Office PowerPoint</Application>
  <PresentationFormat>全屏显示(4:3)</PresentationFormat>
  <Paragraphs>127</Paragraphs>
  <Slides>14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lenovo</dc:creator>
  <cp:lastModifiedBy>lenovo</cp:lastModifiedBy>
  <cp:revision>6</cp:revision>
  <dcterms:created xsi:type="dcterms:W3CDTF">2017-12-28T08:49:16Z</dcterms:created>
  <dcterms:modified xsi:type="dcterms:W3CDTF">2017-12-29T11:06:44Z</dcterms:modified>
</cp:coreProperties>
</file>