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1"/>
  </p:sldMasterIdLst>
  <p:notesMasterIdLst>
    <p:notesMasterId r:id="rId63"/>
  </p:notesMasterIdLst>
  <p:sldIdLst>
    <p:sldId id="319" r:id="rId2"/>
    <p:sldId id="359" r:id="rId3"/>
    <p:sldId id="321" r:id="rId4"/>
    <p:sldId id="509" r:id="rId5"/>
    <p:sldId id="510" r:id="rId6"/>
    <p:sldId id="511" r:id="rId7"/>
    <p:sldId id="512" r:id="rId8"/>
    <p:sldId id="513" r:id="rId9"/>
    <p:sldId id="515" r:id="rId10"/>
    <p:sldId id="516" r:id="rId11"/>
    <p:sldId id="514" r:id="rId12"/>
    <p:sldId id="483" r:id="rId13"/>
    <p:sldId id="484" r:id="rId14"/>
    <p:sldId id="485" r:id="rId15"/>
    <p:sldId id="517" r:id="rId16"/>
    <p:sldId id="518" r:id="rId17"/>
    <p:sldId id="519" r:id="rId18"/>
    <p:sldId id="487" r:id="rId19"/>
    <p:sldId id="520" r:id="rId20"/>
    <p:sldId id="521" r:id="rId21"/>
    <p:sldId id="522" r:id="rId22"/>
    <p:sldId id="523" r:id="rId23"/>
    <p:sldId id="524" r:id="rId24"/>
    <p:sldId id="488" r:id="rId25"/>
    <p:sldId id="525" r:id="rId26"/>
    <p:sldId id="526" r:id="rId27"/>
    <p:sldId id="490" r:id="rId28"/>
    <p:sldId id="491" r:id="rId29"/>
    <p:sldId id="527" r:id="rId30"/>
    <p:sldId id="493" r:id="rId31"/>
    <p:sldId id="530" r:id="rId32"/>
    <p:sldId id="531" r:id="rId33"/>
    <p:sldId id="532" r:id="rId34"/>
    <p:sldId id="533" r:id="rId35"/>
    <p:sldId id="536" r:id="rId36"/>
    <p:sldId id="537" r:id="rId37"/>
    <p:sldId id="538" r:id="rId38"/>
    <p:sldId id="539" r:id="rId39"/>
    <p:sldId id="540" r:id="rId40"/>
    <p:sldId id="541" r:id="rId41"/>
    <p:sldId id="542" r:id="rId42"/>
    <p:sldId id="543" r:id="rId43"/>
    <p:sldId id="544" r:id="rId44"/>
    <p:sldId id="545" r:id="rId45"/>
    <p:sldId id="546" r:id="rId46"/>
    <p:sldId id="422" r:id="rId47"/>
    <p:sldId id="504" r:id="rId48"/>
    <p:sldId id="505" r:id="rId49"/>
    <p:sldId id="506" r:id="rId50"/>
    <p:sldId id="507" r:id="rId51"/>
    <p:sldId id="508" r:id="rId52"/>
    <p:sldId id="324" r:id="rId53"/>
    <p:sldId id="549" r:id="rId54"/>
    <p:sldId id="557" r:id="rId55"/>
    <p:sldId id="550" r:id="rId56"/>
    <p:sldId id="558" r:id="rId57"/>
    <p:sldId id="559" r:id="rId58"/>
    <p:sldId id="360" r:id="rId59"/>
    <p:sldId id="547" r:id="rId60"/>
    <p:sldId id="548" r:id="rId61"/>
    <p:sldId id="325" r:id="rId62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FF"/>
    <a:srgbClr val="FFFFCC"/>
    <a:srgbClr val="FFCC99"/>
    <a:srgbClr val="FF9999"/>
    <a:srgbClr val="CCCCFF"/>
    <a:srgbClr val="FF0066"/>
    <a:srgbClr val="009900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15638" autoAdjust="0"/>
    <p:restoredTop sz="93676" autoAdjust="0"/>
  </p:normalViewPr>
  <p:slideViewPr>
    <p:cSldViewPr>
      <p:cViewPr varScale="1">
        <p:scale>
          <a:sx n="73" d="100"/>
          <a:sy n="73" d="100"/>
        </p:scale>
        <p:origin x="-129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>
            <a:extLst>
              <a:ext uri="{FF2B5EF4-FFF2-40B4-BE49-F238E27FC236}">
                <a16:creationId xmlns:a16="http://schemas.microsoft.com/office/drawing/2014/main" xmlns="" id="{2274C0D5-F063-4CE3-8736-AE601D2B347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5B76B57C-2DC5-4A33-8357-2F3659D2D428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幻灯片图像占位符 3">
            <a:extLst>
              <a:ext uri="{FF2B5EF4-FFF2-40B4-BE49-F238E27FC236}">
                <a16:creationId xmlns:a16="http://schemas.microsoft.com/office/drawing/2014/main" xmlns="" id="{2ABE060D-CA97-44D9-B4FF-AE661AB6C3B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>
            <a:extLst>
              <a:ext uri="{FF2B5EF4-FFF2-40B4-BE49-F238E27FC236}">
                <a16:creationId xmlns:a16="http://schemas.microsoft.com/office/drawing/2014/main" xmlns="" id="{60A43DA6-FA5D-49D4-969C-CBC6F0282E0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0973FFEB-AECD-4F91-8C6C-400BBFC025B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F5257DDA-4018-4812-9DAA-DB58B6E2136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noProof="1" dirty="0">
                <a:latin typeface="Calibri" panose="020F0502020204030204" pitchFamily="34" charset="0"/>
              </a:defRPr>
            </a:lvl1pPr>
          </a:lstStyle>
          <a:p>
            <a:fld id="{C6DA8F7D-5106-49BB-B506-0BD421D7FDE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042302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xmlns="" id="{C878A8B1-4D46-43CD-9FE6-04338EA60E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xmlns="" id="{0A4BF2DA-A6A3-4EAB-9678-53D925BC6C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xmlns="" id="{DE115575-1EDC-42D2-95C2-32078C40E5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2E9167-B1D1-4441-A327-604EBDA2578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851492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xmlns="" id="{0129FDC7-7C7D-4B7A-8D7A-ED4A802784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xmlns="" id="{C290E6F2-9F03-4528-B326-AE2360A10E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xmlns="" id="{BAEF236E-C477-4FA3-A637-1084C40392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46A0B2-F7C4-466F-A480-3F0A30D440D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26991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xmlns="" id="{0052912F-E320-4E08-A96C-94F9F24541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xmlns="" id="{0A6309AB-BB47-4C8E-B098-0E3CFA9726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xmlns="" id="{737162F8-D3CC-48B6-8EFD-3C9236DB8E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702751-4968-45E2-98B2-E85659295C2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977268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xmlns="" id="{4D9F02AF-018F-4204-A250-1795791A97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xmlns="" id="{5EBDC1FB-4104-4F22-9A11-03F26B5897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xmlns="" id="{7EFD7F1E-EFBD-4E98-8026-4AE587C9C8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01756E-58B5-419D-A1BE-2158373F077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945404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1">
            <a:extLst>
              <a:ext uri="{FF2B5EF4-FFF2-40B4-BE49-F238E27FC236}">
                <a16:creationId xmlns:a16="http://schemas.microsoft.com/office/drawing/2014/main" xmlns="" id="{EEFEAFFA-C06E-4282-9145-A371F22B67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2">
            <a:extLst>
              <a:ext uri="{FF2B5EF4-FFF2-40B4-BE49-F238E27FC236}">
                <a16:creationId xmlns:a16="http://schemas.microsoft.com/office/drawing/2014/main" xmlns="" id="{3DC2568F-990E-400D-ADCD-35518B7272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3">
            <a:extLst>
              <a:ext uri="{FF2B5EF4-FFF2-40B4-BE49-F238E27FC236}">
                <a16:creationId xmlns:a16="http://schemas.microsoft.com/office/drawing/2014/main" xmlns="" id="{C2946893-2B41-4D71-B14F-E484598DA9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F38EAF-5E41-4D05-930B-DE23A0920FC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028985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">
            <a:extLst>
              <a:ext uri="{FF2B5EF4-FFF2-40B4-BE49-F238E27FC236}">
                <a16:creationId xmlns:a16="http://schemas.microsoft.com/office/drawing/2014/main" xmlns="" id="{6B3EAECB-6470-495E-8B44-09F3DCCCA5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2">
            <a:extLst>
              <a:ext uri="{FF2B5EF4-FFF2-40B4-BE49-F238E27FC236}">
                <a16:creationId xmlns:a16="http://schemas.microsoft.com/office/drawing/2014/main" xmlns="" id="{29801918-1535-4233-95A0-0B0B51F1C1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3">
            <a:extLst>
              <a:ext uri="{FF2B5EF4-FFF2-40B4-BE49-F238E27FC236}">
                <a16:creationId xmlns:a16="http://schemas.microsoft.com/office/drawing/2014/main" xmlns="" id="{D5926AB7-A82E-40ED-B517-04E360FCE7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06BB87-DBF7-4D07-95AC-3517E0E0D62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9831137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C3F5B053-10CF-4EE9-9D78-70423EA780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24C54679-44C8-4843-9AFE-34E6B261B1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9DEB1DC1-C0C2-4DFB-A66F-7DF1A7B8E3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6BEC43-92D1-442A-A13C-7AA2A46B6B05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6" name="剪贴画占位符 5"/>
          <p:cNvSpPr>
            <a:spLocks noGrp="1"/>
          </p:cNvSpPr>
          <p:nvPr>
            <p:ph type="clipArt" sz="quarter" idx="13"/>
          </p:nvPr>
        </p:nvSpPr>
        <p:spPr>
          <a:xfrm>
            <a:off x="1116013" y="476250"/>
            <a:ext cx="914400" cy="914400"/>
          </a:xfrm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41508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xmlns="" id="{BF2B6B25-12F1-446C-B9B2-EB16F468B1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xmlns="" id="{737AA3EA-08ED-4830-8D8B-C6715B1BC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xmlns="" id="{5C1D47E8-8822-41ED-9DAF-7AFC9D3F8D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2DDF27-79C1-4763-8AD1-CA2AA464CE3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152492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xmlns="" id="{884DC0D9-651F-406F-955F-F22CFA9B8F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xmlns="" id="{0C44984B-9F01-4778-AE63-6CD913BB9F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xmlns="" id="{B06AC5DB-B8D4-4FFC-8E77-D900F24C2B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6AA63A-3843-4E30-9EFB-43F132EE5E4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892447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xmlns="" id="{CAAD6A5F-BCD1-4BE3-A0FD-6D6755252A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xmlns="" id="{130D5B50-CBF7-47FB-A135-0D51155F79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xmlns="" id="{0AD301E1-B81E-49D9-8263-5E2EEB9436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99A7D3-AF2C-4416-BBDA-10D8A79F3BD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1246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xmlns="" id="{D6DA4E3E-B017-4DD7-A01B-27E6713C88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xmlns="" id="{F2DB1098-30F2-47E8-BA33-5F067324A9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xmlns="" id="{5F86989B-4FFB-4382-BD75-1AFEA66E1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CF6D1A-8843-4E90-B51A-44B114FDAC0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557620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09625" y="609600"/>
            <a:ext cx="7958138" cy="5486400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3" name="日期占位符 1026">
            <a:extLst>
              <a:ext uri="{FF2B5EF4-FFF2-40B4-BE49-F238E27FC236}">
                <a16:creationId xmlns:a16="http://schemas.microsoft.com/office/drawing/2014/main" xmlns="" id="{D7D7FD7E-F142-4D30-B0F2-6E8C0DAF17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1027">
            <a:extLst>
              <a:ext uri="{FF2B5EF4-FFF2-40B4-BE49-F238E27FC236}">
                <a16:creationId xmlns:a16="http://schemas.microsoft.com/office/drawing/2014/main" xmlns="" id="{416E4DAD-CB75-4493-AAC7-B63029C006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5" name="灯片编号占位符 1028">
            <a:extLst>
              <a:ext uri="{FF2B5EF4-FFF2-40B4-BE49-F238E27FC236}">
                <a16:creationId xmlns:a16="http://schemas.microsoft.com/office/drawing/2014/main" xmlns="" id="{84DAA33B-4E83-42EE-A709-4D52A3E35C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D05798-ED2F-46D6-BD60-A0F0E702A85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86548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027">
            <a:extLst>
              <a:ext uri="{FF2B5EF4-FFF2-40B4-BE49-F238E27FC236}">
                <a16:creationId xmlns:a16="http://schemas.microsoft.com/office/drawing/2014/main" xmlns="" id="{8994CE10-9721-4271-9CC2-1D07735A62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1028">
            <a:extLst>
              <a:ext uri="{FF2B5EF4-FFF2-40B4-BE49-F238E27FC236}">
                <a16:creationId xmlns:a16="http://schemas.microsoft.com/office/drawing/2014/main" xmlns="" id="{A8E55582-76FB-415E-8931-C2CB1B3727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6" name="灯片编号占位符 1029">
            <a:extLst>
              <a:ext uri="{FF2B5EF4-FFF2-40B4-BE49-F238E27FC236}">
                <a16:creationId xmlns:a16="http://schemas.microsoft.com/office/drawing/2014/main" xmlns="" id="{7DAB722E-B82D-4F9D-B174-828869AD29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D2F30C-8BE9-4D55-BA48-EFC8008F8EA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0474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>
            <a:extLst>
              <a:ext uri="{FF2B5EF4-FFF2-40B4-BE49-F238E27FC236}">
                <a16:creationId xmlns:a16="http://schemas.microsoft.com/office/drawing/2014/main" xmlns="" id="{FEE8FAD6-8074-492D-9AC1-B0B3B184853F}"/>
              </a:ext>
            </a:extLst>
          </p:cNvPr>
          <p:cNvSpPr/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8" name="任意多边形 7">
            <a:extLst>
              <a:ext uri="{FF2B5EF4-FFF2-40B4-BE49-F238E27FC236}">
                <a16:creationId xmlns:a16="http://schemas.microsoft.com/office/drawing/2014/main" xmlns="" id="{BA7911CD-A2BA-4457-8B40-088650F49545}"/>
              </a:ext>
            </a:extLst>
          </p:cNvPr>
          <p:cNvSpPr/>
          <p:nvPr/>
        </p:nvSpPr>
        <p:spPr bwMode="auto">
          <a:xfrm>
            <a:off x="4356100" y="5397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grpSp>
        <p:nvGrpSpPr>
          <p:cNvPr id="1028" name="组合 1">
            <a:extLst>
              <a:ext uri="{FF2B5EF4-FFF2-40B4-BE49-F238E27FC236}">
                <a16:creationId xmlns:a16="http://schemas.microsoft.com/office/drawing/2014/main" xmlns="" id="{8204AD08-232C-4FD2-8249-356CED11F701}"/>
              </a:ext>
            </a:extLst>
          </p:cNvPr>
          <p:cNvGrpSpPr/>
          <p:nvPr/>
        </p:nvGrpSpPr>
        <p:grpSpPr>
          <a:xfrm>
            <a:off x="-19052" y="203199"/>
            <a:ext cx="9180515" cy="647701"/>
            <a:chOff x="-19045" y="216550"/>
            <a:chExt cx="9180548" cy="649224"/>
          </a:xfrm>
        </p:grpSpPr>
        <p:sp>
          <p:nvSpPr>
            <p:cNvPr id="12" name="任意多边形 11">
              <a:extLst>
                <a:ext uri="{FF2B5EF4-FFF2-40B4-BE49-F238E27FC236}">
                  <a16:creationId xmlns:a16="http://schemas.microsoft.com/office/drawing/2014/main" xmlns="" id="{8E02251C-BA1E-4F7F-8D53-ABAAD5B07B1F}"/>
                </a:ext>
              </a:extLst>
            </p:cNvPr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  <p:sp>
          <p:nvSpPr>
            <p:cNvPr id="13" name="任意多边形 12">
              <a:extLst>
                <a:ext uri="{FF2B5EF4-FFF2-40B4-BE49-F238E27FC236}">
                  <a16:creationId xmlns:a16="http://schemas.microsoft.com/office/drawing/2014/main" xmlns="" id="{B56DB753-30A2-4B5E-9349-AA4B9A583926}"/>
                </a:ext>
              </a:extLst>
            </p:cNvPr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</p:grpSp>
      <p:sp>
        <p:nvSpPr>
          <p:cNvPr id="1030" name="Text Box 11">
            <a:extLst>
              <a:ext uri="{FF2B5EF4-FFF2-40B4-BE49-F238E27FC236}">
                <a16:creationId xmlns:a16="http://schemas.microsoft.com/office/drawing/2014/main" xmlns="" id="{F1E9E214-B2BA-4869-B01F-3036AE8814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2800" y="76200"/>
            <a:ext cx="1905000" cy="36988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altLang="zh-CN" dirty="0">
                <a:solidFill>
                  <a:srgbClr val="5F5F5F"/>
                </a:solidFill>
                <a:latin typeface="Comic Sans MS" panose="030F0702030302020204" pitchFamily="66" charset="0"/>
              </a:rPr>
              <a:t>Unit 7 Grammar</a:t>
            </a:r>
          </a:p>
        </p:txBody>
      </p:sp>
      <p:sp>
        <p:nvSpPr>
          <p:cNvPr id="1031" name="标题占位符 8">
            <a:extLst>
              <a:ext uri="{FF2B5EF4-FFF2-40B4-BE49-F238E27FC236}">
                <a16:creationId xmlns:a16="http://schemas.microsoft.com/office/drawing/2014/main" xmlns="" id="{97FDE80B-85D8-4AC5-83E2-FD4AFAB9DDED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  <a:endParaRPr lang="en-US" altLang="zh-CN"/>
          </a:p>
        </p:txBody>
      </p:sp>
      <p:sp>
        <p:nvSpPr>
          <p:cNvPr id="1032" name="文本占位符 29">
            <a:extLst>
              <a:ext uri="{FF2B5EF4-FFF2-40B4-BE49-F238E27FC236}">
                <a16:creationId xmlns:a16="http://schemas.microsoft.com/office/drawing/2014/main" xmlns="" id="{8EBF1630-9CE2-46EC-8C42-6CC67E167552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altLang="zh-CN"/>
          </a:p>
        </p:txBody>
      </p:sp>
      <p:sp>
        <p:nvSpPr>
          <p:cNvPr id="14" name="日期占位符 1">
            <a:extLst>
              <a:ext uri="{FF2B5EF4-FFF2-40B4-BE49-F238E27FC236}">
                <a16:creationId xmlns:a16="http://schemas.microsoft.com/office/drawing/2014/main" xmlns="" id="{A0E68C2E-12E7-4BDE-9F58-C0F43635CC5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页脚占位符 2">
            <a:extLst>
              <a:ext uri="{FF2B5EF4-FFF2-40B4-BE49-F238E27FC236}">
                <a16:creationId xmlns:a16="http://schemas.microsoft.com/office/drawing/2014/main" xmlns="" id="{9ABC00D7-92AD-42C9-9FAD-07E0551E748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灯片编号占位符 3">
            <a:extLst>
              <a:ext uri="{FF2B5EF4-FFF2-40B4-BE49-F238E27FC236}">
                <a16:creationId xmlns:a16="http://schemas.microsoft.com/office/drawing/2014/main" xmlns="" id="{2B753842-B978-446D-A8AE-882D409C29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buFont typeface="Arial" panose="020B0604020202020204" pitchFamily="34" charset="0"/>
              <a:buChar char="•"/>
              <a:defRPr sz="1200" noProof="1" dirty="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fld id="{4171C538-963A-4897-89E3-A2B0589C8C49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0" r:id="rId2"/>
    <p:sldLayoutId id="2147483679" r:id="rId3"/>
    <p:sldLayoutId id="2147483678" r:id="rId4"/>
    <p:sldLayoutId id="2147483677" r:id="rId5"/>
    <p:sldLayoutId id="2147483676" r:id="rId6"/>
    <p:sldLayoutId id="2147483675" r:id="rId7"/>
    <p:sldLayoutId id="2147483674" r:id="rId8"/>
    <p:sldLayoutId id="2147483673" r:id="rId9"/>
    <p:sldLayoutId id="2147483672" r:id="rId10"/>
    <p:sldLayoutId id="2147483671" r:id="rId11"/>
    <p:sldLayoutId id="2147483682" r:id="rId12"/>
    <p:sldLayoutId id="2147483683" r:id="rId13"/>
  </p:sldLayoutIdLst>
  <p:txStyles>
    <p:titleStyle>
      <a:lvl1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3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流程图: 文档 6">
            <a:extLst>
              <a:ext uri="{FF2B5EF4-FFF2-40B4-BE49-F238E27FC236}">
                <a16:creationId xmlns:a16="http://schemas.microsoft.com/office/drawing/2014/main" xmlns="" id="{3C7620C9-C0E5-4281-8334-4D91389E91FA}"/>
              </a:ext>
            </a:extLst>
          </p:cNvPr>
          <p:cNvSpPr>
            <a:spLocks noChangeArrowheads="1"/>
          </p:cNvSpPr>
          <p:nvPr/>
        </p:nvSpPr>
        <p:spPr bwMode="auto">
          <a:xfrm flipH="1" flipV="1">
            <a:off x="0" y="4956175"/>
            <a:ext cx="9144000" cy="1857375"/>
          </a:xfrm>
          <a:prstGeom prst="flowChartDocument">
            <a:avLst/>
          </a:prstGeom>
          <a:solidFill>
            <a:srgbClr val="FFFFCC"/>
          </a:solidFill>
          <a:ln w="9525">
            <a:noFill/>
            <a:miter lim="800000"/>
          </a:ln>
          <a:effectLst>
            <a:outerShdw dist="38100" dir="16200000" algn="ctr" rotWithShape="0">
              <a:srgbClr val="000000">
                <a:alpha val="35999"/>
              </a:srgbClr>
            </a:outerShdw>
          </a:effectLst>
        </p:spPr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FD4C41A4-466A-46F8-B1A0-F7E79339C185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6300192" y="3356992"/>
            <a:ext cx="2160237" cy="576061"/>
          </a:xfrm>
          <a:solidFill>
            <a:srgbClr val="FF6600">
              <a:alpha val="50000"/>
            </a:srgbClr>
          </a:solidFill>
          <a:ln>
            <a:miter lim="800000"/>
          </a:ln>
        </p:spPr>
        <p:txBody>
          <a:bodyPr>
            <a:noAutofit/>
          </a:bodyPr>
          <a:lstStyle/>
          <a:p>
            <a:pPr marL="0" indent="0" algn="ctr">
              <a:buFont typeface="Wingdings 2" panose="05020102010507070707" pitchFamily="18" charset="2"/>
              <a:buNone/>
              <a:defRPr/>
            </a:pPr>
            <a:r>
              <a:rPr lang="en-US" altLang="zh-CN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cs typeface="Times New Roman" panose="02020603050405020304" pitchFamily="18" charset="0"/>
              </a:rPr>
              <a:t>Grammar</a:t>
            </a:r>
          </a:p>
        </p:txBody>
      </p:sp>
      <p:sp>
        <p:nvSpPr>
          <p:cNvPr id="5124" name="TextBox 4">
            <a:extLst>
              <a:ext uri="{FF2B5EF4-FFF2-40B4-BE49-F238E27FC236}">
                <a16:creationId xmlns:a16="http://schemas.microsoft.com/office/drawing/2014/main" xmlns="" id="{B9F925AC-98EB-4F4E-995C-CB43430584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59113" y="404813"/>
            <a:ext cx="3241675" cy="646112"/>
          </a:xfrm>
          <a:prstGeom prst="rect">
            <a:avLst/>
          </a:prstGeom>
          <a:solidFill>
            <a:srgbClr val="FF6600">
              <a:alpha val="4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Times New Roman" panose="02020603050405020304" pitchFamily="18" charset="0"/>
                <a:ea typeface="微软雅黑" panose="020B0503020204020204" pitchFamily="34" charset="-122"/>
              </a:rPr>
              <a:t>Unit 7  Poems</a:t>
            </a:r>
          </a:p>
        </p:txBody>
      </p:sp>
      <p:pic>
        <p:nvPicPr>
          <p:cNvPr id="5125" name="图片 11" descr="19.jpg">
            <a:extLst>
              <a:ext uri="{FF2B5EF4-FFF2-40B4-BE49-F238E27FC236}">
                <a16:creationId xmlns:a16="http://schemas.microsoft.com/office/drawing/2014/main" xmlns="" id="{D577C8BC-DDAE-4A98-B830-ABCAD1C911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900000">
            <a:off x="468313" y="2403475"/>
            <a:ext cx="5080000" cy="337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BCD6FA52-2C83-4669-AB48-9C6C75CE3846}"/>
              </a:ext>
            </a:extLst>
          </p:cNvPr>
          <p:cNvSpPr/>
          <p:nvPr/>
        </p:nvSpPr>
        <p:spPr>
          <a:xfrm>
            <a:off x="488256" y="1196751"/>
            <a:ext cx="748923" cy="110799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2400000"/>
              </a:camera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buFontTx/>
              <a:buNone/>
              <a:defRPr/>
            </a:pPr>
            <a:r>
              <a:rPr lang="en-US" altLang="zh-CN" sz="6600" b="1" dirty="0">
                <a:ln w="11430"/>
                <a:solidFill>
                  <a:srgbClr val="FF66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</a:t>
            </a:r>
            <a:endParaRPr lang="zh-CN" altLang="en-US" sz="6600" b="1" dirty="0">
              <a:ln w="11430"/>
              <a:solidFill>
                <a:srgbClr val="FF66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059DBAFF-63DC-42AE-81A3-61D7A0E48A29}"/>
              </a:ext>
            </a:extLst>
          </p:cNvPr>
          <p:cNvSpPr/>
          <p:nvPr/>
        </p:nvSpPr>
        <p:spPr>
          <a:xfrm rot="900000">
            <a:off x="2745342" y="1255350"/>
            <a:ext cx="843501" cy="110799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buFontTx/>
              <a:buNone/>
              <a:defRPr/>
            </a:pPr>
            <a:r>
              <a:rPr lang="en-US" altLang="zh-CN" sz="6600" b="1" dirty="0">
                <a:ln w="11430"/>
                <a:solidFill>
                  <a:srgbClr val="7030A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O</a:t>
            </a:r>
            <a:endParaRPr lang="zh-CN" altLang="en-US" sz="6600" b="1" dirty="0">
              <a:ln w="11430"/>
              <a:solidFill>
                <a:srgbClr val="7030A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xmlns="" id="{9372C003-9AB8-4B04-804A-5EE9CA43CE39}"/>
              </a:ext>
            </a:extLst>
          </p:cNvPr>
          <p:cNvSpPr/>
          <p:nvPr/>
        </p:nvSpPr>
        <p:spPr>
          <a:xfrm rot="1560000">
            <a:off x="5600823" y="1886345"/>
            <a:ext cx="748923" cy="110799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buFontTx/>
              <a:buNone/>
              <a:defRPr/>
            </a:pPr>
            <a:r>
              <a:rPr lang="en-US" altLang="zh-CN" sz="6600" b="1" dirty="0">
                <a:ln w="11430"/>
                <a:solidFill>
                  <a:srgbClr val="0099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E</a:t>
            </a:r>
            <a:endParaRPr lang="zh-CN" altLang="en-US" sz="6600" b="1" dirty="0">
              <a:ln w="11430"/>
              <a:solidFill>
                <a:srgbClr val="0099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4DE1C81F-38A0-4793-B2E2-2E1C9E3E3F1E}"/>
              </a:ext>
            </a:extLst>
          </p:cNvPr>
          <p:cNvSpPr/>
          <p:nvPr/>
        </p:nvSpPr>
        <p:spPr>
          <a:xfrm rot="-1140000">
            <a:off x="7721036" y="987245"/>
            <a:ext cx="889988" cy="110799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buFontTx/>
              <a:buNone/>
              <a:defRPr/>
            </a:pPr>
            <a:r>
              <a:rPr lang="en-US" altLang="zh-CN" sz="6600" b="1" dirty="0">
                <a:ln w="11430"/>
                <a:solidFill>
                  <a:srgbClr val="FF0066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M</a:t>
            </a:r>
            <a:endParaRPr lang="zh-CN" altLang="en-US" sz="6600" b="1" dirty="0">
              <a:ln w="11430"/>
              <a:solidFill>
                <a:srgbClr val="FF0066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4280" name="直接连接符 8">
            <a:extLst>
              <a:ext uri="{FF2B5EF4-FFF2-40B4-BE49-F238E27FC236}">
                <a16:creationId xmlns:a16="http://schemas.microsoft.com/office/drawing/2014/main" xmlns="" id="{3C076B7E-A83D-4190-8771-F8F4C25A118E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219700" y="3632200"/>
            <a:ext cx="2232025" cy="0"/>
          </a:xfrm>
          <a:prstGeom prst="line">
            <a:avLst/>
          </a:prstGeom>
          <a:noFill/>
          <a:ln w="12700">
            <a:solidFill>
              <a:srgbClr val="008000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83" name="直接连接符 8">
            <a:extLst>
              <a:ext uri="{FF2B5EF4-FFF2-40B4-BE49-F238E27FC236}">
                <a16:creationId xmlns:a16="http://schemas.microsoft.com/office/drawing/2014/main" xmlns="" id="{DEF8DCD9-E932-4103-9278-55FC6588C9A8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118100" y="5462588"/>
            <a:ext cx="2232025" cy="0"/>
          </a:xfrm>
          <a:prstGeom prst="line">
            <a:avLst/>
          </a:prstGeom>
          <a:noFill/>
          <a:ln w="12700">
            <a:solidFill>
              <a:srgbClr val="800080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86" name="直接连接符 8">
            <a:extLst>
              <a:ext uri="{FF2B5EF4-FFF2-40B4-BE49-F238E27FC236}">
                <a16:creationId xmlns:a16="http://schemas.microsoft.com/office/drawing/2014/main" xmlns="" id="{3FF68CC7-E0CB-42D5-97EE-AEE3C4DAF0CF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219700" y="1833563"/>
            <a:ext cx="2232025" cy="0"/>
          </a:xfrm>
          <a:prstGeom prst="line">
            <a:avLst/>
          </a:prstGeom>
          <a:noFill/>
          <a:ln w="12700">
            <a:solidFill>
              <a:srgbClr val="FF0066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89" name="直接连接符 8">
            <a:extLst>
              <a:ext uri="{FF2B5EF4-FFF2-40B4-BE49-F238E27FC236}">
                <a16:creationId xmlns:a16="http://schemas.microsoft.com/office/drawing/2014/main" xmlns="" id="{4B64DD9A-8618-4C74-9B93-772C6E81AA2A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1187450" y="4470400"/>
            <a:ext cx="2232025" cy="0"/>
          </a:xfrm>
          <a:prstGeom prst="line">
            <a:avLst/>
          </a:prstGeom>
          <a:noFill/>
          <a:ln w="12700">
            <a:solidFill>
              <a:srgbClr val="0070C0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92" name="直接连接符 8">
            <a:extLst>
              <a:ext uri="{FF2B5EF4-FFF2-40B4-BE49-F238E27FC236}">
                <a16:creationId xmlns:a16="http://schemas.microsoft.com/office/drawing/2014/main" xmlns="" id="{C6A06EC0-FC77-414B-B31F-79BD089C5DA9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1187450" y="2751138"/>
            <a:ext cx="2232025" cy="0"/>
          </a:xfrm>
          <a:prstGeom prst="line">
            <a:avLst/>
          </a:prstGeom>
          <a:noFill/>
          <a:ln w="12700">
            <a:solidFill>
              <a:srgbClr val="FF6600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6" name="环形箭头 15">
            <a:extLst>
              <a:ext uri="{FF2B5EF4-FFF2-40B4-BE49-F238E27FC236}">
                <a16:creationId xmlns:a16="http://schemas.microsoft.com/office/drawing/2014/main" xmlns="" id="{CF177068-9FCE-44F8-AFF5-66803157EDA9}"/>
              </a:ext>
            </a:extLst>
          </p:cNvPr>
          <p:cNvSpPr/>
          <p:nvPr/>
        </p:nvSpPr>
        <p:spPr>
          <a:xfrm rot="20563910" flipH="1">
            <a:off x="3276079" y="1919237"/>
            <a:ext cx="1625369" cy="1625368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2516529"/>
              <a:gd name="adj5" fmla="val 13011"/>
            </a:avLst>
          </a:prstGeom>
          <a:gradFill flip="none" rotWithShape="1">
            <a:gsLst>
              <a:gs pos="0">
                <a:srgbClr val="FF6600"/>
              </a:gs>
              <a:gs pos="100000">
                <a:srgbClr val="FFC00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9" name="环形箭头 18">
            <a:extLst>
              <a:ext uri="{FF2B5EF4-FFF2-40B4-BE49-F238E27FC236}">
                <a16:creationId xmlns:a16="http://schemas.microsoft.com/office/drawing/2014/main" xmlns="" id="{E3C38EF0-34B1-434C-B5F0-7B1C80605300}"/>
              </a:ext>
            </a:extLst>
          </p:cNvPr>
          <p:cNvSpPr/>
          <p:nvPr/>
        </p:nvSpPr>
        <p:spPr>
          <a:xfrm rot="1326258">
            <a:off x="3806723" y="2819095"/>
            <a:ext cx="1625369" cy="1625372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979516"/>
              <a:gd name="adj5" fmla="val 13011"/>
            </a:avLst>
          </a:prstGeom>
          <a:gradFill flip="none" rotWithShape="1">
            <a:gsLst>
              <a:gs pos="0">
                <a:srgbClr val="009900"/>
              </a:gs>
              <a:gs pos="100000">
                <a:srgbClr val="33CC33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0" name="环形箭头 19">
            <a:extLst>
              <a:ext uri="{FF2B5EF4-FFF2-40B4-BE49-F238E27FC236}">
                <a16:creationId xmlns:a16="http://schemas.microsoft.com/office/drawing/2014/main" xmlns="" id="{3DD82825-71EE-476F-AFCD-2E38056774F4}"/>
              </a:ext>
            </a:extLst>
          </p:cNvPr>
          <p:cNvSpPr/>
          <p:nvPr/>
        </p:nvSpPr>
        <p:spPr>
          <a:xfrm rot="20563910" flipH="1">
            <a:off x="3207643" y="3657010"/>
            <a:ext cx="1625373" cy="1625367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886781"/>
              <a:gd name="adj5" fmla="val 13011"/>
            </a:avLst>
          </a:prstGeom>
          <a:gradFill flip="none" rotWithShape="1">
            <a:gsLst>
              <a:gs pos="0">
                <a:srgbClr val="0070C0"/>
              </a:gs>
              <a:gs pos="100000">
                <a:srgbClr val="00B0F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2" name="空心弧 21">
            <a:extLst>
              <a:ext uri="{FF2B5EF4-FFF2-40B4-BE49-F238E27FC236}">
                <a16:creationId xmlns:a16="http://schemas.microsoft.com/office/drawing/2014/main" xmlns="" id="{2D6A0108-998E-4333-80ED-4958194F5A61}"/>
              </a:ext>
            </a:extLst>
          </p:cNvPr>
          <p:cNvSpPr/>
          <p:nvPr/>
        </p:nvSpPr>
        <p:spPr>
          <a:xfrm rot="3375582">
            <a:off x="3853678" y="4711580"/>
            <a:ext cx="1395503" cy="1395503"/>
          </a:xfrm>
          <a:prstGeom prst="blockArc">
            <a:avLst>
              <a:gd name="adj1" fmla="val 10085559"/>
              <a:gd name="adj2" fmla="val 7052233"/>
              <a:gd name="adj3" fmla="val 11025"/>
            </a:avLst>
          </a:prstGeom>
          <a:gradFill flip="none" rotWithShape="1">
            <a:gsLst>
              <a:gs pos="0">
                <a:srgbClr val="CC0099"/>
              </a:gs>
              <a:gs pos="100000">
                <a:srgbClr val="990099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4" name="环形箭头 23">
            <a:extLst>
              <a:ext uri="{FF2B5EF4-FFF2-40B4-BE49-F238E27FC236}">
                <a16:creationId xmlns:a16="http://schemas.microsoft.com/office/drawing/2014/main" xmlns="" id="{856324FA-20F8-46B9-BE71-6944B908EB7D}"/>
              </a:ext>
            </a:extLst>
          </p:cNvPr>
          <p:cNvSpPr/>
          <p:nvPr/>
        </p:nvSpPr>
        <p:spPr>
          <a:xfrm rot="1326258">
            <a:off x="3792605" y="997453"/>
            <a:ext cx="1625368" cy="1625369"/>
          </a:xfrm>
          <a:prstGeom prst="circularArrow">
            <a:avLst>
              <a:gd name="adj1" fmla="val 9784"/>
              <a:gd name="adj2" fmla="val 1068638"/>
              <a:gd name="adj3" fmla="val 3665794"/>
              <a:gd name="adj4" fmla="val 9633027"/>
              <a:gd name="adj5" fmla="val 13011"/>
            </a:avLst>
          </a:prstGeom>
          <a:gradFill flip="none" rotWithShape="1">
            <a:gsLst>
              <a:gs pos="0">
                <a:srgbClr val="FF0066"/>
              </a:gs>
              <a:gs pos="100000">
                <a:srgbClr val="FF6699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DAF11AC4-B7FA-432C-BA1F-72433D70D3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75150" y="1487488"/>
            <a:ext cx="4873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1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77D2061F-3081-4578-9F84-D5A1F4E8BF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44925" y="2363788"/>
            <a:ext cx="48736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2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B6962850-A92F-4E5C-A37B-85A384FD67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60863" y="3230563"/>
            <a:ext cx="4889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3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E6A6BD26-01D4-4CCB-9A49-16A0BE5232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76663" y="4117975"/>
            <a:ext cx="4873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4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15440B2B-911C-4B3A-A200-C7E6DF6690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14825" y="5072063"/>
            <a:ext cx="4873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5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6160" name="TextBox 32">
            <a:extLst>
              <a:ext uri="{FF2B5EF4-FFF2-40B4-BE49-F238E27FC236}">
                <a16:creationId xmlns:a16="http://schemas.microsoft.com/office/drawing/2014/main" xmlns="" id="{459F52C5-1B3D-4258-BAA4-2D7FBF06FB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51275" y="260350"/>
            <a:ext cx="1008063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latin typeface="宋体" panose="02010600030101010101" pitchFamily="2" charset="-122"/>
              </a:rPr>
              <a:t>目录</a:t>
            </a:r>
          </a:p>
        </p:txBody>
      </p:sp>
      <p:sp>
        <p:nvSpPr>
          <p:cNvPr id="36" name="TextBox 27">
            <a:extLst>
              <a:ext uri="{FF2B5EF4-FFF2-40B4-BE49-F238E27FC236}">
                <a16:creationId xmlns:a16="http://schemas.microsoft.com/office/drawing/2014/main" xmlns="" id="{EBDB6FC0-37C2-40B9-9998-3F426435CA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24525" y="1320800"/>
            <a:ext cx="17272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Lead-in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39" name="TextBox 27">
            <a:extLst>
              <a:ext uri="{FF2B5EF4-FFF2-40B4-BE49-F238E27FC236}">
                <a16:creationId xmlns:a16="http://schemas.microsoft.com/office/drawing/2014/main" xmlns="" id="{2BCB6834-0C22-40E7-93D8-EE41ED5438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6013" y="2257425"/>
            <a:ext cx="23399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Pre-Learning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6" name="TextBox 27">
            <a:extLst>
              <a:ext uri="{FF2B5EF4-FFF2-40B4-BE49-F238E27FC236}">
                <a16:creationId xmlns:a16="http://schemas.microsoft.com/office/drawing/2014/main" xmlns="" id="{8E639612-B2A9-4B31-B8FF-F4122908B0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21288" y="3122613"/>
            <a:ext cx="266382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While-Learning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7" name="TextBox 27">
            <a:extLst>
              <a:ext uri="{FF2B5EF4-FFF2-40B4-BE49-F238E27FC236}">
                <a16:creationId xmlns:a16="http://schemas.microsoft.com/office/drawing/2014/main" xmlns="" id="{829F550D-73E3-49BC-B92C-DE94F19F18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2988" y="3933825"/>
            <a:ext cx="25193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Post-Learning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9" name="TextBox 27">
            <a:extLst>
              <a:ext uri="{FF2B5EF4-FFF2-40B4-BE49-F238E27FC236}">
                <a16:creationId xmlns:a16="http://schemas.microsoft.com/office/drawing/2014/main" xmlns="" id="{534B4ED9-EF1E-429D-9DE9-B7490C4E54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24525" y="4941888"/>
            <a:ext cx="15843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Review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4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54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4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54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9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0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29" grpId="0"/>
      <p:bldP spid="36" grpId="0"/>
      <p:bldP spid="39" grpId="0"/>
      <p:bldP spid="46" grpId="0"/>
      <p:bldP spid="47" grpId="0"/>
      <p:bldP spid="4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:a16="http://schemas.microsoft.com/office/drawing/2014/main" xmlns="" id="{019BFA5B-07FE-41CB-A0BF-A2C71B8315DC}"/>
              </a:ext>
            </a:extLst>
          </p:cNvPr>
          <p:cNvSpPr/>
          <p:nvPr/>
        </p:nvSpPr>
        <p:spPr>
          <a:xfrm rot="10800000">
            <a:off x="1403649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7170" name="TextBox 4">
            <a:extLst>
              <a:ext uri="{FF2B5EF4-FFF2-40B4-BE49-F238E27FC236}">
                <a16:creationId xmlns:a16="http://schemas.microsoft.com/office/drawing/2014/main" xmlns="" id="{72E14DBB-5B02-41CF-B01E-873C894752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1475" y="3414713"/>
            <a:ext cx="34718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 Lead-in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TextBox 3">
            <a:extLst>
              <a:ext uri="{FF2B5EF4-FFF2-40B4-BE49-F238E27FC236}">
                <a16:creationId xmlns:a16="http://schemas.microsoft.com/office/drawing/2014/main" xmlns="" id="{A6693EFB-3B36-4D27-8D2B-000FABB51E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8538" y="1484313"/>
            <a:ext cx="3671887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6000" b="1">
                <a:solidFill>
                  <a:srgbClr val="0000FF"/>
                </a:solidFill>
                <a:latin typeface="Comic Sans MS" panose="030F0702030302020204" pitchFamily="66" charset="0"/>
              </a:rPr>
              <a:t>A  Game</a:t>
            </a:r>
            <a:endParaRPr lang="zh-CN" altLang="en-US" sz="6000" b="1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8194" name="TextBox 4">
            <a:extLst>
              <a:ext uri="{FF2B5EF4-FFF2-40B4-BE49-F238E27FC236}">
                <a16:creationId xmlns:a16="http://schemas.microsoft.com/office/drawing/2014/main" xmlns="" id="{8E2368D2-0AD0-45F9-9759-4B1AFA455B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1050" y="2989263"/>
            <a:ext cx="453707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6000">
                <a:latin typeface="Comic Sans MS" panose="030F0702030302020204" pitchFamily="66" charset="0"/>
              </a:rPr>
              <a:t>Simon says</a:t>
            </a:r>
            <a:endParaRPr lang="zh-CN" altLang="en-US" sz="6000">
              <a:latin typeface="Comic Sans MS" panose="030F0702030302020204" pitchFamily="66" charset="0"/>
            </a:endParaRPr>
          </a:p>
        </p:txBody>
      </p:sp>
      <p:sp>
        <p:nvSpPr>
          <p:cNvPr id="8195" name="TextBox 5">
            <a:extLst>
              <a:ext uri="{FF2B5EF4-FFF2-40B4-BE49-F238E27FC236}">
                <a16:creationId xmlns:a16="http://schemas.microsoft.com/office/drawing/2014/main" xmlns="" id="{FEF91879-E057-4887-85B5-A5C7128916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9975" y="4797425"/>
            <a:ext cx="388778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latin typeface="Times New Roman" panose="02020603050405020304" pitchFamily="18" charset="0"/>
              </a:rPr>
              <a:t>Do as Simon says!</a:t>
            </a:r>
            <a:endParaRPr lang="zh-CN" altLang="en-US" sz="36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0945E0BC-724E-4632-994A-9A68ADEDBB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8175" y="1189038"/>
            <a:ext cx="4535488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6000">
                <a:solidFill>
                  <a:srgbClr val="0000FF"/>
                </a:solidFill>
                <a:latin typeface="Comic Sans MS" panose="030F0702030302020204" pitchFamily="66" charset="0"/>
              </a:rPr>
              <a:t>Simon says,</a:t>
            </a:r>
            <a:endParaRPr lang="zh-CN" altLang="en-US" sz="60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885D8071-CE60-4E4A-AE27-8B3628C4D2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3141663"/>
            <a:ext cx="7343775" cy="101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6000">
                <a:latin typeface="Times New Roman" panose="02020603050405020304" pitchFamily="18" charset="0"/>
              </a:rPr>
              <a:t>put your left hand up.</a:t>
            </a:r>
            <a:endParaRPr lang="zh-CN" altLang="en-US" sz="6000">
              <a:latin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5898509E-04C1-4E95-A43D-EC6722AA60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2988" y="3357563"/>
            <a:ext cx="6481762" cy="10144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6000">
                <a:solidFill>
                  <a:srgbClr val="FF0000"/>
                </a:solidFill>
                <a:latin typeface="Comic Sans MS" panose="030F0702030302020204" pitchFamily="66" charset="0"/>
              </a:rPr>
              <a:t>Good job!</a:t>
            </a:r>
            <a:endParaRPr lang="zh-CN" altLang="en-US" sz="600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CE4B2E94-1D1A-4FD2-8E39-254F19E688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2138363"/>
            <a:ext cx="7343775" cy="193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6000">
                <a:latin typeface="Times New Roman" panose="02020603050405020304" pitchFamily="18" charset="0"/>
              </a:rPr>
              <a:t>put your right hand on your head.</a:t>
            </a:r>
            <a:endParaRPr lang="zh-CN" altLang="en-US" sz="6000">
              <a:latin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4190F10-EF26-41E1-BFE2-BA4CF99F47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2205038"/>
            <a:ext cx="6965950" cy="193833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6000">
                <a:solidFill>
                  <a:srgbClr val="FF0000"/>
                </a:solidFill>
                <a:latin typeface="Comic Sans MS" panose="030F0702030302020204" pitchFamily="66" charset="0"/>
              </a:rPr>
              <a:t>You lose! Did I say “Simon says”?</a:t>
            </a:r>
            <a:endParaRPr lang="zh-CN" altLang="en-US" sz="600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1F191592-E706-453D-B9CF-C508FD726F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8175" y="1189038"/>
            <a:ext cx="4535488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6000">
                <a:solidFill>
                  <a:srgbClr val="0000FF"/>
                </a:solidFill>
                <a:latin typeface="Comic Sans MS" panose="030F0702030302020204" pitchFamily="66" charset="0"/>
              </a:rPr>
              <a:t>Simon says,</a:t>
            </a:r>
            <a:endParaRPr lang="zh-CN" altLang="en-US" sz="60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C1843D94-5AF5-482E-AF1B-E1D0A4ED8B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3141663"/>
            <a:ext cx="7775575" cy="101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6000">
                <a:latin typeface="Times New Roman" panose="02020603050405020304" pitchFamily="18" charset="0"/>
              </a:rPr>
              <a:t>put your left hand down.</a:t>
            </a:r>
            <a:endParaRPr lang="zh-CN" altLang="en-US" sz="6000">
              <a:latin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7CE56CCE-4871-419F-892B-E325B1E98F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3278188"/>
            <a:ext cx="7519988" cy="10144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6000">
                <a:solidFill>
                  <a:srgbClr val="FF0000"/>
                </a:solidFill>
                <a:latin typeface="Comic Sans MS" panose="030F0702030302020204" pitchFamily="66" charset="0"/>
              </a:rPr>
              <a:t>Good job!</a:t>
            </a:r>
            <a:endParaRPr lang="zh-CN" altLang="en-US" sz="600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A8F7BFED-C0FE-47A8-869D-12AD6E0FFA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2138363"/>
            <a:ext cx="734377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6000">
                <a:latin typeface="Times New Roman" panose="02020603050405020304" pitchFamily="18" charset="0"/>
              </a:rPr>
              <a:t>Stand up!</a:t>
            </a:r>
            <a:endParaRPr lang="zh-CN" altLang="en-US" sz="6000">
              <a:latin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3B4ED935-019A-4F63-9336-572CD658AD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1844675"/>
            <a:ext cx="6769100" cy="19399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6000">
                <a:solidFill>
                  <a:srgbClr val="FF0000"/>
                </a:solidFill>
                <a:latin typeface="Comic Sans MS" panose="030F0702030302020204" pitchFamily="66" charset="0"/>
              </a:rPr>
              <a:t>Did I say “Simon says”?</a:t>
            </a:r>
            <a:endParaRPr lang="zh-CN" altLang="en-US" sz="600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20E2F26-8812-4345-9989-DBFA69AC87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8175" y="1189038"/>
            <a:ext cx="4535488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6000">
                <a:solidFill>
                  <a:srgbClr val="0000FF"/>
                </a:solidFill>
                <a:latin typeface="Comic Sans MS" panose="030F0702030302020204" pitchFamily="66" charset="0"/>
              </a:rPr>
              <a:t>Simon says,</a:t>
            </a:r>
            <a:endParaRPr lang="zh-CN" altLang="en-US" sz="60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DCD7E218-FD3D-4521-A235-B031387270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3141663"/>
            <a:ext cx="7343775" cy="101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6000">
                <a:latin typeface="Times New Roman" panose="02020603050405020304" pitchFamily="18" charset="0"/>
              </a:rPr>
              <a:t>point to the door.</a:t>
            </a:r>
            <a:endParaRPr lang="zh-CN" altLang="en-US" sz="6000">
              <a:latin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3D076974-E922-4BB2-A148-9D9A1E9D5A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2988" y="3213100"/>
            <a:ext cx="6481762" cy="10160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6000">
                <a:solidFill>
                  <a:srgbClr val="FF0000"/>
                </a:solidFill>
                <a:latin typeface="Comic Sans MS" panose="030F0702030302020204" pitchFamily="66" charset="0"/>
              </a:rPr>
              <a:t>Good job!</a:t>
            </a:r>
            <a:endParaRPr lang="zh-CN" altLang="en-US" sz="600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20E8159C-492B-4F4A-948D-80E034B558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8175" y="1189038"/>
            <a:ext cx="4535488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6000">
                <a:solidFill>
                  <a:srgbClr val="0000FF"/>
                </a:solidFill>
                <a:latin typeface="Comic Sans MS" panose="030F0702030302020204" pitchFamily="66" charset="0"/>
              </a:rPr>
              <a:t>Simon says,</a:t>
            </a:r>
            <a:endParaRPr lang="zh-CN" altLang="en-US" sz="60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CDB6BFB-F4A0-4205-87B5-75614F172B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3141663"/>
            <a:ext cx="7343775" cy="101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6000">
                <a:latin typeface="Times New Roman" panose="02020603050405020304" pitchFamily="18" charset="0"/>
              </a:rPr>
              <a:t>wave your left hand.</a:t>
            </a:r>
            <a:endParaRPr lang="zh-CN" altLang="en-US" sz="6000">
              <a:latin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2A5B6EBD-A9EA-42AC-9D51-A42EBFE095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3133725"/>
            <a:ext cx="6480175" cy="10160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6000">
                <a:solidFill>
                  <a:srgbClr val="FF0000"/>
                </a:solidFill>
                <a:latin typeface="Comic Sans MS" panose="030F0702030302020204" pitchFamily="66" charset="0"/>
              </a:rPr>
              <a:t>Good job!</a:t>
            </a:r>
            <a:endParaRPr lang="zh-CN" altLang="en-US" sz="600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xmlns="" id="{3D5BCF35-9F32-4D0E-97F7-713335FBD656}"/>
              </a:ext>
            </a:extLst>
          </p:cNvPr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5362" name="TextBox 4">
            <a:extLst>
              <a:ext uri="{FF2B5EF4-FFF2-40B4-BE49-F238E27FC236}">
                <a16:creationId xmlns:a16="http://schemas.microsoft.com/office/drawing/2014/main" xmlns="" id="{7285146F-7754-4B1F-916E-F413355520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51088" y="3414713"/>
            <a:ext cx="48863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II Pre-Learning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extBox 3">
            <a:extLst>
              <a:ext uri="{FF2B5EF4-FFF2-40B4-BE49-F238E27FC236}">
                <a16:creationId xmlns:a16="http://schemas.microsoft.com/office/drawing/2014/main" xmlns="" id="{95FB87CD-BBF5-426A-9A2E-EDE1A5AA40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08313" y="488950"/>
            <a:ext cx="285908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4000" b="1">
                <a:solidFill>
                  <a:srgbClr val="7030A0"/>
                </a:solidFill>
                <a:latin typeface="Times New Roman" panose="02020603050405020304" pitchFamily="18" charset="0"/>
              </a:rPr>
              <a:t>Grammar A</a:t>
            </a:r>
            <a:endParaRPr lang="zh-CN" altLang="en-US" sz="4000" b="1">
              <a:solidFill>
                <a:srgbClr val="7030A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6386" name="矩形 6">
            <a:extLst>
              <a:ext uri="{FF2B5EF4-FFF2-40B4-BE49-F238E27FC236}">
                <a16:creationId xmlns:a16="http://schemas.microsoft.com/office/drawing/2014/main" xmlns="" id="{5FED6E81-2D05-4778-96B2-0F9B2FB80EAD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7050" y="1189038"/>
            <a:ext cx="5870575" cy="144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TextBox 3">
            <a:extLst>
              <a:ext uri="{FF2B5EF4-FFF2-40B4-BE49-F238E27FC236}">
                <a16:creationId xmlns:a16="http://schemas.microsoft.com/office/drawing/2014/main" xmlns="" id="{39D417C5-0E17-42B4-90E7-F2BAD9A293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63938" y="2792413"/>
            <a:ext cx="216058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000" b="1">
                <a:solidFill>
                  <a:srgbClr val="7030A0"/>
                </a:solidFill>
                <a:latin typeface="Times New Roman" panose="02020603050405020304" pitchFamily="18" charset="0"/>
              </a:rPr>
              <a:t>祈使句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extBox 1">
            <a:extLst>
              <a:ext uri="{FF2B5EF4-FFF2-40B4-BE49-F238E27FC236}">
                <a16:creationId xmlns:a16="http://schemas.microsoft.com/office/drawing/2014/main" xmlns="" id="{F7ED633B-2AEB-4E52-90EF-046D15FF33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32050" y="406400"/>
            <a:ext cx="34353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Read and think</a:t>
            </a:r>
            <a:endParaRPr lang="zh-CN" altLang="en-US" sz="36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72" name="矩形 3">
            <a:extLst>
              <a:ext uri="{FF2B5EF4-FFF2-40B4-BE49-F238E27FC236}">
                <a16:creationId xmlns:a16="http://schemas.microsoft.com/office/drawing/2014/main" xmlns="" id="{5964DA36-1898-4491-B637-E8E32CC135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1916113"/>
            <a:ext cx="6572250" cy="2862262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</a:ln>
          <a:effectLst>
            <a:outerShdw dist="38100" dir="2700000" algn="ctr" rotWithShape="0">
              <a:srgbClr val="000000">
                <a:alpha val="39000"/>
              </a:srgbClr>
            </a:outerShdw>
          </a:effectLst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sz="3600" dirty="0">
                <a:latin typeface="+mn-lt"/>
                <a:ea typeface="MS Gothic" panose="020B0609070205080204" pitchFamily="49" charset="-128"/>
              </a:rPr>
              <a:t>Open the door, Daisy.</a:t>
            </a:r>
            <a:endParaRPr lang="en-US" sz="3600" dirty="0">
              <a:latin typeface="+mn-lt"/>
            </a:endParaRPr>
          </a:p>
          <a:p>
            <a:pPr eaLnBrk="0" hangingPunct="0">
              <a:buFontTx/>
              <a:buNone/>
              <a:defRPr/>
            </a:pPr>
            <a:r>
              <a:rPr lang="en-US" sz="3600" dirty="0">
                <a:latin typeface="+mn-lt"/>
                <a:ea typeface="MS Gothic" panose="020B0609070205080204" pitchFamily="49" charset="-128"/>
              </a:rPr>
              <a:t>Don’t open the door, Daisy.</a:t>
            </a:r>
          </a:p>
          <a:p>
            <a:pPr eaLnBrk="0" hangingPunct="0">
              <a:buFontTx/>
              <a:buNone/>
              <a:defRPr/>
            </a:pPr>
            <a:r>
              <a:rPr lang="en-US" sz="3600" dirty="0">
                <a:latin typeface="+mn-lt"/>
                <a:ea typeface="MS Gothic" panose="020B0609070205080204" pitchFamily="49" charset="-128"/>
              </a:rPr>
              <a:t>Let’s make a million smiles.</a:t>
            </a:r>
          </a:p>
          <a:p>
            <a:pPr eaLnBrk="0" hangingPunct="0">
              <a:buFontTx/>
              <a:buNone/>
              <a:defRPr/>
            </a:pPr>
            <a:r>
              <a:rPr lang="en-US" sz="3600" dirty="0">
                <a:latin typeface="+mn-lt"/>
                <a:ea typeface="MS Gothic" panose="020B0609070205080204" pitchFamily="49" charset="-128"/>
              </a:rPr>
              <a:t>Be quiet, girls.</a:t>
            </a:r>
          </a:p>
          <a:p>
            <a:pPr eaLnBrk="0" hangingPunct="0">
              <a:buFontTx/>
              <a:buNone/>
              <a:defRPr/>
            </a:pPr>
            <a:r>
              <a:rPr lang="en-US" sz="3600" dirty="0">
                <a:latin typeface="+mn-lt"/>
                <a:ea typeface="MS Gothic" panose="020B0609070205080204" pitchFamily="49" charset="-128"/>
              </a:rPr>
              <a:t>Don’t be late again!</a:t>
            </a:r>
            <a:r>
              <a:rPr lang="en-US" sz="3600" dirty="0">
                <a:latin typeface="+mn-lt"/>
              </a:rPr>
              <a:t> </a:t>
            </a:r>
          </a:p>
        </p:txBody>
      </p:sp>
      <p:sp>
        <p:nvSpPr>
          <p:cNvPr id="17411" name="TextBox 4">
            <a:extLst>
              <a:ext uri="{FF2B5EF4-FFF2-40B4-BE49-F238E27FC236}">
                <a16:creationId xmlns:a16="http://schemas.microsoft.com/office/drawing/2014/main" xmlns="" id="{A355DA5D-D5C7-4190-889B-01EDB59A13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1143000"/>
            <a:ext cx="83883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</a:rPr>
              <a:t>Read the following sentences and tell their meanings.</a:t>
            </a:r>
            <a:endParaRPr lang="zh-CN" altLang="en-US" sz="2800">
              <a:latin typeface="Times New Roman" panose="02020603050405020304" pitchFamily="18" charset="0"/>
            </a:endParaRPr>
          </a:p>
        </p:txBody>
      </p:sp>
      <p:pic>
        <p:nvPicPr>
          <p:cNvPr id="17412" name="图片 5" descr="002.gif">
            <a:extLst>
              <a:ext uri="{FF2B5EF4-FFF2-40B4-BE49-F238E27FC236}">
                <a16:creationId xmlns:a16="http://schemas.microsoft.com/office/drawing/2014/main" xmlns="" id="{166ABD1A-4E0F-40D9-A583-F0F325C841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6788" y="4994275"/>
            <a:ext cx="1539875" cy="167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5" name="椭圆形标注 6">
            <a:extLst>
              <a:ext uri="{FF2B5EF4-FFF2-40B4-BE49-F238E27FC236}">
                <a16:creationId xmlns:a16="http://schemas.microsoft.com/office/drawing/2014/main" xmlns="" id="{4F6B532C-4ACB-43B8-9ABC-24C3CCF75D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56100" y="3714750"/>
            <a:ext cx="4787900" cy="1214438"/>
          </a:xfrm>
          <a:prstGeom prst="wedgeEllipseCallout">
            <a:avLst>
              <a:gd name="adj1" fmla="val 24528"/>
              <a:gd name="adj2" fmla="val 67134"/>
            </a:avLst>
          </a:prstGeom>
          <a:solidFill>
            <a:srgbClr val="FFFF99"/>
          </a:solidFill>
          <a:ln w="25400">
            <a:solidFill>
              <a:srgbClr val="1E1C11"/>
            </a:solidFill>
            <a:miter lim="800000"/>
          </a:ln>
        </p:spPr>
        <p:txBody>
          <a:bodyPr anchor="ctr"/>
          <a:lstStyle/>
          <a:p>
            <a:pPr algn="ctr">
              <a:buFontTx/>
              <a:buNone/>
              <a:defRPr/>
            </a:pPr>
            <a:r>
              <a:rPr lang="en-US" altLang="zh-CN" sz="3600" dirty="0">
                <a:solidFill>
                  <a:srgbClr val="1E1C11"/>
                </a:solidFill>
                <a:latin typeface="+mn-lt"/>
              </a:rPr>
              <a:t>When do we use these sentences?</a:t>
            </a:r>
            <a:endParaRPr lang="zh-CN" altLang="en-US" sz="3600" dirty="0">
              <a:solidFill>
                <a:srgbClr val="1E1C11"/>
              </a:solidFill>
              <a:latin typeface="+mn-lt"/>
            </a:endParaRPr>
          </a:p>
        </p:txBody>
      </p:sp>
      <p:sp>
        <p:nvSpPr>
          <p:cNvPr id="11" name="TextBox 8">
            <a:extLst>
              <a:ext uri="{FF2B5EF4-FFF2-40B4-BE49-F238E27FC236}">
                <a16:creationId xmlns:a16="http://schemas.microsoft.com/office/drawing/2014/main" xmlns="" id="{E065791B-EB14-409A-887A-D737512DC9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8125" y="5181600"/>
            <a:ext cx="74295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We use these sentences to give orders     or advice.</a:t>
            </a:r>
            <a:endParaRPr lang="zh-CN" altLang="en-US" sz="36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4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矩形 1">
            <a:extLst>
              <a:ext uri="{FF2B5EF4-FFF2-40B4-BE49-F238E27FC236}">
                <a16:creationId xmlns:a16="http://schemas.microsoft.com/office/drawing/2014/main" xmlns="" id="{FC1C7DAA-535E-4ADD-AAE6-49BBAAE768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00" y="2071688"/>
            <a:ext cx="6572250" cy="28622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600">
                <a:latin typeface="+mn-lt"/>
                <a:ea typeface="MS Gothic" panose="020B0609070205080204" pitchFamily="49" charset="-128"/>
              </a:rPr>
              <a:t>Open the door, Daisy.</a:t>
            </a:r>
            <a:endParaRPr lang="en-US" altLang="zh-CN" sz="3600">
              <a:latin typeface="+mn-lt"/>
            </a:endParaRPr>
          </a:p>
          <a:p>
            <a:pPr eaLnBrk="0" hangingPunct="0">
              <a:buFontTx/>
              <a:buNone/>
              <a:defRPr/>
            </a:pPr>
            <a:r>
              <a:rPr lang="en-US" altLang="zh-CN" sz="3600">
                <a:latin typeface="+mn-lt"/>
                <a:ea typeface="MS Gothic" panose="020B0609070205080204" pitchFamily="49" charset="-128"/>
              </a:rPr>
              <a:t>Don’t open the door, Daisy.</a:t>
            </a:r>
          </a:p>
          <a:p>
            <a:pPr eaLnBrk="0" hangingPunct="0">
              <a:buFontTx/>
              <a:buNone/>
              <a:defRPr/>
            </a:pPr>
            <a:r>
              <a:rPr lang="en-US" altLang="zh-CN" sz="3600">
                <a:latin typeface="+mn-lt"/>
                <a:ea typeface="MS Gothic" panose="020B0609070205080204" pitchFamily="49" charset="-128"/>
              </a:rPr>
              <a:t>Let’s make a million smiles.</a:t>
            </a:r>
          </a:p>
          <a:p>
            <a:pPr eaLnBrk="0" hangingPunct="0">
              <a:buFontTx/>
              <a:buNone/>
              <a:defRPr/>
            </a:pPr>
            <a:r>
              <a:rPr lang="en-US" altLang="zh-CN" sz="3600">
                <a:latin typeface="+mn-lt"/>
                <a:ea typeface="MS Gothic" panose="020B0609070205080204" pitchFamily="49" charset="-128"/>
              </a:rPr>
              <a:t>Be quiet, girls.</a:t>
            </a:r>
          </a:p>
          <a:p>
            <a:pPr eaLnBrk="0" hangingPunct="0">
              <a:buFontTx/>
              <a:buNone/>
              <a:defRPr/>
            </a:pPr>
            <a:r>
              <a:rPr lang="en-US" altLang="zh-CN" sz="3600">
                <a:latin typeface="+mn-lt"/>
                <a:ea typeface="MS Gothic" panose="020B0609070205080204" pitchFamily="49" charset="-128"/>
              </a:rPr>
              <a:t>Don’t be late again!</a:t>
            </a:r>
            <a:r>
              <a:rPr lang="en-US" altLang="zh-CN" sz="3600">
                <a:latin typeface="+mn-lt"/>
              </a:rPr>
              <a:t> </a:t>
            </a:r>
          </a:p>
        </p:txBody>
      </p:sp>
      <p:sp>
        <p:nvSpPr>
          <p:cNvPr id="18434" name="TextBox 2">
            <a:extLst>
              <a:ext uri="{FF2B5EF4-FFF2-40B4-BE49-F238E27FC236}">
                <a16:creationId xmlns:a16="http://schemas.microsoft.com/office/drawing/2014/main" xmlns="" id="{0487FC49-EE8B-4B8C-845F-6CAAC00B56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836613"/>
            <a:ext cx="7072313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dirty="0">
                <a:latin typeface="Times New Roman" panose="02020603050405020304" pitchFamily="18" charset="0"/>
              </a:rPr>
              <a:t>Read the sentences again to see what they have in common.</a:t>
            </a:r>
            <a:endParaRPr lang="zh-CN" altLang="en-US" sz="3200" dirty="0">
              <a:latin typeface="Times New Roman" panose="02020603050405020304" pitchFamily="18" charset="0"/>
            </a:endParaRPr>
          </a:p>
        </p:txBody>
      </p:sp>
      <p:sp>
        <p:nvSpPr>
          <p:cNvPr id="8196" name="矩形 3">
            <a:extLst>
              <a:ext uri="{FF2B5EF4-FFF2-40B4-BE49-F238E27FC236}">
                <a16:creationId xmlns:a16="http://schemas.microsoft.com/office/drawing/2014/main" xmlns="" id="{47FDF431-7784-4D91-902C-B941FD91F8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00" y="2071688"/>
            <a:ext cx="6572250" cy="28622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600" dirty="0">
                <a:solidFill>
                  <a:srgbClr val="C00000"/>
                </a:solidFill>
                <a:latin typeface="+mn-lt"/>
                <a:ea typeface="MS Gothic" panose="020B0609070205080204" pitchFamily="49" charset="-128"/>
              </a:rPr>
              <a:t>Open</a:t>
            </a:r>
          </a:p>
          <a:p>
            <a:pPr eaLnBrk="0" hangingPunct="0">
              <a:buFontTx/>
              <a:buNone/>
              <a:defRPr/>
            </a:pPr>
            <a:r>
              <a:rPr lang="en-US" altLang="zh-CN" sz="3600" dirty="0">
                <a:solidFill>
                  <a:srgbClr val="C00000"/>
                </a:solidFill>
                <a:latin typeface="+mn-lt"/>
                <a:ea typeface="MS Gothic" panose="020B0609070205080204" pitchFamily="49" charset="-128"/>
              </a:rPr>
              <a:t>Don’t open</a:t>
            </a:r>
          </a:p>
          <a:p>
            <a:pPr eaLnBrk="0" hangingPunct="0">
              <a:buFontTx/>
              <a:buNone/>
              <a:defRPr/>
            </a:pPr>
            <a:r>
              <a:rPr lang="en-US" altLang="zh-CN" sz="3600" dirty="0">
                <a:solidFill>
                  <a:srgbClr val="C00000"/>
                </a:solidFill>
                <a:latin typeface="+mn-lt"/>
                <a:ea typeface="MS Gothic" panose="020B0609070205080204" pitchFamily="49" charset="-128"/>
              </a:rPr>
              <a:t>Let’s</a:t>
            </a:r>
          </a:p>
          <a:p>
            <a:pPr eaLnBrk="0" hangingPunct="0">
              <a:buFontTx/>
              <a:buNone/>
              <a:defRPr/>
            </a:pPr>
            <a:r>
              <a:rPr lang="en-US" altLang="zh-CN" sz="3600" dirty="0">
                <a:solidFill>
                  <a:srgbClr val="C00000"/>
                </a:solidFill>
                <a:latin typeface="+mn-lt"/>
                <a:ea typeface="MS Gothic" panose="020B0609070205080204" pitchFamily="49" charset="-128"/>
              </a:rPr>
              <a:t>Be</a:t>
            </a:r>
          </a:p>
          <a:p>
            <a:pPr eaLnBrk="0" hangingPunct="0">
              <a:buFontTx/>
              <a:buNone/>
              <a:defRPr/>
            </a:pPr>
            <a:r>
              <a:rPr lang="en-US" altLang="zh-CN" sz="3600" dirty="0">
                <a:solidFill>
                  <a:srgbClr val="C00000"/>
                </a:solidFill>
                <a:latin typeface="+mn-lt"/>
                <a:ea typeface="MS Gothic" panose="020B0609070205080204" pitchFamily="49" charset="-128"/>
              </a:rPr>
              <a:t>Don’t be</a:t>
            </a:r>
            <a:endParaRPr lang="en-US" altLang="zh-CN" sz="3600" dirty="0">
              <a:solidFill>
                <a:srgbClr val="C00000"/>
              </a:solidFill>
              <a:latin typeface="+mn-lt"/>
            </a:endParaRPr>
          </a:p>
        </p:txBody>
      </p:sp>
      <p:pic>
        <p:nvPicPr>
          <p:cNvPr id="18436" name="图片 6" descr="004.gif">
            <a:extLst>
              <a:ext uri="{FF2B5EF4-FFF2-40B4-BE49-F238E27FC236}">
                <a16:creationId xmlns:a16="http://schemas.microsoft.com/office/drawing/2014/main" xmlns="" id="{F9E6CCD0-82C2-4063-8C71-1062748E6A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2063" y="4824413"/>
            <a:ext cx="1335087" cy="185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9" name="椭圆形标注 7">
            <a:extLst>
              <a:ext uri="{FF2B5EF4-FFF2-40B4-BE49-F238E27FC236}">
                <a16:creationId xmlns:a16="http://schemas.microsoft.com/office/drawing/2014/main" xmlns="" id="{A4E6A4C8-9163-4066-BAF2-D00D140949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0" y="3786188"/>
            <a:ext cx="4392613" cy="1143000"/>
          </a:xfrm>
          <a:prstGeom prst="wedgeEllipseCallout">
            <a:avLst>
              <a:gd name="adj1" fmla="val 25333"/>
              <a:gd name="adj2" fmla="val 71116"/>
            </a:avLst>
          </a:prstGeom>
          <a:solidFill>
            <a:srgbClr val="CCFF66"/>
          </a:solidFill>
          <a:ln w="25400">
            <a:solidFill>
              <a:srgbClr val="1E1C11"/>
            </a:solidFill>
            <a:miter lim="800000"/>
          </a:ln>
        </p:spPr>
        <p:txBody>
          <a:bodyPr anchor="ctr"/>
          <a:lstStyle/>
          <a:p>
            <a:pPr algn="ctr">
              <a:buFontTx/>
              <a:buNone/>
              <a:defRPr/>
            </a:pPr>
            <a:r>
              <a:rPr lang="en-US" altLang="zh-CN" sz="3600" dirty="0">
                <a:solidFill>
                  <a:srgbClr val="1E1C11"/>
                </a:solidFill>
                <a:latin typeface="+mn-lt"/>
              </a:rPr>
              <a:t>They are called </a:t>
            </a:r>
            <a:r>
              <a:rPr lang="en-US" altLang="zh-CN" sz="3600" i="1" dirty="0">
                <a:solidFill>
                  <a:srgbClr val="1E1C11"/>
                </a:solidFill>
                <a:latin typeface="+mn-lt"/>
              </a:rPr>
              <a:t>imperatives</a:t>
            </a:r>
            <a:r>
              <a:rPr lang="en-US" altLang="zh-CN" sz="3600" dirty="0">
                <a:solidFill>
                  <a:srgbClr val="1E1C11"/>
                </a:solidFill>
                <a:latin typeface="+mn-lt"/>
              </a:rPr>
              <a:t>.</a:t>
            </a:r>
            <a:endParaRPr lang="zh-CN" altLang="en-US" sz="3600" dirty="0">
              <a:solidFill>
                <a:srgbClr val="1E1C11"/>
              </a:solidFill>
              <a:latin typeface="+mn-lt"/>
            </a:endParaRPr>
          </a:p>
        </p:txBody>
      </p:sp>
      <p:sp>
        <p:nvSpPr>
          <p:cNvPr id="8" name="TextBox 8">
            <a:extLst>
              <a:ext uri="{FF2B5EF4-FFF2-40B4-BE49-F238E27FC236}">
                <a16:creationId xmlns:a16="http://schemas.microsoft.com/office/drawing/2014/main" xmlns="" id="{A154E97C-FCCE-4F10-9334-306E7BF39F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1413" y="5229225"/>
            <a:ext cx="483711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</a:rPr>
              <a:t>这种句子叫做祈使句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1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1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1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1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1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xmlns="" id="{7BC9BF27-90C2-4A64-A636-472902241D49}"/>
              </a:ext>
            </a:extLst>
          </p:cNvPr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9458" name="TextBox 4">
            <a:extLst>
              <a:ext uri="{FF2B5EF4-FFF2-40B4-BE49-F238E27FC236}">
                <a16:creationId xmlns:a16="http://schemas.microsoft.com/office/drawing/2014/main" xmlns="" id="{069F44B6-6EB0-4571-AE26-2213861235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3713" y="3414713"/>
            <a:ext cx="56737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III While-Learning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>
            <a:extLst>
              <a:ext uri="{FF2B5EF4-FFF2-40B4-BE49-F238E27FC236}">
                <a16:creationId xmlns:a16="http://schemas.microsoft.com/office/drawing/2014/main" xmlns="" id="{92E4EAB7-4565-40A9-B811-9CDBDB01606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82613" y="836613"/>
            <a:ext cx="7985125" cy="1584325"/>
          </a:xfrm>
        </p:spPr>
        <p:txBody>
          <a:bodyPr>
            <a:spAutoFit/>
          </a:bodyPr>
          <a:lstStyle/>
          <a:p>
            <a:r>
              <a:rPr lang="zh-CN" altLang="en-US" b="1">
                <a:solidFill>
                  <a:schemeClr val="tx1"/>
                </a:solidFill>
              </a:rPr>
              <a:t>We use imperatives to give orders or advice</a:t>
            </a:r>
            <a:r>
              <a:rPr lang="en-US" altLang="zh-CN" b="1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4099" name="Picture 3" descr="QQ截图20150108161134">
            <a:extLst>
              <a:ext uri="{FF2B5EF4-FFF2-40B4-BE49-F238E27FC236}">
                <a16:creationId xmlns:a16="http://schemas.microsoft.com/office/drawing/2014/main" xmlns="" id="{BA4C61EE-A9B5-4A0D-B123-305DFEEFA7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9400" y="4257675"/>
            <a:ext cx="4759325" cy="2395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 descr="QQ截图20150108161144">
            <a:extLst>
              <a:ext uri="{FF2B5EF4-FFF2-40B4-BE49-F238E27FC236}">
                <a16:creationId xmlns:a16="http://schemas.microsoft.com/office/drawing/2014/main" xmlns="" id="{B52BE645-936B-40FA-9288-1D11848E8D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2546350"/>
            <a:ext cx="3744912" cy="145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8">
            <a:extLst>
              <a:ext uri="{FF2B5EF4-FFF2-40B4-BE49-F238E27FC236}">
                <a16:creationId xmlns:a16="http://schemas.microsoft.com/office/drawing/2014/main" xmlns="" id="{72E1794C-D382-47D6-A09C-9FC27EA141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59338" y="2492375"/>
            <a:ext cx="388937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</a:rPr>
              <a:t>我们用祈使句来</a:t>
            </a:r>
            <a:endParaRPr lang="en-US" altLang="zh-CN" sz="3600" b="1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</a:rPr>
              <a:t>给出命令或建议。</a:t>
            </a:r>
          </a:p>
        </p:txBody>
      </p:sp>
      <p:sp>
        <p:nvSpPr>
          <p:cNvPr id="6" name="TextBox 8">
            <a:extLst>
              <a:ext uri="{FF2B5EF4-FFF2-40B4-BE49-F238E27FC236}">
                <a16:creationId xmlns:a16="http://schemas.microsoft.com/office/drawing/2014/main" xmlns="" id="{BF8DD8A5-6A1B-465F-A9A7-4EFB989EFE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2413" y="4856163"/>
            <a:ext cx="3887787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</a:rPr>
              <a:t>在祈使句中使用</a:t>
            </a: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please</a:t>
            </a:r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</a:rPr>
              <a:t>会更礼貌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ext Box 2">
            <a:extLst>
              <a:ext uri="{FF2B5EF4-FFF2-40B4-BE49-F238E27FC236}">
                <a16:creationId xmlns:a16="http://schemas.microsoft.com/office/drawing/2014/main" xmlns="" id="{E9890580-0DFA-4139-BFB9-D21958AD53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338" y="873125"/>
            <a:ext cx="8497887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/>
              <a:t>We need to add </a:t>
            </a:r>
            <a:r>
              <a:rPr lang="en-US" altLang="zh-CN" sz="3200" b="1" i="1">
                <a:solidFill>
                  <a:srgbClr val="FF0000"/>
                </a:solidFill>
              </a:rPr>
              <a:t>be</a:t>
            </a:r>
            <a:r>
              <a:rPr lang="en-US" altLang="zh-CN" sz="3200" b="1"/>
              <a:t> before adjectives when we use them as imperatives.</a:t>
            </a:r>
            <a:endParaRPr lang="zh-CN" altLang="en-US" sz="3200" b="1"/>
          </a:p>
        </p:txBody>
      </p:sp>
      <p:pic>
        <p:nvPicPr>
          <p:cNvPr id="21506" name="Picture 3" descr="QQ截图20150108161153">
            <a:extLst>
              <a:ext uri="{FF2B5EF4-FFF2-40B4-BE49-F238E27FC236}">
                <a16:creationId xmlns:a16="http://schemas.microsoft.com/office/drawing/2014/main" xmlns="" id="{BF8F78AE-3A0F-42E6-B8ED-049296E2BF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2276475"/>
            <a:ext cx="6480175" cy="176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9D4D4DC5-B8AA-46AB-800E-12F59CEB86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8175" y="4532313"/>
            <a:ext cx="4967288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000" b="1">
                <a:solidFill>
                  <a:srgbClr val="0000FF"/>
                </a:solidFill>
                <a:latin typeface="Times New Roman" panose="02020603050405020304" pitchFamily="18" charset="0"/>
              </a:rPr>
              <a:t>形容词用作祈使句时要在前面加</a:t>
            </a:r>
            <a:r>
              <a:rPr lang="en-US" altLang="zh-CN" sz="4000" b="1">
                <a:solidFill>
                  <a:srgbClr val="0000FF"/>
                </a:solidFill>
                <a:latin typeface="Times New Roman" panose="02020603050405020304" pitchFamily="18" charset="0"/>
              </a:rPr>
              <a:t>be</a:t>
            </a:r>
            <a:r>
              <a:rPr lang="zh-CN" altLang="en-US" sz="4000" b="1">
                <a:solidFill>
                  <a:srgbClr val="0000FF"/>
                </a:solidFill>
                <a:latin typeface="Times New Roman" panose="02020603050405020304" pitchFamily="18" charset="0"/>
              </a:rPr>
              <a:t>动词。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9">
            <a:extLst>
              <a:ext uri="{FF2B5EF4-FFF2-40B4-BE49-F238E27FC236}">
                <a16:creationId xmlns:a16="http://schemas.microsoft.com/office/drawing/2014/main" xmlns="" id="{CEC948F0-46A3-4028-84B9-73F71972CC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8" y="1620838"/>
            <a:ext cx="8345487" cy="2214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5" name="圆角矩形 6">
            <a:extLst>
              <a:ext uri="{FF2B5EF4-FFF2-40B4-BE49-F238E27FC236}">
                <a16:creationId xmlns:a16="http://schemas.microsoft.com/office/drawing/2014/main" xmlns="" id="{3C4D8C5B-B06C-4232-83AE-5FB6664387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51100" y="2979738"/>
            <a:ext cx="1000125" cy="285750"/>
          </a:xfrm>
          <a:prstGeom prst="roundRect">
            <a:avLst>
              <a:gd name="adj" fmla="val 16667"/>
            </a:avLst>
          </a:prstGeom>
          <a:noFill/>
          <a:ln w="25400">
            <a:solidFill>
              <a:srgbClr val="C00000"/>
            </a:solidFill>
            <a:round/>
          </a:ln>
        </p:spPr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>
              <a:solidFill>
                <a:srgbClr val="FFFFFF"/>
              </a:solidFill>
              <a:latin typeface="+mn-lt"/>
            </a:endParaRPr>
          </a:p>
        </p:txBody>
      </p:sp>
      <p:sp>
        <p:nvSpPr>
          <p:cNvPr id="10246" name="圆角矩形 5">
            <a:extLst>
              <a:ext uri="{FF2B5EF4-FFF2-40B4-BE49-F238E27FC236}">
                <a16:creationId xmlns:a16="http://schemas.microsoft.com/office/drawing/2014/main" xmlns="" id="{3481FC52-4645-45B8-A65A-2A57E4C4CD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08563" y="2338388"/>
            <a:ext cx="1000125" cy="285750"/>
          </a:xfrm>
          <a:prstGeom prst="roundRect">
            <a:avLst>
              <a:gd name="adj" fmla="val 16667"/>
            </a:avLst>
          </a:prstGeom>
          <a:noFill/>
          <a:ln w="25400">
            <a:solidFill>
              <a:srgbClr val="C00000"/>
            </a:solidFill>
            <a:round/>
          </a:ln>
        </p:spPr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>
              <a:solidFill>
                <a:srgbClr val="FFFFFF"/>
              </a:solidFill>
              <a:latin typeface="+mn-lt"/>
            </a:endParaRPr>
          </a:p>
        </p:txBody>
      </p:sp>
      <p:sp>
        <p:nvSpPr>
          <p:cNvPr id="22532" name="TextBox 3">
            <a:extLst>
              <a:ext uri="{FF2B5EF4-FFF2-40B4-BE49-F238E27FC236}">
                <a16:creationId xmlns:a16="http://schemas.microsoft.com/office/drawing/2014/main" xmlns="" id="{B132DB4D-00C9-4DD4-BF81-1BC144234E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16150" y="695325"/>
            <a:ext cx="401161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7030A0"/>
                </a:solidFill>
                <a:latin typeface="Times New Roman" panose="02020603050405020304" pitchFamily="18" charset="0"/>
              </a:rPr>
              <a:t>Work out the rule</a:t>
            </a:r>
            <a:endParaRPr lang="zh-CN" altLang="en-US" sz="3600" b="1">
              <a:solidFill>
                <a:srgbClr val="7030A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xmlns="" id="{571B0FD6-F843-412F-9C16-63B23815D0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088" y="4316413"/>
            <a:ext cx="7416800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</a:rPr>
              <a:t>在肯定祈使句中，用动词原形。</a:t>
            </a:r>
            <a:endParaRPr lang="en-US" altLang="zh-CN" sz="3600" b="1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</a:rPr>
              <a:t>在否定祈使句中，在动词原形前加</a:t>
            </a: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don’t.</a:t>
            </a:r>
            <a:endParaRPr lang="zh-CN" altLang="en-US" sz="36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 bldLvl="0" animBg="1"/>
      <p:bldP spid="10246" grpId="0" bldLvl="0" animBg="1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extBox 1">
            <a:extLst>
              <a:ext uri="{FF2B5EF4-FFF2-40B4-BE49-F238E27FC236}">
                <a16:creationId xmlns:a16="http://schemas.microsoft.com/office/drawing/2014/main" xmlns="" id="{4E66EB33-4EC1-4233-80E4-D9B7201F69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6600" y="404813"/>
            <a:ext cx="20875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000" b="1">
                <a:latin typeface="Times New Roman" panose="02020603050405020304" pitchFamily="18" charset="0"/>
              </a:rPr>
              <a:t>祈使句</a:t>
            </a:r>
          </a:p>
        </p:txBody>
      </p:sp>
      <p:sp>
        <p:nvSpPr>
          <p:cNvPr id="23554" name="TextBox 2">
            <a:extLst>
              <a:ext uri="{FF2B5EF4-FFF2-40B4-BE49-F238E27FC236}">
                <a16:creationId xmlns:a16="http://schemas.microsoft.com/office/drawing/2014/main" xmlns="" id="{DB2F3886-3BF6-4AE1-8F88-A2AB0C4A3E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2329" y="1340768"/>
            <a:ext cx="8136135" cy="4522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dirty="0">
                <a:latin typeface="Times New Roman" panose="02020603050405020304" pitchFamily="18" charset="0"/>
              </a:rPr>
              <a:t>1. </a:t>
            </a:r>
            <a:r>
              <a:rPr lang="zh-CN" altLang="en-US" sz="3600" dirty="0">
                <a:latin typeface="Times New Roman" panose="02020603050405020304" pitchFamily="18" charset="0"/>
              </a:rPr>
              <a:t>祈使句是表示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命令、要求、警告、</a:t>
            </a:r>
            <a:endParaRPr lang="en-US" altLang="zh-CN" sz="36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劝告、禁止、建议、鼓励、请求</a:t>
            </a:r>
            <a:r>
              <a:rPr lang="zh-CN" altLang="en-US" sz="3600" dirty="0">
                <a:latin typeface="Times New Roman" panose="02020603050405020304" pitchFamily="18" charset="0"/>
              </a:rPr>
              <a:t>等语气的句子。</a:t>
            </a:r>
            <a:endParaRPr lang="en-US" altLang="zh-CN" sz="3600" dirty="0">
              <a:latin typeface="Times New Roman" panose="02020603050405020304" pitchFamily="18" charset="0"/>
            </a:endParaRPr>
          </a:p>
          <a:p>
            <a:r>
              <a:rPr lang="zh-CN" altLang="en-US" sz="3600" dirty="0">
                <a:latin typeface="Times New Roman" panose="02020603050405020304" pitchFamily="18" charset="0"/>
              </a:rPr>
              <a:t>其主语常为第二人称且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常常省略</a:t>
            </a:r>
            <a:endParaRPr lang="en-US" altLang="zh-CN" sz="36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r>
              <a:rPr lang="zh-CN" altLang="en-US" sz="3600" dirty="0">
                <a:latin typeface="Times New Roman" panose="02020603050405020304" pitchFamily="18" charset="0"/>
              </a:rPr>
              <a:t>（</a:t>
            </a:r>
            <a:r>
              <a:rPr lang="en-US" altLang="zh-CN" sz="3600" dirty="0">
                <a:latin typeface="Times New Roman" panose="02020603050405020304" pitchFamily="18" charset="0"/>
              </a:rPr>
              <a:t>Let’s ...</a:t>
            </a:r>
            <a:r>
              <a:rPr lang="zh-CN" altLang="en-US" sz="3600" dirty="0">
                <a:latin typeface="Times New Roman" panose="02020603050405020304" pitchFamily="18" charset="0"/>
              </a:rPr>
              <a:t>除外）。</a:t>
            </a:r>
            <a:endParaRPr lang="en-US" altLang="zh-CN" sz="3600" dirty="0">
              <a:latin typeface="Times New Roman" panose="02020603050405020304" pitchFamily="18" charset="0"/>
            </a:endParaRPr>
          </a:p>
          <a:p>
            <a:r>
              <a:rPr lang="zh-CN" altLang="en-US" sz="3600" dirty="0">
                <a:latin typeface="Times New Roman" panose="02020603050405020304" pitchFamily="18" charset="0"/>
              </a:rPr>
              <a:t>在祈使句中，为了缓和语气，使表达更委婉、有礼貌，常常在句首或句末加上</a:t>
            </a: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please</a:t>
            </a:r>
            <a:r>
              <a:rPr lang="zh-CN" altLang="en-US" sz="3600" dirty="0">
                <a:latin typeface="Times New Roman" panose="02020603050405020304" pitchFamily="18" charset="0"/>
              </a:rPr>
              <a:t>。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extBox 2">
            <a:extLst>
              <a:ext uri="{FF2B5EF4-FFF2-40B4-BE49-F238E27FC236}">
                <a16:creationId xmlns:a16="http://schemas.microsoft.com/office/drawing/2014/main" xmlns="" id="{4087CFF1-8DA8-4A17-8BA0-7586D535AE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552" y="1484313"/>
            <a:ext cx="7992690" cy="286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dirty="0">
                <a:latin typeface="Times New Roman" panose="02020603050405020304" pitchFamily="18" charset="0"/>
              </a:rPr>
              <a:t>2. </a:t>
            </a:r>
            <a:r>
              <a:rPr lang="zh-CN" altLang="en-US" sz="3600" dirty="0">
                <a:latin typeface="Times New Roman" panose="02020603050405020304" pitchFamily="18" charset="0"/>
              </a:rPr>
              <a:t>当祈使句用来表达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命令、要求</a:t>
            </a:r>
            <a:r>
              <a:rPr lang="zh-CN" altLang="en-US" sz="3600" dirty="0">
                <a:latin typeface="Times New Roman" panose="02020603050405020304" pitchFamily="18" charset="0"/>
              </a:rPr>
              <a:t>时，用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降调</a:t>
            </a:r>
            <a:r>
              <a:rPr lang="zh-CN" altLang="en-US" sz="3600" dirty="0">
                <a:latin typeface="Times New Roman" panose="02020603050405020304" pitchFamily="18" charset="0"/>
              </a:rPr>
              <a:t>；</a:t>
            </a:r>
            <a:endParaRPr lang="en-US" altLang="zh-CN" sz="3600" dirty="0">
              <a:latin typeface="Times New Roman" panose="02020603050405020304" pitchFamily="18" charset="0"/>
            </a:endParaRPr>
          </a:p>
          <a:p>
            <a:r>
              <a:rPr lang="zh-CN" altLang="en-US" sz="3600" dirty="0">
                <a:latin typeface="Times New Roman" panose="02020603050405020304" pitchFamily="18" charset="0"/>
              </a:rPr>
              <a:t>当祈使句用来表达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鼓励、请求</a:t>
            </a:r>
            <a:r>
              <a:rPr lang="zh-CN" altLang="en-US" sz="3600" dirty="0">
                <a:latin typeface="Times New Roman" panose="02020603050405020304" pitchFamily="18" charset="0"/>
              </a:rPr>
              <a:t>，或者想使语气委婉一些，让人容易接受时，通常用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升调</a:t>
            </a:r>
            <a:r>
              <a:rPr lang="zh-CN" altLang="en-US" sz="3600" dirty="0">
                <a:latin typeface="Times New Roman" panose="02020603050405020304" pitchFamily="18" charset="0"/>
              </a:rPr>
              <a:t>。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extBox 2">
            <a:extLst>
              <a:ext uri="{FF2B5EF4-FFF2-40B4-BE49-F238E27FC236}">
                <a16:creationId xmlns:a16="http://schemas.microsoft.com/office/drawing/2014/main" xmlns="" id="{7A4EF3B3-F16B-4835-BAD0-A99EA2FA68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908050"/>
            <a:ext cx="8135937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7429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latin typeface="Times New Roman" panose="02020603050405020304" pitchFamily="18" charset="0"/>
              </a:rPr>
              <a:t>3. </a:t>
            </a:r>
            <a:r>
              <a:rPr lang="zh-CN" altLang="en-US" sz="3600">
                <a:latin typeface="Times New Roman" panose="02020603050405020304" pitchFamily="18" charset="0"/>
              </a:rPr>
              <a:t>祈使句的句式</a:t>
            </a:r>
          </a:p>
        </p:txBody>
      </p:sp>
      <p:graphicFrame>
        <p:nvGraphicFramePr>
          <p:cNvPr id="4" name="表格 3">
            <a:extLst>
              <a:ext uri="{FF2B5EF4-FFF2-40B4-BE49-F238E27FC236}">
                <a16:creationId xmlns:a16="http://schemas.microsoft.com/office/drawing/2014/main" xmlns="" id="{F4FD15BB-C248-4B83-8E85-B10760CB3AB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6654473"/>
              </p:ext>
            </p:extLst>
          </p:nvPr>
        </p:nvGraphicFramePr>
        <p:xfrm>
          <a:off x="395289" y="1700213"/>
          <a:ext cx="8353176" cy="432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7063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68254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zh-CN" altLang="en-US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肯定式</a:t>
                      </a:r>
                    </a:p>
                  </a:txBody>
                  <a:tcPr marL="91444" marR="91444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1. </a:t>
                      </a:r>
                      <a:r>
                        <a:rPr lang="zh-CN" altLang="en-US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动词原形（</a:t>
                      </a:r>
                      <a:r>
                        <a:rPr lang="en-US" altLang="zh-CN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+</a:t>
                      </a:r>
                      <a:r>
                        <a:rPr lang="zh-CN" altLang="en-US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宾语）</a:t>
                      </a:r>
                      <a:r>
                        <a:rPr lang="en-US" altLang="zh-CN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+</a:t>
                      </a:r>
                      <a:r>
                        <a:rPr lang="zh-CN" altLang="en-US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其他成分</a:t>
                      </a:r>
                      <a:endParaRPr lang="en-US" altLang="zh-CN" sz="3400" b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r>
                        <a:rPr lang="en-US" altLang="zh-CN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2. Be +</a:t>
                      </a:r>
                      <a:r>
                        <a:rPr lang="zh-CN" altLang="en-US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表语（名词或形容词）</a:t>
                      </a:r>
                      <a:r>
                        <a:rPr lang="en-US" altLang="zh-CN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+</a:t>
                      </a:r>
                      <a:r>
                        <a:rPr lang="zh-CN" altLang="en-US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其他成分</a:t>
                      </a:r>
                      <a:endParaRPr lang="en-US" altLang="zh-CN" sz="3400" b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r>
                        <a:rPr lang="en-US" altLang="zh-CN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3. Let’s +</a:t>
                      </a:r>
                      <a:r>
                        <a:rPr lang="zh-CN" altLang="en-US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动词原形</a:t>
                      </a:r>
                      <a:r>
                        <a:rPr lang="en-US" altLang="zh-CN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+</a:t>
                      </a:r>
                      <a:r>
                        <a:rPr lang="zh-CN" altLang="en-US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其他成分</a:t>
                      </a:r>
                    </a:p>
                  </a:txBody>
                  <a:tcPr marL="91444" marR="91444"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3400" b="0" baseline="0" dirty="0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否定式</a:t>
                      </a:r>
                    </a:p>
                  </a:txBody>
                  <a:tcPr marL="91444" marR="91444"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1. Don’t / Never +</a:t>
                      </a:r>
                      <a:r>
                        <a:rPr lang="zh-CN" altLang="en-US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动词原形（</a:t>
                      </a:r>
                      <a:r>
                        <a:rPr lang="en-US" altLang="zh-CN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+</a:t>
                      </a:r>
                      <a:r>
                        <a:rPr lang="zh-CN" altLang="en-US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宾语）</a:t>
                      </a:r>
                      <a:r>
                        <a:rPr lang="en-US" altLang="zh-CN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+</a:t>
                      </a:r>
                      <a:r>
                        <a:rPr lang="zh-CN" altLang="en-US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其他成分</a:t>
                      </a:r>
                      <a:endParaRPr lang="en-US" altLang="zh-CN" sz="3400" b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r>
                        <a:rPr lang="en-US" altLang="zh-CN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2. Don’t / Never +be+</a:t>
                      </a:r>
                      <a:r>
                        <a:rPr lang="zh-CN" altLang="en-US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表语（名词或形容词）</a:t>
                      </a:r>
                      <a:r>
                        <a:rPr lang="en-US" altLang="zh-CN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+</a:t>
                      </a:r>
                      <a:r>
                        <a:rPr lang="zh-CN" altLang="en-US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其他成分</a:t>
                      </a:r>
                    </a:p>
                  </a:txBody>
                  <a:tcPr marL="91444" marR="91444">
                    <a:solidFill>
                      <a:srgbClr val="FF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D0B32EAF-FC47-46D9-8512-05A322EBB6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333375"/>
            <a:ext cx="8135937" cy="618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>
                <a:latin typeface="Times New Roman" panose="02020603050405020304" pitchFamily="18" charset="0"/>
              </a:rPr>
              <a:t>如：</a:t>
            </a:r>
            <a:endParaRPr lang="en-US" altLang="zh-CN" sz="3600">
              <a:latin typeface="Times New Roman" panose="02020603050405020304" pitchFamily="18" charset="0"/>
            </a:endParaRPr>
          </a:p>
          <a:p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Please turn off your cell phone. </a:t>
            </a:r>
          </a:p>
          <a:p>
            <a:r>
              <a:rPr lang="zh-CN" altLang="en-US" sz="3600">
                <a:latin typeface="Times New Roman" panose="02020603050405020304" pitchFamily="18" charset="0"/>
              </a:rPr>
              <a:t>请关掉你的手机。</a:t>
            </a:r>
          </a:p>
          <a:p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Be careful when crossing the road. </a:t>
            </a:r>
          </a:p>
          <a:p>
            <a:r>
              <a:rPr lang="zh-CN" altLang="en-US" sz="3600">
                <a:latin typeface="Times New Roman" panose="02020603050405020304" pitchFamily="18" charset="0"/>
              </a:rPr>
              <a:t>过马路的时候要小心。</a:t>
            </a:r>
          </a:p>
          <a:p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Let’s have a rest. </a:t>
            </a:r>
          </a:p>
          <a:p>
            <a:r>
              <a:rPr lang="zh-CN" altLang="en-US" sz="3600">
                <a:latin typeface="Times New Roman" panose="02020603050405020304" pitchFamily="18" charset="0"/>
              </a:rPr>
              <a:t>我们休息一下吧。</a:t>
            </a:r>
          </a:p>
          <a:p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Don’t swim in the river. </a:t>
            </a:r>
          </a:p>
          <a:p>
            <a:r>
              <a:rPr lang="zh-CN" altLang="en-US" sz="3600">
                <a:latin typeface="Times New Roman" panose="02020603050405020304" pitchFamily="18" charset="0"/>
              </a:rPr>
              <a:t>不要到河里游泳。</a:t>
            </a:r>
          </a:p>
          <a:p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Don’t be late again, Jack.</a:t>
            </a:r>
          </a:p>
          <a:p>
            <a:r>
              <a:rPr lang="zh-CN" altLang="en-US" sz="3600">
                <a:latin typeface="Times New Roman" panose="02020603050405020304" pitchFamily="18" charset="0"/>
              </a:rPr>
              <a:t>不要再迟到了，杰克。</a:t>
            </a:r>
          </a:p>
        </p:txBody>
      </p:sp>
      <p:pic>
        <p:nvPicPr>
          <p:cNvPr id="26626" name="图片 3" descr="tooopen_sy_164791218695.jpg">
            <a:extLst>
              <a:ext uri="{FF2B5EF4-FFF2-40B4-BE49-F238E27FC236}">
                <a16:creationId xmlns:a16="http://schemas.microsoft.com/office/drawing/2014/main" xmlns="" id="{0A3D0ED5-A2BC-4FD7-A06C-FCEC0CFCD3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0150" y="3317875"/>
            <a:ext cx="2324100" cy="290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内容占位符 1">
            <a:extLst>
              <a:ext uri="{FF2B5EF4-FFF2-40B4-BE49-F238E27FC236}">
                <a16:creationId xmlns:a16="http://schemas.microsoft.com/office/drawing/2014/main" xmlns="" id="{15C7EE4F-066E-4968-B000-02AF7031A5F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07950" y="1196975"/>
            <a:ext cx="4895850" cy="5040313"/>
          </a:xfrm>
        </p:spPr>
        <p:txBody>
          <a:bodyPr/>
          <a:lstStyle/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3200" b="1" dirty="0"/>
              <a:t>将下列句子翻译成英文。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 dirty="0"/>
              <a:t>1. </a:t>
            </a:r>
            <a:r>
              <a:rPr lang="zh-CN" altLang="en-US" sz="3200" dirty="0"/>
              <a:t>请坐下。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 dirty="0"/>
              <a:t>2. </a:t>
            </a:r>
            <a:r>
              <a:rPr lang="zh-CN" altLang="en-US" sz="3200" dirty="0"/>
              <a:t>请安静。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 dirty="0"/>
              <a:t>3. </a:t>
            </a:r>
            <a:r>
              <a:rPr lang="zh-CN" altLang="en-US" sz="3200" dirty="0"/>
              <a:t>别傻了。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 dirty="0"/>
              <a:t>4. </a:t>
            </a:r>
            <a:r>
              <a:rPr lang="zh-CN" altLang="en-US" sz="3200" dirty="0"/>
              <a:t>别忘了给这些花浇水。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 dirty="0"/>
              <a:t>5. </a:t>
            </a:r>
            <a:r>
              <a:rPr lang="zh-CN" altLang="en-US" sz="3200" dirty="0"/>
              <a:t>让我们坐火车去那里吧。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 dirty="0"/>
              <a:t>6. </a:t>
            </a:r>
            <a:r>
              <a:rPr lang="zh-CN" altLang="en-US" sz="3200" dirty="0"/>
              <a:t>不要打开电脑。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 dirty="0"/>
              <a:t>7. </a:t>
            </a:r>
            <a:r>
              <a:rPr lang="zh-CN" altLang="en-US" sz="3200" dirty="0"/>
              <a:t>永远都不要放弃！</a:t>
            </a:r>
            <a:endParaRPr lang="en-US" altLang="zh-CN" sz="3200" dirty="0">
              <a:solidFill>
                <a:srgbClr val="FF0000"/>
              </a:solidFill>
            </a:endParaRPr>
          </a:p>
        </p:txBody>
      </p:sp>
      <p:sp>
        <p:nvSpPr>
          <p:cNvPr id="27650" name="AutoShape 2">
            <a:extLst>
              <a:ext uri="{FF2B5EF4-FFF2-40B4-BE49-F238E27FC236}">
                <a16:creationId xmlns:a16="http://schemas.microsoft.com/office/drawing/2014/main" xmlns="" id="{9A9CFFF0-5DC7-4DA6-A1CB-F50F442EBB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450" y="-1036638"/>
            <a:ext cx="2857500" cy="2171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7651" name="TextBox 4">
            <a:extLst>
              <a:ext uri="{FF2B5EF4-FFF2-40B4-BE49-F238E27FC236}">
                <a16:creationId xmlns:a16="http://schemas.microsoft.com/office/drawing/2014/main" xmlns="" id="{0C469275-E46C-4739-8B5B-3E76D4CDA2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6238" y="260350"/>
            <a:ext cx="24479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zh-CN" altLang="en-US" sz="36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内容占位符 1">
            <a:extLst>
              <a:ext uri="{FF2B5EF4-FFF2-40B4-BE49-F238E27FC236}">
                <a16:creationId xmlns:a16="http://schemas.microsoft.com/office/drawing/2014/main" xmlns="" id="{572E3767-FA09-4606-A889-7CF869A344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4075" y="1763713"/>
            <a:ext cx="6335713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1. Sit down, please. / Please sit down.</a:t>
            </a:r>
          </a:p>
        </p:txBody>
      </p:sp>
      <p:sp>
        <p:nvSpPr>
          <p:cNvPr id="7" name="内容占位符 1">
            <a:extLst>
              <a:ext uri="{FF2B5EF4-FFF2-40B4-BE49-F238E27FC236}">
                <a16:creationId xmlns:a16="http://schemas.microsoft.com/office/drawing/2014/main" xmlns="" id="{16BFCF2B-716D-4414-93AA-C3DB317302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4075" y="2349500"/>
            <a:ext cx="64087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2. Be quiet, please. / Please be quiet.</a:t>
            </a:r>
          </a:p>
        </p:txBody>
      </p:sp>
      <p:sp>
        <p:nvSpPr>
          <p:cNvPr id="8" name="内容占位符 1">
            <a:extLst>
              <a:ext uri="{FF2B5EF4-FFF2-40B4-BE49-F238E27FC236}">
                <a16:creationId xmlns:a16="http://schemas.microsoft.com/office/drawing/2014/main" xmlns="" id="{275302E8-7C08-4F3C-951E-24AB4FCBBE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4075" y="2947988"/>
            <a:ext cx="3095625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3. Don’t be silly.</a:t>
            </a:r>
          </a:p>
        </p:txBody>
      </p:sp>
      <p:sp>
        <p:nvSpPr>
          <p:cNvPr id="9" name="内容占位符 1">
            <a:extLst>
              <a:ext uri="{FF2B5EF4-FFF2-40B4-BE49-F238E27FC236}">
                <a16:creationId xmlns:a16="http://schemas.microsoft.com/office/drawing/2014/main" xmlns="" id="{C415FE3E-DAFA-4D84-8DA6-B1F498478F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10050" y="3287713"/>
            <a:ext cx="4249738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4. Don’t forget to water the flowers.</a:t>
            </a:r>
          </a:p>
        </p:txBody>
      </p:sp>
      <p:sp>
        <p:nvSpPr>
          <p:cNvPr id="10" name="内容占位符 1">
            <a:extLst>
              <a:ext uri="{FF2B5EF4-FFF2-40B4-BE49-F238E27FC236}">
                <a16:creationId xmlns:a16="http://schemas.microsoft.com/office/drawing/2014/main" xmlns="" id="{7054F9A3-555B-440B-8509-F860891A41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84725" y="4130675"/>
            <a:ext cx="4319588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5. Let’s go there by train.</a:t>
            </a:r>
          </a:p>
        </p:txBody>
      </p:sp>
      <p:sp>
        <p:nvSpPr>
          <p:cNvPr id="11" name="内容占位符 1">
            <a:extLst>
              <a:ext uri="{FF2B5EF4-FFF2-40B4-BE49-F238E27FC236}">
                <a16:creationId xmlns:a16="http://schemas.microsoft.com/office/drawing/2014/main" xmlns="" id="{900F83F1-162A-4283-98D0-3468E9B4DC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48038" y="4716463"/>
            <a:ext cx="55086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6. Don’t turn on the computer.</a:t>
            </a:r>
          </a:p>
        </p:txBody>
      </p:sp>
      <p:sp>
        <p:nvSpPr>
          <p:cNvPr id="12" name="内容占位符 1">
            <a:extLst>
              <a:ext uri="{FF2B5EF4-FFF2-40B4-BE49-F238E27FC236}">
                <a16:creationId xmlns:a16="http://schemas.microsoft.com/office/drawing/2014/main" xmlns="" id="{A1315A79-7C63-4C56-AE52-563933466B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79838" y="5300663"/>
            <a:ext cx="338455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7. Never give up!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extBox 3">
            <a:extLst>
              <a:ext uri="{FF2B5EF4-FFF2-40B4-BE49-F238E27FC236}">
                <a16:creationId xmlns:a16="http://schemas.microsoft.com/office/drawing/2014/main" xmlns="" id="{8BF75A3D-D3C2-4460-BBCD-04D4A2EF95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00250" y="357188"/>
            <a:ext cx="42275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4000" b="1">
                <a:solidFill>
                  <a:srgbClr val="0000FF"/>
                </a:solidFill>
                <a:latin typeface="Times New Roman" panose="02020603050405020304" pitchFamily="18" charset="0"/>
              </a:rPr>
              <a:t>Grammar exercise</a:t>
            </a:r>
            <a:endParaRPr lang="zh-CN" altLang="en-US" sz="40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4" name="矩形 4">
            <a:extLst>
              <a:ext uri="{FF2B5EF4-FFF2-40B4-BE49-F238E27FC236}">
                <a16:creationId xmlns:a16="http://schemas.microsoft.com/office/drawing/2014/main" xmlns="" id="{5503EBD3-9457-4101-8394-FBCFA745E2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0975" y="1179513"/>
            <a:ext cx="8639175" cy="1385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2800" b="1" i="1" dirty="0">
                <a:latin typeface="+mn-lt"/>
              </a:rPr>
              <a:t>Look at the picture. What will the teacher say? Make sentences with the words from the box on page 95. Some of them must begin with </a:t>
            </a:r>
            <a:r>
              <a:rPr lang="en-US" altLang="zh-CN" sz="2800" b="1" i="1" dirty="0">
                <a:solidFill>
                  <a:srgbClr val="FF0000"/>
                </a:solidFill>
                <a:latin typeface="+mn-lt"/>
              </a:rPr>
              <a:t>Don’t.</a:t>
            </a:r>
            <a:endParaRPr lang="zh-CN" altLang="en-US" sz="2800" b="1" i="1" dirty="0">
              <a:solidFill>
                <a:srgbClr val="FF0000"/>
              </a:solidFill>
              <a:latin typeface="+mn-lt"/>
            </a:endParaRPr>
          </a:p>
        </p:txBody>
      </p:sp>
      <p:pic>
        <p:nvPicPr>
          <p:cNvPr id="28675" name="Picture 6">
            <a:extLst>
              <a:ext uri="{FF2B5EF4-FFF2-40B4-BE49-F238E27FC236}">
                <a16:creationId xmlns:a16="http://schemas.microsoft.com/office/drawing/2014/main" xmlns="" id="{C2610D2C-529C-4F10-8918-341F2B36E4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9838" y="2640013"/>
            <a:ext cx="6572250" cy="3957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内容占位符 2">
            <a:extLst>
              <a:ext uri="{FF2B5EF4-FFF2-40B4-BE49-F238E27FC236}">
                <a16:creationId xmlns:a16="http://schemas.microsoft.com/office/drawing/2014/main" xmlns="" id="{C38E2733-B882-43E8-99DC-4117A98F0C5C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431800" y="1196975"/>
            <a:ext cx="8243888" cy="5219700"/>
          </a:xfrm>
        </p:spPr>
        <p:txBody>
          <a:bodyPr/>
          <a:lstStyle/>
          <a:p>
            <a:pPr algn="l"/>
            <a:r>
              <a:rPr lang="en-US" altLang="zh-CN" sz="3200" b="1"/>
              <a:t>1. Bill is eating in class.</a:t>
            </a:r>
            <a:endParaRPr lang="zh-CN" altLang="en-US" sz="3200" b="1"/>
          </a:p>
          <a:p>
            <a:pPr algn="l"/>
            <a:r>
              <a:rPr lang="en-US" altLang="zh-CN" sz="3200" b="1"/>
              <a:t>   ________________________________</a:t>
            </a:r>
            <a:endParaRPr lang="zh-CN" altLang="en-US" sz="3200" b="1"/>
          </a:p>
          <a:p>
            <a:pPr algn="l"/>
            <a:endParaRPr lang="zh-CN" altLang="en-US" sz="3200" b="1"/>
          </a:p>
          <a:p>
            <a:pPr algn="l"/>
            <a:r>
              <a:rPr lang="en-US" altLang="zh-CN" sz="3200" b="1"/>
              <a:t>2. Rose left the door open on a windy day.</a:t>
            </a:r>
            <a:endParaRPr lang="zh-CN" altLang="en-US" sz="3200" b="1"/>
          </a:p>
          <a:p>
            <a:pPr algn="l"/>
            <a:r>
              <a:rPr lang="en-US" altLang="zh-CN" sz="3200" b="1"/>
              <a:t>    ________________________________</a:t>
            </a:r>
            <a:endParaRPr lang="zh-CN" altLang="en-US" sz="3200" b="1"/>
          </a:p>
          <a:p>
            <a:pPr algn="l"/>
            <a:endParaRPr lang="zh-CN" altLang="en-US" sz="3200" b="1"/>
          </a:p>
          <a:p>
            <a:pPr algn="l"/>
            <a:r>
              <a:rPr lang="en-US" altLang="zh-CN" sz="3200" b="1"/>
              <a:t>3. Jane is answering a question in a low voice.</a:t>
            </a:r>
            <a:endParaRPr lang="zh-CN" altLang="en-US" sz="3200" b="1"/>
          </a:p>
          <a:p>
            <a:pPr algn="l"/>
            <a:r>
              <a:rPr lang="en-US" altLang="zh-CN" sz="3200" b="1"/>
              <a:t>    ________________________________</a:t>
            </a:r>
            <a:endParaRPr lang="zh-CN" altLang="en-US" sz="3200" b="1"/>
          </a:p>
        </p:txBody>
      </p:sp>
      <p:sp>
        <p:nvSpPr>
          <p:cNvPr id="7171" name="标题 1">
            <a:extLst>
              <a:ext uri="{FF2B5EF4-FFF2-40B4-BE49-F238E27FC236}">
                <a16:creationId xmlns:a16="http://schemas.microsoft.com/office/drawing/2014/main" xmlns="" id="{2AF79751-BA3F-4DE1-8EF3-A5767F8B35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0725" y="1852613"/>
            <a:ext cx="6011863" cy="4238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/>
          <a:lstStyle/>
          <a:p>
            <a:pPr>
              <a:buFontTx/>
              <a:buNone/>
              <a:defRPr/>
            </a:pPr>
            <a:r>
              <a:rPr lang="en-US" sz="3200" dirty="0">
                <a:solidFill>
                  <a:srgbClr val="FF0000"/>
                </a:solidFill>
                <a:latin typeface="+mn-lt"/>
                <a:sym typeface="Calibri" panose="020F0502020204030204" pitchFamily="34" charset="0"/>
              </a:rPr>
              <a:t> Don’t eat in class, Bill.</a:t>
            </a:r>
          </a:p>
        </p:txBody>
      </p:sp>
      <p:sp>
        <p:nvSpPr>
          <p:cNvPr id="7172" name="标题 1">
            <a:extLst>
              <a:ext uri="{FF2B5EF4-FFF2-40B4-BE49-F238E27FC236}">
                <a16:creationId xmlns:a16="http://schemas.microsoft.com/office/drawing/2014/main" xmlns="" id="{7EF67A63-8D2B-4CF9-9BA7-1727025E5A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0113" y="3608388"/>
            <a:ext cx="6443662" cy="3968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/>
          <a:lstStyle/>
          <a:p>
            <a:pPr>
              <a:buFontTx/>
              <a:buNone/>
              <a:defRPr/>
            </a:pPr>
            <a:r>
              <a:rPr lang="en-US" sz="3200" dirty="0">
                <a:solidFill>
                  <a:srgbClr val="FF0000"/>
                </a:solidFill>
                <a:latin typeface="+mn-lt"/>
                <a:sym typeface="Calibri" panose="020F0502020204030204" pitchFamily="34" charset="0"/>
              </a:rPr>
              <a:t>Close the door</a:t>
            </a:r>
            <a:r>
              <a:rPr lang="zh-CN" altLang="en-US" sz="3200" dirty="0">
                <a:solidFill>
                  <a:srgbClr val="FF0000"/>
                </a:solidFill>
                <a:latin typeface="+mn-lt"/>
                <a:sym typeface="Calibri" panose="020F0502020204030204" pitchFamily="34" charset="0"/>
              </a:rPr>
              <a:t>,</a:t>
            </a:r>
            <a:r>
              <a:rPr lang="en-US" sz="3200" dirty="0">
                <a:solidFill>
                  <a:srgbClr val="FF0000"/>
                </a:solidFill>
                <a:latin typeface="+mn-lt"/>
                <a:sym typeface="Calibri" panose="020F0502020204030204" pitchFamily="34" charset="0"/>
              </a:rPr>
              <a:t> Rose.</a:t>
            </a:r>
          </a:p>
        </p:txBody>
      </p:sp>
      <p:sp>
        <p:nvSpPr>
          <p:cNvPr id="7173" name="标题 1">
            <a:extLst>
              <a:ext uri="{FF2B5EF4-FFF2-40B4-BE49-F238E27FC236}">
                <a16:creationId xmlns:a16="http://schemas.microsoft.com/office/drawing/2014/main" xmlns="" id="{169DF9F4-AC43-4B26-B6CE-7463601027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4713" y="5229225"/>
            <a:ext cx="7442200" cy="6334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/>
          <a:lstStyle/>
          <a:p>
            <a:pPr>
              <a:buFontTx/>
              <a:buNone/>
              <a:defRPr/>
            </a:pPr>
            <a:r>
              <a:rPr lang="en-US" sz="3200" dirty="0">
                <a:solidFill>
                  <a:srgbClr val="FF0000"/>
                </a:solidFill>
                <a:latin typeface="+mn-lt"/>
                <a:sym typeface="Calibri" panose="020F0502020204030204" pitchFamily="34" charset="0"/>
              </a:rPr>
              <a:t>Speak louder, Jane.</a:t>
            </a:r>
          </a:p>
        </p:txBody>
      </p:sp>
      <p:sp>
        <p:nvSpPr>
          <p:cNvPr id="29701" name="Text Box 6">
            <a:extLst>
              <a:ext uri="{FF2B5EF4-FFF2-40B4-BE49-F238E27FC236}">
                <a16:creationId xmlns:a16="http://schemas.microsoft.com/office/drawing/2014/main" xmlns="" id="{9675AC4A-1276-4E0E-B48D-825403A43A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5775" y="727075"/>
            <a:ext cx="8137525" cy="523875"/>
          </a:xfrm>
          <a:prstGeom prst="rect">
            <a:avLst/>
          </a:prstGeom>
          <a:solidFill>
            <a:srgbClr val="FF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bring    close    eat   sleep   speak louder   turn to</a:t>
            </a:r>
            <a:endParaRPr lang="en-US" altLang="zh-CN" sz="28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arn(inVertical)">
                                      <p:cBhvr>
                                        <p:cTn id="25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arn(inVertical)">
                                      <p:cBhvr>
                                        <p:cTn id="30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ldLvl="0"/>
      <p:bldP spid="7172" grpId="0" bldLvl="0"/>
      <p:bldP spid="7173" grpId="0" bldLvl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内容占位符 2">
            <a:extLst>
              <a:ext uri="{FF2B5EF4-FFF2-40B4-BE49-F238E27FC236}">
                <a16:creationId xmlns:a16="http://schemas.microsoft.com/office/drawing/2014/main" xmlns="" id="{AD298D92-C5DE-4C48-828C-4B6722073C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775" y="1233488"/>
            <a:ext cx="8281988" cy="52197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marL="342900" indent="-342900" eaLnBrk="0" hangingPunct="0">
              <a:buFontTx/>
              <a:buNone/>
              <a:defRPr/>
            </a:pPr>
            <a:r>
              <a:rPr lang="en-US" sz="3200" b="1">
                <a:latin typeface="+mn-lt"/>
                <a:ea typeface="黑体" panose="02010609060101010101" pitchFamily="2" charset="-122"/>
              </a:rPr>
              <a:t>4. James is sleeping at his desk.</a:t>
            </a:r>
            <a:endParaRPr lang="zh-CN" altLang="en-US" sz="3200" b="1">
              <a:latin typeface="+mn-lt"/>
              <a:ea typeface="黑体" panose="02010609060101010101" pitchFamily="2" charset="-122"/>
            </a:endParaRPr>
          </a:p>
          <a:p>
            <a:pPr marL="342900" indent="-342900" eaLnBrk="0" hangingPunct="0">
              <a:buFontTx/>
              <a:buNone/>
              <a:defRPr/>
            </a:pPr>
            <a:r>
              <a:rPr lang="en-US" sz="3200" b="1">
                <a:latin typeface="+mn-lt"/>
                <a:ea typeface="黑体" panose="02010609060101010101" pitchFamily="2" charset="-122"/>
              </a:rPr>
              <a:t>   __________________________________</a:t>
            </a:r>
            <a:endParaRPr lang="zh-CN" altLang="en-US" sz="3200" b="1">
              <a:latin typeface="+mn-lt"/>
              <a:ea typeface="黑体" panose="02010609060101010101" pitchFamily="2" charset="-122"/>
            </a:endParaRPr>
          </a:p>
          <a:p>
            <a:pPr marL="342900" indent="-342900" eaLnBrk="0" hangingPunct="0">
              <a:buFontTx/>
              <a:buNone/>
              <a:defRPr/>
            </a:pPr>
            <a:endParaRPr lang="zh-CN" altLang="en-US" sz="3200" b="1">
              <a:latin typeface="+mn-lt"/>
              <a:ea typeface="黑体" panose="02010609060101010101" pitchFamily="2" charset="-122"/>
            </a:endParaRPr>
          </a:p>
          <a:p>
            <a:pPr marL="342900" indent="-342900" eaLnBrk="0" hangingPunct="0">
              <a:buFontTx/>
              <a:buNone/>
              <a:defRPr/>
            </a:pPr>
            <a:r>
              <a:rPr lang="en-US" sz="3200" b="1">
                <a:latin typeface="+mn-lt"/>
                <a:ea typeface="黑体" panose="02010609060101010101" pitchFamily="2" charset="-122"/>
              </a:rPr>
              <a:t>5. Steven is looking at page 47. He should look at page 74.</a:t>
            </a:r>
            <a:endParaRPr lang="zh-CN" altLang="en-US" sz="3200" b="1">
              <a:latin typeface="+mn-lt"/>
              <a:ea typeface="黑体" panose="02010609060101010101" pitchFamily="2" charset="-122"/>
            </a:endParaRPr>
          </a:p>
          <a:p>
            <a:pPr marL="342900" indent="-342900" eaLnBrk="0" hangingPunct="0">
              <a:buFontTx/>
              <a:buNone/>
              <a:defRPr/>
            </a:pPr>
            <a:r>
              <a:rPr lang="en-US" sz="3200" b="1">
                <a:latin typeface="+mn-lt"/>
                <a:ea typeface="黑体" panose="02010609060101010101" pitchFamily="2" charset="-122"/>
              </a:rPr>
              <a:t>   ___________________________________</a:t>
            </a:r>
          </a:p>
          <a:p>
            <a:pPr marL="342900" indent="-342900" eaLnBrk="0" hangingPunct="0">
              <a:buFontTx/>
              <a:buNone/>
              <a:defRPr/>
            </a:pPr>
            <a:endParaRPr lang="zh-CN" altLang="en-US" sz="3200" b="1">
              <a:latin typeface="+mn-lt"/>
              <a:ea typeface="黑体" panose="02010609060101010101" pitchFamily="2" charset="-122"/>
            </a:endParaRPr>
          </a:p>
          <a:p>
            <a:pPr marL="342900" indent="-342900" eaLnBrk="0" hangingPunct="0">
              <a:buFontTx/>
              <a:buNone/>
              <a:defRPr/>
            </a:pPr>
            <a:r>
              <a:rPr lang="en-US" sz="3200" b="1">
                <a:latin typeface="+mn-lt"/>
                <a:ea typeface="黑体" panose="02010609060101010101" pitchFamily="2" charset="-122"/>
              </a:rPr>
              <a:t>6. Mary brought her pet mouse to school.</a:t>
            </a:r>
            <a:endParaRPr lang="zh-CN" altLang="en-US" sz="3200" b="1">
              <a:latin typeface="+mn-lt"/>
              <a:ea typeface="黑体" panose="02010609060101010101" pitchFamily="2" charset="-122"/>
            </a:endParaRPr>
          </a:p>
          <a:p>
            <a:pPr marL="342900" indent="-342900" eaLnBrk="0" hangingPunct="0">
              <a:buFontTx/>
              <a:buNone/>
              <a:defRPr/>
            </a:pPr>
            <a:r>
              <a:rPr lang="en-US" sz="3200" b="1">
                <a:latin typeface="+mn-lt"/>
                <a:ea typeface="黑体" panose="02010609060101010101" pitchFamily="2" charset="-122"/>
              </a:rPr>
              <a:t>    ___________________________________</a:t>
            </a:r>
            <a:endParaRPr lang="zh-CN" altLang="en-US" sz="3200" b="1">
              <a:latin typeface="+mn-lt"/>
              <a:ea typeface="黑体" panose="02010609060101010101" pitchFamily="2" charset="-122"/>
            </a:endParaRPr>
          </a:p>
        </p:txBody>
      </p:sp>
      <p:sp>
        <p:nvSpPr>
          <p:cNvPr id="8195" name="标题 1">
            <a:extLst>
              <a:ext uri="{FF2B5EF4-FFF2-40B4-BE49-F238E27FC236}">
                <a16:creationId xmlns:a16="http://schemas.microsoft.com/office/drawing/2014/main" xmlns="" id="{E7D52A1A-C844-4AC8-9D90-C0CC09506D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6263" y="1773238"/>
            <a:ext cx="6011862" cy="4238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/>
          <a:lstStyle/>
          <a:p>
            <a:pPr>
              <a:buFontTx/>
              <a:buNone/>
              <a:defRPr/>
            </a:pPr>
            <a:r>
              <a:rPr lang="en-US" sz="3200" dirty="0">
                <a:solidFill>
                  <a:srgbClr val="FF0000"/>
                </a:solidFill>
                <a:latin typeface="+mn-lt"/>
                <a:sym typeface="Calibri" panose="020F0502020204030204" pitchFamily="34" charset="0"/>
              </a:rPr>
              <a:t> Don’t sleep in class, James.</a:t>
            </a:r>
          </a:p>
        </p:txBody>
      </p:sp>
      <p:sp>
        <p:nvSpPr>
          <p:cNvPr id="8196" name="标题 1">
            <a:extLst>
              <a:ext uri="{FF2B5EF4-FFF2-40B4-BE49-F238E27FC236}">
                <a16:creationId xmlns:a16="http://schemas.microsoft.com/office/drawing/2014/main" xmlns="" id="{8DCC8AAE-9B17-462C-ABF3-AC0809EE5A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3573463"/>
            <a:ext cx="8243887" cy="7127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/>
          <a:lstStyle/>
          <a:p>
            <a:pPr>
              <a:buFontTx/>
              <a:buNone/>
              <a:defRPr/>
            </a:pPr>
            <a:r>
              <a:rPr lang="en-US" sz="3200" dirty="0">
                <a:solidFill>
                  <a:srgbClr val="FF0000"/>
                </a:solidFill>
                <a:latin typeface="+mn-lt"/>
                <a:sym typeface="Calibri" panose="020F0502020204030204" pitchFamily="34" charset="0"/>
              </a:rPr>
              <a:t>Turn to page 74, Steven.</a:t>
            </a:r>
          </a:p>
        </p:txBody>
      </p:sp>
      <p:sp>
        <p:nvSpPr>
          <p:cNvPr id="8197" name="标题 1">
            <a:extLst>
              <a:ext uri="{FF2B5EF4-FFF2-40B4-BE49-F238E27FC236}">
                <a16:creationId xmlns:a16="http://schemas.microsoft.com/office/drawing/2014/main" xmlns="" id="{5712117B-0D88-4B3C-A415-8314848BDB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5165725"/>
            <a:ext cx="8026400" cy="4238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/>
          <a:lstStyle/>
          <a:p>
            <a:pPr>
              <a:buFontTx/>
              <a:buNone/>
              <a:defRPr/>
            </a:pPr>
            <a:r>
              <a:rPr lang="en-US" sz="3200" dirty="0">
                <a:solidFill>
                  <a:srgbClr val="FF0000"/>
                </a:solidFill>
                <a:latin typeface="+mn-lt"/>
                <a:sym typeface="Calibri" panose="020F0502020204030204" pitchFamily="34" charset="0"/>
              </a:rPr>
              <a:t> Don’t bring pets to school, Mary.</a:t>
            </a:r>
          </a:p>
        </p:txBody>
      </p:sp>
      <p:sp>
        <p:nvSpPr>
          <p:cNvPr id="30725" name="Text Box 6">
            <a:extLst>
              <a:ext uri="{FF2B5EF4-FFF2-40B4-BE49-F238E27FC236}">
                <a16:creationId xmlns:a16="http://schemas.microsoft.com/office/drawing/2014/main" xmlns="" id="{7859988C-CF97-45E0-8588-39E77CEAC7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4188" y="762000"/>
            <a:ext cx="8137525" cy="523875"/>
          </a:xfrm>
          <a:prstGeom prst="rect">
            <a:avLst/>
          </a:prstGeom>
          <a:solidFill>
            <a:srgbClr val="FF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bring    close    eat   sleep   speak louder   turn to</a:t>
            </a:r>
            <a:endParaRPr lang="en-US" altLang="zh-CN" sz="28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ldLvl="0"/>
      <p:bldP spid="8196" grpId="0" bldLvl="0"/>
      <p:bldP spid="8197" grpId="0" bldLvl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extBox 3">
            <a:extLst>
              <a:ext uri="{FF2B5EF4-FFF2-40B4-BE49-F238E27FC236}">
                <a16:creationId xmlns:a16="http://schemas.microsoft.com/office/drawing/2014/main" xmlns="" id="{27BE84D4-EB81-42D3-A249-4316575D3E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52775" y="357188"/>
            <a:ext cx="293211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7030A0"/>
                </a:solidFill>
                <a:latin typeface="Times New Roman" panose="02020603050405020304" pitchFamily="18" charset="0"/>
              </a:rPr>
              <a:t>Grammar B</a:t>
            </a:r>
            <a:endParaRPr lang="zh-CN" altLang="en-US" sz="3600" b="1">
              <a:solidFill>
                <a:srgbClr val="7030A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32D0755F-EBD6-44B1-819B-61837154C222}"/>
              </a:ext>
            </a:extLst>
          </p:cNvPr>
          <p:cNvSpPr/>
          <p:nvPr/>
        </p:nvSpPr>
        <p:spPr>
          <a:xfrm>
            <a:off x="142845" y="4019580"/>
            <a:ext cx="8858312" cy="15696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buFontTx/>
              <a:buNone/>
              <a:defRPr/>
            </a:pPr>
            <a:r>
              <a:rPr lang="en-US" altLang="zh-CN" sz="4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00FF"/>
                </a:solidFill>
                <a:latin typeface="+mn-lt"/>
              </a:rPr>
              <a:t>Use exclamations to show strong feelings or for emphasis!</a:t>
            </a:r>
            <a:endParaRPr lang="zh-CN" altLang="en-US" sz="4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FF"/>
              </a:solidFill>
              <a:latin typeface="+mn-lt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CE3E9E90-8F5B-45B7-90E2-C6C8208BD924}"/>
              </a:ext>
            </a:extLst>
          </p:cNvPr>
          <p:cNvSpPr/>
          <p:nvPr/>
        </p:nvSpPr>
        <p:spPr>
          <a:xfrm>
            <a:off x="2296993" y="1714488"/>
            <a:ext cx="4339653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buFontTx/>
              <a:buNone/>
              <a:defRPr/>
            </a:pPr>
            <a:r>
              <a:rPr lang="en-US" altLang="zh-CN" sz="5400" b="1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+mn-lt"/>
              </a:rPr>
              <a:t>Exclamations</a:t>
            </a:r>
            <a:endParaRPr lang="zh-CN" altLang="en-US" sz="5400" b="1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rgbClr val="FF0000"/>
              </a:solidFill>
              <a:latin typeface="+mn-lt"/>
            </a:endParaRPr>
          </a:p>
        </p:txBody>
      </p:sp>
      <p:sp>
        <p:nvSpPr>
          <p:cNvPr id="31748" name="TextBox 3">
            <a:extLst>
              <a:ext uri="{FF2B5EF4-FFF2-40B4-BE49-F238E27FC236}">
                <a16:creationId xmlns:a16="http://schemas.microsoft.com/office/drawing/2014/main" xmlns="" id="{C0C95DB2-55FF-4D5C-ABB2-564BD2813B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92513" y="2782888"/>
            <a:ext cx="19875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>
                <a:solidFill>
                  <a:srgbClr val="7030A0"/>
                </a:solidFill>
                <a:latin typeface="Times New Roman" panose="02020603050405020304" pitchFamily="18" charset="0"/>
              </a:rPr>
              <a:t>感叹句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TextBox 2">
            <a:extLst>
              <a:ext uri="{FF2B5EF4-FFF2-40B4-BE49-F238E27FC236}">
                <a16:creationId xmlns:a16="http://schemas.microsoft.com/office/drawing/2014/main" xmlns="" id="{D1DCB80A-2F71-4D8F-8403-8F7E23AD42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14438" y="2214563"/>
            <a:ext cx="7286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latin typeface="Times New Roman" panose="02020603050405020304" pitchFamily="18" charset="0"/>
            </a:endParaRPr>
          </a:p>
        </p:txBody>
      </p:sp>
      <p:sp>
        <p:nvSpPr>
          <p:cNvPr id="32770" name="TextBox 3">
            <a:extLst>
              <a:ext uri="{FF2B5EF4-FFF2-40B4-BE49-F238E27FC236}">
                <a16:creationId xmlns:a16="http://schemas.microsoft.com/office/drawing/2014/main" xmlns="" id="{D4D76AE1-D294-4F4C-B173-55E8540833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2800" y="1143000"/>
            <a:ext cx="70723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</a:rPr>
              <a:t>Here are a few sentences to show the feelings. </a:t>
            </a:r>
            <a:endParaRPr lang="zh-CN" altLang="en-US" sz="2800">
              <a:latin typeface="Times New Roman" panose="02020603050405020304" pitchFamily="18" charset="0"/>
            </a:endParaRPr>
          </a:p>
        </p:txBody>
      </p:sp>
      <p:sp>
        <p:nvSpPr>
          <p:cNvPr id="14340" name="TextBox 4">
            <a:extLst>
              <a:ext uri="{FF2B5EF4-FFF2-40B4-BE49-F238E27FC236}">
                <a16:creationId xmlns:a16="http://schemas.microsoft.com/office/drawing/2014/main" xmlns="" id="{8390B5F2-74A8-4D94-9D86-94C04B03D1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188" y="2150854"/>
            <a:ext cx="8001000" cy="3095143"/>
          </a:xfrm>
          <a:prstGeom prst="rect">
            <a:avLst/>
          </a:prstGeom>
          <a:solidFill>
            <a:srgbClr val="FFFF99"/>
          </a:solidFill>
          <a:ln>
            <a:noFill/>
          </a:ln>
          <a:effectLst>
            <a:outerShdw dist="38100" dir="2700000" algn="ctr" rotWithShape="0">
              <a:srgbClr val="000000">
                <a:alpha val="39000"/>
              </a:srgb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The flowers are so beautiful.</a:t>
            </a:r>
          </a:p>
          <a:p>
            <a:pPr>
              <a:lnSpc>
                <a:spcPct val="110000"/>
              </a:lnSpc>
            </a:pP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The weather is bad.</a:t>
            </a:r>
          </a:p>
          <a:p>
            <a:pPr>
              <a:lnSpc>
                <a:spcPct val="110000"/>
              </a:lnSpc>
            </a:pP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We are lucky.</a:t>
            </a:r>
          </a:p>
          <a:p>
            <a:pPr>
              <a:lnSpc>
                <a:spcPct val="110000"/>
              </a:lnSpc>
            </a:pP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Time passes quickly.</a:t>
            </a:r>
          </a:p>
          <a:p>
            <a:pPr>
              <a:lnSpc>
                <a:spcPct val="110000"/>
              </a:lnSpc>
            </a:pP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The stars are beautiful.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32772" name="图片 5" descr="003.gif">
            <a:extLst>
              <a:ext uri="{FF2B5EF4-FFF2-40B4-BE49-F238E27FC236}">
                <a16:creationId xmlns:a16="http://schemas.microsoft.com/office/drawing/2014/main" xmlns="" id="{D435A40A-852B-4DD2-8068-E7070FB2C0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4676775"/>
            <a:ext cx="3130550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2" name="椭圆形标注 6">
            <a:extLst>
              <a:ext uri="{FF2B5EF4-FFF2-40B4-BE49-F238E27FC236}">
                <a16:creationId xmlns:a16="http://schemas.microsoft.com/office/drawing/2014/main" xmlns="" id="{6E2FF6E9-3450-4BC4-8C11-413C0FED79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95738" y="3213100"/>
            <a:ext cx="4679950" cy="1071563"/>
          </a:xfrm>
          <a:prstGeom prst="wedgeEllipseCallout">
            <a:avLst>
              <a:gd name="adj1" fmla="val 25421"/>
              <a:gd name="adj2" fmla="val 78255"/>
            </a:avLst>
          </a:prstGeom>
          <a:solidFill>
            <a:srgbClr val="CCFF66"/>
          </a:solidFill>
          <a:ln w="25400">
            <a:solidFill>
              <a:srgbClr val="385D8A"/>
            </a:solidFill>
            <a:miter lim="800000"/>
          </a:ln>
        </p:spPr>
        <p:txBody>
          <a:bodyPr anchor="ctr"/>
          <a:lstStyle/>
          <a:p>
            <a:pPr algn="ctr">
              <a:buFontTx/>
              <a:buNone/>
              <a:defRPr/>
            </a:pPr>
            <a:r>
              <a:rPr lang="en-US" altLang="zh-CN" sz="3200" i="1" dirty="0">
                <a:solidFill>
                  <a:srgbClr val="002060"/>
                </a:solidFill>
                <a:latin typeface="+mn-lt"/>
              </a:rPr>
              <a:t>Any better ways to show the feelings?</a:t>
            </a:r>
            <a:endParaRPr lang="zh-CN" altLang="en-US" sz="3200" i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32774" name="TextBox 7">
            <a:extLst>
              <a:ext uri="{FF2B5EF4-FFF2-40B4-BE49-F238E27FC236}">
                <a16:creationId xmlns:a16="http://schemas.microsoft.com/office/drawing/2014/main" xmlns="" id="{9E2FB752-A44C-4528-BB84-850ED126E0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92413" y="357188"/>
            <a:ext cx="36512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7030A0"/>
                </a:solidFill>
                <a:latin typeface="Times New Roman" panose="02020603050405020304" pitchFamily="18" charset="0"/>
              </a:rPr>
              <a:t>Read and think</a:t>
            </a:r>
            <a:endParaRPr lang="zh-CN" altLang="en-US" sz="3600" b="1">
              <a:solidFill>
                <a:srgbClr val="7030A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3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3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3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3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3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3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3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3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3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3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3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3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内容占位符 2">
            <a:extLst>
              <a:ext uri="{FF2B5EF4-FFF2-40B4-BE49-F238E27FC236}">
                <a16:creationId xmlns:a16="http://schemas.microsoft.com/office/drawing/2014/main" xmlns="" id="{B2025E6A-7DAD-4360-A717-C9F6F8D83318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539750" y="944563"/>
            <a:ext cx="8064500" cy="2197100"/>
          </a:xfrm>
        </p:spPr>
        <p:txBody>
          <a:bodyPr/>
          <a:lstStyle/>
          <a:p>
            <a:pPr algn="l">
              <a:lnSpc>
                <a:spcPct val="120000"/>
              </a:lnSpc>
            </a:pPr>
            <a:r>
              <a:rPr lang="en-US" altLang="zh-CN" sz="3200"/>
              <a:t>Sometimes we use sentences with emphasis and strong feelings. These sentences are called </a:t>
            </a:r>
            <a:r>
              <a:rPr lang="en-US" altLang="zh-CN" sz="3200">
                <a:solidFill>
                  <a:srgbClr val="FF3300"/>
                </a:solidFill>
              </a:rPr>
              <a:t>exclamations</a:t>
            </a:r>
            <a:r>
              <a:rPr lang="en-US" altLang="zh-CN" sz="3200"/>
              <a:t>.</a:t>
            </a:r>
            <a:endParaRPr lang="zh-CN" altLang="en-US" sz="3200"/>
          </a:p>
        </p:txBody>
      </p:sp>
      <p:sp>
        <p:nvSpPr>
          <p:cNvPr id="10244" name="Rectangle 4">
            <a:extLst>
              <a:ext uri="{FF2B5EF4-FFF2-40B4-BE49-F238E27FC236}">
                <a16:creationId xmlns:a16="http://schemas.microsoft.com/office/drawing/2014/main" xmlns="" id="{E11EE8BC-B565-414E-AC00-45750F13C4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463" y="3573463"/>
            <a:ext cx="8531225" cy="1298575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lnSpc>
                <a:spcPct val="115000"/>
              </a:lnSpc>
              <a:spcBef>
                <a:spcPct val="15000"/>
              </a:spcBef>
              <a:buFontTx/>
              <a:buNone/>
              <a:defRPr/>
            </a:pPr>
            <a:r>
              <a:rPr lang="en-US" sz="3200" dirty="0">
                <a:solidFill>
                  <a:srgbClr val="FF0066"/>
                </a:solidFill>
                <a:latin typeface="+mn-lt"/>
              </a:rPr>
              <a:t>What + (a/an) + adjective+ noun + subject+ verb+!</a:t>
            </a:r>
            <a:endParaRPr lang="zh-CN" altLang="en-US" sz="3200" dirty="0">
              <a:solidFill>
                <a:srgbClr val="FF0066"/>
              </a:solidFill>
              <a:latin typeface="+mn-lt"/>
            </a:endParaRPr>
          </a:p>
          <a:p>
            <a:pPr>
              <a:lnSpc>
                <a:spcPct val="115000"/>
              </a:lnSpc>
              <a:spcBef>
                <a:spcPct val="15000"/>
              </a:spcBef>
              <a:buFontTx/>
              <a:buNone/>
              <a:defRPr/>
            </a:pPr>
            <a:r>
              <a:rPr lang="en-US" sz="3200" dirty="0">
                <a:solidFill>
                  <a:srgbClr val="FF0066"/>
                </a:solidFill>
                <a:latin typeface="+mn-lt"/>
              </a:rPr>
              <a:t>How+ adjective/adverb + subject+ verb+!</a:t>
            </a:r>
            <a:endParaRPr lang="zh-CN" altLang="en-US" sz="3200" dirty="0">
              <a:solidFill>
                <a:srgbClr val="FF0066"/>
              </a:solidFill>
              <a:latin typeface="+mn-lt"/>
            </a:endParaRPr>
          </a:p>
        </p:txBody>
      </p:sp>
      <p:sp>
        <p:nvSpPr>
          <p:cNvPr id="5" name="TextBox 8">
            <a:extLst>
              <a:ext uri="{FF2B5EF4-FFF2-40B4-BE49-F238E27FC236}">
                <a16:creationId xmlns:a16="http://schemas.microsoft.com/office/drawing/2014/main" xmlns="" id="{75794339-AA4C-4358-9A5D-D9A5347729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2781300"/>
            <a:ext cx="79914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强调和带强烈感情的句子叫做感叹句。</a:t>
            </a: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xmlns="" id="{E74C77F0-361D-40F6-AEDC-CF0434866F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5083175"/>
            <a:ext cx="8532812" cy="122237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lnSpc>
                <a:spcPct val="115000"/>
              </a:lnSpc>
              <a:spcBef>
                <a:spcPct val="15000"/>
              </a:spcBef>
              <a:buFontTx/>
              <a:buNone/>
              <a:defRPr/>
            </a:pPr>
            <a:r>
              <a:rPr lang="en-US" sz="3000" dirty="0">
                <a:latin typeface="+mn-lt"/>
              </a:rPr>
              <a:t>What + (a/an) + </a:t>
            </a:r>
            <a:r>
              <a:rPr lang="zh-CN" altLang="en-US" sz="3000" dirty="0">
                <a:latin typeface="+mn-lt"/>
              </a:rPr>
              <a:t>形容词</a:t>
            </a:r>
            <a:r>
              <a:rPr lang="en-US" sz="3000" dirty="0">
                <a:latin typeface="+mn-lt"/>
              </a:rPr>
              <a:t>+ </a:t>
            </a:r>
            <a:r>
              <a:rPr lang="zh-CN" altLang="en-US" sz="3000" dirty="0">
                <a:latin typeface="+mn-lt"/>
              </a:rPr>
              <a:t>名词</a:t>
            </a:r>
            <a:r>
              <a:rPr lang="en-US" sz="3000" dirty="0">
                <a:latin typeface="+mn-lt"/>
              </a:rPr>
              <a:t> + </a:t>
            </a:r>
            <a:r>
              <a:rPr lang="zh-CN" altLang="en-US" sz="3000" dirty="0">
                <a:latin typeface="+mn-lt"/>
              </a:rPr>
              <a:t>主语</a:t>
            </a:r>
            <a:r>
              <a:rPr lang="en-US" sz="3000" dirty="0">
                <a:latin typeface="+mn-lt"/>
              </a:rPr>
              <a:t>+ </a:t>
            </a:r>
            <a:r>
              <a:rPr lang="zh-CN" altLang="en-US" sz="3000" dirty="0">
                <a:latin typeface="+mn-lt"/>
              </a:rPr>
              <a:t>谓语动词</a:t>
            </a:r>
            <a:r>
              <a:rPr lang="en-US" sz="3000" dirty="0">
                <a:latin typeface="+mn-lt"/>
              </a:rPr>
              <a:t>+!</a:t>
            </a:r>
            <a:endParaRPr lang="zh-CN" altLang="en-US" sz="3000" dirty="0">
              <a:latin typeface="+mn-lt"/>
            </a:endParaRPr>
          </a:p>
          <a:p>
            <a:pPr>
              <a:lnSpc>
                <a:spcPct val="115000"/>
              </a:lnSpc>
              <a:spcBef>
                <a:spcPct val="15000"/>
              </a:spcBef>
              <a:buFontTx/>
              <a:buNone/>
              <a:defRPr/>
            </a:pPr>
            <a:r>
              <a:rPr lang="en-US" sz="3000" dirty="0">
                <a:latin typeface="+mn-lt"/>
              </a:rPr>
              <a:t>How+ </a:t>
            </a:r>
            <a:r>
              <a:rPr lang="zh-CN" altLang="en-US" sz="3000" dirty="0">
                <a:latin typeface="+mn-lt"/>
              </a:rPr>
              <a:t>形容词</a:t>
            </a:r>
            <a:r>
              <a:rPr lang="en-US" sz="3000" dirty="0">
                <a:latin typeface="+mn-lt"/>
              </a:rPr>
              <a:t>/</a:t>
            </a:r>
            <a:r>
              <a:rPr lang="zh-CN" altLang="en-US" sz="3000" dirty="0">
                <a:latin typeface="+mn-lt"/>
              </a:rPr>
              <a:t>副词</a:t>
            </a:r>
            <a:r>
              <a:rPr lang="en-US" sz="3000" dirty="0">
                <a:latin typeface="+mn-lt"/>
              </a:rPr>
              <a:t> + </a:t>
            </a:r>
            <a:r>
              <a:rPr lang="zh-CN" altLang="en-US" sz="3000" dirty="0">
                <a:latin typeface="+mn-lt"/>
              </a:rPr>
              <a:t>主语</a:t>
            </a:r>
            <a:r>
              <a:rPr lang="en-US" sz="3000" dirty="0">
                <a:latin typeface="+mn-lt"/>
              </a:rPr>
              <a:t>+ </a:t>
            </a:r>
            <a:r>
              <a:rPr lang="zh-CN" altLang="en-US" sz="3000" dirty="0">
                <a:latin typeface="+mn-lt"/>
              </a:rPr>
              <a:t>谓语动词</a:t>
            </a:r>
            <a:r>
              <a:rPr lang="en-US" sz="3000" dirty="0">
                <a:latin typeface="+mn-lt"/>
              </a:rPr>
              <a:t>+!</a:t>
            </a:r>
            <a:endParaRPr lang="zh-CN" altLang="en-US" sz="3000" dirty="0">
              <a:latin typeface="+mn-lt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矩形 19">
            <a:extLst>
              <a:ext uri="{FF2B5EF4-FFF2-40B4-BE49-F238E27FC236}">
                <a16:creationId xmlns:a16="http://schemas.microsoft.com/office/drawing/2014/main" xmlns="" id="{3089261C-194D-43A4-8A4F-8724688234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75463" y="4965700"/>
            <a:ext cx="928687" cy="120015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</a:ln>
        </p:spPr>
        <p:txBody>
          <a:bodyPr anchor="ctr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600" dirty="0">
                <a:latin typeface="+mn-lt"/>
              </a:rPr>
              <a:t>is</a:t>
            </a:r>
            <a:br>
              <a:rPr lang="en-US" altLang="zh-CN" sz="3600" dirty="0">
                <a:latin typeface="+mn-lt"/>
              </a:rPr>
            </a:br>
            <a:r>
              <a:rPr lang="en-US" altLang="zh-CN" sz="3600" dirty="0">
                <a:latin typeface="+mn-lt"/>
              </a:rPr>
              <a:t>are</a:t>
            </a:r>
            <a:endParaRPr lang="zh-CN" altLang="en-US" sz="3600" dirty="0">
              <a:latin typeface="+mn-lt"/>
            </a:endParaRPr>
          </a:p>
        </p:txBody>
      </p:sp>
      <p:sp>
        <p:nvSpPr>
          <p:cNvPr id="34818" name="TextBox 1">
            <a:extLst>
              <a:ext uri="{FF2B5EF4-FFF2-40B4-BE49-F238E27FC236}">
                <a16:creationId xmlns:a16="http://schemas.microsoft.com/office/drawing/2014/main" xmlns="" id="{2FF2E57A-6ED5-41FA-9185-46DAC17B62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6375" y="530225"/>
            <a:ext cx="597535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This is how we make an exclamation:</a:t>
            </a:r>
          </a:p>
          <a:p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感叹句的构成</a:t>
            </a:r>
          </a:p>
        </p:txBody>
      </p:sp>
      <p:sp>
        <p:nvSpPr>
          <p:cNvPr id="16391" name="TextBox 12">
            <a:extLst>
              <a:ext uri="{FF2B5EF4-FFF2-40B4-BE49-F238E27FC236}">
                <a16:creationId xmlns:a16="http://schemas.microsoft.com/office/drawing/2014/main" xmlns="" id="{F1448FB8-B117-4288-9E03-4DFA45CA5C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2875" y="2422525"/>
            <a:ext cx="5000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Times New Roman" panose="02020603050405020304" pitchFamily="18" charset="0"/>
              </a:rPr>
              <a:t>1</a:t>
            </a:r>
            <a:endParaRPr lang="zh-CN" altLang="en-US" sz="3600" b="1">
              <a:latin typeface="Times New Roman" panose="02020603050405020304" pitchFamily="18" charset="0"/>
            </a:endParaRPr>
          </a:p>
        </p:txBody>
      </p:sp>
      <p:sp>
        <p:nvSpPr>
          <p:cNvPr id="16392" name="矩形 13">
            <a:extLst>
              <a:ext uri="{FF2B5EF4-FFF2-40B4-BE49-F238E27FC236}">
                <a16:creationId xmlns:a16="http://schemas.microsoft.com/office/drawing/2014/main" xmlns="" id="{1797DBF2-8CE8-41E3-804C-3903B33B0A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-36513" y="5241925"/>
            <a:ext cx="1439863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pPr algn="ctr">
              <a:buFontTx/>
              <a:buNone/>
              <a:defRPr/>
            </a:pPr>
            <a:r>
              <a:rPr lang="en-US" altLang="zh-CN" sz="3600" dirty="0">
                <a:solidFill>
                  <a:srgbClr val="C00000"/>
                </a:solidFill>
                <a:latin typeface="+mn-lt"/>
              </a:rPr>
              <a:t>What </a:t>
            </a:r>
            <a:endParaRPr lang="zh-CN" altLang="en-US" sz="3600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16393" name="矩形 14">
            <a:extLst>
              <a:ext uri="{FF2B5EF4-FFF2-40B4-BE49-F238E27FC236}">
                <a16:creationId xmlns:a16="http://schemas.microsoft.com/office/drawing/2014/main" xmlns="" id="{B5620DBC-D137-4D04-A04F-ACACDE9901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0913" y="1581150"/>
            <a:ext cx="6500812" cy="12001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pPr algn="ctr">
              <a:buFontTx/>
              <a:buNone/>
              <a:defRPr/>
            </a:pPr>
            <a:r>
              <a:rPr lang="en-US" altLang="zh-CN" sz="3600" dirty="0">
                <a:latin typeface="+mn-lt"/>
              </a:rPr>
              <a:t>It is a beautiful flower.</a:t>
            </a:r>
            <a:br>
              <a:rPr lang="en-US" altLang="zh-CN" sz="3600" dirty="0">
                <a:latin typeface="+mn-lt"/>
              </a:rPr>
            </a:br>
            <a:r>
              <a:rPr lang="en-US" altLang="zh-CN" sz="3600" dirty="0">
                <a:latin typeface="+mn-lt"/>
              </a:rPr>
              <a:t>They are beautiful flowers.</a:t>
            </a:r>
            <a:endParaRPr lang="zh-CN" altLang="en-US" sz="3600" dirty="0">
              <a:latin typeface="+mn-lt"/>
            </a:endParaRPr>
          </a:p>
        </p:txBody>
      </p:sp>
      <p:sp>
        <p:nvSpPr>
          <p:cNvPr id="16394" name="TextBox 15">
            <a:extLst>
              <a:ext uri="{FF2B5EF4-FFF2-40B4-BE49-F238E27FC236}">
                <a16:creationId xmlns:a16="http://schemas.microsoft.com/office/drawing/2014/main" xmlns="" id="{C8C174A4-937C-4F24-8AF4-D90349C1F4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72450" y="5230813"/>
            <a:ext cx="33813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C00000"/>
                </a:solidFill>
                <a:latin typeface="Times New Roman" panose="02020603050405020304" pitchFamily="18" charset="0"/>
              </a:rPr>
              <a:t>!</a:t>
            </a:r>
            <a:endParaRPr lang="zh-CN" altLang="en-US" sz="3600" b="1">
              <a:solidFill>
                <a:srgbClr val="C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395" name="矩形 16">
            <a:extLst>
              <a:ext uri="{FF2B5EF4-FFF2-40B4-BE49-F238E27FC236}">
                <a16:creationId xmlns:a16="http://schemas.microsoft.com/office/drawing/2014/main" xmlns="" id="{3EF6F364-2AB9-4D3D-92C6-4F52FE2029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03350" y="4965700"/>
            <a:ext cx="2305050" cy="120015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</a:ln>
        </p:spPr>
        <p:txBody>
          <a:bodyPr anchor="ctr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600" dirty="0">
                <a:latin typeface="+mn-lt"/>
              </a:rPr>
              <a:t>a  beautiful</a:t>
            </a:r>
            <a:br>
              <a:rPr lang="en-US" altLang="zh-CN" sz="3600" dirty="0">
                <a:latin typeface="+mn-lt"/>
              </a:rPr>
            </a:br>
            <a:r>
              <a:rPr lang="en-US" altLang="zh-CN" sz="3600" dirty="0">
                <a:latin typeface="+mn-lt"/>
              </a:rPr>
              <a:t>beautiful</a:t>
            </a:r>
            <a:endParaRPr lang="zh-CN" altLang="en-US" sz="3600" dirty="0">
              <a:latin typeface="+mn-lt"/>
            </a:endParaRPr>
          </a:p>
        </p:txBody>
      </p:sp>
      <p:sp>
        <p:nvSpPr>
          <p:cNvPr id="16396" name="矩形 17">
            <a:extLst>
              <a:ext uri="{FF2B5EF4-FFF2-40B4-BE49-F238E27FC236}">
                <a16:creationId xmlns:a16="http://schemas.microsoft.com/office/drawing/2014/main" xmlns="" id="{8C0C9E84-BA1F-40B3-9EFA-0FA432E52F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51275" y="4965700"/>
            <a:ext cx="1662113" cy="120015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</a:ln>
        </p:spPr>
        <p:txBody>
          <a:bodyPr anchor="ctr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600" dirty="0">
                <a:latin typeface="+mn-lt"/>
              </a:rPr>
              <a:t>flower</a:t>
            </a:r>
            <a:br>
              <a:rPr lang="en-US" altLang="zh-CN" sz="3600" dirty="0">
                <a:latin typeface="+mn-lt"/>
              </a:rPr>
            </a:br>
            <a:r>
              <a:rPr lang="en-US" altLang="zh-CN" sz="3600" dirty="0">
                <a:latin typeface="+mn-lt"/>
              </a:rPr>
              <a:t>flowers</a:t>
            </a:r>
            <a:endParaRPr lang="zh-CN" altLang="en-US" sz="3600" dirty="0">
              <a:latin typeface="+mn-lt"/>
            </a:endParaRPr>
          </a:p>
        </p:txBody>
      </p:sp>
      <p:sp>
        <p:nvSpPr>
          <p:cNvPr id="16397" name="矩形 18">
            <a:extLst>
              <a:ext uri="{FF2B5EF4-FFF2-40B4-BE49-F238E27FC236}">
                <a16:creationId xmlns:a16="http://schemas.microsoft.com/office/drawing/2014/main" xmlns="" id="{C9666812-1175-43FF-A5CB-0B535F8453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51500" y="4965700"/>
            <a:ext cx="1027113" cy="120015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</a:ln>
        </p:spPr>
        <p:txBody>
          <a:bodyPr anchor="ctr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600" dirty="0">
                <a:latin typeface="+mn-lt"/>
              </a:rPr>
              <a:t>it</a:t>
            </a:r>
            <a:br>
              <a:rPr lang="en-US" altLang="zh-CN" sz="3600" dirty="0">
                <a:latin typeface="+mn-lt"/>
              </a:rPr>
            </a:br>
            <a:r>
              <a:rPr lang="en-US" altLang="zh-CN" sz="3600" dirty="0">
                <a:latin typeface="+mn-lt"/>
              </a:rPr>
              <a:t>they</a:t>
            </a:r>
            <a:endParaRPr lang="zh-CN" altLang="en-US" sz="3600" dirty="0">
              <a:latin typeface="+mn-lt"/>
            </a:endParaRPr>
          </a:p>
        </p:txBody>
      </p:sp>
      <p:sp>
        <p:nvSpPr>
          <p:cNvPr id="23" name="Rectangle 4">
            <a:extLst>
              <a:ext uri="{FF2B5EF4-FFF2-40B4-BE49-F238E27FC236}">
                <a16:creationId xmlns:a16="http://schemas.microsoft.com/office/drawing/2014/main" xmlns="" id="{6F09BD2F-AC55-43BC-A614-53E30C04AA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463" y="3032125"/>
            <a:ext cx="8531225" cy="612775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lnSpc>
                <a:spcPct val="115000"/>
              </a:lnSpc>
              <a:spcBef>
                <a:spcPct val="15000"/>
              </a:spcBef>
              <a:buFontTx/>
              <a:buNone/>
              <a:defRPr/>
            </a:pPr>
            <a:r>
              <a:rPr lang="en-US" sz="3200" dirty="0">
                <a:solidFill>
                  <a:srgbClr val="FF0066"/>
                </a:solidFill>
                <a:latin typeface="+mn-lt"/>
              </a:rPr>
              <a:t>What + (a/an) + adjective+ noun + subject+ verb+!</a:t>
            </a:r>
            <a:endParaRPr lang="zh-CN" altLang="en-US" sz="3200" dirty="0">
              <a:solidFill>
                <a:srgbClr val="FF0066"/>
              </a:solidFill>
              <a:latin typeface="+mn-lt"/>
            </a:endParaRPr>
          </a:p>
        </p:txBody>
      </p:sp>
      <p:sp>
        <p:nvSpPr>
          <p:cNvPr id="24" name="Rectangle 4">
            <a:extLst>
              <a:ext uri="{FF2B5EF4-FFF2-40B4-BE49-F238E27FC236}">
                <a16:creationId xmlns:a16="http://schemas.microsoft.com/office/drawing/2014/main" xmlns="" id="{8A5F4ED2-3F12-4AA9-A09F-51E0E11CA3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463" y="3644900"/>
            <a:ext cx="8531225" cy="576263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lnSpc>
                <a:spcPct val="115000"/>
              </a:lnSpc>
              <a:spcBef>
                <a:spcPct val="15000"/>
              </a:spcBef>
              <a:buFontTx/>
              <a:buNone/>
              <a:defRPr/>
            </a:pPr>
            <a:r>
              <a:rPr lang="en-US" sz="3000" dirty="0">
                <a:latin typeface="+mn-lt"/>
              </a:rPr>
              <a:t>What + (a/an) + </a:t>
            </a:r>
            <a:r>
              <a:rPr lang="zh-CN" altLang="en-US" sz="3000" dirty="0">
                <a:latin typeface="+mn-lt"/>
              </a:rPr>
              <a:t>形容词</a:t>
            </a:r>
            <a:r>
              <a:rPr lang="en-US" sz="3000" dirty="0">
                <a:latin typeface="+mn-lt"/>
              </a:rPr>
              <a:t>+ </a:t>
            </a:r>
            <a:r>
              <a:rPr lang="zh-CN" altLang="en-US" sz="3000" dirty="0">
                <a:latin typeface="+mn-lt"/>
              </a:rPr>
              <a:t>名词</a:t>
            </a:r>
            <a:r>
              <a:rPr lang="en-US" sz="3000" dirty="0">
                <a:latin typeface="+mn-lt"/>
              </a:rPr>
              <a:t> + </a:t>
            </a:r>
            <a:r>
              <a:rPr lang="zh-CN" altLang="en-US" sz="3000" dirty="0">
                <a:latin typeface="+mn-lt"/>
              </a:rPr>
              <a:t>主语</a:t>
            </a:r>
            <a:r>
              <a:rPr lang="en-US" sz="3000" dirty="0">
                <a:latin typeface="+mn-lt"/>
              </a:rPr>
              <a:t>+ </a:t>
            </a:r>
            <a:r>
              <a:rPr lang="zh-CN" altLang="en-US" sz="3000" dirty="0">
                <a:latin typeface="+mn-lt"/>
              </a:rPr>
              <a:t>谓语动词</a:t>
            </a:r>
            <a:r>
              <a:rPr lang="en-US" sz="3000" dirty="0">
                <a:latin typeface="+mn-lt"/>
              </a:rPr>
              <a:t>+!</a:t>
            </a:r>
            <a:endParaRPr lang="zh-CN" altLang="en-US" sz="3000" dirty="0">
              <a:latin typeface="+mn-lt"/>
            </a:endParaRPr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F07705BA-E913-4A72-A226-F928E4BD6FBD}"/>
              </a:ext>
            </a:extLst>
          </p:cNvPr>
          <p:cNvSpPr/>
          <p:nvPr/>
        </p:nvSpPr>
        <p:spPr>
          <a:xfrm>
            <a:off x="1476375" y="3644900"/>
            <a:ext cx="2447925" cy="6477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31" name="上箭头 30">
            <a:extLst>
              <a:ext uri="{FF2B5EF4-FFF2-40B4-BE49-F238E27FC236}">
                <a16:creationId xmlns:a16="http://schemas.microsoft.com/office/drawing/2014/main" xmlns="" id="{4A47ACDD-79E3-402F-90D9-BAE844685E73}"/>
              </a:ext>
            </a:extLst>
          </p:cNvPr>
          <p:cNvSpPr/>
          <p:nvPr/>
        </p:nvSpPr>
        <p:spPr>
          <a:xfrm>
            <a:off x="2555875" y="4508500"/>
            <a:ext cx="323850" cy="360363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32" name="上箭头 31">
            <a:extLst>
              <a:ext uri="{FF2B5EF4-FFF2-40B4-BE49-F238E27FC236}">
                <a16:creationId xmlns:a16="http://schemas.microsoft.com/office/drawing/2014/main" xmlns="" id="{CB975042-435F-49F5-8D38-41FB469BC3CC}"/>
              </a:ext>
            </a:extLst>
          </p:cNvPr>
          <p:cNvSpPr/>
          <p:nvPr/>
        </p:nvSpPr>
        <p:spPr>
          <a:xfrm>
            <a:off x="431800" y="4508500"/>
            <a:ext cx="323850" cy="360363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xmlns="" id="{9F2E1BC6-5F4F-4847-A60F-AEC819304F1A}"/>
              </a:ext>
            </a:extLst>
          </p:cNvPr>
          <p:cNvSpPr/>
          <p:nvPr/>
        </p:nvSpPr>
        <p:spPr>
          <a:xfrm>
            <a:off x="4140200" y="3644900"/>
            <a:ext cx="863600" cy="6477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34" name="上箭头 33">
            <a:extLst>
              <a:ext uri="{FF2B5EF4-FFF2-40B4-BE49-F238E27FC236}">
                <a16:creationId xmlns:a16="http://schemas.microsoft.com/office/drawing/2014/main" xmlns="" id="{80861068-EB6A-47BE-83F9-67F4AB1F5CBA}"/>
              </a:ext>
            </a:extLst>
          </p:cNvPr>
          <p:cNvSpPr/>
          <p:nvPr/>
        </p:nvSpPr>
        <p:spPr>
          <a:xfrm>
            <a:off x="4319588" y="4508500"/>
            <a:ext cx="323850" cy="360363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35" name="矩形 34">
            <a:extLst>
              <a:ext uri="{FF2B5EF4-FFF2-40B4-BE49-F238E27FC236}">
                <a16:creationId xmlns:a16="http://schemas.microsoft.com/office/drawing/2014/main" xmlns="" id="{61AEF027-321D-4071-8A87-835A37F673F3}"/>
              </a:ext>
            </a:extLst>
          </p:cNvPr>
          <p:cNvSpPr/>
          <p:nvPr/>
        </p:nvSpPr>
        <p:spPr>
          <a:xfrm>
            <a:off x="5292725" y="3644900"/>
            <a:ext cx="863600" cy="6477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36" name="上箭头 35">
            <a:extLst>
              <a:ext uri="{FF2B5EF4-FFF2-40B4-BE49-F238E27FC236}">
                <a16:creationId xmlns:a16="http://schemas.microsoft.com/office/drawing/2014/main" xmlns="" id="{C560064E-8E24-4941-812E-A44EC1E8A9F2}"/>
              </a:ext>
            </a:extLst>
          </p:cNvPr>
          <p:cNvSpPr/>
          <p:nvPr/>
        </p:nvSpPr>
        <p:spPr>
          <a:xfrm rot="-1680000">
            <a:off x="5832475" y="4508500"/>
            <a:ext cx="323850" cy="360363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37" name="矩形 36">
            <a:extLst>
              <a:ext uri="{FF2B5EF4-FFF2-40B4-BE49-F238E27FC236}">
                <a16:creationId xmlns:a16="http://schemas.microsoft.com/office/drawing/2014/main" xmlns="" id="{EE1191DE-4364-42BD-B92C-36C63E7BA8FE}"/>
              </a:ext>
            </a:extLst>
          </p:cNvPr>
          <p:cNvSpPr/>
          <p:nvPr/>
        </p:nvSpPr>
        <p:spPr>
          <a:xfrm>
            <a:off x="6443663" y="3644900"/>
            <a:ext cx="1584325" cy="6477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38" name="上箭头 37">
            <a:extLst>
              <a:ext uri="{FF2B5EF4-FFF2-40B4-BE49-F238E27FC236}">
                <a16:creationId xmlns:a16="http://schemas.microsoft.com/office/drawing/2014/main" xmlns="" id="{C937B278-905F-427A-868A-C24FFA1004E6}"/>
              </a:ext>
            </a:extLst>
          </p:cNvPr>
          <p:cNvSpPr/>
          <p:nvPr/>
        </p:nvSpPr>
        <p:spPr>
          <a:xfrm>
            <a:off x="7127875" y="4508500"/>
            <a:ext cx="323850" cy="360363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39" name="上箭头 38">
            <a:extLst>
              <a:ext uri="{FF2B5EF4-FFF2-40B4-BE49-F238E27FC236}">
                <a16:creationId xmlns:a16="http://schemas.microsoft.com/office/drawing/2014/main" xmlns="" id="{E3D770F8-823B-4ECF-A4B5-49A776498180}"/>
              </a:ext>
            </a:extLst>
          </p:cNvPr>
          <p:cNvSpPr/>
          <p:nvPr/>
        </p:nvSpPr>
        <p:spPr>
          <a:xfrm>
            <a:off x="8135938" y="4508500"/>
            <a:ext cx="323850" cy="360363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3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63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 animBg="1"/>
      <p:bldP spid="16391" grpId="0"/>
      <p:bldP spid="16392" grpId="0"/>
      <p:bldP spid="16393" grpId="0"/>
      <p:bldP spid="16394" grpId="0"/>
      <p:bldP spid="16395" grpId="0" animBg="1"/>
      <p:bldP spid="16396" grpId="0" animBg="1"/>
      <p:bldP spid="16397" grpId="0" animBg="1"/>
      <p:bldP spid="23" grpId="0" animBg="1"/>
      <p:bldP spid="24" grpId="0" animBg="1"/>
      <p:bldP spid="29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矩形 19">
            <a:extLst>
              <a:ext uri="{FF2B5EF4-FFF2-40B4-BE49-F238E27FC236}">
                <a16:creationId xmlns:a16="http://schemas.microsoft.com/office/drawing/2014/main" xmlns="" id="{4EBFBFF4-CA30-4F1B-96FB-8BCC59F01E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64263" y="4532313"/>
            <a:ext cx="928687" cy="120015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</a:ln>
        </p:spPr>
        <p:txBody>
          <a:bodyPr anchor="ctr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600" dirty="0">
                <a:latin typeface="+mn-lt"/>
              </a:rPr>
              <a:t>is</a:t>
            </a:r>
            <a:br>
              <a:rPr lang="en-US" altLang="zh-CN" sz="3600" dirty="0">
                <a:latin typeface="+mn-lt"/>
              </a:rPr>
            </a:br>
            <a:r>
              <a:rPr lang="en-US" altLang="zh-CN" sz="3600" dirty="0">
                <a:latin typeface="+mn-lt"/>
              </a:rPr>
              <a:t>are</a:t>
            </a:r>
            <a:endParaRPr lang="zh-CN" altLang="en-US" sz="3600" dirty="0">
              <a:latin typeface="+mn-lt"/>
            </a:endParaRPr>
          </a:p>
        </p:txBody>
      </p:sp>
      <p:sp>
        <p:nvSpPr>
          <p:cNvPr id="16391" name="TextBox 12">
            <a:extLst>
              <a:ext uri="{FF2B5EF4-FFF2-40B4-BE49-F238E27FC236}">
                <a16:creationId xmlns:a16="http://schemas.microsoft.com/office/drawing/2014/main" xmlns="" id="{6E8C09A0-14E6-4101-B513-19FBDB75D0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4313" y="2038350"/>
            <a:ext cx="5000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Times New Roman" panose="02020603050405020304" pitchFamily="18" charset="0"/>
              </a:rPr>
              <a:t>2</a:t>
            </a:r>
            <a:endParaRPr lang="zh-CN" altLang="en-US" sz="3600" b="1">
              <a:latin typeface="Times New Roman" panose="02020603050405020304" pitchFamily="18" charset="0"/>
            </a:endParaRPr>
          </a:p>
        </p:txBody>
      </p:sp>
      <p:sp>
        <p:nvSpPr>
          <p:cNvPr id="16392" name="矩形 13">
            <a:extLst>
              <a:ext uri="{FF2B5EF4-FFF2-40B4-BE49-F238E27FC236}">
                <a16:creationId xmlns:a16="http://schemas.microsoft.com/office/drawing/2014/main" xmlns="" id="{47D0C89C-C023-4511-BBD9-372D724B75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925" y="4857750"/>
            <a:ext cx="1441450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pPr algn="ctr">
              <a:buFontTx/>
              <a:buNone/>
              <a:defRPr/>
            </a:pPr>
            <a:r>
              <a:rPr lang="en-US" altLang="zh-CN" sz="3600" dirty="0">
                <a:solidFill>
                  <a:srgbClr val="C00000"/>
                </a:solidFill>
                <a:latin typeface="+mn-lt"/>
              </a:rPr>
              <a:t>How </a:t>
            </a:r>
            <a:endParaRPr lang="zh-CN" altLang="en-US" sz="3600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16393" name="矩形 14">
            <a:extLst>
              <a:ext uri="{FF2B5EF4-FFF2-40B4-BE49-F238E27FC236}">
                <a16:creationId xmlns:a16="http://schemas.microsoft.com/office/drawing/2014/main" xmlns="" id="{F44BC7AB-DA2A-43FC-8071-FB6292C9CD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3938" y="1196975"/>
            <a:ext cx="6500812" cy="12001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pPr algn="ctr">
              <a:buFontTx/>
              <a:buNone/>
              <a:defRPr/>
            </a:pPr>
            <a:r>
              <a:rPr lang="en-US" altLang="zh-CN" sz="3600" dirty="0">
                <a:latin typeface="+mn-lt"/>
              </a:rPr>
              <a:t>The flower is beautiful.</a:t>
            </a:r>
            <a:br>
              <a:rPr lang="en-US" altLang="zh-CN" sz="3600" dirty="0">
                <a:latin typeface="+mn-lt"/>
              </a:rPr>
            </a:br>
            <a:r>
              <a:rPr lang="en-US" altLang="zh-CN" sz="3600" dirty="0">
                <a:latin typeface="+mn-lt"/>
              </a:rPr>
              <a:t>The flowers are beautiful.</a:t>
            </a:r>
          </a:p>
        </p:txBody>
      </p:sp>
      <p:sp>
        <p:nvSpPr>
          <p:cNvPr id="16394" name="TextBox 15">
            <a:extLst>
              <a:ext uri="{FF2B5EF4-FFF2-40B4-BE49-F238E27FC236}">
                <a16:creationId xmlns:a16="http://schemas.microsoft.com/office/drawing/2014/main" xmlns="" id="{C9874A7E-0985-4478-9E14-63BEFE800A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48600" y="4846638"/>
            <a:ext cx="33813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C00000"/>
                </a:solidFill>
                <a:latin typeface="Times New Roman" panose="02020603050405020304" pitchFamily="18" charset="0"/>
              </a:rPr>
              <a:t>!</a:t>
            </a:r>
            <a:endParaRPr lang="zh-CN" altLang="en-US" sz="3600" b="1">
              <a:solidFill>
                <a:srgbClr val="C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395" name="矩形 16">
            <a:extLst>
              <a:ext uri="{FF2B5EF4-FFF2-40B4-BE49-F238E27FC236}">
                <a16:creationId xmlns:a16="http://schemas.microsoft.com/office/drawing/2014/main" xmlns="" id="{1EDFF8E2-DEE8-4782-9614-742CD98475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03350" y="4857750"/>
            <a:ext cx="1944688" cy="646113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</a:ln>
        </p:spPr>
        <p:txBody>
          <a:bodyPr anchor="ctr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600" dirty="0">
                <a:latin typeface="+mn-lt"/>
              </a:rPr>
              <a:t>beautiful</a:t>
            </a:r>
            <a:endParaRPr lang="zh-CN" altLang="en-US" sz="3600" dirty="0">
              <a:latin typeface="+mn-lt"/>
            </a:endParaRPr>
          </a:p>
        </p:txBody>
      </p:sp>
      <p:sp>
        <p:nvSpPr>
          <p:cNvPr id="16396" name="矩形 17">
            <a:extLst>
              <a:ext uri="{FF2B5EF4-FFF2-40B4-BE49-F238E27FC236}">
                <a16:creationId xmlns:a16="http://schemas.microsoft.com/office/drawing/2014/main" xmlns="" id="{C5C0983D-0A67-40E9-808B-EE83EDFA3B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14713" y="4581525"/>
            <a:ext cx="2236787" cy="120015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</a:ln>
        </p:spPr>
        <p:txBody>
          <a:bodyPr anchor="ctr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600" dirty="0">
                <a:latin typeface="+mn-lt"/>
              </a:rPr>
              <a:t>the flower</a:t>
            </a:r>
            <a:br>
              <a:rPr lang="en-US" altLang="zh-CN" sz="3600" dirty="0">
                <a:latin typeface="+mn-lt"/>
              </a:rPr>
            </a:br>
            <a:r>
              <a:rPr lang="en-US" altLang="zh-CN" sz="3600" dirty="0">
                <a:latin typeface="+mn-lt"/>
              </a:rPr>
              <a:t>the flowers</a:t>
            </a:r>
          </a:p>
        </p:txBody>
      </p:sp>
      <p:sp>
        <p:nvSpPr>
          <p:cNvPr id="23" name="Rectangle 4">
            <a:extLst>
              <a:ext uri="{FF2B5EF4-FFF2-40B4-BE49-F238E27FC236}">
                <a16:creationId xmlns:a16="http://schemas.microsoft.com/office/drawing/2014/main" xmlns="" id="{847B0FB1-34D4-46AA-9F5C-B5A2F0FF27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" y="2582863"/>
            <a:ext cx="8532813" cy="677862"/>
          </a:xfrm>
          <a:prstGeom prst="rect">
            <a:avLst/>
          </a:prstGeom>
          <a:solidFill>
            <a:srgbClr val="FF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3600">
                <a:solidFill>
                  <a:srgbClr val="FF0066"/>
                </a:solidFill>
                <a:latin typeface="Times New Roman" panose="02020603050405020304" pitchFamily="18" charset="0"/>
              </a:rPr>
              <a:t>How+ adjective/adverb + subject+ verb+!</a:t>
            </a:r>
            <a:endParaRPr lang="zh-CN" altLang="en-US" sz="3600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24" name="Rectangle 4">
            <a:extLst>
              <a:ext uri="{FF2B5EF4-FFF2-40B4-BE49-F238E27FC236}">
                <a16:creationId xmlns:a16="http://schemas.microsoft.com/office/drawing/2014/main" xmlns="" id="{1EA722C4-68D8-4923-BFE8-1938BFC27A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" y="3260725"/>
            <a:ext cx="8532813" cy="730250"/>
          </a:xfrm>
          <a:prstGeom prst="rect">
            <a:avLst/>
          </a:prstGeom>
          <a:solidFill>
            <a:srgbClr val="FFCC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3600">
                <a:solidFill>
                  <a:srgbClr val="000000"/>
                </a:solidFill>
                <a:latin typeface="Times New Roman" panose="02020603050405020304" pitchFamily="18" charset="0"/>
              </a:rPr>
              <a:t>How+ </a:t>
            </a:r>
            <a:r>
              <a:rPr lang="zh-CN" altLang="en-US" sz="3600">
                <a:solidFill>
                  <a:srgbClr val="000000"/>
                </a:solidFill>
                <a:latin typeface="Times New Roman" panose="02020603050405020304" pitchFamily="18" charset="0"/>
              </a:rPr>
              <a:t>形容词</a:t>
            </a:r>
            <a:r>
              <a:rPr lang="en-US" altLang="zh-CN" sz="3600">
                <a:solidFill>
                  <a:srgbClr val="000000"/>
                </a:solidFill>
                <a:latin typeface="Times New Roman" panose="02020603050405020304" pitchFamily="18" charset="0"/>
              </a:rPr>
              <a:t>/</a:t>
            </a:r>
            <a:r>
              <a:rPr lang="zh-CN" altLang="en-US" sz="3600">
                <a:solidFill>
                  <a:srgbClr val="000000"/>
                </a:solidFill>
                <a:latin typeface="Times New Roman" panose="02020603050405020304" pitchFamily="18" charset="0"/>
              </a:rPr>
              <a:t>副词</a:t>
            </a:r>
            <a:r>
              <a:rPr lang="en-US" altLang="zh-CN" sz="3600">
                <a:solidFill>
                  <a:srgbClr val="000000"/>
                </a:solidFill>
                <a:latin typeface="Times New Roman" panose="02020603050405020304" pitchFamily="18" charset="0"/>
              </a:rPr>
              <a:t> + </a:t>
            </a:r>
            <a:r>
              <a:rPr lang="zh-CN" altLang="en-US" sz="3600">
                <a:solidFill>
                  <a:srgbClr val="000000"/>
                </a:solidFill>
                <a:latin typeface="Times New Roman" panose="02020603050405020304" pitchFamily="18" charset="0"/>
              </a:rPr>
              <a:t>主语</a:t>
            </a:r>
            <a:r>
              <a:rPr lang="en-US" altLang="zh-CN" sz="3600">
                <a:solidFill>
                  <a:srgbClr val="000000"/>
                </a:solidFill>
                <a:latin typeface="Times New Roman" panose="02020603050405020304" pitchFamily="18" charset="0"/>
              </a:rPr>
              <a:t>+ </a:t>
            </a:r>
            <a:r>
              <a:rPr lang="zh-CN" altLang="en-US" sz="3600">
                <a:solidFill>
                  <a:srgbClr val="000000"/>
                </a:solidFill>
                <a:latin typeface="Times New Roman" panose="02020603050405020304" pitchFamily="18" charset="0"/>
              </a:rPr>
              <a:t>谓语动词</a:t>
            </a:r>
            <a:r>
              <a:rPr lang="en-US" altLang="zh-CN" sz="3600">
                <a:solidFill>
                  <a:srgbClr val="000000"/>
                </a:solidFill>
                <a:latin typeface="Times New Roman" panose="02020603050405020304" pitchFamily="18" charset="0"/>
              </a:rPr>
              <a:t>+ !</a:t>
            </a:r>
            <a:endParaRPr lang="zh-CN" altLang="en-US" sz="36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207E4B2C-13B4-450B-97CA-C60794056F8C}"/>
              </a:ext>
            </a:extLst>
          </p:cNvPr>
          <p:cNvSpPr/>
          <p:nvPr/>
        </p:nvSpPr>
        <p:spPr>
          <a:xfrm>
            <a:off x="1547813" y="3260725"/>
            <a:ext cx="2447925" cy="64928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31" name="上箭头 30">
            <a:extLst>
              <a:ext uri="{FF2B5EF4-FFF2-40B4-BE49-F238E27FC236}">
                <a16:creationId xmlns:a16="http://schemas.microsoft.com/office/drawing/2014/main" xmlns="" id="{E1A47EE0-E105-49F6-88C1-B4FAC2EF3C51}"/>
              </a:ext>
            </a:extLst>
          </p:cNvPr>
          <p:cNvSpPr/>
          <p:nvPr/>
        </p:nvSpPr>
        <p:spPr>
          <a:xfrm>
            <a:off x="2268538" y="4125913"/>
            <a:ext cx="323850" cy="358775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32" name="上箭头 31">
            <a:extLst>
              <a:ext uri="{FF2B5EF4-FFF2-40B4-BE49-F238E27FC236}">
                <a16:creationId xmlns:a16="http://schemas.microsoft.com/office/drawing/2014/main" xmlns="" id="{9939CA71-D955-4592-BDC1-D20DCADF4821}"/>
              </a:ext>
            </a:extLst>
          </p:cNvPr>
          <p:cNvSpPr/>
          <p:nvPr/>
        </p:nvSpPr>
        <p:spPr>
          <a:xfrm>
            <a:off x="503238" y="4125913"/>
            <a:ext cx="323850" cy="358775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xmlns="" id="{D3C2AB59-91A1-4500-8120-847529D9AC44}"/>
              </a:ext>
            </a:extLst>
          </p:cNvPr>
          <p:cNvSpPr/>
          <p:nvPr/>
        </p:nvSpPr>
        <p:spPr>
          <a:xfrm>
            <a:off x="4500563" y="3260725"/>
            <a:ext cx="863600" cy="64928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34" name="上箭头 33">
            <a:extLst>
              <a:ext uri="{FF2B5EF4-FFF2-40B4-BE49-F238E27FC236}">
                <a16:creationId xmlns:a16="http://schemas.microsoft.com/office/drawing/2014/main" xmlns="" id="{6149B9F5-EB57-405D-8946-6FE6151268A1}"/>
              </a:ext>
            </a:extLst>
          </p:cNvPr>
          <p:cNvSpPr/>
          <p:nvPr/>
        </p:nvSpPr>
        <p:spPr>
          <a:xfrm>
            <a:off x="4716463" y="4125913"/>
            <a:ext cx="323850" cy="358775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37" name="矩形 36">
            <a:extLst>
              <a:ext uri="{FF2B5EF4-FFF2-40B4-BE49-F238E27FC236}">
                <a16:creationId xmlns:a16="http://schemas.microsoft.com/office/drawing/2014/main" xmlns="" id="{DF09F5CC-251E-4FAB-9BE7-ACD2B2027BF0}"/>
              </a:ext>
            </a:extLst>
          </p:cNvPr>
          <p:cNvSpPr/>
          <p:nvPr/>
        </p:nvSpPr>
        <p:spPr>
          <a:xfrm>
            <a:off x="5724525" y="3260725"/>
            <a:ext cx="1871663" cy="64928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38" name="上箭头 37">
            <a:extLst>
              <a:ext uri="{FF2B5EF4-FFF2-40B4-BE49-F238E27FC236}">
                <a16:creationId xmlns:a16="http://schemas.microsoft.com/office/drawing/2014/main" xmlns="" id="{0565AE94-97F8-48D1-A61C-3D4F28866363}"/>
              </a:ext>
            </a:extLst>
          </p:cNvPr>
          <p:cNvSpPr/>
          <p:nvPr/>
        </p:nvSpPr>
        <p:spPr>
          <a:xfrm>
            <a:off x="6415088" y="4076700"/>
            <a:ext cx="323850" cy="360363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39" name="上箭头 38">
            <a:extLst>
              <a:ext uri="{FF2B5EF4-FFF2-40B4-BE49-F238E27FC236}">
                <a16:creationId xmlns:a16="http://schemas.microsoft.com/office/drawing/2014/main" xmlns="" id="{408BFBFE-FED3-4FA1-B93D-C56A95B9192C}"/>
              </a:ext>
            </a:extLst>
          </p:cNvPr>
          <p:cNvSpPr/>
          <p:nvPr/>
        </p:nvSpPr>
        <p:spPr>
          <a:xfrm>
            <a:off x="7812088" y="4125913"/>
            <a:ext cx="323850" cy="358775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 animBg="1"/>
      <p:bldP spid="16391" grpId="0"/>
      <p:bldP spid="16392" grpId="0"/>
      <p:bldP spid="16393" grpId="0"/>
      <p:bldP spid="16394" grpId="0"/>
      <p:bldP spid="16395" grpId="0" animBg="1"/>
      <p:bldP spid="16396" grpId="0" animBg="1"/>
      <p:bldP spid="23" grpId="0" bldLvl="0" animBg="1"/>
      <p:bldP spid="24" grpId="0" bldLvl="0" animBg="1"/>
      <p:bldP spid="29" grpId="0" animBg="1"/>
      <p:bldP spid="31" grpId="0" animBg="1"/>
      <p:bldP spid="32" grpId="0" animBg="1"/>
      <p:bldP spid="33" grpId="0" animBg="1"/>
      <p:bldP spid="34" grpId="0" animBg="1"/>
      <p:bldP spid="37" grpId="0" animBg="1"/>
      <p:bldP spid="38" grpId="0" animBg="1"/>
      <p:bldP spid="39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3" descr="QQ截图20130131114232">
            <a:extLst>
              <a:ext uri="{FF2B5EF4-FFF2-40B4-BE49-F238E27FC236}">
                <a16:creationId xmlns:a16="http://schemas.microsoft.com/office/drawing/2014/main" xmlns="" id="{EDB8F494-05DA-45CE-BF9E-9F7CE6B7F4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7175" y="3759200"/>
            <a:ext cx="3551238" cy="288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6" name="Rectangle 2">
            <a:extLst>
              <a:ext uri="{FF2B5EF4-FFF2-40B4-BE49-F238E27FC236}">
                <a16:creationId xmlns:a16="http://schemas.microsoft.com/office/drawing/2014/main" xmlns="" id="{1CAD6056-80C7-4D86-B8E7-A68A33CDD8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3238" y="692150"/>
            <a:ext cx="7956550" cy="3816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eaLnBrk="0" hangingPunct="0">
              <a:spcBef>
                <a:spcPct val="20000"/>
              </a:spcBef>
              <a:buFontTx/>
              <a:buNone/>
              <a:defRPr/>
            </a:pPr>
            <a:r>
              <a:rPr lang="en-US" sz="3600" dirty="0">
                <a:latin typeface="+mn-lt"/>
                <a:ea typeface="黑体" panose="02010609060101010101" pitchFamily="2" charset="-122"/>
                <a:sym typeface="Calibri" panose="020F0502020204030204" pitchFamily="34" charset="0"/>
              </a:rPr>
              <a:t>What an interesting poem it is!             </a:t>
            </a:r>
          </a:p>
          <a:p>
            <a:pPr eaLnBrk="0" hangingPunct="0">
              <a:spcBef>
                <a:spcPct val="20000"/>
              </a:spcBef>
              <a:buFontTx/>
              <a:buNone/>
              <a:defRPr/>
            </a:pPr>
            <a:r>
              <a:rPr lang="en-US" sz="3600" dirty="0">
                <a:latin typeface="+mn-lt"/>
                <a:ea typeface="黑体" panose="02010609060101010101" pitchFamily="2" charset="-122"/>
                <a:sym typeface="Calibri" panose="020F0502020204030204" pitchFamily="34" charset="0"/>
              </a:rPr>
              <a:t>How lucky they are!</a:t>
            </a:r>
            <a:endParaRPr lang="zh-CN" altLang="en-US" sz="3600" dirty="0">
              <a:latin typeface="+mn-lt"/>
              <a:ea typeface="黑体" panose="02010609060101010101" pitchFamily="2" charset="-122"/>
              <a:sym typeface="Calibri" panose="020F0502020204030204" pitchFamily="34" charset="0"/>
            </a:endParaRPr>
          </a:p>
          <a:p>
            <a:pPr eaLnBrk="0" hangingPunct="0">
              <a:spcBef>
                <a:spcPct val="20000"/>
              </a:spcBef>
              <a:buFontTx/>
              <a:buNone/>
              <a:defRPr/>
            </a:pPr>
            <a:r>
              <a:rPr lang="en-US" sz="3600" dirty="0">
                <a:latin typeface="+mn-lt"/>
                <a:ea typeface="黑体" panose="02010609060101010101" pitchFamily="2" charset="-122"/>
                <a:sym typeface="Calibri" panose="020F0502020204030204" pitchFamily="34" charset="0"/>
              </a:rPr>
              <a:t>What beautiful flowers they are!                  </a:t>
            </a:r>
          </a:p>
          <a:p>
            <a:pPr eaLnBrk="0" hangingPunct="0">
              <a:spcBef>
                <a:spcPct val="20000"/>
              </a:spcBef>
              <a:buFontTx/>
              <a:buNone/>
              <a:defRPr/>
            </a:pPr>
            <a:r>
              <a:rPr lang="en-US" sz="3600" dirty="0">
                <a:latin typeface="+mn-lt"/>
                <a:ea typeface="黑体" panose="02010609060101010101" pitchFamily="2" charset="-122"/>
                <a:sym typeface="Calibri" panose="020F0502020204030204" pitchFamily="34" charset="0"/>
              </a:rPr>
              <a:t>How </a:t>
            </a:r>
            <a:r>
              <a:rPr lang="zh-CN" altLang="en-US" sz="3600" dirty="0">
                <a:latin typeface="+mn-lt"/>
                <a:ea typeface="黑体" panose="02010609060101010101" pitchFamily="2" charset="-122"/>
                <a:sym typeface="Calibri" panose="020F0502020204030204" pitchFamily="34" charset="0"/>
              </a:rPr>
              <a:t>quickly the time passed</a:t>
            </a:r>
            <a:r>
              <a:rPr lang="en-US" sz="3600" dirty="0">
                <a:latin typeface="+mn-lt"/>
                <a:ea typeface="黑体" panose="02010609060101010101" pitchFamily="2" charset="-122"/>
                <a:sym typeface="Calibri" panose="020F0502020204030204" pitchFamily="34" charset="0"/>
              </a:rPr>
              <a:t>!</a:t>
            </a:r>
            <a:endParaRPr lang="zh-CN" altLang="en-US" sz="3600" dirty="0">
              <a:latin typeface="+mn-lt"/>
              <a:ea typeface="黑体" panose="02010609060101010101" pitchFamily="2" charset="-122"/>
              <a:sym typeface="Calibri" panose="020F0502020204030204" pitchFamily="34" charset="0"/>
            </a:endParaRPr>
          </a:p>
          <a:p>
            <a:pPr eaLnBrk="0" hangingPunct="0">
              <a:spcBef>
                <a:spcPct val="20000"/>
              </a:spcBef>
              <a:buFontTx/>
              <a:buNone/>
              <a:defRPr/>
            </a:pPr>
            <a:r>
              <a:rPr lang="en-US" sz="3600" dirty="0">
                <a:latin typeface="+mn-lt"/>
                <a:ea typeface="黑体" panose="02010609060101010101" pitchFamily="2" charset="-122"/>
                <a:sym typeface="Calibri" panose="020F0502020204030204" pitchFamily="34" charset="0"/>
              </a:rPr>
              <a:t>What bad weather it is!                         </a:t>
            </a:r>
          </a:p>
          <a:p>
            <a:pPr eaLnBrk="0" hangingPunct="0">
              <a:spcBef>
                <a:spcPct val="20000"/>
              </a:spcBef>
              <a:buFontTx/>
              <a:buNone/>
              <a:defRPr/>
            </a:pPr>
            <a:r>
              <a:rPr lang="en-US" sz="3600" dirty="0">
                <a:latin typeface="+mn-lt"/>
                <a:ea typeface="黑体" panose="02010609060101010101" pitchFamily="2" charset="-122"/>
                <a:sym typeface="Calibri" panose="020F0502020204030204" pitchFamily="34" charset="0"/>
              </a:rPr>
              <a:t>How bright</a:t>
            </a:r>
            <a:r>
              <a:rPr lang="zh-CN" altLang="en-US" sz="3600" dirty="0">
                <a:latin typeface="+mn-lt"/>
                <a:sym typeface="Calibri" panose="020F0502020204030204" pitchFamily="34" charset="0"/>
              </a:rPr>
              <a:t> the stars are!</a:t>
            </a:r>
            <a:endParaRPr lang="en-US" sz="3600" dirty="0">
              <a:latin typeface="+mn-lt"/>
              <a:ea typeface="黑体" panose="02010609060101010101" pitchFamily="2" charset="-122"/>
              <a:sym typeface="Calibri" panose="020F0502020204030204" pitchFamily="34" charset="0"/>
            </a:endParaRPr>
          </a:p>
        </p:txBody>
      </p:sp>
      <p:sp>
        <p:nvSpPr>
          <p:cNvPr id="36867" name="TextBox 2">
            <a:extLst>
              <a:ext uri="{FF2B5EF4-FFF2-40B4-BE49-F238E27FC236}">
                <a16:creationId xmlns:a16="http://schemas.microsoft.com/office/drawing/2014/main" xmlns="" id="{34ACCAFD-1CB8-496E-8316-978143B7D2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5157788"/>
            <a:ext cx="48974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 i="1">
                <a:solidFill>
                  <a:srgbClr val="0000FF"/>
                </a:solidFill>
                <a:latin typeface="Times New Roman" panose="02020603050405020304" pitchFamily="18" charset="0"/>
              </a:rPr>
              <a:t>Examples of exclamations. </a:t>
            </a:r>
            <a:endParaRPr lang="zh-CN" altLang="en-US" sz="3200" b="1" i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3">
            <a:extLst>
              <a:ext uri="{FF2B5EF4-FFF2-40B4-BE49-F238E27FC236}">
                <a16:creationId xmlns:a16="http://schemas.microsoft.com/office/drawing/2014/main" xmlns="" id="{9E49E8B4-A935-4A70-9C9C-FC4541EE74F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87338" y="830263"/>
            <a:ext cx="8496300" cy="1338262"/>
          </a:xfrm>
        </p:spPr>
        <p:txBody>
          <a:bodyPr>
            <a:spAutoFit/>
          </a:bodyPr>
          <a:lstStyle/>
          <a:p>
            <a:pPr>
              <a:defRPr/>
            </a:pPr>
            <a:r>
              <a:rPr lang="en-GB" altLang="en-US" sz="2800" b="1" i="1" dirty="0">
                <a:solidFill>
                  <a:schemeClr val="tx1"/>
                </a:solidFill>
                <a:latin typeface="+mn-lt"/>
              </a:rPr>
              <a:t>We can use a word or phrase as an exclamation, such as Oh no! or Lovely! We can also use a word or phrase with what or how to show strong feelings.</a:t>
            </a:r>
            <a:endParaRPr lang="en-US" sz="2800" b="1" i="1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37890" name="Picture 7" descr="QQ截图20150108170839">
            <a:extLst>
              <a:ext uri="{FF2B5EF4-FFF2-40B4-BE49-F238E27FC236}">
                <a16:creationId xmlns:a16="http://schemas.microsoft.com/office/drawing/2014/main" xmlns="" id="{3F4BC94D-19A5-42B4-8752-FF750172DA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2708275"/>
            <a:ext cx="7918450" cy="200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2">
            <a:extLst>
              <a:ext uri="{FF2B5EF4-FFF2-40B4-BE49-F238E27FC236}">
                <a16:creationId xmlns:a16="http://schemas.microsoft.com/office/drawing/2014/main" xmlns="" id="{19C077B1-B7B6-4642-836C-C376E27172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950" y="5084763"/>
            <a:ext cx="8712200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一个单词或短语可以成为感叹句。</a:t>
            </a:r>
            <a:endParaRPr lang="en-US" altLang="zh-CN" sz="3200" b="1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what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或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how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加一个单词或短语也可以成为感叹句。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2" descr="QQ截图20150108170917">
            <a:extLst>
              <a:ext uri="{FF2B5EF4-FFF2-40B4-BE49-F238E27FC236}">
                <a16:creationId xmlns:a16="http://schemas.microsoft.com/office/drawing/2014/main" xmlns="" id="{9287C71B-1BF1-4389-9E92-ABA370F7F9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196975"/>
            <a:ext cx="8104187" cy="173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0" name="Text Box 4">
            <a:extLst>
              <a:ext uri="{FF2B5EF4-FFF2-40B4-BE49-F238E27FC236}">
                <a16:creationId xmlns:a16="http://schemas.microsoft.com/office/drawing/2014/main" xmlns="" id="{C081D9A3-4570-45AC-B306-7F32D233ED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78525" y="1712913"/>
            <a:ext cx="14938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What</a:t>
            </a:r>
            <a:endParaRPr lang="zh-CN" altLang="en-US" sz="3200" b="1">
              <a:latin typeface="Times New Roman" panose="02020603050405020304" pitchFamily="18" charset="0"/>
            </a:endParaRPr>
          </a:p>
        </p:txBody>
      </p:sp>
      <p:sp>
        <p:nvSpPr>
          <p:cNvPr id="14341" name="Text Box 5">
            <a:extLst>
              <a:ext uri="{FF2B5EF4-FFF2-40B4-BE49-F238E27FC236}">
                <a16:creationId xmlns:a16="http://schemas.microsoft.com/office/drawing/2014/main" xmlns="" id="{5CAF71EE-7461-4274-8A49-B688646398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83463" y="1747838"/>
            <a:ext cx="10048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How</a:t>
            </a:r>
          </a:p>
        </p:txBody>
      </p:sp>
      <p:sp>
        <p:nvSpPr>
          <p:cNvPr id="14342" name="Text Box 6">
            <a:extLst>
              <a:ext uri="{FF2B5EF4-FFF2-40B4-BE49-F238E27FC236}">
                <a16:creationId xmlns:a16="http://schemas.microsoft.com/office/drawing/2014/main" xmlns="" id="{CE337E37-898F-4039-A68A-080837CA44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8138" y="2124075"/>
            <a:ext cx="5413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!</a:t>
            </a:r>
          </a:p>
        </p:txBody>
      </p:sp>
      <p:sp>
        <p:nvSpPr>
          <p:cNvPr id="9" name="TextBox 2">
            <a:extLst>
              <a:ext uri="{FF2B5EF4-FFF2-40B4-BE49-F238E27FC236}">
                <a16:creationId xmlns:a16="http://schemas.microsoft.com/office/drawing/2014/main" xmlns="" id="{1FC977C0-45DF-40FE-BE50-D6A7D798F3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7313" y="3503613"/>
            <a:ext cx="6048375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感叹句经常以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what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或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how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开头。</a:t>
            </a:r>
            <a:endParaRPr lang="en-US" altLang="zh-CN" sz="3200" b="1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在感叹句末尾经常使用“！”</a:t>
            </a:r>
          </a:p>
        </p:txBody>
      </p:sp>
      <p:pic>
        <p:nvPicPr>
          <p:cNvPr id="38918" name="图片 9" descr="37.jpg">
            <a:extLst>
              <a:ext uri="{FF2B5EF4-FFF2-40B4-BE49-F238E27FC236}">
                <a16:creationId xmlns:a16="http://schemas.microsoft.com/office/drawing/2014/main" xmlns="" id="{1F20842E-036C-4112-8171-912044095C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3651250"/>
            <a:ext cx="2206625" cy="283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 bldLvl="0"/>
      <p:bldP spid="14341" grpId="0" bldLvl="0"/>
      <p:bldP spid="14342" grpId="0" bldLvl="0"/>
      <p:bldP spid="9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TextBox 1">
            <a:extLst>
              <a:ext uri="{FF2B5EF4-FFF2-40B4-BE49-F238E27FC236}">
                <a16:creationId xmlns:a16="http://schemas.microsoft.com/office/drawing/2014/main" xmlns="" id="{D2A62735-BB80-47B3-AEA0-A2FB5420A0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6600" y="404813"/>
            <a:ext cx="20875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000" b="1">
                <a:latin typeface="Times New Roman" panose="02020603050405020304" pitchFamily="18" charset="0"/>
              </a:rPr>
              <a:t>感叹句</a:t>
            </a:r>
          </a:p>
        </p:txBody>
      </p:sp>
      <p:sp>
        <p:nvSpPr>
          <p:cNvPr id="39938" name="TextBox 2">
            <a:extLst>
              <a:ext uri="{FF2B5EF4-FFF2-40B4-BE49-F238E27FC236}">
                <a16:creationId xmlns:a16="http://schemas.microsoft.com/office/drawing/2014/main" xmlns="" id="{BED7F0EA-02BF-492C-BF6A-E9598FB929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1412875"/>
            <a:ext cx="8351838" cy="258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3600">
                <a:latin typeface="Times New Roman" panose="02020603050405020304" pitchFamily="18" charset="0"/>
              </a:rPr>
              <a:t>1.</a:t>
            </a:r>
            <a:r>
              <a:rPr lang="zh-CN" altLang="en-US" sz="3600">
                <a:latin typeface="Times New Roman" panose="02020603050405020304" pitchFamily="18" charset="0"/>
              </a:rPr>
              <a:t>感叹句是用来表达</a:t>
            </a:r>
            <a:r>
              <a:rPr lang="zh-CN" altLang="en-US" sz="3600" b="1">
                <a:solidFill>
                  <a:srgbClr val="FF0000"/>
                </a:solidFill>
                <a:latin typeface="Times New Roman" panose="02020603050405020304" pitchFamily="18" charset="0"/>
              </a:rPr>
              <a:t>赞美、惊叹、喜悦</a:t>
            </a:r>
            <a:r>
              <a:rPr lang="zh-CN" altLang="en-US" sz="3600">
                <a:latin typeface="Times New Roman" panose="02020603050405020304" pitchFamily="18" charset="0"/>
              </a:rPr>
              <a:t>等强烈情感的句子。通常由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what</a:t>
            </a:r>
            <a:r>
              <a:rPr lang="zh-CN" altLang="en-US" sz="3600">
                <a:latin typeface="Times New Roman" panose="02020603050405020304" pitchFamily="18" charset="0"/>
              </a:rPr>
              <a:t>或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how</a:t>
            </a:r>
            <a:r>
              <a:rPr lang="zh-CN" altLang="en-US" sz="3600">
                <a:latin typeface="Times New Roman" panose="02020603050405020304" pitchFamily="18" charset="0"/>
              </a:rPr>
              <a:t>引导，句末多用</a:t>
            </a:r>
            <a:r>
              <a:rPr lang="zh-CN" altLang="en-US" sz="3600" b="1">
                <a:solidFill>
                  <a:srgbClr val="FF0000"/>
                </a:solidFill>
                <a:latin typeface="Times New Roman" panose="02020603050405020304" pitchFamily="18" charset="0"/>
              </a:rPr>
              <a:t>感叹号</a:t>
            </a:r>
            <a:r>
              <a:rPr lang="zh-CN" altLang="en-US" sz="3600">
                <a:latin typeface="Times New Roman" panose="02020603050405020304" pitchFamily="18" charset="0"/>
              </a:rPr>
              <a:t>。</a:t>
            </a:r>
          </a:p>
        </p:txBody>
      </p:sp>
      <p:pic>
        <p:nvPicPr>
          <p:cNvPr id="39939" name="Picture 4" descr="c:\documents and settings\administrator\application data\360se6\User Data\temp\5w9w0_kqyv623iozbdks2ugfjeg5sckzsew_294x303.jpg_468x468.jpg">
            <a:extLst>
              <a:ext uri="{FF2B5EF4-FFF2-40B4-BE49-F238E27FC236}">
                <a16:creationId xmlns:a16="http://schemas.microsoft.com/office/drawing/2014/main" xmlns="" id="{12FFE40F-6DF3-4895-B245-1595612155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9663" y="3779838"/>
            <a:ext cx="2392362" cy="246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TextBox 2">
            <a:extLst>
              <a:ext uri="{FF2B5EF4-FFF2-40B4-BE49-F238E27FC236}">
                <a16:creationId xmlns:a16="http://schemas.microsoft.com/office/drawing/2014/main" xmlns="" id="{3350044E-F2A7-45B7-88B3-AB6E23ED96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620713"/>
            <a:ext cx="8351838" cy="82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3600">
                <a:latin typeface="Times New Roman" panose="02020603050405020304" pitchFamily="18" charset="0"/>
              </a:rPr>
              <a:t>2. </a:t>
            </a:r>
            <a:r>
              <a:rPr lang="zh-CN" altLang="en-US" sz="3600">
                <a:latin typeface="Times New Roman" panose="02020603050405020304" pitchFamily="18" charset="0"/>
              </a:rPr>
              <a:t>感叹句的用法和句式</a:t>
            </a:r>
          </a:p>
        </p:txBody>
      </p:sp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xmlns="" id="{7DCD1564-6E62-4848-B76A-BFFCD2A85F05}"/>
              </a:ext>
            </a:extLst>
          </p:cNvPr>
          <p:cNvGraphicFramePr>
            <a:graphicFrameLocks noGrp="1"/>
          </p:cNvGraphicFramePr>
          <p:nvPr/>
        </p:nvGraphicFramePr>
        <p:xfrm>
          <a:off x="323850" y="1700213"/>
          <a:ext cx="8424863" cy="43894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814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80018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525653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548680">
                <a:tc>
                  <a:txBody>
                    <a:bodyPr/>
                    <a:lstStyle/>
                    <a:p>
                      <a:r>
                        <a:rPr lang="zh-CN" altLang="en-US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引导词</a:t>
                      </a:r>
                    </a:p>
                  </a:txBody>
                  <a:tcPr marL="91439" marR="91439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用法</a:t>
                      </a:r>
                    </a:p>
                  </a:txBody>
                  <a:tcPr marL="91439" marR="91439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句式</a:t>
                      </a:r>
                    </a:p>
                  </a:txBody>
                  <a:tcPr marL="91439" marR="91439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920379">
                <a:tc>
                  <a:txBody>
                    <a:bodyPr/>
                    <a:lstStyle/>
                    <a:p>
                      <a:r>
                        <a:rPr lang="en-US" altLang="zh-CN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what</a:t>
                      </a:r>
                      <a:endParaRPr lang="zh-CN" altLang="en-US" sz="30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9" marR="91439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对句子中的名词表示感叹</a:t>
                      </a:r>
                    </a:p>
                  </a:txBody>
                  <a:tcPr marL="91439" marR="91439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1. What + a / an +</a:t>
                      </a:r>
                      <a:r>
                        <a:rPr lang="zh-CN" altLang="en-US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形容词</a:t>
                      </a:r>
                      <a:r>
                        <a:rPr lang="en-US" altLang="zh-CN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+</a:t>
                      </a:r>
                      <a:r>
                        <a:rPr lang="zh-CN" altLang="en-US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可数名词单数</a:t>
                      </a:r>
                      <a:r>
                        <a:rPr lang="en-US" altLang="zh-CN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(+</a:t>
                      </a:r>
                      <a:r>
                        <a:rPr lang="zh-CN" altLang="en-US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主语</a:t>
                      </a:r>
                      <a:r>
                        <a:rPr lang="en-US" altLang="zh-CN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+</a:t>
                      </a:r>
                      <a:r>
                        <a:rPr lang="zh-CN" altLang="en-US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谓语</a:t>
                      </a:r>
                      <a:r>
                        <a:rPr lang="en-US" altLang="zh-CN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)!</a:t>
                      </a:r>
                    </a:p>
                    <a:p>
                      <a:r>
                        <a:rPr lang="en-US" altLang="zh-CN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2. What +</a:t>
                      </a:r>
                      <a:r>
                        <a:rPr lang="zh-CN" altLang="en-US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形容词</a:t>
                      </a:r>
                      <a:r>
                        <a:rPr lang="en-US" altLang="zh-CN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+</a:t>
                      </a:r>
                      <a:r>
                        <a:rPr lang="zh-CN" altLang="en-US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不可数名词</a:t>
                      </a:r>
                      <a:r>
                        <a:rPr lang="en-US" altLang="zh-CN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可数名词复数</a:t>
                      </a:r>
                      <a:r>
                        <a:rPr lang="en-US" altLang="zh-CN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(+</a:t>
                      </a:r>
                      <a:r>
                        <a:rPr lang="zh-CN" altLang="en-US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主语</a:t>
                      </a:r>
                      <a:r>
                        <a:rPr lang="en-US" altLang="zh-CN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+</a:t>
                      </a:r>
                      <a:r>
                        <a:rPr lang="zh-CN" altLang="en-US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谓语</a:t>
                      </a:r>
                      <a:r>
                        <a:rPr lang="en-US" altLang="zh-CN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)!</a:t>
                      </a:r>
                      <a:endParaRPr lang="zh-CN" altLang="en-US" sz="30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9" marR="91439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920379">
                <a:tc>
                  <a:txBody>
                    <a:bodyPr/>
                    <a:lstStyle/>
                    <a:p>
                      <a:r>
                        <a:rPr lang="en-US" altLang="zh-CN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how</a:t>
                      </a:r>
                      <a:endParaRPr lang="zh-CN" altLang="en-US" sz="30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9" marR="91439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对句子中的形容词或副词表示感叹</a:t>
                      </a:r>
                    </a:p>
                  </a:txBody>
                  <a:tcPr marL="91439" marR="91439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1. How +</a:t>
                      </a:r>
                      <a:r>
                        <a:rPr lang="zh-CN" altLang="en-US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形容词</a:t>
                      </a:r>
                      <a:r>
                        <a:rPr lang="en-US" altLang="zh-CN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副词</a:t>
                      </a:r>
                      <a:r>
                        <a:rPr lang="en-US" altLang="zh-CN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(+</a:t>
                      </a:r>
                      <a:r>
                        <a:rPr lang="zh-CN" altLang="en-US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主语</a:t>
                      </a:r>
                      <a:r>
                        <a:rPr lang="en-US" altLang="zh-CN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+</a:t>
                      </a:r>
                      <a:r>
                        <a:rPr lang="zh-CN" altLang="en-US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谓语</a:t>
                      </a:r>
                      <a:r>
                        <a:rPr lang="en-US" altLang="zh-CN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)!</a:t>
                      </a:r>
                    </a:p>
                    <a:p>
                      <a:r>
                        <a:rPr lang="en-US" altLang="zh-CN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2. How +</a:t>
                      </a:r>
                      <a:r>
                        <a:rPr lang="zh-CN" altLang="en-US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主语</a:t>
                      </a:r>
                      <a:r>
                        <a:rPr lang="en-US" altLang="zh-CN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+</a:t>
                      </a:r>
                      <a:r>
                        <a:rPr lang="zh-CN" altLang="en-US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谓语</a:t>
                      </a:r>
                      <a:r>
                        <a:rPr lang="en-US" altLang="zh-CN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!</a:t>
                      </a:r>
                      <a:endParaRPr lang="zh-CN" altLang="en-US" sz="30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9" marR="91439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07EC8FBD-5473-4DA9-A05C-F9A3C9DBA0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548680"/>
            <a:ext cx="8353425" cy="60016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What an interesting story (it is)! </a:t>
            </a:r>
          </a:p>
          <a:p>
            <a:r>
              <a:rPr lang="zh-CN" altLang="en-US" sz="3200" dirty="0">
                <a:latin typeface="Times New Roman" panose="02020603050405020304" pitchFamily="18" charset="0"/>
              </a:rPr>
              <a:t>真是个有趣的故事啊！</a:t>
            </a:r>
          </a:p>
          <a:p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What fresh air it is in this town! </a:t>
            </a:r>
          </a:p>
          <a:p>
            <a:r>
              <a:rPr lang="zh-CN" altLang="en-US" sz="3200" dirty="0">
                <a:latin typeface="Times New Roman" panose="02020603050405020304" pitchFamily="18" charset="0"/>
              </a:rPr>
              <a:t>小镇的空气真清新！</a:t>
            </a:r>
          </a:p>
          <a:p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What interesting books you are reading! </a:t>
            </a:r>
          </a:p>
          <a:p>
            <a:r>
              <a:rPr lang="zh-CN" altLang="en-US" sz="3200" dirty="0">
                <a:latin typeface="Times New Roman" panose="02020603050405020304" pitchFamily="18" charset="0"/>
              </a:rPr>
              <a:t>你正在读的书真有趣！</a:t>
            </a:r>
          </a:p>
          <a:p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How cold it is today! </a:t>
            </a:r>
          </a:p>
          <a:p>
            <a:r>
              <a:rPr lang="zh-CN" altLang="en-US" sz="3200" dirty="0">
                <a:latin typeface="Times New Roman" panose="02020603050405020304" pitchFamily="18" charset="0"/>
              </a:rPr>
              <a:t>今天真冷啊！</a:t>
            </a:r>
          </a:p>
          <a:p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How wonderfully they are dancing! </a:t>
            </a:r>
          </a:p>
          <a:p>
            <a:r>
              <a:rPr lang="zh-CN" altLang="en-US" sz="3200" dirty="0">
                <a:latin typeface="Times New Roman" panose="02020603050405020304" pitchFamily="18" charset="0"/>
              </a:rPr>
              <a:t>她们跳舞跳得真好！</a:t>
            </a:r>
          </a:p>
          <a:p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How time flies! </a:t>
            </a:r>
          </a:p>
          <a:p>
            <a:r>
              <a:rPr lang="zh-CN" altLang="en-US" sz="3200" dirty="0">
                <a:latin typeface="Times New Roman" panose="02020603050405020304" pitchFamily="18" charset="0"/>
              </a:rPr>
              <a:t>光阴似箭啊！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xmlns="" id="{874D85CC-7705-4A73-BF09-DD5DCB5A63C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23850" y="728663"/>
            <a:ext cx="8208963" cy="5580062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600"/>
              <a:t>3. what</a:t>
            </a:r>
            <a:r>
              <a:rPr lang="zh-CN" altLang="en-US" sz="3600"/>
              <a:t>与</a:t>
            </a:r>
            <a:r>
              <a:rPr lang="en-US" altLang="zh-CN" sz="3600"/>
              <a:t>how</a:t>
            </a:r>
            <a:r>
              <a:rPr lang="zh-CN" altLang="en-US" sz="3600"/>
              <a:t>引导的感叹句，一般情况</a:t>
            </a:r>
            <a:endParaRPr lang="en-US" altLang="zh-CN" sz="360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600"/>
              <a:t>下可以相互转换，转换后意义不变。如：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600"/>
              <a:t> </a:t>
            </a:r>
            <a:r>
              <a:rPr lang="en-US" altLang="zh-CN" sz="3600"/>
              <a:t>What an interesting story it is!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600">
                <a:solidFill>
                  <a:srgbClr val="FF0000"/>
                </a:solidFill>
              </a:rPr>
              <a:t>=</a:t>
            </a:r>
            <a:r>
              <a:rPr lang="zh-CN" altLang="en-US" sz="3600">
                <a:solidFill>
                  <a:srgbClr val="FF0000"/>
                </a:solidFill>
              </a:rPr>
              <a:t> </a:t>
            </a:r>
            <a:r>
              <a:rPr lang="en-US" altLang="zh-CN" sz="3600">
                <a:solidFill>
                  <a:srgbClr val="FF0000"/>
                </a:solidFill>
              </a:rPr>
              <a:t>How interesting the story is! 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600"/>
              <a:t> How beautiful the building is! 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600">
                <a:solidFill>
                  <a:srgbClr val="FF0000"/>
                </a:solidFill>
              </a:rPr>
              <a:t>= </a:t>
            </a:r>
            <a:r>
              <a:rPr lang="zh-CN" altLang="en-US" sz="3600">
                <a:solidFill>
                  <a:srgbClr val="FF0000"/>
                </a:solidFill>
              </a:rPr>
              <a:t>W</a:t>
            </a:r>
            <a:r>
              <a:rPr lang="en-US" altLang="zh-CN" sz="3600">
                <a:solidFill>
                  <a:srgbClr val="FF0000"/>
                </a:solidFill>
              </a:rPr>
              <a:t>hat a beautiful building it is!</a:t>
            </a:r>
            <a:r>
              <a:rPr lang="zh-CN" altLang="en-US" sz="3600"/>
              <a:t/>
            </a:r>
            <a:br>
              <a:rPr lang="zh-CN" altLang="en-US" sz="3600"/>
            </a:br>
            <a:endParaRPr lang="zh-CN" altLang="en-US" sz="3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2">
            <a:extLst>
              <a:ext uri="{FF2B5EF4-FFF2-40B4-BE49-F238E27FC236}">
                <a16:creationId xmlns:a16="http://schemas.microsoft.com/office/drawing/2014/main" xmlns="" id="{2DC2B43B-31C4-4B99-9BDD-101DFAF4E92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55600" y="865188"/>
            <a:ext cx="8208963" cy="5581650"/>
          </a:xfrm>
        </p:spPr>
        <p:txBody>
          <a:bodyPr/>
          <a:lstStyle/>
          <a:p>
            <a:pPr>
              <a:lnSpc>
                <a:spcPts val="4025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600"/>
              <a:t>4.</a:t>
            </a:r>
            <a:r>
              <a:rPr lang="zh-CN" altLang="en-US" sz="3600"/>
              <a:t> 在英语口语中，由</a:t>
            </a:r>
            <a:r>
              <a:rPr lang="en-US" altLang="zh-CN" sz="3600"/>
              <a:t>what </a:t>
            </a:r>
            <a:r>
              <a:rPr lang="zh-CN" altLang="en-US" sz="3600"/>
              <a:t>引导的感叹句</a:t>
            </a:r>
            <a:endParaRPr lang="en-US" altLang="zh-CN" sz="3600"/>
          </a:p>
          <a:p>
            <a:pPr>
              <a:lnSpc>
                <a:spcPts val="4025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600"/>
              <a:t>中的主语、谓语，甚至形容词有时可省</a:t>
            </a:r>
            <a:endParaRPr lang="en-US" altLang="zh-CN" sz="3600"/>
          </a:p>
          <a:p>
            <a:pPr>
              <a:lnSpc>
                <a:spcPts val="4025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600"/>
              <a:t>略，如：</a:t>
            </a:r>
            <a:endParaRPr lang="en-US" altLang="zh-CN" sz="3600"/>
          </a:p>
          <a:p>
            <a:pPr>
              <a:lnSpc>
                <a:spcPts val="4025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600">
                <a:solidFill>
                  <a:srgbClr val="FF0000"/>
                </a:solidFill>
              </a:rPr>
              <a:t>What fresh air! </a:t>
            </a:r>
          </a:p>
          <a:p>
            <a:pPr>
              <a:lnSpc>
                <a:spcPts val="4025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600">
                <a:solidFill>
                  <a:srgbClr val="FF0000"/>
                </a:solidFill>
              </a:rPr>
              <a:t>What a match!</a:t>
            </a:r>
          </a:p>
          <a:p>
            <a:pPr>
              <a:lnSpc>
                <a:spcPts val="4025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600"/>
              <a:t> 同样地，由</a:t>
            </a:r>
            <a:r>
              <a:rPr lang="en-US" altLang="zh-CN" sz="3600"/>
              <a:t>how </a:t>
            </a:r>
            <a:r>
              <a:rPr lang="zh-CN" altLang="en-US" sz="3600"/>
              <a:t>引导的感叹句有时也可</a:t>
            </a:r>
            <a:endParaRPr lang="en-US" altLang="zh-CN" sz="3600"/>
          </a:p>
          <a:p>
            <a:pPr>
              <a:lnSpc>
                <a:spcPts val="4025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600"/>
              <a:t>省略主语和谓语，如：</a:t>
            </a:r>
            <a:endParaRPr lang="en-US" altLang="zh-CN" sz="3600"/>
          </a:p>
          <a:p>
            <a:pPr>
              <a:lnSpc>
                <a:spcPts val="4025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600">
                <a:solidFill>
                  <a:srgbClr val="FF0000"/>
                </a:solidFill>
              </a:rPr>
              <a:t>How cold!</a:t>
            </a:r>
          </a:p>
          <a:p>
            <a:pPr>
              <a:lnSpc>
                <a:spcPts val="4025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600">
                <a:solidFill>
                  <a:srgbClr val="FF0000"/>
                </a:solidFill>
              </a:rPr>
              <a:t>How wonderfully!</a:t>
            </a:r>
            <a:endParaRPr lang="zh-CN" altLang="en-US" sz="3600">
              <a:solidFill>
                <a:srgbClr val="FF0000"/>
              </a:solidFill>
            </a:endParaRPr>
          </a:p>
        </p:txBody>
      </p:sp>
      <p:pic>
        <p:nvPicPr>
          <p:cNvPr id="44034" name="Picture 2" descr="c:\documents and settings\administrator\application data\360se6\User Data\temp\0260080071.jpg">
            <a:extLst>
              <a:ext uri="{FF2B5EF4-FFF2-40B4-BE49-F238E27FC236}">
                <a16:creationId xmlns:a16="http://schemas.microsoft.com/office/drawing/2014/main" xmlns="" id="{4A61EBD3-EA57-4AC7-96E8-63D423C3C0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2625" y="4286250"/>
            <a:ext cx="1360488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2" descr="c:\documents and settings\administrator\application data\360se6\User Data\temp\267867-13122F5233857.jpg">
            <a:extLst>
              <a:ext uri="{FF2B5EF4-FFF2-40B4-BE49-F238E27FC236}">
                <a16:creationId xmlns:a16="http://schemas.microsoft.com/office/drawing/2014/main" xmlns="" id="{4E99A195-183C-4436-9F38-ED12D2A2CF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1100" y="3968750"/>
            <a:ext cx="2636838" cy="2636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58" name="Rectangle 2">
            <a:extLst>
              <a:ext uri="{FF2B5EF4-FFF2-40B4-BE49-F238E27FC236}">
                <a16:creationId xmlns:a16="http://schemas.microsoft.com/office/drawing/2014/main" xmlns="" id="{CEFA8B23-A62C-452E-9ED4-D358279ACDF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11560" y="692150"/>
            <a:ext cx="7921253" cy="5581650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600" dirty="0"/>
              <a:t>5.</a:t>
            </a:r>
            <a:r>
              <a:rPr lang="zh-CN" altLang="en-US" sz="3600" dirty="0"/>
              <a:t> 英语中还可以用其他方式表示感叹。如：</a:t>
            </a:r>
            <a:endParaRPr lang="en-US" altLang="zh-CN" sz="3600" dirty="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600" dirty="0"/>
              <a:t>运用语气词：</a:t>
            </a:r>
            <a:endParaRPr lang="en-US" altLang="zh-CN" sz="3600" dirty="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600" dirty="0">
                <a:solidFill>
                  <a:srgbClr val="FF0000"/>
                </a:solidFill>
              </a:rPr>
              <a:t>Ah! Wow!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600" dirty="0"/>
              <a:t>运用单词或短语：</a:t>
            </a:r>
            <a:endParaRPr lang="en-US" altLang="zh-CN" sz="3600" dirty="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600" dirty="0">
                <a:solidFill>
                  <a:srgbClr val="FF0000"/>
                </a:solidFill>
              </a:rPr>
              <a:t>Great! Good! Very interesting!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600" dirty="0"/>
              <a:t>运用简短的句子：</a:t>
            </a:r>
            <a:endParaRPr lang="en-US" altLang="zh-CN" sz="3600" dirty="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600" dirty="0">
                <a:solidFill>
                  <a:srgbClr val="FF0000"/>
                </a:solidFill>
              </a:rPr>
              <a:t>He works fast!</a:t>
            </a:r>
            <a:r>
              <a:rPr lang="zh-CN" altLang="en-US" sz="3600" dirty="0">
                <a:solidFill>
                  <a:srgbClr val="FF0000"/>
                </a:solidFill>
              </a:rPr>
              <a:t> 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内容占位符 1">
            <a:extLst>
              <a:ext uri="{FF2B5EF4-FFF2-40B4-BE49-F238E27FC236}">
                <a16:creationId xmlns:a16="http://schemas.microsoft.com/office/drawing/2014/main" xmlns="" id="{9E90C8C4-4A26-4733-A868-5E49C69879C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39750" y="1125538"/>
            <a:ext cx="7704138" cy="5040312"/>
          </a:xfrm>
        </p:spPr>
        <p:txBody>
          <a:bodyPr/>
          <a:lstStyle/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3200" b="1" dirty="0"/>
              <a:t>将下列感叹句补写完整。</a:t>
            </a:r>
            <a:endParaRPr lang="zh-CN" altLang="en-US" sz="3200" dirty="0"/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 dirty="0"/>
              <a:t>1. _____ tall the man is! _____  well he plays basketball!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 dirty="0"/>
              <a:t>2. _____  beautiful flowers they are!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 dirty="0"/>
              <a:t>3. _____ wonderful news it is! All of us are very happy.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 dirty="0"/>
              <a:t>4. _____ fast the students run!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 dirty="0"/>
              <a:t>5. ______ nice day it is today! Let’s go out to play.</a:t>
            </a:r>
          </a:p>
          <a:p>
            <a:pPr marL="0" indent="0">
              <a:buFont typeface="Wingdings 2" panose="05020102010507070707" pitchFamily="18" charset="2"/>
              <a:buNone/>
            </a:pPr>
            <a:endParaRPr lang="en-US" altLang="zh-CN" sz="3200" dirty="0"/>
          </a:p>
        </p:txBody>
      </p:sp>
      <p:sp>
        <p:nvSpPr>
          <p:cNvPr id="46082" name="AutoShape 2">
            <a:extLst>
              <a:ext uri="{FF2B5EF4-FFF2-40B4-BE49-F238E27FC236}">
                <a16:creationId xmlns:a16="http://schemas.microsoft.com/office/drawing/2014/main" xmlns="" id="{92D0226A-5449-4210-BE5B-A26465FF5D9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450" y="-1036638"/>
            <a:ext cx="2857500" cy="2171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46083" name="TextBox 4">
            <a:extLst>
              <a:ext uri="{FF2B5EF4-FFF2-40B4-BE49-F238E27FC236}">
                <a16:creationId xmlns:a16="http://schemas.microsoft.com/office/drawing/2014/main" xmlns="" id="{3D83EB65-CFD3-45C0-B949-7364441E46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6238" y="260350"/>
            <a:ext cx="24479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zh-CN" altLang="en-US" sz="36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内容占位符 1">
            <a:extLst>
              <a:ext uri="{FF2B5EF4-FFF2-40B4-BE49-F238E27FC236}">
                <a16:creationId xmlns:a16="http://schemas.microsoft.com/office/drawing/2014/main" xmlns="" id="{845C06AF-435E-4140-BBEC-8C985999F8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1692275"/>
            <a:ext cx="10795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How</a:t>
            </a:r>
          </a:p>
        </p:txBody>
      </p:sp>
      <p:sp>
        <p:nvSpPr>
          <p:cNvPr id="13" name="内容占位符 1">
            <a:extLst>
              <a:ext uri="{FF2B5EF4-FFF2-40B4-BE49-F238E27FC236}">
                <a16:creationId xmlns:a16="http://schemas.microsoft.com/office/drawing/2014/main" xmlns="" id="{CE63B040-6A36-4E76-A2CA-976ED6E777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3438" y="1700213"/>
            <a:ext cx="1081087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How</a:t>
            </a:r>
          </a:p>
        </p:txBody>
      </p:sp>
      <p:sp>
        <p:nvSpPr>
          <p:cNvPr id="14" name="内容占位符 1">
            <a:extLst>
              <a:ext uri="{FF2B5EF4-FFF2-40B4-BE49-F238E27FC236}">
                <a16:creationId xmlns:a16="http://schemas.microsoft.com/office/drawing/2014/main" xmlns="" id="{AC35F951-76B9-411B-8BDC-F8763BB3A8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2771775"/>
            <a:ext cx="10795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What</a:t>
            </a:r>
          </a:p>
        </p:txBody>
      </p:sp>
      <p:sp>
        <p:nvSpPr>
          <p:cNvPr id="15" name="内容占位符 1">
            <a:extLst>
              <a:ext uri="{FF2B5EF4-FFF2-40B4-BE49-F238E27FC236}">
                <a16:creationId xmlns:a16="http://schemas.microsoft.com/office/drawing/2014/main" xmlns="" id="{64D42240-CA12-4DB5-AE5D-27659CE595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3284538"/>
            <a:ext cx="107950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What</a:t>
            </a:r>
          </a:p>
        </p:txBody>
      </p:sp>
      <p:sp>
        <p:nvSpPr>
          <p:cNvPr id="16" name="内容占位符 1">
            <a:extLst>
              <a:ext uri="{FF2B5EF4-FFF2-40B4-BE49-F238E27FC236}">
                <a16:creationId xmlns:a16="http://schemas.microsoft.com/office/drawing/2014/main" xmlns="" id="{A56B9509-5D3C-4949-967E-00A441782C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4365625"/>
            <a:ext cx="10795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How</a:t>
            </a:r>
          </a:p>
        </p:txBody>
      </p:sp>
      <p:sp>
        <p:nvSpPr>
          <p:cNvPr id="17" name="内容占位符 1">
            <a:extLst>
              <a:ext uri="{FF2B5EF4-FFF2-40B4-BE49-F238E27FC236}">
                <a16:creationId xmlns:a16="http://schemas.microsoft.com/office/drawing/2014/main" xmlns="" id="{596AAFFA-0B56-4444-BD30-79C712F32E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5076825"/>
            <a:ext cx="15113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What 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3" grpId="0"/>
      <p:bldP spid="14" grpId="0"/>
      <p:bldP spid="15" grpId="0"/>
      <p:bldP spid="16" grpId="0"/>
      <p:bldP spid="17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内容占位符 1">
            <a:extLst>
              <a:ext uri="{FF2B5EF4-FFF2-40B4-BE49-F238E27FC236}">
                <a16:creationId xmlns:a16="http://schemas.microsoft.com/office/drawing/2014/main" xmlns="" id="{ECAF1207-A45F-4BCF-B801-5493927A4B2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39750" y="1268413"/>
            <a:ext cx="7704138" cy="4176712"/>
          </a:xfrm>
        </p:spPr>
        <p:txBody>
          <a:bodyPr/>
          <a:lstStyle/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 dirty="0"/>
              <a:t>6. _____  clever the girl is!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 dirty="0"/>
              <a:t>7. — ________  interesting film they 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 dirty="0"/>
              <a:t>	introduced to us!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 dirty="0"/>
              <a:t>    — Oh, yes! _______  film!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 dirty="0"/>
              <a:t>8. — _____  snowy day!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 dirty="0"/>
              <a:t>    — Yes! _____ cold!</a:t>
            </a:r>
            <a:endParaRPr lang="en-US" altLang="zh-CN" sz="3200" dirty="0">
              <a:solidFill>
                <a:srgbClr val="FF0000"/>
              </a:solidFill>
            </a:endParaRPr>
          </a:p>
        </p:txBody>
      </p:sp>
      <p:sp>
        <p:nvSpPr>
          <p:cNvPr id="47106" name="AutoShape 2">
            <a:extLst>
              <a:ext uri="{FF2B5EF4-FFF2-40B4-BE49-F238E27FC236}">
                <a16:creationId xmlns:a16="http://schemas.microsoft.com/office/drawing/2014/main" xmlns="" id="{E5D48621-E5CF-4560-8934-43D9AD49C22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450" y="-1036638"/>
            <a:ext cx="2857500" cy="2171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6" name="内容占位符 1">
            <a:extLst>
              <a:ext uri="{FF2B5EF4-FFF2-40B4-BE49-F238E27FC236}">
                <a16:creationId xmlns:a16="http://schemas.microsoft.com/office/drawing/2014/main" xmlns="" id="{D976B57A-9E1B-43CC-B2F7-5E8222E216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87450" y="1260475"/>
            <a:ext cx="10810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How</a:t>
            </a:r>
          </a:p>
        </p:txBody>
      </p:sp>
      <p:sp>
        <p:nvSpPr>
          <p:cNvPr id="7" name="内容占位符 1">
            <a:extLst>
              <a:ext uri="{FF2B5EF4-FFF2-40B4-BE49-F238E27FC236}">
                <a16:creationId xmlns:a16="http://schemas.microsoft.com/office/drawing/2014/main" xmlns="" id="{9D1F1B28-C1F4-42DE-8AD5-C7B96293C7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7813" y="1836738"/>
            <a:ext cx="15843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What an</a:t>
            </a:r>
          </a:p>
        </p:txBody>
      </p:sp>
      <p:sp>
        <p:nvSpPr>
          <p:cNvPr id="9" name="内容占位符 1">
            <a:extLst>
              <a:ext uri="{FF2B5EF4-FFF2-40B4-BE49-F238E27FC236}">
                <a16:creationId xmlns:a16="http://schemas.microsoft.com/office/drawing/2014/main" xmlns="" id="{E6D301C4-EBE6-465B-912B-3E6404A77A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87675" y="3060700"/>
            <a:ext cx="15843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What a</a:t>
            </a:r>
          </a:p>
        </p:txBody>
      </p:sp>
      <p:sp>
        <p:nvSpPr>
          <p:cNvPr id="10" name="内容占位符 1">
            <a:extLst>
              <a:ext uri="{FF2B5EF4-FFF2-40B4-BE49-F238E27FC236}">
                <a16:creationId xmlns:a16="http://schemas.microsoft.com/office/drawing/2014/main" xmlns="" id="{9821174D-69C7-48D7-B093-EECAA592F7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31913" y="3636963"/>
            <a:ext cx="15843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What a</a:t>
            </a:r>
          </a:p>
        </p:txBody>
      </p:sp>
      <p:sp>
        <p:nvSpPr>
          <p:cNvPr id="11" name="内容占位符 1">
            <a:extLst>
              <a:ext uri="{FF2B5EF4-FFF2-40B4-BE49-F238E27FC236}">
                <a16:creationId xmlns:a16="http://schemas.microsoft.com/office/drawing/2014/main" xmlns="" id="{C0744D51-7A34-487E-9DDD-C0661AA4B4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1413" y="4149725"/>
            <a:ext cx="10810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How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  <p:bldP spid="10" grpId="0"/>
      <p:bldP spid="11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xmlns="" id="{BF752E89-53E7-47F1-AF4F-F11950F3AEB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55650" y="649288"/>
            <a:ext cx="7632700" cy="908050"/>
          </a:xfrm>
        </p:spPr>
        <p:txBody>
          <a:bodyPr>
            <a:spAutoFit/>
          </a:bodyPr>
          <a:lstStyle/>
          <a:p>
            <a:pPr>
              <a:defRPr/>
            </a:pPr>
            <a:r>
              <a:rPr lang="en-GB" altLang="en-US" sz="2800" b="1" i="1" dirty="0">
                <a:solidFill>
                  <a:schemeClr val="tx1"/>
                </a:solidFill>
                <a:latin typeface="+mn-lt"/>
              </a:rPr>
              <a:t>B1 Rewrite the sentences below using exclamations with what or how.</a:t>
            </a:r>
            <a:endParaRPr lang="en-US" sz="2200" b="1" i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48130" name="Rectangle 3">
            <a:extLst>
              <a:ext uri="{FF2B5EF4-FFF2-40B4-BE49-F238E27FC236}">
                <a16:creationId xmlns:a16="http://schemas.microsoft.com/office/drawing/2014/main" xmlns="" id="{24744901-7EE0-4F4B-9447-003533E0854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03238" y="1628775"/>
            <a:ext cx="8193087" cy="4895850"/>
          </a:xfrm>
        </p:spPr>
        <p:txBody>
          <a:bodyPr/>
          <a:lstStyle/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GB" altLang="en-US" sz="3000"/>
              <a:t>1. You are wearing an old shirt.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GB" altLang="en-US" sz="3000"/>
              <a:t>    _________________________________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GB" altLang="en-US" sz="3000"/>
              <a:t>2. The boys are very excited.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GB" altLang="en-US" sz="3000"/>
              <a:t>    _________________________________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GB" altLang="en-US" sz="3000"/>
              <a:t>3. They are friendly people.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GB" altLang="en-US" sz="3000"/>
              <a:t>    _________________________________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GB" altLang="en-US" sz="3000"/>
              <a:t>4. She studies very hard.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GB" altLang="en-US" sz="3000"/>
              <a:t>    _________________________________</a:t>
            </a:r>
            <a:endParaRPr lang="en-US" altLang="zh-CN" sz="3000"/>
          </a:p>
        </p:txBody>
      </p:sp>
      <p:sp>
        <p:nvSpPr>
          <p:cNvPr id="15364" name="Text Box 4">
            <a:extLst>
              <a:ext uri="{FF2B5EF4-FFF2-40B4-BE49-F238E27FC236}">
                <a16:creationId xmlns:a16="http://schemas.microsoft.com/office/drawing/2014/main" xmlns="" id="{EDA95973-7798-4C5B-B1B0-FEB717E53B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2276475"/>
            <a:ext cx="74168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3000" b="1">
                <a:solidFill>
                  <a:srgbClr val="FF0000"/>
                </a:solidFill>
                <a:latin typeface="Times New Roman" panose="02020603050405020304" pitchFamily="18" charset="0"/>
              </a:rPr>
              <a:t>What an old shirt you are wearing!</a:t>
            </a:r>
            <a:endParaRPr lang="en-US" altLang="zh-CN" sz="30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5" name="Text Box 5">
            <a:extLst>
              <a:ext uri="{FF2B5EF4-FFF2-40B4-BE49-F238E27FC236}">
                <a16:creationId xmlns:a16="http://schemas.microsoft.com/office/drawing/2014/main" xmlns="" id="{0063851B-AFBF-4B6F-8218-CFDB21BDD7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3429000"/>
            <a:ext cx="74168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3000" b="1">
                <a:solidFill>
                  <a:srgbClr val="FF0000"/>
                </a:solidFill>
                <a:latin typeface="Times New Roman" panose="02020603050405020304" pitchFamily="18" charset="0"/>
              </a:rPr>
              <a:t>How excited the boys are!</a:t>
            </a:r>
            <a:endParaRPr lang="en-US" altLang="zh-CN" sz="30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6" name="Text Box 6">
            <a:extLst>
              <a:ext uri="{FF2B5EF4-FFF2-40B4-BE49-F238E27FC236}">
                <a16:creationId xmlns:a16="http://schemas.microsoft.com/office/drawing/2014/main" xmlns="" id="{EF9B7B3A-96A9-49B9-A30A-C7222CC74A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4652963"/>
            <a:ext cx="74168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3000" b="1">
                <a:solidFill>
                  <a:srgbClr val="FF0000"/>
                </a:solidFill>
                <a:latin typeface="Times New Roman" panose="02020603050405020304" pitchFamily="18" charset="0"/>
              </a:rPr>
              <a:t>What friendly people they are!</a:t>
            </a:r>
            <a:endParaRPr lang="en-US" altLang="zh-CN" sz="30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7" name="Text Box 7">
            <a:extLst>
              <a:ext uri="{FF2B5EF4-FFF2-40B4-BE49-F238E27FC236}">
                <a16:creationId xmlns:a16="http://schemas.microsoft.com/office/drawing/2014/main" xmlns="" id="{E5975116-583A-498B-8B44-F8B01F2241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6625" y="5840413"/>
            <a:ext cx="74168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3000" b="1">
                <a:solidFill>
                  <a:srgbClr val="FF0000"/>
                </a:solidFill>
                <a:latin typeface="Times New Roman" panose="02020603050405020304" pitchFamily="18" charset="0"/>
              </a:rPr>
              <a:t>How hard she studies!</a:t>
            </a:r>
            <a:endParaRPr lang="en-US" altLang="zh-CN" sz="30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/>
      <p:bldP spid="15365" grpId="0"/>
      <p:bldP spid="15366" grpId="0"/>
      <p:bldP spid="15367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2" descr="c:\documents and settings\administrator\application data\360se6\User Data\temp\234716-15101509193397.jpg">
            <a:extLst>
              <a:ext uri="{FF2B5EF4-FFF2-40B4-BE49-F238E27FC236}">
                <a16:creationId xmlns:a16="http://schemas.microsoft.com/office/drawing/2014/main" xmlns="" id="{D74CAB95-CAE3-4D0A-8FA5-C3200DB57E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1663" y="4038600"/>
            <a:ext cx="2908300" cy="242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54" name="内容占位符 2">
            <a:extLst>
              <a:ext uri="{FF2B5EF4-FFF2-40B4-BE49-F238E27FC236}">
                <a16:creationId xmlns:a16="http://schemas.microsoft.com/office/drawing/2014/main" xmlns="" id="{04980F44-97AA-4C1F-842B-509605F83105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361950" y="1341438"/>
            <a:ext cx="8458200" cy="1568450"/>
          </a:xfrm>
        </p:spPr>
        <p:txBody>
          <a:bodyPr>
            <a:spAutoFit/>
          </a:bodyPr>
          <a:lstStyle/>
          <a:p>
            <a:pPr algn="l"/>
            <a:r>
              <a:rPr lang="en-US" altLang="zh-CN" sz="3200" b="1" i="1"/>
              <a:t>B2 Lisa and Bob are talking about their friends. Complete their conversation with the exclamations  from the box.</a:t>
            </a:r>
            <a:endParaRPr lang="zh-CN" altLang="en-US" sz="3200" b="1" i="1"/>
          </a:p>
        </p:txBody>
      </p:sp>
      <p:sp>
        <p:nvSpPr>
          <p:cNvPr id="49155" name="内容占位符 2">
            <a:extLst>
              <a:ext uri="{FF2B5EF4-FFF2-40B4-BE49-F238E27FC236}">
                <a16:creationId xmlns:a16="http://schemas.microsoft.com/office/drawing/2014/main" xmlns="" id="{725CBD17-F324-4394-99AE-8B1DACE3DB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6413" y="3213100"/>
            <a:ext cx="8458200" cy="523875"/>
          </a:xfrm>
          <a:prstGeom prst="rect">
            <a:avLst/>
          </a:prstGeom>
          <a:solidFill>
            <a:srgbClr val="FF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Oh no!       How wonderful!     What a lovely baby!</a:t>
            </a:r>
            <a:endParaRPr lang="zh-CN" altLang="en-US" sz="28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split orient="vert"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内容占位符 2">
            <a:extLst>
              <a:ext uri="{FF2B5EF4-FFF2-40B4-BE49-F238E27FC236}">
                <a16:creationId xmlns:a16="http://schemas.microsoft.com/office/drawing/2014/main" xmlns="" id="{78AD21B4-12AF-4CCD-890B-A1C6E85502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775" y="1624013"/>
            <a:ext cx="8426450" cy="43926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eaLnBrk="0" hangingPunct="0">
              <a:spcBef>
                <a:spcPts val="0"/>
              </a:spcBef>
              <a:buFontTx/>
              <a:buNone/>
              <a:defRPr/>
            </a:pPr>
            <a:r>
              <a:rPr lang="en-US" sz="3200" dirty="0">
                <a:latin typeface="+mn-lt"/>
                <a:ea typeface="黑体" panose="02010609060101010101" pitchFamily="2" charset="-122"/>
              </a:rPr>
              <a:t>Lisa: Tom won the first prize in the speech    </a:t>
            </a:r>
          </a:p>
          <a:p>
            <a:pPr eaLnBrk="0" hangingPunct="0">
              <a:spcBef>
                <a:spcPts val="0"/>
              </a:spcBef>
              <a:buFontTx/>
              <a:buNone/>
              <a:defRPr/>
            </a:pPr>
            <a:r>
              <a:rPr lang="en-US" sz="3200" dirty="0">
                <a:latin typeface="+mn-lt"/>
                <a:ea typeface="黑体" panose="02010609060101010101" pitchFamily="2" charset="-122"/>
              </a:rPr>
              <a:t>         competition.</a:t>
            </a:r>
            <a:endParaRPr lang="zh-CN" altLang="en-US" sz="3200" dirty="0">
              <a:latin typeface="+mn-lt"/>
              <a:ea typeface="黑体" panose="02010609060101010101" pitchFamily="2" charset="-122"/>
            </a:endParaRPr>
          </a:p>
          <a:p>
            <a:pPr eaLnBrk="0" hangingPunct="0">
              <a:spcBef>
                <a:spcPts val="0"/>
              </a:spcBef>
              <a:buFontTx/>
              <a:buNone/>
              <a:defRPr/>
            </a:pPr>
            <a:r>
              <a:rPr lang="en-US" sz="3200" dirty="0">
                <a:latin typeface="+mn-lt"/>
                <a:ea typeface="黑体" panose="02010609060101010101" pitchFamily="2" charset="-122"/>
              </a:rPr>
              <a:t>Bob: _______________ He must be very happy.</a:t>
            </a:r>
            <a:endParaRPr lang="zh-CN" altLang="en-US" sz="3200" dirty="0">
              <a:latin typeface="+mn-lt"/>
              <a:ea typeface="黑体" panose="02010609060101010101" pitchFamily="2" charset="-122"/>
            </a:endParaRPr>
          </a:p>
          <a:p>
            <a:pPr eaLnBrk="0" hangingPunct="0">
              <a:spcBef>
                <a:spcPts val="0"/>
              </a:spcBef>
              <a:buFontTx/>
              <a:buNone/>
              <a:defRPr/>
            </a:pPr>
            <a:r>
              <a:rPr lang="en-US" sz="3200" dirty="0">
                <a:latin typeface="+mn-lt"/>
                <a:ea typeface="黑体" panose="02010609060101010101" pitchFamily="2" charset="-122"/>
              </a:rPr>
              <a:t>Lisa: Yes. But Jeff hurt his leg when he played </a:t>
            </a:r>
          </a:p>
          <a:p>
            <a:pPr eaLnBrk="0" hangingPunct="0">
              <a:spcBef>
                <a:spcPts val="0"/>
              </a:spcBef>
              <a:buFontTx/>
              <a:buNone/>
              <a:defRPr/>
            </a:pPr>
            <a:r>
              <a:rPr lang="en-US" sz="3200" dirty="0">
                <a:latin typeface="+mn-lt"/>
                <a:ea typeface="黑体" panose="02010609060101010101" pitchFamily="2" charset="-122"/>
              </a:rPr>
              <a:t>         basketball.</a:t>
            </a:r>
            <a:endParaRPr lang="zh-CN" altLang="en-US" sz="3200" dirty="0">
              <a:latin typeface="+mn-lt"/>
              <a:ea typeface="黑体" panose="02010609060101010101" pitchFamily="2" charset="-122"/>
            </a:endParaRPr>
          </a:p>
          <a:p>
            <a:pPr eaLnBrk="0" hangingPunct="0">
              <a:spcBef>
                <a:spcPts val="0"/>
              </a:spcBef>
              <a:buFontTx/>
              <a:buNone/>
              <a:defRPr/>
            </a:pPr>
            <a:r>
              <a:rPr lang="en-US" sz="3200" dirty="0">
                <a:latin typeface="+mn-lt"/>
                <a:ea typeface="黑体" panose="02010609060101010101" pitchFamily="2" charset="-122"/>
              </a:rPr>
              <a:t>Bob: ______________ How is he feeling now?</a:t>
            </a:r>
            <a:endParaRPr lang="zh-CN" altLang="en-US" sz="3200" dirty="0">
              <a:latin typeface="+mn-lt"/>
              <a:ea typeface="黑体" panose="02010609060101010101" pitchFamily="2" charset="-122"/>
            </a:endParaRPr>
          </a:p>
          <a:p>
            <a:pPr eaLnBrk="0" hangingPunct="0">
              <a:spcBef>
                <a:spcPts val="0"/>
              </a:spcBef>
              <a:buFontTx/>
              <a:buNone/>
              <a:defRPr/>
            </a:pPr>
            <a:r>
              <a:rPr lang="en-US" sz="3200" dirty="0">
                <a:latin typeface="+mn-lt"/>
                <a:ea typeface="黑体" panose="02010609060101010101" pitchFamily="2" charset="-122"/>
              </a:rPr>
              <a:t>Lisa: He’s feeling better. By the way, our </a:t>
            </a:r>
            <a:r>
              <a:rPr lang="en-US" sz="3200" dirty="0" err="1">
                <a:latin typeface="+mn-lt"/>
                <a:ea typeface="黑体" panose="02010609060101010101" pitchFamily="2" charset="-122"/>
              </a:rPr>
              <a:t>Maths</a:t>
            </a:r>
            <a:r>
              <a:rPr lang="en-US" sz="3200" dirty="0">
                <a:latin typeface="+mn-lt"/>
                <a:ea typeface="黑体" panose="02010609060101010101" pitchFamily="2" charset="-122"/>
              </a:rPr>
              <a:t> </a:t>
            </a:r>
          </a:p>
          <a:p>
            <a:pPr eaLnBrk="0" hangingPunct="0">
              <a:spcBef>
                <a:spcPts val="0"/>
              </a:spcBef>
              <a:buFontTx/>
              <a:buNone/>
              <a:defRPr/>
            </a:pPr>
            <a:r>
              <a:rPr lang="en-US" sz="3200" dirty="0">
                <a:latin typeface="+mn-lt"/>
                <a:ea typeface="黑体" panose="02010609060101010101" pitchFamily="2" charset="-122"/>
              </a:rPr>
              <a:t>         teacher had a baby last month. Look,    </a:t>
            </a:r>
          </a:p>
          <a:p>
            <a:pPr eaLnBrk="0" hangingPunct="0">
              <a:spcBef>
                <a:spcPts val="0"/>
              </a:spcBef>
              <a:buFontTx/>
              <a:buNone/>
              <a:defRPr/>
            </a:pPr>
            <a:r>
              <a:rPr lang="en-US" sz="3200" dirty="0">
                <a:latin typeface="+mn-lt"/>
                <a:ea typeface="黑体" panose="02010609060101010101" pitchFamily="2" charset="-122"/>
              </a:rPr>
              <a:t>         here’s a picture.</a:t>
            </a:r>
            <a:endParaRPr lang="zh-CN" altLang="en-US" sz="3200" dirty="0">
              <a:latin typeface="+mn-lt"/>
              <a:ea typeface="黑体" panose="02010609060101010101" pitchFamily="2" charset="-122"/>
            </a:endParaRPr>
          </a:p>
          <a:p>
            <a:pPr eaLnBrk="0" hangingPunct="0">
              <a:spcBef>
                <a:spcPts val="0"/>
              </a:spcBef>
              <a:buFontTx/>
              <a:buNone/>
              <a:defRPr/>
            </a:pPr>
            <a:r>
              <a:rPr lang="en-US" sz="3200" dirty="0">
                <a:latin typeface="+mn-lt"/>
                <a:ea typeface="黑体" panose="02010609060101010101" pitchFamily="2" charset="-122"/>
              </a:rPr>
              <a:t>Bob: Wow! _________________</a:t>
            </a:r>
            <a:endParaRPr lang="zh-CN" altLang="en-US" sz="3200" dirty="0">
              <a:latin typeface="+mn-lt"/>
              <a:ea typeface="黑体" panose="02010609060101010101" pitchFamily="2" charset="-122"/>
            </a:endParaRPr>
          </a:p>
        </p:txBody>
      </p:sp>
      <p:sp>
        <p:nvSpPr>
          <p:cNvPr id="16388" name="标题 1">
            <a:extLst>
              <a:ext uri="{FF2B5EF4-FFF2-40B4-BE49-F238E27FC236}">
                <a16:creationId xmlns:a16="http://schemas.microsoft.com/office/drawing/2014/main" xmlns="" id="{6C8DAD47-7EBE-4347-B7AE-3B48401ED0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98563" y="2593975"/>
            <a:ext cx="3276600" cy="4683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/>
          <a:lstStyle/>
          <a:p>
            <a:pPr>
              <a:buFontTx/>
              <a:buNone/>
              <a:defRPr/>
            </a:pPr>
            <a:r>
              <a:rPr lang="en-US" sz="3200" dirty="0">
                <a:solidFill>
                  <a:srgbClr val="FF3300"/>
                </a:solidFill>
                <a:latin typeface="+mn-lt"/>
                <a:sym typeface="Calibri" panose="020F0502020204030204" pitchFamily="34" charset="0"/>
              </a:rPr>
              <a:t> How wonderful!</a:t>
            </a:r>
          </a:p>
        </p:txBody>
      </p:sp>
      <p:sp>
        <p:nvSpPr>
          <p:cNvPr id="16389" name="标题 1">
            <a:extLst>
              <a:ext uri="{FF2B5EF4-FFF2-40B4-BE49-F238E27FC236}">
                <a16:creationId xmlns:a16="http://schemas.microsoft.com/office/drawing/2014/main" xmlns="" id="{1DA96018-45F4-48B0-9943-CC27C8E0FE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54150" y="4200525"/>
            <a:ext cx="1728788" cy="36036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/>
          <a:lstStyle/>
          <a:p>
            <a:pPr>
              <a:buFontTx/>
              <a:buNone/>
              <a:defRPr/>
            </a:pPr>
            <a:r>
              <a:rPr lang="en-US" sz="3200" dirty="0">
                <a:solidFill>
                  <a:srgbClr val="FF3300"/>
                </a:solidFill>
                <a:latin typeface="+mn-lt"/>
                <a:sym typeface="Calibri" panose="020F0502020204030204" pitchFamily="34" charset="0"/>
              </a:rPr>
              <a:t> Oh no!</a:t>
            </a:r>
          </a:p>
        </p:txBody>
      </p:sp>
      <p:sp>
        <p:nvSpPr>
          <p:cNvPr id="16390" name="标题 1">
            <a:extLst>
              <a:ext uri="{FF2B5EF4-FFF2-40B4-BE49-F238E27FC236}">
                <a16:creationId xmlns:a16="http://schemas.microsoft.com/office/drawing/2014/main" xmlns="" id="{836E050E-FC33-430A-B6D5-BA6A381C38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9975" y="6016625"/>
            <a:ext cx="3671888" cy="4524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/>
          <a:lstStyle/>
          <a:p>
            <a:pPr>
              <a:buFontTx/>
              <a:buNone/>
              <a:defRPr/>
            </a:pPr>
            <a:r>
              <a:rPr lang="en-US" sz="3200" dirty="0">
                <a:solidFill>
                  <a:srgbClr val="FF3300"/>
                </a:solidFill>
                <a:latin typeface="+mn-lt"/>
                <a:sym typeface="Calibri" panose="020F0502020204030204" pitchFamily="34" charset="0"/>
              </a:rPr>
              <a:t> What a love baby!</a:t>
            </a:r>
          </a:p>
        </p:txBody>
      </p:sp>
      <p:sp>
        <p:nvSpPr>
          <p:cNvPr id="50181" name="内容占位符 2">
            <a:extLst>
              <a:ext uri="{FF2B5EF4-FFF2-40B4-BE49-F238E27FC236}">
                <a16:creationId xmlns:a16="http://schemas.microsoft.com/office/drawing/2014/main" xmlns="" id="{09224EB5-8451-4380-AF4A-F65342A5F2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025" y="1101725"/>
            <a:ext cx="8458200" cy="522288"/>
          </a:xfrm>
          <a:prstGeom prst="rect">
            <a:avLst/>
          </a:prstGeom>
          <a:solidFill>
            <a:srgbClr val="FF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Oh no!       How wonderful!     What a lovely baby!</a:t>
            </a:r>
            <a:endParaRPr lang="zh-CN" altLang="en-US" sz="28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7" dur="500"/>
                                        <p:tgtEl>
                                          <p:spTgt spid="163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12" dur="1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19" dur="1000"/>
                                        <p:tgtEl>
                                          <p:spTgt spid="163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3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3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9" grpId="0" bldLvl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TextBox 4">
            <a:extLst>
              <a:ext uri="{FF2B5EF4-FFF2-40B4-BE49-F238E27FC236}">
                <a16:creationId xmlns:a16="http://schemas.microsoft.com/office/drawing/2014/main" xmlns="" id="{A6542F49-9DBE-4ED1-BFB5-4795B47E86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6375" y="2636838"/>
            <a:ext cx="58324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14350" indent="-5143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latin typeface="Times New Roman" panose="02020603050405020304" pitchFamily="18" charset="0"/>
              </a:rPr>
              <a:t>Let’s learn the useful expressions.</a:t>
            </a:r>
            <a:endParaRPr lang="zh-CN" altLang="en-US" sz="3200">
              <a:latin typeface="Times New Roman" panose="02020603050405020304" pitchFamily="18" charset="0"/>
            </a:endParaRPr>
          </a:p>
        </p:txBody>
      </p:sp>
      <p:pic>
        <p:nvPicPr>
          <p:cNvPr id="51202" name="图片 5" descr="学习.jpg">
            <a:extLst>
              <a:ext uri="{FF2B5EF4-FFF2-40B4-BE49-F238E27FC236}">
                <a16:creationId xmlns:a16="http://schemas.microsoft.com/office/drawing/2014/main" xmlns="" id="{2D82DCAD-2680-4DB7-9B67-0C590C93B0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0550" y="3141663"/>
            <a:ext cx="4799013" cy="3598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内容占位符 1">
            <a:extLst>
              <a:ext uri="{FF2B5EF4-FFF2-40B4-BE49-F238E27FC236}">
                <a16:creationId xmlns:a16="http://schemas.microsoft.com/office/drawing/2014/main" xmlns="" id="{9409C003-D915-4285-9F6C-BC6C7508CED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95288" y="1341438"/>
            <a:ext cx="8343900" cy="4103687"/>
          </a:xfrm>
        </p:spPr>
        <p:txBody>
          <a:bodyPr/>
          <a:lstStyle/>
          <a:p>
            <a:pPr marL="0" indent="0">
              <a:buFont typeface="Wingdings 2" panose="05020102010507070707" pitchFamily="18" charset="2"/>
              <a:buNone/>
              <a:defRPr/>
            </a:pPr>
            <a:r>
              <a:rPr lang="en-US" altLang="zh-CN" sz="3200" b="1" dirty="0"/>
              <a:t>1. Please </a:t>
            </a:r>
            <a:r>
              <a:rPr lang="en-US" altLang="zh-CN" sz="3200" b="1" dirty="0">
                <a:solidFill>
                  <a:srgbClr val="FF0000"/>
                </a:solidFill>
              </a:rPr>
              <a:t>turn off </a:t>
            </a:r>
            <a:r>
              <a:rPr lang="en-US" altLang="zh-CN" sz="3200" b="1" dirty="0"/>
              <a:t>your phone. </a:t>
            </a:r>
            <a:r>
              <a:rPr lang="zh-CN" altLang="en-US" sz="3200" b="1" dirty="0"/>
              <a:t>（</a:t>
            </a:r>
            <a:r>
              <a:rPr lang="en-US" altLang="zh-CN" sz="3200" b="1" dirty="0"/>
              <a:t>P94-A</a:t>
            </a:r>
            <a:r>
              <a:rPr lang="zh-CN" altLang="en-US" sz="3200" b="1" dirty="0"/>
              <a:t>）</a:t>
            </a:r>
            <a:endParaRPr lang="en-US" altLang="zh-CN" sz="3200" b="1" dirty="0"/>
          </a:p>
          <a:p>
            <a:pPr marL="514350" indent="-514350">
              <a:buFont typeface="Wingdings 2" panose="05020102010507070707" pitchFamily="18" charset="2"/>
              <a:buNone/>
              <a:defRPr/>
            </a:pPr>
            <a:r>
              <a:rPr lang="en-US" altLang="zh-CN" sz="3200" b="1" dirty="0"/>
              <a:t>     </a:t>
            </a:r>
            <a:r>
              <a:rPr lang="zh-CN" altLang="en-US" sz="3200" b="1" dirty="0"/>
              <a:t>请关上你的电话。</a:t>
            </a:r>
            <a:endParaRPr lang="en-US" altLang="zh-CN" sz="3200" dirty="0"/>
          </a:p>
          <a:p>
            <a:pPr marL="0" indent="0"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     turn off		</a:t>
            </a:r>
            <a:r>
              <a:rPr lang="zh-CN" altLang="en-US" sz="3200" dirty="0"/>
              <a:t>关闭（水源、煤气、电灯等）</a:t>
            </a:r>
            <a:endParaRPr lang="en-US" altLang="zh-CN" sz="3200" dirty="0"/>
          </a:p>
          <a:p>
            <a:pPr marL="0" indent="0"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     turn on		</a:t>
            </a:r>
            <a:r>
              <a:rPr lang="zh-CN" altLang="en-US" sz="3200" dirty="0"/>
              <a:t>打开（水源、煤气、电灯等）</a:t>
            </a:r>
            <a:endParaRPr lang="en-US" altLang="zh-CN" sz="3200" dirty="0"/>
          </a:p>
          <a:p>
            <a:pPr marL="0" indent="0"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     turn down	</a:t>
            </a:r>
            <a:r>
              <a:rPr lang="zh-CN" altLang="en-US" sz="3200" dirty="0"/>
              <a:t>关小、调低（音量、电灯等）</a:t>
            </a:r>
            <a:endParaRPr lang="en-US" altLang="zh-CN" sz="3200" dirty="0"/>
          </a:p>
          <a:p>
            <a:pPr marL="0" indent="0"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     turn up		</a:t>
            </a:r>
            <a:r>
              <a:rPr lang="zh-CN" altLang="en-US" sz="3200" dirty="0"/>
              <a:t>调大（音量、电灯等）</a:t>
            </a:r>
            <a:endParaRPr lang="zh-CN" altLang="zh-CN" sz="3200" dirty="0"/>
          </a:p>
        </p:txBody>
      </p:sp>
      <p:sp>
        <p:nvSpPr>
          <p:cNvPr id="52226" name="Rectangle 2">
            <a:extLst>
              <a:ext uri="{FF2B5EF4-FFF2-40B4-BE49-F238E27FC236}">
                <a16:creationId xmlns:a16="http://schemas.microsoft.com/office/drawing/2014/main" xmlns="" id="{EF84618E-72EB-4B04-A96F-ED0741CD93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43213" y="333375"/>
            <a:ext cx="3240087" cy="65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Notes</a:t>
            </a:r>
            <a:r>
              <a:rPr lang="en-US" altLang="zh-CN" sz="3400">
                <a:latin typeface="Times New Roman" panose="02020603050405020304" pitchFamily="18" charset="0"/>
              </a:rPr>
              <a:t> P94-96</a:t>
            </a:r>
          </a:p>
        </p:txBody>
      </p:sp>
      <p:sp>
        <p:nvSpPr>
          <p:cNvPr id="52227" name="AutoShape 2">
            <a:extLst>
              <a:ext uri="{FF2B5EF4-FFF2-40B4-BE49-F238E27FC236}">
                <a16:creationId xmlns:a16="http://schemas.microsoft.com/office/drawing/2014/main" xmlns="" id="{31A40977-07B7-4120-B6B3-616FE833D0C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450" y="-1036638"/>
            <a:ext cx="2857500" cy="2171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内容占位符 1">
            <a:extLst>
              <a:ext uri="{FF2B5EF4-FFF2-40B4-BE49-F238E27FC236}">
                <a16:creationId xmlns:a16="http://schemas.microsoft.com/office/drawing/2014/main" xmlns="" id="{1C76BE07-5051-453E-9C02-807A7C7E6860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39552" y="1268413"/>
            <a:ext cx="8199636" cy="3600450"/>
          </a:xfrm>
        </p:spPr>
        <p:txBody>
          <a:bodyPr/>
          <a:lstStyle/>
          <a:p>
            <a:pPr marL="0" indent="0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zh-CN" altLang="en-US" sz="3200" dirty="0"/>
              <a:t>如：</a:t>
            </a:r>
            <a:endParaRPr lang="en-US" altLang="zh-CN" sz="3200" dirty="0"/>
          </a:p>
          <a:p>
            <a:pPr marL="0" indent="0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zh-CN" altLang="en-US" sz="3200" dirty="0"/>
              <a:t>离开前请关上所有的灯</a:t>
            </a:r>
            <a:r>
              <a:rPr lang="zh-CN" altLang="zh-CN" sz="3200" dirty="0"/>
              <a:t>。</a:t>
            </a:r>
          </a:p>
          <a:p>
            <a:pPr marL="0" indent="0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FF0000"/>
                </a:solidFill>
              </a:rPr>
              <a:t>Please turn off all the lights before you leave.</a:t>
            </a:r>
          </a:p>
          <a:p>
            <a:pPr marL="0" indent="0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zh-CN" altLang="en-US" sz="3200" dirty="0"/>
              <a:t>收音机声音太大，你能关小一点吗？</a:t>
            </a:r>
            <a:endParaRPr lang="zh-CN" altLang="zh-CN" sz="3200" dirty="0"/>
          </a:p>
          <a:p>
            <a:pPr marL="0" indent="0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FF0000"/>
                </a:solidFill>
              </a:rPr>
              <a:t>The radio is very loud. Would you please turn it down a little?</a:t>
            </a:r>
          </a:p>
        </p:txBody>
      </p:sp>
      <p:sp>
        <p:nvSpPr>
          <p:cNvPr id="53250" name="AutoShape 2">
            <a:extLst>
              <a:ext uri="{FF2B5EF4-FFF2-40B4-BE49-F238E27FC236}">
                <a16:creationId xmlns:a16="http://schemas.microsoft.com/office/drawing/2014/main" xmlns="" id="{4DD7F138-AB3B-4C06-9071-E6FF5E6566D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450" y="-1036638"/>
            <a:ext cx="2857500" cy="2171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pic>
        <p:nvPicPr>
          <p:cNvPr id="53251" name="Picture 4" descr="c:\documents and settings\administrator\application data\360se6\User Data\temp\08180947.jpg">
            <a:extLst>
              <a:ext uri="{FF2B5EF4-FFF2-40B4-BE49-F238E27FC236}">
                <a16:creationId xmlns:a16="http://schemas.microsoft.com/office/drawing/2014/main" xmlns="" id="{FB3B371F-692A-4BFA-893B-2A85F3E7F9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4438" y="4554538"/>
            <a:ext cx="2212975" cy="177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内容占位符 1">
            <a:extLst>
              <a:ext uri="{FF2B5EF4-FFF2-40B4-BE49-F238E27FC236}">
                <a16:creationId xmlns:a16="http://schemas.microsoft.com/office/drawing/2014/main" xmlns="" id="{DCEFDC5F-1C3F-406D-BB12-41F52C0BDBC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39552" y="693738"/>
            <a:ext cx="8199636" cy="4105275"/>
          </a:xfrm>
        </p:spPr>
        <p:txBody>
          <a:bodyPr/>
          <a:lstStyle/>
          <a:p>
            <a:pPr marL="514350" indent="-514350">
              <a:buFont typeface="Wingdings 2" panose="05020102010507070707" pitchFamily="18" charset="2"/>
              <a:buNone/>
              <a:defRPr/>
            </a:pPr>
            <a:r>
              <a:rPr lang="en-US" altLang="zh-CN" sz="3200" b="1" dirty="0"/>
              <a:t>2. Speak louder</a:t>
            </a:r>
            <a:r>
              <a:rPr lang="zh-CN" altLang="en-US" sz="3200" b="1" dirty="0"/>
              <a:t>（</a:t>
            </a:r>
            <a:r>
              <a:rPr lang="en-US" altLang="zh-CN" sz="3200" b="1" dirty="0"/>
              <a:t>P95-A</a:t>
            </a:r>
            <a:r>
              <a:rPr lang="zh-CN" altLang="en-US" sz="3200" b="1" dirty="0"/>
              <a:t>） </a:t>
            </a:r>
            <a:r>
              <a:rPr lang="zh-CN" altLang="en-US" sz="3200" b="1" dirty="0">
                <a:sym typeface="+mn-ea"/>
              </a:rPr>
              <a:t>大声说</a:t>
            </a:r>
            <a:endParaRPr lang="en-US" altLang="zh-CN" sz="3200" dirty="0"/>
          </a:p>
          <a:p>
            <a:pPr marL="514350" indent="-514350"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     loud	adv.</a:t>
            </a:r>
            <a:r>
              <a:rPr lang="zh-CN" altLang="en-US" sz="3200" dirty="0"/>
              <a:t>大声地</a:t>
            </a:r>
            <a:r>
              <a:rPr lang="en-US" altLang="zh-CN" sz="3200" dirty="0"/>
              <a:t>(</a:t>
            </a:r>
            <a:r>
              <a:rPr lang="zh-CN" altLang="en-US" sz="3200" dirty="0"/>
              <a:t>常用比较级</a:t>
            </a:r>
            <a:r>
              <a:rPr lang="en-US" altLang="zh-CN" sz="3200" dirty="0"/>
              <a:t>louder)</a:t>
            </a:r>
          </a:p>
          <a:p>
            <a:pPr marL="0" indent="0">
              <a:buFont typeface="Wingdings 2" panose="05020102010507070707" pitchFamily="18" charset="2"/>
              <a:buNone/>
              <a:defRPr/>
            </a:pPr>
            <a:r>
              <a:rPr lang="zh-CN" altLang="en-US" sz="3200" b="1" dirty="0">
                <a:solidFill>
                  <a:srgbClr val="0000FF"/>
                </a:solidFill>
              </a:rPr>
              <a:t>辨析：</a:t>
            </a:r>
            <a:r>
              <a:rPr lang="en-US" altLang="zh-CN" sz="3200" b="1" dirty="0">
                <a:solidFill>
                  <a:srgbClr val="0000FF"/>
                </a:solidFill>
              </a:rPr>
              <a:t>loud, aloud</a:t>
            </a:r>
            <a:r>
              <a:rPr lang="zh-CN" altLang="en-US" sz="3200" b="1" dirty="0">
                <a:solidFill>
                  <a:srgbClr val="0000FF"/>
                </a:solidFill>
              </a:rPr>
              <a:t>与</a:t>
            </a:r>
            <a:r>
              <a:rPr lang="en-US" altLang="zh-CN" sz="3200" b="1" dirty="0">
                <a:solidFill>
                  <a:srgbClr val="0000FF"/>
                </a:solidFill>
              </a:rPr>
              <a:t>loudly</a:t>
            </a:r>
          </a:p>
          <a:p>
            <a:pPr marL="0" indent="0">
              <a:buFont typeface="Wingdings 2" panose="05020102010507070707" pitchFamily="18" charset="2"/>
              <a:buNone/>
              <a:defRPr/>
            </a:pPr>
            <a:r>
              <a:rPr lang="zh-CN" altLang="en-US" sz="3200" dirty="0"/>
              <a:t>① </a:t>
            </a:r>
            <a:r>
              <a:rPr lang="en-US" altLang="zh-CN" sz="3200" dirty="0"/>
              <a:t>loud</a:t>
            </a:r>
            <a:r>
              <a:rPr lang="zh-CN" altLang="en-US" sz="3200" dirty="0"/>
              <a:t>既可作形容词也可作副词。如：</a:t>
            </a:r>
            <a:endParaRPr lang="en-US" altLang="zh-CN" sz="3200" dirty="0"/>
          </a:p>
          <a:p>
            <a:pPr marL="0" indent="0">
              <a:buFont typeface="Wingdings 2" panose="05020102010507070707" pitchFamily="18" charset="2"/>
              <a:buNone/>
              <a:defRPr/>
            </a:pPr>
            <a:r>
              <a:rPr lang="zh-CN" altLang="en-US" sz="3200" dirty="0"/>
              <a:t>说话声音请再大一点。</a:t>
            </a:r>
            <a:endParaRPr lang="en-US" altLang="zh-CN" sz="3200" dirty="0"/>
          </a:p>
          <a:p>
            <a:pPr marL="0" indent="0">
              <a:buFont typeface="Wingdings 2" panose="05020102010507070707" pitchFamily="18" charset="2"/>
              <a:buNone/>
              <a:defRPr/>
            </a:pPr>
            <a:r>
              <a:rPr lang="en-US" altLang="zh-CN" sz="3200" dirty="0">
                <a:solidFill>
                  <a:srgbClr val="FF0000"/>
                </a:solidFill>
              </a:rPr>
              <a:t>Please speak a little louder.</a:t>
            </a:r>
          </a:p>
          <a:p>
            <a:pPr marL="0" indent="0">
              <a:buFont typeface="Wingdings 2" panose="05020102010507070707" pitchFamily="18" charset="2"/>
              <a:buNone/>
              <a:defRPr/>
            </a:pPr>
            <a:r>
              <a:rPr lang="zh-CN" altLang="en-US" sz="3200" dirty="0"/>
              <a:t>托尼大声喊道：“服务员，请过来！”</a:t>
            </a:r>
            <a:endParaRPr lang="en-US" altLang="zh-CN" sz="3200" dirty="0"/>
          </a:p>
          <a:p>
            <a:pPr marL="0" indent="0">
              <a:buFont typeface="Wingdings 2" panose="05020102010507070707" pitchFamily="18" charset="2"/>
              <a:buNone/>
              <a:defRPr/>
            </a:pPr>
            <a:r>
              <a:rPr lang="en-US" altLang="zh-CN" sz="3200" dirty="0">
                <a:solidFill>
                  <a:srgbClr val="FF0000"/>
                </a:solidFill>
              </a:rPr>
              <a:t>“Please come here, waiter!” said Tony in a loud voice.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内容占位符 1">
            <a:extLst>
              <a:ext uri="{FF2B5EF4-FFF2-40B4-BE49-F238E27FC236}">
                <a16:creationId xmlns:a16="http://schemas.microsoft.com/office/drawing/2014/main" xmlns="" id="{2B9B32AB-38A7-44BB-ACAC-8C29F26F119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95288" y="836613"/>
            <a:ext cx="8343900" cy="5329237"/>
          </a:xfrm>
        </p:spPr>
        <p:txBody>
          <a:bodyPr/>
          <a:lstStyle/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3200"/>
              <a:t>② </a:t>
            </a:r>
            <a:r>
              <a:rPr lang="en-US" altLang="zh-CN" sz="3200"/>
              <a:t>aloud</a:t>
            </a:r>
            <a:r>
              <a:rPr lang="zh-CN" altLang="en-US" sz="3200"/>
              <a:t>副词，意为“出声地；大声地”，指为使人听见而发声，不是心想，不是默读。如：</a:t>
            </a:r>
            <a:endParaRPr lang="en-US" altLang="zh-CN" sz="3200"/>
          </a:p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3200"/>
              <a:t>老师让他大声朗读新单词。</a:t>
            </a:r>
            <a:endParaRPr lang="en-US" altLang="zh-CN" sz="3200"/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The teacher asked him to read the new words aloud.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3200"/>
              <a:t>③</a:t>
            </a:r>
            <a:r>
              <a:rPr lang="en-US" altLang="zh-CN" sz="3200"/>
              <a:t>loudly</a:t>
            </a:r>
            <a:r>
              <a:rPr lang="zh-CN" altLang="en-US" sz="3200"/>
              <a:t>副词，意为“大声地；吵闹地”，强调声音高、喧闹、不悦耳。如：</a:t>
            </a:r>
            <a:endParaRPr lang="en-US" altLang="zh-CN" sz="3200"/>
          </a:p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3200"/>
              <a:t>有人在使劲儿敲门。</a:t>
            </a:r>
            <a:endParaRPr lang="en-US" altLang="zh-CN" sz="3200"/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Someone is knocking at the door loudly.</a:t>
            </a:r>
            <a:endParaRPr lang="zh-CN" altLang="zh-CN" sz="320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内容占位符 1">
            <a:extLst>
              <a:ext uri="{FF2B5EF4-FFF2-40B4-BE49-F238E27FC236}">
                <a16:creationId xmlns:a16="http://schemas.microsoft.com/office/drawing/2014/main" xmlns="" id="{CF83EE10-3089-4C37-BC27-A03F0DEFAFD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95288" y="908050"/>
            <a:ext cx="8343900" cy="5329238"/>
          </a:xfrm>
        </p:spPr>
        <p:txBody>
          <a:bodyPr/>
          <a:lstStyle/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 b="1"/>
              <a:t>3. Tom </a:t>
            </a:r>
            <a:r>
              <a:rPr lang="en-US" altLang="zh-CN" sz="3200" b="1">
                <a:solidFill>
                  <a:srgbClr val="FF0000"/>
                </a:solidFill>
              </a:rPr>
              <a:t>won the first prize</a:t>
            </a:r>
            <a:r>
              <a:rPr lang="en-US" altLang="zh-CN" sz="3200" b="1"/>
              <a:t> </a:t>
            </a:r>
            <a:r>
              <a:rPr lang="en-US" altLang="zh-CN" sz="3200" b="1">
                <a:solidFill>
                  <a:srgbClr val="FF0000"/>
                </a:solidFill>
              </a:rPr>
              <a:t>in the speech 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    competition</a:t>
            </a:r>
            <a:r>
              <a:rPr lang="en-US" altLang="zh-CN" sz="3200" b="1"/>
              <a:t>.</a:t>
            </a:r>
            <a:r>
              <a:rPr lang="zh-CN" altLang="en-US" sz="3200" b="1"/>
              <a:t> （</a:t>
            </a:r>
            <a:r>
              <a:rPr lang="en-US" altLang="zh-CN" sz="3200" b="1"/>
              <a:t>P96-B2</a:t>
            </a:r>
            <a:r>
              <a:rPr lang="zh-CN" altLang="en-US" sz="3200" b="1"/>
              <a:t>）</a:t>
            </a:r>
            <a:endParaRPr lang="en-US" altLang="zh-CN" sz="3200" b="1"/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    </a:t>
            </a:r>
            <a:r>
              <a:rPr lang="zh-CN" altLang="en-US" sz="3200" b="1"/>
              <a:t>汤姆在演讲比赛中获得一等奖。</a:t>
            </a:r>
            <a:endParaRPr lang="en-US" altLang="zh-CN" sz="3200"/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/>
              <a:t>① win the first prize	</a:t>
            </a:r>
            <a:r>
              <a:rPr lang="zh-CN" altLang="en-US" sz="3200"/>
              <a:t>获得一等奖，赢得第一名</a:t>
            </a:r>
            <a:endParaRPr lang="en-US" altLang="zh-CN" sz="3200"/>
          </a:p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3200"/>
              <a:t>获得一等奖是我的心愿。</a:t>
            </a:r>
            <a:endParaRPr lang="en-US" altLang="zh-CN" sz="3200"/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It’s my dream to win the first prize.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/>
              <a:t>② in the speech competition	</a:t>
            </a:r>
            <a:r>
              <a:rPr lang="zh-CN" altLang="en-US" sz="3200"/>
              <a:t>在演讲比赛中</a:t>
            </a:r>
            <a:endParaRPr lang="en-US" altLang="zh-CN" sz="3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xmlns="" id="{39AF2EF8-5005-40B4-BF11-05CD384D74FE}"/>
              </a:ext>
            </a:extLst>
          </p:cNvPr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57346" name="TextBox 4">
            <a:extLst>
              <a:ext uri="{FF2B5EF4-FFF2-40B4-BE49-F238E27FC236}">
                <a16:creationId xmlns:a16="http://schemas.microsoft.com/office/drawing/2014/main" xmlns="" id="{C1A3940B-B77D-464E-A116-99D27E2EAA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4075" y="3414713"/>
            <a:ext cx="51498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IV Post-Learning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TextBox 1">
            <a:extLst>
              <a:ext uri="{FF2B5EF4-FFF2-40B4-BE49-F238E27FC236}">
                <a16:creationId xmlns:a16="http://schemas.microsoft.com/office/drawing/2014/main" xmlns="" id="{BB48E565-3AA8-4533-AA8F-D5668BDD91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52650" y="620713"/>
            <a:ext cx="379571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Group discussion </a:t>
            </a:r>
            <a:endParaRPr lang="zh-CN" altLang="en-US" sz="36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58370" name="TextBox 2">
            <a:extLst>
              <a:ext uri="{FF2B5EF4-FFF2-40B4-BE49-F238E27FC236}">
                <a16:creationId xmlns:a16="http://schemas.microsoft.com/office/drawing/2014/main" xmlns="" id="{D3E268DD-A905-4DC5-91AB-7C6E8FB734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25" y="1125538"/>
            <a:ext cx="8497888" cy="221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3200">
                <a:latin typeface="Times New Roman" panose="02020603050405020304" pitchFamily="18" charset="0"/>
              </a:rPr>
              <a:t>In groups, discuss the following questions.</a:t>
            </a:r>
            <a:br>
              <a:rPr lang="en-US" altLang="zh-CN" sz="3200">
                <a:latin typeface="Times New Roman" panose="02020603050405020304" pitchFamily="18" charset="0"/>
              </a:rPr>
            </a:br>
            <a:r>
              <a:rPr lang="en-US" altLang="zh-CN" sz="3200" b="1" i="1">
                <a:solidFill>
                  <a:srgbClr val="7030A0"/>
                </a:solidFill>
                <a:latin typeface="Times New Roman" panose="02020603050405020304" pitchFamily="18" charset="0"/>
              </a:rPr>
              <a:t>When do we use “a” and “an” in exclamations?</a:t>
            </a:r>
            <a:br>
              <a:rPr lang="en-US" altLang="zh-CN" sz="3200" b="1" i="1">
                <a:solidFill>
                  <a:srgbClr val="7030A0"/>
                </a:solidFill>
                <a:latin typeface="Times New Roman" panose="02020603050405020304" pitchFamily="18" charset="0"/>
              </a:rPr>
            </a:br>
            <a:r>
              <a:rPr lang="en-US" altLang="zh-CN" sz="3200" b="1" i="1">
                <a:solidFill>
                  <a:srgbClr val="7030A0"/>
                </a:solidFill>
                <a:latin typeface="Times New Roman" panose="02020603050405020304" pitchFamily="18" charset="0"/>
              </a:rPr>
              <a:t>When do we not use them?</a:t>
            </a:r>
            <a:endParaRPr lang="zh-CN" altLang="en-US" sz="2800" b="1" i="1">
              <a:solidFill>
                <a:srgbClr val="7030A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58371" name="Picture 6">
            <a:extLst>
              <a:ext uri="{FF2B5EF4-FFF2-40B4-BE49-F238E27FC236}">
                <a16:creationId xmlns:a16="http://schemas.microsoft.com/office/drawing/2014/main" xmlns="" id="{07E24FB4-3137-4898-B40F-D11583F403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3500438"/>
            <a:ext cx="3857625" cy="307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内容占位符 1">
            <a:extLst>
              <a:ext uri="{FF2B5EF4-FFF2-40B4-BE49-F238E27FC236}">
                <a16:creationId xmlns:a16="http://schemas.microsoft.com/office/drawing/2014/main" xmlns="" id="{8460B930-19AB-4343-B38D-9E0EEDAD306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95288" y="908050"/>
            <a:ext cx="8343900" cy="5329238"/>
          </a:xfrm>
        </p:spPr>
        <p:txBody>
          <a:bodyPr/>
          <a:lstStyle/>
          <a:p>
            <a:pPr marL="0" indent="0">
              <a:buFont typeface="Wingdings 2" panose="05020102010507070707" pitchFamily="18" charset="2"/>
              <a:buNone/>
              <a:defRPr/>
            </a:pPr>
            <a:r>
              <a:rPr lang="zh-CN" altLang="en-US" sz="3600" dirty="0"/>
              <a:t>用</a:t>
            </a:r>
            <a:r>
              <a:rPr lang="en-US" altLang="zh-CN" sz="3600" dirty="0"/>
              <a:t>what</a:t>
            </a:r>
            <a:r>
              <a:rPr lang="zh-CN" altLang="en-US" sz="3600" dirty="0"/>
              <a:t>或</a:t>
            </a:r>
            <a:r>
              <a:rPr lang="en-US" altLang="zh-CN" sz="3600" dirty="0"/>
              <a:t>what a/an</a:t>
            </a:r>
            <a:r>
              <a:rPr lang="zh-CN" altLang="en-US" sz="3600" dirty="0"/>
              <a:t>填空。</a:t>
            </a:r>
            <a:endParaRPr lang="en-US" altLang="zh-CN" sz="3600" dirty="0"/>
          </a:p>
          <a:p>
            <a:pPr marL="0" indent="0">
              <a:buFont typeface="Wingdings 2" panose="05020102010507070707" pitchFamily="18" charset="2"/>
              <a:buNone/>
              <a:defRPr/>
            </a:pPr>
            <a:r>
              <a:rPr lang="en-US" altLang="zh-CN" sz="3600" dirty="0"/>
              <a:t>1. ________ clever girl she is!</a:t>
            </a:r>
          </a:p>
          <a:p>
            <a:pPr marL="514350" indent="-514350">
              <a:buFont typeface="Wingdings 2" panose="05020102010507070707" pitchFamily="18" charset="2"/>
              <a:buNone/>
              <a:defRPr/>
            </a:pPr>
            <a:r>
              <a:rPr lang="en-US" altLang="zh-CN" sz="3600" dirty="0"/>
              <a:t>2. ________ interesting story it is!</a:t>
            </a:r>
          </a:p>
          <a:p>
            <a:pPr marL="514350" indent="-514350">
              <a:buFont typeface="Wingdings 2" panose="05020102010507070707" pitchFamily="18" charset="2"/>
              <a:buNone/>
              <a:defRPr/>
            </a:pPr>
            <a:r>
              <a:rPr lang="en-US" altLang="zh-CN" sz="3600" dirty="0"/>
              <a:t>3. ________ beautiful flowers they are!</a:t>
            </a:r>
          </a:p>
          <a:p>
            <a:pPr marL="514350" indent="-514350">
              <a:buFont typeface="Wingdings 2" panose="05020102010507070707" pitchFamily="18" charset="2"/>
              <a:buNone/>
              <a:defRPr/>
            </a:pPr>
            <a:r>
              <a:rPr lang="en-US" altLang="zh-CN" sz="3600" dirty="0"/>
              <a:t>4. ________ delicious food it is!</a:t>
            </a:r>
          </a:p>
        </p:txBody>
      </p:sp>
      <p:sp>
        <p:nvSpPr>
          <p:cNvPr id="3" name="内容占位符 1">
            <a:extLst>
              <a:ext uri="{FF2B5EF4-FFF2-40B4-BE49-F238E27FC236}">
                <a16:creationId xmlns:a16="http://schemas.microsoft.com/office/drawing/2014/main" xmlns="" id="{D5AD996F-306C-4009-AAAE-5FA37E99BC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1484313"/>
            <a:ext cx="15843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What a</a:t>
            </a:r>
          </a:p>
        </p:txBody>
      </p:sp>
      <p:sp>
        <p:nvSpPr>
          <p:cNvPr id="4" name="内容占位符 1">
            <a:extLst>
              <a:ext uri="{FF2B5EF4-FFF2-40B4-BE49-F238E27FC236}">
                <a16:creationId xmlns:a16="http://schemas.microsoft.com/office/drawing/2014/main" xmlns="" id="{241C693D-351C-4C54-9723-57B2598050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2988" y="2195513"/>
            <a:ext cx="1728787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What an</a:t>
            </a:r>
          </a:p>
        </p:txBody>
      </p:sp>
      <p:sp>
        <p:nvSpPr>
          <p:cNvPr id="5" name="内容占位符 1">
            <a:extLst>
              <a:ext uri="{FF2B5EF4-FFF2-40B4-BE49-F238E27FC236}">
                <a16:creationId xmlns:a16="http://schemas.microsoft.com/office/drawing/2014/main" xmlns="" id="{BE125043-DFC9-490F-8A27-164D1790C9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2988" y="2844800"/>
            <a:ext cx="129698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What</a:t>
            </a:r>
          </a:p>
        </p:txBody>
      </p:sp>
      <p:sp>
        <p:nvSpPr>
          <p:cNvPr id="6" name="内容占位符 1">
            <a:extLst>
              <a:ext uri="{FF2B5EF4-FFF2-40B4-BE49-F238E27FC236}">
                <a16:creationId xmlns:a16="http://schemas.microsoft.com/office/drawing/2014/main" xmlns="" id="{2492D446-C01A-4962-B48F-8CEE6DA73F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6013" y="3502025"/>
            <a:ext cx="12954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What</a:t>
            </a:r>
          </a:p>
        </p:txBody>
      </p:sp>
      <p:sp>
        <p:nvSpPr>
          <p:cNvPr id="7" name="内容占位符 1">
            <a:extLst>
              <a:ext uri="{FF2B5EF4-FFF2-40B4-BE49-F238E27FC236}">
                <a16:creationId xmlns:a16="http://schemas.microsoft.com/office/drawing/2014/main" xmlns="" id="{86F2DED4-F7A4-4D65-A20F-4C76C04020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6250" y="4854575"/>
            <a:ext cx="7048500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zh-CN" altLang="en-US" sz="3600">
                <a:solidFill>
                  <a:srgbClr val="0000FF"/>
                </a:solidFill>
                <a:latin typeface="Times New Roman" panose="02020603050405020304" pitchFamily="18" charset="0"/>
              </a:rPr>
              <a:t>单数名词前用</a:t>
            </a:r>
            <a:r>
              <a:rPr lang="en-US" altLang="zh-CN" sz="3600">
                <a:solidFill>
                  <a:srgbClr val="0000FF"/>
                </a:solidFill>
                <a:latin typeface="Times New Roman" panose="02020603050405020304" pitchFamily="18" charset="0"/>
              </a:rPr>
              <a:t>what a/an</a:t>
            </a: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zh-CN" altLang="en-US" sz="3600">
                <a:solidFill>
                  <a:srgbClr val="0000FF"/>
                </a:solidFill>
                <a:latin typeface="Times New Roman" panose="02020603050405020304" pitchFamily="18" charset="0"/>
              </a:rPr>
              <a:t>复数名词前或不可数名词前用</a:t>
            </a:r>
            <a:r>
              <a:rPr lang="en-US" altLang="zh-CN" sz="3600">
                <a:solidFill>
                  <a:srgbClr val="0000FF"/>
                </a:solidFill>
                <a:latin typeface="Times New Roman" panose="02020603050405020304" pitchFamily="18" charset="0"/>
              </a:rPr>
              <a:t>what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5B879306-D023-41E4-A138-8E29F2E12F8B}"/>
              </a:ext>
            </a:extLst>
          </p:cNvPr>
          <p:cNvSpPr/>
          <p:nvPr/>
        </p:nvSpPr>
        <p:spPr>
          <a:xfrm>
            <a:off x="4140200" y="1700213"/>
            <a:ext cx="719138" cy="50482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4E660FEB-65CD-4AC7-9444-57654BDC013B}"/>
              </a:ext>
            </a:extLst>
          </p:cNvPr>
          <p:cNvSpPr/>
          <p:nvPr/>
        </p:nvSpPr>
        <p:spPr>
          <a:xfrm>
            <a:off x="4932363" y="2349500"/>
            <a:ext cx="1008062" cy="50323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5B28A1C8-E36A-45F0-9389-739CD08872D9}"/>
              </a:ext>
            </a:extLst>
          </p:cNvPr>
          <p:cNvSpPr/>
          <p:nvPr/>
        </p:nvSpPr>
        <p:spPr>
          <a:xfrm>
            <a:off x="4643438" y="2924175"/>
            <a:ext cx="1368425" cy="57626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xmlns="" id="{555C414C-C19B-4EA6-B69E-93A2727523D9}"/>
              </a:ext>
            </a:extLst>
          </p:cNvPr>
          <p:cNvSpPr/>
          <p:nvPr/>
        </p:nvSpPr>
        <p:spPr>
          <a:xfrm>
            <a:off x="4643438" y="3644900"/>
            <a:ext cx="936625" cy="50482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 animBg="1"/>
      <p:bldP spid="9" grpId="0" animBg="1"/>
      <p:bldP spid="10" grpId="0" animBg="1"/>
      <p:bldP spid="11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TextBox 2">
            <a:extLst>
              <a:ext uri="{FF2B5EF4-FFF2-40B4-BE49-F238E27FC236}">
                <a16:creationId xmlns:a16="http://schemas.microsoft.com/office/drawing/2014/main" xmlns="" id="{0B5E6DBF-E563-4588-B795-B92C72F11E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08313" y="357188"/>
            <a:ext cx="30765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Consolidation </a:t>
            </a:r>
            <a:endParaRPr lang="zh-CN" altLang="en-US" sz="36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60418" name="TextBox 3">
            <a:extLst>
              <a:ext uri="{FF2B5EF4-FFF2-40B4-BE49-F238E27FC236}">
                <a16:creationId xmlns:a16="http://schemas.microsoft.com/office/drawing/2014/main" xmlns="" id="{C15FD678-19E5-4770-B1B3-F7D0F02806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1143000"/>
            <a:ext cx="80994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</a:rPr>
              <a:t>Read the following exclamations aloud with feelings.</a:t>
            </a:r>
            <a:endParaRPr lang="zh-CN" altLang="en-US" sz="2800">
              <a:latin typeface="Times New Roman" panose="02020603050405020304" pitchFamily="18" charset="0"/>
            </a:endParaRPr>
          </a:p>
        </p:txBody>
      </p:sp>
      <p:pic>
        <p:nvPicPr>
          <p:cNvPr id="60419" name="Picture 4" descr="http://www.nowwhat.org.au/assets/2561/feature_large/exclamation_mark.JPG">
            <a:extLst>
              <a:ext uri="{FF2B5EF4-FFF2-40B4-BE49-F238E27FC236}">
                <a16:creationId xmlns:a16="http://schemas.microsoft.com/office/drawing/2014/main" xmlns="" id="{E9284CAE-D0EE-4BB0-AD1E-DA040AB099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8738" y="2066925"/>
            <a:ext cx="2212975" cy="310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420" name="Picture 4" descr="http://www.nowwhat.org.au/assets/2561/feature_large/exclamation_mark.JPG">
            <a:extLst>
              <a:ext uri="{FF2B5EF4-FFF2-40B4-BE49-F238E27FC236}">
                <a16:creationId xmlns:a16="http://schemas.microsoft.com/office/drawing/2014/main" xmlns="" id="{3EB5E200-A9B4-4C5C-AC48-6E18A5518E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2013" y="1779588"/>
            <a:ext cx="950912" cy="318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421" name="Picture 9">
            <a:extLst>
              <a:ext uri="{FF2B5EF4-FFF2-40B4-BE49-F238E27FC236}">
                <a16:creationId xmlns:a16="http://schemas.microsoft.com/office/drawing/2014/main" xmlns="" id="{EAD5FB75-42D1-49D1-8772-EA7D765A86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5072063"/>
            <a:ext cx="5045075" cy="128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422" name="Picture 10">
            <a:extLst>
              <a:ext uri="{FF2B5EF4-FFF2-40B4-BE49-F238E27FC236}">
                <a16:creationId xmlns:a16="http://schemas.microsoft.com/office/drawing/2014/main" xmlns="" id="{4B7E4B3F-AD75-4B4C-9A01-0ABCADD1CA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1928813"/>
            <a:ext cx="4143375" cy="299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1" name="图片 3" descr="mp698469_1421720081449_4.jpeg">
            <a:extLst>
              <a:ext uri="{FF2B5EF4-FFF2-40B4-BE49-F238E27FC236}">
                <a16:creationId xmlns:a16="http://schemas.microsoft.com/office/drawing/2014/main" xmlns="" id="{A756B13B-3550-496D-9F53-60D83C2204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7538" y="3494088"/>
            <a:ext cx="2790825" cy="270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42" name="内容占位符 1">
            <a:extLst>
              <a:ext uri="{FF2B5EF4-FFF2-40B4-BE49-F238E27FC236}">
                <a16:creationId xmlns:a16="http://schemas.microsoft.com/office/drawing/2014/main" xmlns="" id="{23589B7A-DDC8-4ADA-AF20-478FD3FB7C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1844675"/>
            <a:ext cx="8056563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600">
                <a:latin typeface="Times New Roman" panose="02020603050405020304" pitchFamily="18" charset="0"/>
              </a:rPr>
              <a:t>Work in pairs. One read the family rules we learnt in Unit 6, the other changes it into imperatives. .</a:t>
            </a: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内容占位符 1">
            <a:extLst>
              <a:ext uri="{FF2B5EF4-FFF2-40B4-BE49-F238E27FC236}">
                <a16:creationId xmlns:a16="http://schemas.microsoft.com/office/drawing/2014/main" xmlns="" id="{1E57C120-E9EA-4278-8440-6C853D23B5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692150"/>
            <a:ext cx="8135937" cy="5313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latin typeface="Times New Roman" panose="02020603050405020304" pitchFamily="18" charset="0"/>
              </a:rPr>
              <a:t>S1: You mustn’t change the bulb with the </a:t>
            </a: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latin typeface="Times New Roman" panose="02020603050405020304" pitchFamily="18" charset="0"/>
              </a:rPr>
              <a:t>       electricity on.</a:t>
            </a: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latin typeface="Times New Roman" panose="02020603050405020304" pitchFamily="18" charset="0"/>
              </a:rPr>
              <a:t>S2: Don’t change the bulb with the electricity on.</a:t>
            </a: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latin typeface="Times New Roman" panose="02020603050405020304" pitchFamily="18" charset="0"/>
              </a:rPr>
              <a:t>S1: You must cover the meat. </a:t>
            </a: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latin typeface="Times New Roman" panose="02020603050405020304" pitchFamily="18" charset="0"/>
              </a:rPr>
              <a:t>S2: Cover the meat, please. </a:t>
            </a: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latin typeface="Times New Roman" panose="02020603050405020304" pitchFamily="18" charset="0"/>
              </a:rPr>
              <a:t>S1: You must lock the door. </a:t>
            </a: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latin typeface="Times New Roman" panose="02020603050405020304" pitchFamily="18" charset="0"/>
              </a:rPr>
              <a:t>S2: Lock the door , please. </a:t>
            </a: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latin typeface="Times New Roman" panose="02020603050405020304" pitchFamily="18" charset="0"/>
              </a:rPr>
              <a:t>S1: You must test the water. </a:t>
            </a: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latin typeface="Times New Roman" panose="02020603050405020304" pitchFamily="18" charset="0"/>
              </a:rPr>
              <a:t>S2: Test the water , please. </a:t>
            </a: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xmlns="" id="{56A4800E-CCB0-4F46-8AD8-E57F21E392D1}"/>
              </a:ext>
            </a:extLst>
          </p:cNvPr>
          <p:cNvSpPr/>
          <p:nvPr/>
        </p:nvSpPr>
        <p:spPr>
          <a:xfrm rot="10800000">
            <a:off x="1457550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63490" name="TextBox 4">
            <a:extLst>
              <a:ext uri="{FF2B5EF4-FFF2-40B4-BE49-F238E27FC236}">
                <a16:creationId xmlns:a16="http://schemas.microsoft.com/office/drawing/2014/main" xmlns="" id="{ECB3FE05-2781-40CF-A638-4647B1E7B4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7313" y="3414713"/>
            <a:ext cx="35194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V  Review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Rectangle 2">
            <a:extLst>
              <a:ext uri="{FF2B5EF4-FFF2-40B4-BE49-F238E27FC236}">
                <a16:creationId xmlns:a16="http://schemas.microsoft.com/office/drawing/2014/main" xmlns="" id="{B80BB5C6-105F-4438-999D-759EFC819B9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31800" y="728663"/>
            <a:ext cx="8264525" cy="5653087"/>
          </a:xfrm>
        </p:spPr>
        <p:txBody>
          <a:bodyPr/>
          <a:lstStyle/>
          <a:p>
            <a:pPr>
              <a:lnSpc>
                <a:spcPct val="95000"/>
              </a:lnSpc>
              <a:buFont typeface="Wingdings 2" panose="05020102010507070707" pitchFamily="18" charset="2"/>
              <a:buNone/>
            </a:pPr>
            <a:r>
              <a:rPr lang="zh-CN" altLang="en-US" sz="2800" b="1"/>
              <a:t>选择最佳答案填空。</a:t>
            </a:r>
            <a:endParaRPr lang="zh-CN" altLang="en-US" sz="2800"/>
          </a:p>
          <a:p>
            <a:pPr>
              <a:lnSpc>
                <a:spcPct val="95000"/>
              </a:lnSpc>
              <a:buFont typeface="Wingdings 2" panose="05020102010507070707" pitchFamily="18" charset="2"/>
              <a:buNone/>
            </a:pPr>
            <a:r>
              <a:rPr lang="en-US" altLang="zh-CN" sz="2800"/>
              <a:t>(    )1. — Please ____ to return my book by Friday. I’ll </a:t>
            </a:r>
          </a:p>
          <a:p>
            <a:pPr>
              <a:lnSpc>
                <a:spcPct val="95000"/>
              </a:lnSpc>
              <a:buFont typeface="Wingdings 2" panose="05020102010507070707" pitchFamily="18" charset="2"/>
              <a:buNone/>
            </a:pPr>
            <a:r>
              <a:rPr lang="en-US" altLang="zh-CN" sz="2800"/>
              <a:t>               use it on Saturday.</a:t>
            </a:r>
          </a:p>
          <a:p>
            <a:pPr>
              <a:lnSpc>
                <a:spcPct val="95000"/>
              </a:lnSpc>
              <a:buFont typeface="Wingdings 2" panose="05020102010507070707" pitchFamily="18" charset="2"/>
              <a:buNone/>
            </a:pPr>
            <a:r>
              <a:rPr lang="en-US" altLang="zh-CN" sz="2800"/>
              <a:t>          — No problem. I’ll finish reading it on Thursday.</a:t>
            </a:r>
          </a:p>
          <a:p>
            <a:pPr>
              <a:lnSpc>
                <a:spcPct val="95000"/>
              </a:lnSpc>
              <a:buFont typeface="Wingdings 2" panose="05020102010507070707" pitchFamily="18" charset="2"/>
              <a:buNone/>
            </a:pPr>
            <a:r>
              <a:rPr lang="en-US" altLang="zh-CN" sz="2800"/>
              <a:t>		A. don’t forget 	B. not to forget</a:t>
            </a:r>
          </a:p>
          <a:p>
            <a:pPr>
              <a:lnSpc>
                <a:spcPct val="95000"/>
              </a:lnSpc>
              <a:buFont typeface="Wingdings 2" panose="05020102010507070707" pitchFamily="18" charset="2"/>
              <a:buNone/>
            </a:pPr>
            <a:r>
              <a:rPr lang="en-US" altLang="zh-CN" sz="2800"/>
              <a:t>		C. not forget 	D. forget not to</a:t>
            </a:r>
          </a:p>
          <a:p>
            <a:pPr>
              <a:lnSpc>
                <a:spcPct val="95000"/>
              </a:lnSpc>
              <a:buFont typeface="Wingdings 2" panose="05020102010507070707" pitchFamily="18" charset="2"/>
              <a:buNone/>
            </a:pPr>
            <a:r>
              <a:rPr lang="en-US" altLang="zh-CN" sz="2800"/>
              <a:t>(    )2. — ____ clever the girl is!</a:t>
            </a:r>
          </a:p>
          <a:p>
            <a:pPr>
              <a:lnSpc>
                <a:spcPct val="95000"/>
              </a:lnSpc>
              <a:buFont typeface="Wingdings 2" panose="05020102010507070707" pitchFamily="18" charset="2"/>
              <a:buNone/>
            </a:pPr>
            <a:r>
              <a:rPr lang="en-US" altLang="zh-CN" sz="2800"/>
              <a:t>	       — So she is.</a:t>
            </a:r>
          </a:p>
          <a:p>
            <a:pPr>
              <a:lnSpc>
                <a:spcPct val="95000"/>
              </a:lnSpc>
              <a:buFont typeface="Wingdings 2" panose="05020102010507070707" pitchFamily="18" charset="2"/>
              <a:buNone/>
            </a:pPr>
            <a:r>
              <a:rPr lang="en-US" altLang="zh-CN" sz="2800"/>
              <a:t>	      A. How        B. What       C. How a       D. What a</a:t>
            </a:r>
          </a:p>
          <a:p>
            <a:pPr>
              <a:lnSpc>
                <a:spcPct val="95000"/>
              </a:lnSpc>
              <a:buFont typeface="Wingdings 2" panose="05020102010507070707" pitchFamily="18" charset="2"/>
              <a:buNone/>
            </a:pPr>
            <a:r>
              <a:rPr lang="en-US" altLang="zh-CN" sz="2800"/>
              <a:t>(    )3. ____ wonderful news it is! All of us are very </a:t>
            </a:r>
          </a:p>
          <a:p>
            <a:pPr>
              <a:lnSpc>
                <a:spcPct val="95000"/>
              </a:lnSpc>
              <a:buFont typeface="Wingdings 2" panose="05020102010507070707" pitchFamily="18" charset="2"/>
              <a:buNone/>
            </a:pPr>
            <a:r>
              <a:rPr lang="en-US" altLang="zh-CN" sz="2800"/>
              <a:t>          happy.</a:t>
            </a:r>
          </a:p>
          <a:p>
            <a:pPr>
              <a:lnSpc>
                <a:spcPct val="95000"/>
              </a:lnSpc>
              <a:buFont typeface="Wingdings 2" panose="05020102010507070707" pitchFamily="18" charset="2"/>
              <a:buNone/>
            </a:pPr>
            <a:r>
              <a:rPr lang="en-US" altLang="zh-CN" sz="2800"/>
              <a:t>		A. What a 	B. What       C. How a 	 D. How</a:t>
            </a:r>
            <a:endParaRPr lang="zh-CN" altLang="en-US" sz="2800"/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xmlns="" id="{8CA9F702-42D8-4B41-90CD-078C0167C8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700" y="1196975"/>
            <a:ext cx="4445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A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412" name="Rectangle 4">
            <a:extLst>
              <a:ext uri="{FF2B5EF4-FFF2-40B4-BE49-F238E27FC236}">
                <a16:creationId xmlns:a16="http://schemas.microsoft.com/office/drawing/2014/main" xmlns="" id="{5D5B035A-82CF-4C87-8726-5A6A11DE1E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3625850"/>
            <a:ext cx="4445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A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413" name="Rectangle 5">
            <a:extLst>
              <a:ext uri="{FF2B5EF4-FFF2-40B4-BE49-F238E27FC236}">
                <a16:creationId xmlns:a16="http://schemas.microsoft.com/office/drawing/2014/main" xmlns="" id="{49C1425A-102B-4CBA-94E1-3F1305ABD1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5070475"/>
            <a:ext cx="4206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B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  <p:bldP spid="17412" grpId="0"/>
      <p:bldP spid="17413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Rectangle 2">
            <a:extLst>
              <a:ext uri="{FF2B5EF4-FFF2-40B4-BE49-F238E27FC236}">
                <a16:creationId xmlns:a16="http://schemas.microsoft.com/office/drawing/2014/main" xmlns="" id="{0BEF0CD1-7FD9-4BD5-B5F7-FE05A3C13C20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03238" y="728663"/>
            <a:ext cx="8193087" cy="5545137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2800"/>
              <a:t>(    )4. — ____nice day it is today! Let’s go out to 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/>
              <a:t>               play, shall we?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/>
              <a:t>	       — That’s a good idea.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/>
              <a:t>		A. How 		B. What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/>
              <a:t>		C. How a 		D. What a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/>
              <a:t>(    )5. ____ beautiful flowers they are!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/>
              <a:t>		A. How 		B. What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/>
              <a:t>		C. How a 		D. What a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/>
              <a:t>(    )6. ____ tall the girl is!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/>
              <a:t>		A. How 		B. How a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/>
              <a:t>		C. What 		D. What a</a:t>
            </a:r>
            <a:endParaRPr lang="zh-CN" altLang="en-US" sz="2800"/>
          </a:p>
        </p:txBody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xmlns="" id="{F107F012-A844-4834-B372-09E6B1BED2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4841875"/>
            <a:ext cx="4445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A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436" name="Rectangle 4">
            <a:extLst>
              <a:ext uri="{FF2B5EF4-FFF2-40B4-BE49-F238E27FC236}">
                <a16:creationId xmlns:a16="http://schemas.microsoft.com/office/drawing/2014/main" xmlns="" id="{8F1879F9-1BFF-4615-9709-1BCFF65402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736600"/>
            <a:ext cx="4445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D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437" name="Rectangle 5">
            <a:extLst>
              <a:ext uri="{FF2B5EF4-FFF2-40B4-BE49-F238E27FC236}">
                <a16:creationId xmlns:a16="http://schemas.microsoft.com/office/drawing/2014/main" xmlns="" id="{9CEA320B-2800-4F6A-93B1-92748993A2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3292475"/>
            <a:ext cx="4238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B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/>
      <p:bldP spid="18436" grpId="0"/>
      <p:bldP spid="18437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xmlns="" id="{C3A0D1F7-1D0A-4F7A-B4BC-C8E13B75856B}"/>
              </a:ext>
            </a:extLst>
          </p:cNvPr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66562" name="TextBox 4">
            <a:extLst>
              <a:ext uri="{FF2B5EF4-FFF2-40B4-BE49-F238E27FC236}">
                <a16:creationId xmlns:a16="http://schemas.microsoft.com/office/drawing/2014/main" xmlns="" id="{44D4CC3C-B42B-494E-8086-ED85ECE4E7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0063" y="3414713"/>
            <a:ext cx="25669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Thank you!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theme/theme1.xml><?xml version="1.0" encoding="utf-8"?>
<a:theme xmlns:a="http://schemas.openxmlformats.org/drawingml/2006/main" name="u7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u7模板</Template>
  <TotalTime>1</TotalTime>
  <Words>2281</Words>
  <Application>Microsoft Office PowerPoint</Application>
  <PresentationFormat>全屏显示(4:3)</PresentationFormat>
  <Paragraphs>387</Paragraphs>
  <Slides>61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61</vt:i4>
      </vt:variant>
    </vt:vector>
  </HeadingPairs>
  <TitlesOfParts>
    <vt:vector size="62" baseType="lpstr">
      <vt:lpstr>u7模板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We use imperatives to give orders or advice.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We can use a word or phrase as an exclamation, such as Oh no! or Lovely! We can also use a word or phrase with what or how to show strong feelings.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B1 Rewrite the sentences below using exclamations with what or how.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http://www.windows89.com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/>
  <cp:lastModifiedBy>User</cp:lastModifiedBy>
  <cp:revision>27</cp:revision>
  <dcterms:created xsi:type="dcterms:W3CDTF">2016-12-30T06:09:38Z</dcterms:created>
  <dcterms:modified xsi:type="dcterms:W3CDTF">2008-01-08T10:26:49Z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2052-10.1.0.7468</vt:lpwstr>
  </property>
</Properties>
</file>