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75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5715000" type="screen16x1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104" y="-9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A1CDA-EB2B-4CFE-8D17-7995D2F3228C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0827B3-5412-433E-9079-415621368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659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50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fld id="{92F1F761-4223-4845-A172-0BCCFB660569}" type="slidenum">
              <a:rPr lang="zh-CN" altLang="en-US" smtClean="0"/>
              <a:pPr eaLnBrk="1" hangingPunct="1"/>
              <a:t>1</a:t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887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750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268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661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499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04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38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020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6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879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59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FE994-9E6B-40AF-A909-18B06551EB36}" type="datetimeFigureOut">
              <a:rPr lang="zh-CN" altLang="en-US" smtClean="0"/>
              <a:t>2017/7/3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F3B14-636B-4110-A929-E989B094D3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370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cits618.com/Article_Print.asp?ArticleID=851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8708"/>
            <a:ext cx="5256584" cy="546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2119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课前小测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841276"/>
            <a:ext cx="36004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写出图中各字母代表的气候类型。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 30°-40°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大陆西岸的气候类型是</a:t>
            </a:r>
            <a:r>
              <a:rPr lang="zh-CN" altLang="en-US" sz="2800" u="sng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（写字母）。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温带海洋性气候的分布规律是？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762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5"/>
          <p:cNvSpPr txBox="1">
            <a:spLocks noChangeArrowheads="1"/>
          </p:cNvSpPr>
          <p:nvPr/>
        </p:nvSpPr>
        <p:spPr bwMode="auto">
          <a:xfrm>
            <a:off x="35496" y="-22820"/>
            <a:ext cx="5257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世界气候</a:t>
            </a:r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类型和自然带分布</a:t>
            </a:r>
            <a:endParaRPr lang="zh-CN" altLang="en-US" sz="2400" b="1" dirty="0">
              <a:solidFill>
                <a:schemeClr val="accent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4583" name="Group 7"/>
          <p:cNvGrpSpPr>
            <a:grpSpLocks/>
          </p:cNvGrpSpPr>
          <p:nvPr/>
        </p:nvGrpSpPr>
        <p:grpSpPr bwMode="auto">
          <a:xfrm>
            <a:off x="609601" y="731573"/>
            <a:ext cx="2994025" cy="4919927"/>
            <a:chOff x="1733" y="2793"/>
            <a:chExt cx="2940" cy="4056"/>
          </a:xfrm>
        </p:grpSpPr>
        <p:sp>
          <p:nvSpPr>
            <p:cNvPr id="7203" name="Text Box 8"/>
            <p:cNvSpPr txBox="1">
              <a:spLocks noChangeArrowheads="1"/>
            </p:cNvSpPr>
            <p:nvPr/>
          </p:nvSpPr>
          <p:spPr bwMode="auto">
            <a:xfrm>
              <a:off x="1736" y="2793"/>
              <a:ext cx="2937" cy="30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冰 原 气 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04" name="Text Box 9"/>
            <p:cNvSpPr txBox="1">
              <a:spLocks noChangeArrowheads="1"/>
            </p:cNvSpPr>
            <p:nvPr/>
          </p:nvSpPr>
          <p:spPr bwMode="auto">
            <a:xfrm>
              <a:off x="1733" y="3105"/>
              <a:ext cx="2940" cy="3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苔 原 气 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05" name="Text Box 10"/>
            <p:cNvSpPr txBox="1">
              <a:spLocks noChangeArrowheads="1"/>
            </p:cNvSpPr>
            <p:nvPr/>
          </p:nvSpPr>
          <p:spPr bwMode="auto">
            <a:xfrm>
              <a:off x="1733" y="3573"/>
              <a:ext cx="2940" cy="312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rgbClr val="33CCCC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latin typeface="Times New Roman" pitchFamily="18" charset="0"/>
                </a:rPr>
                <a:t>亚寒带针叶林气候</a:t>
              </a:r>
              <a:endParaRPr lang="zh-CN" altLang="en-US" sz="1800" dirty="0">
                <a:latin typeface="Arial" charset="0"/>
              </a:endParaRPr>
            </a:p>
          </p:txBody>
        </p:sp>
        <p:sp>
          <p:nvSpPr>
            <p:cNvPr id="7206" name="Text Box 11"/>
            <p:cNvSpPr txBox="1">
              <a:spLocks noChangeArrowheads="1"/>
            </p:cNvSpPr>
            <p:nvPr/>
          </p:nvSpPr>
          <p:spPr bwMode="auto">
            <a:xfrm>
              <a:off x="1748" y="4002"/>
              <a:ext cx="945" cy="624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温带海洋性气候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07" name="Text Box 12"/>
            <p:cNvSpPr txBox="1">
              <a:spLocks noChangeArrowheads="1"/>
            </p:cNvSpPr>
            <p:nvPr/>
          </p:nvSpPr>
          <p:spPr bwMode="auto">
            <a:xfrm>
              <a:off x="3728" y="4011"/>
              <a:ext cx="945" cy="624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温带季风气候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08" name="Text Box 13"/>
            <p:cNvSpPr txBox="1">
              <a:spLocks noChangeArrowheads="1"/>
            </p:cNvSpPr>
            <p:nvPr/>
          </p:nvSpPr>
          <p:spPr bwMode="auto">
            <a:xfrm>
              <a:off x="2738" y="4011"/>
              <a:ext cx="945" cy="1434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温带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大陆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性气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09" name="Text Box 14"/>
            <p:cNvSpPr txBox="1">
              <a:spLocks noChangeArrowheads="1"/>
            </p:cNvSpPr>
            <p:nvPr/>
          </p:nvSpPr>
          <p:spPr bwMode="auto">
            <a:xfrm>
              <a:off x="1733" y="4821"/>
              <a:ext cx="945" cy="624"/>
            </a:xfrm>
            <a:prstGeom prst="rect">
              <a:avLst/>
            </a:prstGeom>
            <a:solidFill>
              <a:srgbClr val="3399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地中海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气候</a:t>
              </a:r>
              <a:endParaRPr lang="zh-CN" altLang="en-US" sz="1800" b="1">
                <a:latin typeface="Arial" charset="0"/>
              </a:endParaRPr>
            </a:p>
          </p:txBody>
        </p:sp>
        <p:sp>
          <p:nvSpPr>
            <p:cNvPr id="7210" name="Text Box 15"/>
            <p:cNvSpPr txBox="1">
              <a:spLocks noChangeArrowheads="1"/>
            </p:cNvSpPr>
            <p:nvPr/>
          </p:nvSpPr>
          <p:spPr bwMode="auto">
            <a:xfrm>
              <a:off x="3728" y="4821"/>
              <a:ext cx="945" cy="841"/>
            </a:xfrm>
            <a:prstGeom prst="rect">
              <a:avLst/>
            </a:prstGeom>
            <a:solidFill>
              <a:srgbClr val="15D73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亚热带季风气候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11" name="Text Box 16"/>
            <p:cNvSpPr txBox="1">
              <a:spLocks noChangeArrowheads="1"/>
            </p:cNvSpPr>
            <p:nvPr/>
          </p:nvSpPr>
          <p:spPr bwMode="auto">
            <a:xfrm>
              <a:off x="1733" y="5601"/>
              <a:ext cx="1477" cy="312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rgbClr val="FF99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热带沙漠气候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12" name="Text Box 17"/>
            <p:cNvSpPr txBox="1">
              <a:spLocks noChangeArrowheads="1"/>
            </p:cNvSpPr>
            <p:nvPr/>
          </p:nvSpPr>
          <p:spPr bwMode="auto">
            <a:xfrm>
              <a:off x="1733" y="6069"/>
              <a:ext cx="1470" cy="312"/>
            </a:xfrm>
            <a:prstGeom prst="rect">
              <a:avLst/>
            </a:prstGeom>
            <a:solidFill>
              <a:srgbClr val="99FF66"/>
            </a:solidFill>
            <a:ln w="9525">
              <a:solidFill>
                <a:srgbClr val="99FF66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热带草原气候</a:t>
              </a:r>
              <a:endParaRPr lang="zh-CN" altLang="en-US" sz="1800">
                <a:latin typeface="Arial" charset="0"/>
              </a:endParaRPr>
            </a:p>
          </p:txBody>
        </p:sp>
        <p:sp>
          <p:nvSpPr>
            <p:cNvPr id="7213" name="Text Box 18"/>
            <p:cNvSpPr txBox="1">
              <a:spLocks noChangeArrowheads="1"/>
            </p:cNvSpPr>
            <p:nvPr/>
          </p:nvSpPr>
          <p:spPr bwMode="auto">
            <a:xfrm>
              <a:off x="3308" y="5777"/>
              <a:ext cx="1365" cy="604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rgbClr val="008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 dirty="0">
                  <a:solidFill>
                    <a:schemeClr val="bg1"/>
                  </a:solidFill>
                  <a:latin typeface="Times New Roman" pitchFamily="18" charset="0"/>
                </a:rPr>
                <a:t>热带季风气候</a:t>
              </a:r>
              <a:endParaRPr lang="zh-CN" altLang="en-US" sz="180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7214" name="Text Box 19"/>
            <p:cNvSpPr txBox="1">
              <a:spLocks noChangeArrowheads="1"/>
            </p:cNvSpPr>
            <p:nvPr/>
          </p:nvSpPr>
          <p:spPr bwMode="auto">
            <a:xfrm>
              <a:off x="1733" y="6537"/>
              <a:ext cx="2940" cy="31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FF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热带雨林气候</a:t>
              </a:r>
              <a:endParaRPr lang="zh-CN" altLang="en-US" sz="1800">
                <a:latin typeface="Arial" charset="0"/>
              </a:endParaRPr>
            </a:p>
          </p:txBody>
        </p:sp>
      </p:grpSp>
      <p:grpSp>
        <p:nvGrpSpPr>
          <p:cNvPr id="24596" name="Group 20"/>
          <p:cNvGrpSpPr>
            <a:grpSpLocks/>
          </p:cNvGrpSpPr>
          <p:nvPr/>
        </p:nvGrpSpPr>
        <p:grpSpPr bwMode="auto">
          <a:xfrm>
            <a:off x="5578476" y="731573"/>
            <a:ext cx="2994025" cy="4919927"/>
            <a:chOff x="3216" y="300"/>
            <a:chExt cx="1886" cy="3719"/>
          </a:xfrm>
        </p:grpSpPr>
        <p:grpSp>
          <p:nvGrpSpPr>
            <p:cNvPr id="7189" name="Group 21"/>
            <p:cNvGrpSpPr>
              <a:grpSpLocks/>
            </p:cNvGrpSpPr>
            <p:nvPr/>
          </p:nvGrpSpPr>
          <p:grpSpPr bwMode="auto">
            <a:xfrm>
              <a:off x="3216" y="300"/>
              <a:ext cx="1886" cy="3719"/>
              <a:chOff x="1733" y="2793"/>
              <a:chExt cx="2940" cy="4056"/>
            </a:xfrm>
          </p:grpSpPr>
          <p:sp>
            <p:nvSpPr>
              <p:cNvPr id="7191" name="Text Box 22"/>
              <p:cNvSpPr txBox="1">
                <a:spLocks noChangeArrowheads="1"/>
              </p:cNvSpPr>
              <p:nvPr/>
            </p:nvSpPr>
            <p:spPr bwMode="auto">
              <a:xfrm>
                <a:off x="1736" y="2793"/>
                <a:ext cx="2937" cy="306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冰 原 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192" name="Text Box 23"/>
              <p:cNvSpPr txBox="1">
                <a:spLocks noChangeArrowheads="1"/>
              </p:cNvSpPr>
              <p:nvPr/>
            </p:nvSpPr>
            <p:spPr bwMode="auto">
              <a:xfrm>
                <a:off x="1733" y="3105"/>
                <a:ext cx="2940" cy="31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苔 原 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193" name="Text Box 24"/>
              <p:cNvSpPr txBox="1">
                <a:spLocks noChangeArrowheads="1"/>
              </p:cNvSpPr>
              <p:nvPr/>
            </p:nvSpPr>
            <p:spPr bwMode="auto">
              <a:xfrm>
                <a:off x="1733" y="3573"/>
                <a:ext cx="2940" cy="312"/>
              </a:xfrm>
              <a:prstGeom prst="rect">
                <a:avLst/>
              </a:prstGeom>
              <a:solidFill>
                <a:srgbClr val="33CCCC"/>
              </a:solidFill>
              <a:ln w="9525">
                <a:solidFill>
                  <a:srgbClr val="33CCCC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亚寒带针叶林带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194" name="Text Box 25"/>
              <p:cNvSpPr txBox="1">
                <a:spLocks noChangeArrowheads="1"/>
              </p:cNvSpPr>
              <p:nvPr/>
            </p:nvSpPr>
            <p:spPr bwMode="auto">
              <a:xfrm>
                <a:off x="1748" y="4002"/>
                <a:ext cx="945" cy="624"/>
              </a:xfrm>
              <a:prstGeom prst="rect">
                <a:avLst/>
              </a:prstGeom>
              <a:solidFill>
                <a:srgbClr val="99CC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温带落叶阔叶林带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195" name="Text Box 26"/>
              <p:cNvSpPr txBox="1">
                <a:spLocks noChangeArrowheads="1"/>
              </p:cNvSpPr>
              <p:nvPr/>
            </p:nvSpPr>
            <p:spPr bwMode="auto">
              <a:xfrm>
                <a:off x="3728" y="4011"/>
                <a:ext cx="945" cy="624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温带落叶阔叶林带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196" name="Text Box 27"/>
              <p:cNvSpPr txBox="1">
                <a:spLocks noChangeArrowheads="1"/>
              </p:cNvSpPr>
              <p:nvPr/>
            </p:nvSpPr>
            <p:spPr bwMode="auto">
              <a:xfrm>
                <a:off x="2738" y="4011"/>
                <a:ext cx="945" cy="1434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温</a:t>
                </a: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带</a:t>
                </a: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草</a:t>
                </a: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原</a:t>
                </a: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带</a:t>
                </a: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600" b="1">
                  <a:latin typeface="Times New Roman" pitchFamily="18" charset="0"/>
                </a:endParaRP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600" b="1">
                  <a:latin typeface="Times New Roman" pitchFamily="18" charset="0"/>
                </a:endParaRP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200" b="1">
                  <a:latin typeface="Times New Roman" pitchFamily="18" charset="0"/>
                </a:endParaRPr>
              </a:p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200" b="1">
                  <a:latin typeface="Times New Roman" pitchFamily="18" charset="0"/>
                </a:endParaRP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zh-CN" sz="1800">
                  <a:latin typeface="Arial" charset="0"/>
                </a:endParaRPr>
              </a:p>
            </p:txBody>
          </p:sp>
          <p:sp>
            <p:nvSpPr>
              <p:cNvPr id="7197" name="Text Box 28"/>
              <p:cNvSpPr txBox="1">
                <a:spLocks noChangeArrowheads="1"/>
              </p:cNvSpPr>
              <p:nvPr/>
            </p:nvSpPr>
            <p:spPr bwMode="auto">
              <a:xfrm>
                <a:off x="1733" y="4821"/>
                <a:ext cx="945" cy="624"/>
              </a:xfrm>
              <a:prstGeom prst="rect">
                <a:avLst/>
              </a:prstGeom>
              <a:solidFill>
                <a:srgbClr val="339966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亚热带常绿硬叶林带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198" name="Text Box 29"/>
              <p:cNvSpPr txBox="1">
                <a:spLocks noChangeArrowheads="1"/>
              </p:cNvSpPr>
              <p:nvPr/>
            </p:nvSpPr>
            <p:spPr bwMode="auto">
              <a:xfrm>
                <a:off x="3728" y="4821"/>
                <a:ext cx="945" cy="841"/>
              </a:xfrm>
              <a:prstGeom prst="rect">
                <a:avLst/>
              </a:prstGeom>
              <a:solidFill>
                <a:srgbClr val="15D73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latin typeface="Times New Roman" pitchFamily="18" charset="0"/>
                  </a:rPr>
                  <a:t>亚热带常绿阔叶林带</a:t>
                </a:r>
                <a:endParaRPr lang="zh-CN" altLang="en-US" sz="1800" dirty="0">
                  <a:latin typeface="Arial" charset="0"/>
                </a:endParaRPr>
              </a:p>
            </p:txBody>
          </p:sp>
          <p:sp>
            <p:nvSpPr>
              <p:cNvPr id="7199" name="Text Box 30"/>
              <p:cNvSpPr txBox="1">
                <a:spLocks noChangeArrowheads="1"/>
              </p:cNvSpPr>
              <p:nvPr/>
            </p:nvSpPr>
            <p:spPr bwMode="auto">
              <a:xfrm>
                <a:off x="1733" y="5601"/>
                <a:ext cx="1477" cy="312"/>
              </a:xfrm>
              <a:prstGeom prst="rect">
                <a:avLst/>
              </a:prstGeom>
              <a:solidFill>
                <a:srgbClr val="FF9900"/>
              </a:soli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热带荒漠带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200" name="Text Box 31"/>
              <p:cNvSpPr txBox="1">
                <a:spLocks noChangeArrowheads="1"/>
              </p:cNvSpPr>
              <p:nvPr/>
            </p:nvSpPr>
            <p:spPr bwMode="auto">
              <a:xfrm>
                <a:off x="1733" y="6069"/>
                <a:ext cx="1470" cy="312"/>
              </a:xfrm>
              <a:prstGeom prst="rect">
                <a:avLst/>
              </a:prstGeom>
              <a:solidFill>
                <a:srgbClr val="99FF66"/>
              </a:solidFill>
              <a:ln w="9525">
                <a:solidFill>
                  <a:srgbClr val="99FF66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热带草原带</a:t>
                </a: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7201" name="Text Box 32"/>
              <p:cNvSpPr txBox="1">
                <a:spLocks noChangeArrowheads="1"/>
              </p:cNvSpPr>
              <p:nvPr/>
            </p:nvSpPr>
            <p:spPr bwMode="auto">
              <a:xfrm>
                <a:off x="3308" y="5777"/>
                <a:ext cx="1365" cy="604"/>
              </a:xfrm>
              <a:prstGeom prst="rect">
                <a:avLst/>
              </a:prstGeom>
              <a:solidFill>
                <a:srgbClr val="006600"/>
              </a:solidFill>
              <a:ln w="9525">
                <a:solidFill>
                  <a:srgbClr val="0066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bg1"/>
                    </a:solidFill>
                    <a:latin typeface="Times New Roman" pitchFamily="18" charset="0"/>
                  </a:rPr>
                  <a:t>热带季雨林带</a:t>
                </a:r>
                <a:endParaRPr lang="zh-CN" altLang="en-US" sz="1800" dirty="0">
                  <a:solidFill>
                    <a:schemeClr val="bg1"/>
                  </a:solidFill>
                  <a:latin typeface="Arial" charset="0"/>
                </a:endParaRPr>
              </a:p>
            </p:txBody>
          </p:sp>
          <p:sp>
            <p:nvSpPr>
              <p:cNvPr id="7202" name="Text Box 33"/>
              <p:cNvSpPr txBox="1">
                <a:spLocks noChangeArrowheads="1"/>
              </p:cNvSpPr>
              <p:nvPr/>
            </p:nvSpPr>
            <p:spPr bwMode="auto">
              <a:xfrm>
                <a:off x="1733" y="6537"/>
                <a:ext cx="2940" cy="312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rgbClr val="00FF00"/>
                </a:solidFill>
                <a:miter lim="800000"/>
                <a:headEnd/>
                <a:tailEnd/>
              </a:ln>
            </p:spPr>
            <p:txBody>
              <a:bodyPr lIns="0" tIns="0" rIns="0" bIns="0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Times New Roman" pitchFamily="18" charset="0"/>
                  </a:rPr>
                  <a:t>热带雨林带</a:t>
                </a:r>
                <a:endParaRPr lang="zh-CN" altLang="en-US" sz="1800">
                  <a:latin typeface="Arial" charset="0"/>
                </a:endParaRPr>
              </a:p>
            </p:txBody>
          </p:sp>
        </p:grpSp>
        <p:sp>
          <p:nvSpPr>
            <p:cNvPr id="7190" name="Text Box 34"/>
            <p:cNvSpPr txBox="1">
              <a:spLocks noChangeArrowheads="1"/>
            </p:cNvSpPr>
            <p:nvPr/>
          </p:nvSpPr>
          <p:spPr bwMode="auto">
            <a:xfrm>
              <a:off x="4023" y="1750"/>
              <a:ext cx="338" cy="57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latin typeface="Times New Roman" pitchFamily="18" charset="0"/>
                </a:rPr>
                <a:t>温带荒漠带</a:t>
              </a:r>
              <a:endParaRPr lang="zh-CN" altLang="en-US" sz="1800">
                <a:latin typeface="Arial" charset="0"/>
              </a:endParaRPr>
            </a:p>
          </p:txBody>
        </p:sp>
      </p:grpSp>
      <p:sp>
        <p:nvSpPr>
          <p:cNvPr id="7173" name="Line 35"/>
          <p:cNvSpPr>
            <a:spLocks noChangeShapeType="1"/>
          </p:cNvSpPr>
          <p:nvPr/>
        </p:nvSpPr>
        <p:spPr bwMode="auto">
          <a:xfrm>
            <a:off x="3633789" y="5471583"/>
            <a:ext cx="15128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4" name="Line 36"/>
          <p:cNvSpPr>
            <a:spLocks noChangeShapeType="1"/>
          </p:cNvSpPr>
          <p:nvPr/>
        </p:nvSpPr>
        <p:spPr bwMode="auto">
          <a:xfrm>
            <a:off x="3633789" y="4332553"/>
            <a:ext cx="1068387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5" name="Line 37"/>
          <p:cNvSpPr>
            <a:spLocks noChangeShapeType="1"/>
          </p:cNvSpPr>
          <p:nvPr/>
        </p:nvSpPr>
        <p:spPr bwMode="auto">
          <a:xfrm>
            <a:off x="3633789" y="1871927"/>
            <a:ext cx="1068387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6" name="Text Box 38"/>
          <p:cNvSpPr txBox="1">
            <a:spLocks noChangeArrowheads="1"/>
          </p:cNvSpPr>
          <p:nvPr/>
        </p:nvSpPr>
        <p:spPr bwMode="auto">
          <a:xfrm>
            <a:off x="4714875" y="1751542"/>
            <a:ext cx="8636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zh-CN" sz="1200" b="1">
                <a:latin typeface="华文新魏" pitchFamily="2" charset="-122"/>
                <a:ea typeface="华文新魏" pitchFamily="2" charset="-122"/>
              </a:rPr>
              <a:t>66</a:t>
            </a:r>
            <a:r>
              <a:rPr lang="en-US" altLang="zh-CN" sz="1200" b="1">
                <a:latin typeface="华文新魏" pitchFamily="2" charset="-122"/>
                <a:ea typeface="华文新魏" pitchFamily="2" charset="-122"/>
                <a:cs typeface="Arial" charset="0"/>
              </a:rPr>
              <a:t>°34N</a:t>
            </a:r>
          </a:p>
        </p:txBody>
      </p:sp>
      <p:sp>
        <p:nvSpPr>
          <p:cNvPr id="7177" name="Text Box 39"/>
          <p:cNvSpPr txBox="1">
            <a:spLocks noChangeArrowheads="1"/>
          </p:cNvSpPr>
          <p:nvPr/>
        </p:nvSpPr>
        <p:spPr bwMode="auto">
          <a:xfrm>
            <a:off x="4786313" y="4212167"/>
            <a:ext cx="8636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zh-CN" sz="1200" b="1">
                <a:latin typeface="华文新魏" pitchFamily="2" charset="-122"/>
                <a:ea typeface="华文新魏" pitchFamily="2" charset="-122"/>
              </a:rPr>
              <a:t>23</a:t>
            </a:r>
            <a:r>
              <a:rPr lang="en-US" altLang="zh-CN" sz="1200" b="1">
                <a:latin typeface="华文新魏" pitchFamily="2" charset="-122"/>
                <a:ea typeface="华文新魏" pitchFamily="2" charset="-122"/>
                <a:cs typeface="Arial" charset="0"/>
              </a:rPr>
              <a:t>°26N</a:t>
            </a:r>
          </a:p>
        </p:txBody>
      </p:sp>
      <p:sp>
        <p:nvSpPr>
          <p:cNvPr id="7178" name="Text Box 40"/>
          <p:cNvSpPr txBox="1">
            <a:spLocks noChangeArrowheads="1"/>
          </p:cNvSpPr>
          <p:nvPr/>
        </p:nvSpPr>
        <p:spPr bwMode="auto">
          <a:xfrm>
            <a:off x="5218114" y="5352521"/>
            <a:ext cx="50482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zh-CN" sz="1200" b="1">
                <a:latin typeface="华文新魏" pitchFamily="2" charset="-122"/>
                <a:ea typeface="华文新魏" pitchFamily="2" charset="-122"/>
              </a:rPr>
              <a:t>0</a:t>
            </a:r>
            <a:r>
              <a:rPr lang="en-US" altLang="zh-CN" sz="1200" b="1">
                <a:latin typeface="华文新魏" pitchFamily="2" charset="-122"/>
                <a:ea typeface="华文新魏" pitchFamily="2" charset="-122"/>
                <a:cs typeface="Arial" charset="0"/>
              </a:rPr>
              <a:t>°</a:t>
            </a:r>
          </a:p>
        </p:txBody>
      </p:sp>
      <p:sp>
        <p:nvSpPr>
          <p:cNvPr id="7179" name="Text Box 41"/>
          <p:cNvSpPr txBox="1">
            <a:spLocks noChangeArrowheads="1"/>
          </p:cNvSpPr>
          <p:nvPr/>
        </p:nvSpPr>
        <p:spPr bwMode="auto">
          <a:xfrm>
            <a:off x="682625" y="492125"/>
            <a:ext cx="792003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1">
                <a:solidFill>
                  <a:srgbClr val="800000"/>
                </a:solidFill>
                <a:latin typeface="Arial" charset="0"/>
              </a:rPr>
              <a:t>西岸                 中部                 东岸                                           西岸                  中部                  东岸</a:t>
            </a:r>
          </a:p>
        </p:txBody>
      </p:sp>
      <p:sp>
        <p:nvSpPr>
          <p:cNvPr id="7180" name="AutoShape 45"/>
          <p:cNvSpPr>
            <a:spLocks/>
          </p:cNvSpPr>
          <p:nvPr/>
        </p:nvSpPr>
        <p:spPr bwMode="auto">
          <a:xfrm>
            <a:off x="3633788" y="731573"/>
            <a:ext cx="215900" cy="1379802"/>
          </a:xfrm>
          <a:prstGeom prst="rightBrace">
            <a:avLst>
              <a:gd name="adj1" fmla="val 63909"/>
              <a:gd name="adj2" fmla="val 50000"/>
            </a:avLst>
          </a:prstGeom>
          <a:noFill/>
          <a:ln w="25400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7181" name="AutoShape 46"/>
          <p:cNvSpPr>
            <a:spLocks/>
          </p:cNvSpPr>
          <p:nvPr/>
        </p:nvSpPr>
        <p:spPr bwMode="auto">
          <a:xfrm>
            <a:off x="3633788" y="2352146"/>
            <a:ext cx="215900" cy="1500188"/>
          </a:xfrm>
          <a:prstGeom prst="rightBrace">
            <a:avLst>
              <a:gd name="adj1" fmla="val 69485"/>
              <a:gd name="adj2" fmla="val 50000"/>
            </a:avLst>
          </a:prstGeom>
          <a:noFill/>
          <a:ln w="25400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7182" name="AutoShape 47"/>
          <p:cNvSpPr>
            <a:spLocks/>
          </p:cNvSpPr>
          <p:nvPr/>
        </p:nvSpPr>
        <p:spPr bwMode="auto">
          <a:xfrm>
            <a:off x="3633788" y="4151312"/>
            <a:ext cx="215900" cy="1440657"/>
          </a:xfrm>
          <a:prstGeom prst="rightBrace">
            <a:avLst>
              <a:gd name="adj1" fmla="val 66728"/>
              <a:gd name="adj2" fmla="val 50000"/>
            </a:avLst>
          </a:prstGeom>
          <a:noFill/>
          <a:ln w="25400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7183" name="AutoShape 48"/>
          <p:cNvSpPr>
            <a:spLocks/>
          </p:cNvSpPr>
          <p:nvPr/>
        </p:nvSpPr>
        <p:spPr bwMode="auto">
          <a:xfrm>
            <a:off x="5362575" y="731574"/>
            <a:ext cx="215900" cy="1320271"/>
          </a:xfrm>
          <a:prstGeom prst="leftBrace">
            <a:avLst>
              <a:gd name="adj1" fmla="val 61152"/>
              <a:gd name="adj2" fmla="val 50000"/>
            </a:avLst>
          </a:prstGeom>
          <a:noFill/>
          <a:ln w="25400">
            <a:solidFill>
              <a:srgbClr val="8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7184" name="AutoShape 49"/>
          <p:cNvSpPr>
            <a:spLocks/>
          </p:cNvSpPr>
          <p:nvPr/>
        </p:nvSpPr>
        <p:spPr bwMode="auto">
          <a:xfrm>
            <a:off x="5362575" y="2352146"/>
            <a:ext cx="215900" cy="1500188"/>
          </a:xfrm>
          <a:prstGeom prst="leftBrace">
            <a:avLst>
              <a:gd name="adj1" fmla="val 69485"/>
              <a:gd name="adj2" fmla="val 50000"/>
            </a:avLst>
          </a:prstGeom>
          <a:noFill/>
          <a:ln w="25400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7185" name="AutoShape 50"/>
          <p:cNvSpPr>
            <a:spLocks/>
          </p:cNvSpPr>
          <p:nvPr/>
        </p:nvSpPr>
        <p:spPr bwMode="auto">
          <a:xfrm>
            <a:off x="5362575" y="4151313"/>
            <a:ext cx="215900" cy="1439333"/>
          </a:xfrm>
          <a:prstGeom prst="leftBrace">
            <a:avLst>
              <a:gd name="adj1" fmla="val 66667"/>
              <a:gd name="adj2" fmla="val 50000"/>
            </a:avLst>
          </a:prstGeom>
          <a:noFill/>
          <a:ln w="25400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7186" name="Text Box 51"/>
          <p:cNvSpPr txBox="1">
            <a:spLocks noChangeArrowheads="1"/>
          </p:cNvSpPr>
          <p:nvPr/>
        </p:nvSpPr>
        <p:spPr bwMode="auto">
          <a:xfrm>
            <a:off x="3849688" y="2951428"/>
            <a:ext cx="14398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1800" b="1">
                <a:solidFill>
                  <a:srgbClr val="CC0066"/>
                </a:solidFill>
                <a:latin typeface="Arial" charset="0"/>
              </a:rPr>
              <a:t>中纬度地区</a:t>
            </a:r>
          </a:p>
        </p:txBody>
      </p:sp>
      <p:sp>
        <p:nvSpPr>
          <p:cNvPr id="7187" name="Text Box 52"/>
          <p:cNvSpPr txBox="1">
            <a:spLocks noChangeArrowheads="1"/>
          </p:cNvSpPr>
          <p:nvPr/>
        </p:nvSpPr>
        <p:spPr bwMode="auto">
          <a:xfrm>
            <a:off x="3849688" y="4751917"/>
            <a:ext cx="14398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1800" b="1">
                <a:solidFill>
                  <a:srgbClr val="CC0066"/>
                </a:solidFill>
                <a:latin typeface="Arial" charset="0"/>
              </a:rPr>
              <a:t>低纬度地区</a:t>
            </a:r>
          </a:p>
        </p:txBody>
      </p:sp>
      <p:sp>
        <p:nvSpPr>
          <p:cNvPr id="7188" name="Text Box 53"/>
          <p:cNvSpPr txBox="1">
            <a:spLocks noChangeArrowheads="1"/>
          </p:cNvSpPr>
          <p:nvPr/>
        </p:nvSpPr>
        <p:spPr bwMode="auto">
          <a:xfrm>
            <a:off x="3849688" y="1271324"/>
            <a:ext cx="14398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1800" b="1">
                <a:solidFill>
                  <a:srgbClr val="CC0066"/>
                </a:solidFill>
                <a:latin typeface="Arial" charset="0"/>
              </a:rPr>
              <a:t>高纬度地区</a:t>
            </a:r>
          </a:p>
        </p:txBody>
      </p:sp>
    </p:spTree>
    <p:extLst>
      <p:ext uri="{BB962C8B-B14F-4D97-AF65-F5344CB8AC3E}">
        <p14:creationId xmlns:p14="http://schemas.microsoft.com/office/powerpoint/2010/main" val="2944072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82600" y="312738"/>
            <a:ext cx="6500813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F4E79"/>
                </a:solidFill>
                <a:latin typeface="黑体" pitchFamily="49" charset="-122"/>
                <a:ea typeface="黑体" pitchFamily="49" charset="-122"/>
              </a:rPr>
              <a:t>二、陆地自然环境的地域分布规律</a:t>
            </a:r>
          </a:p>
        </p:txBody>
      </p:sp>
      <p:sp>
        <p:nvSpPr>
          <p:cNvPr id="5" name="矩形 4"/>
          <p:cNvSpPr/>
          <p:nvPr/>
        </p:nvSpPr>
        <p:spPr>
          <a:xfrm>
            <a:off x="174812" y="1261409"/>
            <a:ext cx="89154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800" b="1" kern="100" dirty="0">
                <a:solidFill>
                  <a:srgbClr val="FF0000"/>
                </a:solidFill>
                <a:ea typeface="+mn-ea"/>
                <a:cs typeface="Times New Roman" panose="02020603050405020304" pitchFamily="18" charset="0"/>
              </a:rPr>
              <a:t>【分组合作探究】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为了对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全球</a:t>
            </a:r>
            <a:r>
              <a:rPr lang="zh-CN" altLang="en-US" sz="2800" b="1" kern="100" dirty="0">
                <a:ea typeface="+mn-ea"/>
                <a:cs typeface="Times New Roman" panose="02020603050405020304" pitchFamily="18" charset="0"/>
              </a:rPr>
              <a:t>植被景观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进行考察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。我们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分成</a:t>
            </a:r>
            <a:r>
              <a:rPr lang="en-US" altLang="zh-CN" sz="2800" b="1" kern="100" dirty="0"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个小组。具体任务如下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：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 smtClean="0">
                <a:ea typeface="+mn-ea"/>
                <a:cs typeface="Times New Roman" panose="02020603050405020304" pitchFamily="18" charset="0"/>
              </a:rPr>
              <a:t>1.A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组由赤道出发沿</a:t>
            </a:r>
            <a:r>
              <a:rPr lang="en-US" altLang="zh-CN" sz="2800" b="1" kern="100" dirty="0" smtClean="0">
                <a:ea typeface="+mn-ea"/>
                <a:cs typeface="Times New Roman" panose="02020603050405020304" pitchFamily="18" charset="0"/>
              </a:rPr>
              <a:t>20°E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向</a:t>
            </a:r>
            <a:r>
              <a:rPr lang="zh-CN" altLang="en-US" sz="2800" b="1" kern="100" dirty="0" smtClean="0">
                <a:ea typeface="+mn-ea"/>
                <a:cs typeface="Times New Roman" panose="02020603050405020304" pitchFamily="18" charset="0"/>
              </a:rPr>
              <a:t>北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极进行考察</a:t>
            </a:r>
            <a:r>
              <a:rPr lang="zh-CN" altLang="en-US" sz="2800" b="1" kern="100" dirty="0" smtClean="0">
                <a:ea typeface="+mn-ea"/>
                <a:cs typeface="Times New Roman" panose="02020603050405020304" pitchFamily="18" charset="0"/>
              </a:rPr>
              <a:t>（大陆西岸）</a:t>
            </a:r>
            <a:endParaRPr lang="zh-CN" altLang="zh-CN" sz="2800" b="1" kern="100" dirty="0" smtClean="0">
              <a:ea typeface="+mn-ea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 smtClean="0">
                <a:ea typeface="+mn-ea"/>
                <a:cs typeface="Times New Roman" panose="02020603050405020304" pitchFamily="18" charset="0"/>
              </a:rPr>
              <a:t>2.B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组由赤道出发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沿</a:t>
            </a:r>
            <a:r>
              <a:rPr lang="en-US" altLang="zh-CN" sz="2800" b="1" kern="100" dirty="0" smtClean="0">
                <a:ea typeface="+mn-ea"/>
                <a:cs typeface="Times New Roman" panose="02020603050405020304" pitchFamily="18" charset="0"/>
              </a:rPr>
              <a:t>110°E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向</a:t>
            </a:r>
            <a:r>
              <a:rPr lang="zh-CN" altLang="en-US" sz="2800" b="1" kern="100" dirty="0" smtClean="0">
                <a:ea typeface="+mn-ea"/>
                <a:cs typeface="Times New Roman" panose="02020603050405020304" pitchFamily="18" charset="0"/>
              </a:rPr>
              <a:t>北极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进行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考察</a:t>
            </a:r>
            <a:r>
              <a:rPr lang="zh-CN" altLang="en-US" sz="2800" b="1" kern="100" dirty="0">
                <a:ea typeface="+mn-ea"/>
                <a:cs typeface="Times New Roman" panose="02020603050405020304" pitchFamily="18" charset="0"/>
              </a:rPr>
              <a:t>（大陆东岸）</a:t>
            </a:r>
            <a:endParaRPr lang="zh-CN" altLang="zh-CN" sz="2800" b="1" kern="100" dirty="0">
              <a:ea typeface="+mn-ea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ea typeface="+mn-ea"/>
                <a:cs typeface="Times New Roman" panose="02020603050405020304" pitchFamily="18" charset="0"/>
              </a:rPr>
              <a:t>3.C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组沿</a:t>
            </a:r>
            <a:r>
              <a:rPr lang="en-US" altLang="zh-CN" sz="2800" b="1" kern="100" dirty="0" smtClean="0">
                <a:ea typeface="+mn-ea"/>
                <a:cs typeface="Times New Roman" panose="02020603050405020304" pitchFamily="18" charset="0"/>
              </a:rPr>
              <a:t>40°N</a:t>
            </a:r>
            <a:r>
              <a:rPr lang="zh-CN" altLang="en-US" sz="2800" b="1" kern="100" dirty="0" smtClean="0">
                <a:ea typeface="+mn-ea"/>
                <a:cs typeface="Times New Roman" panose="02020603050405020304" pitchFamily="18" charset="0"/>
              </a:rPr>
              <a:t>从亚欧大陆自西向东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进行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考察</a:t>
            </a:r>
            <a:endParaRPr lang="en-US" altLang="zh-CN" sz="2800" b="1" kern="100" dirty="0">
              <a:ea typeface="+mn-ea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各小组注意观察沿途的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自然</a:t>
            </a:r>
            <a:r>
              <a:rPr lang="zh-CN" altLang="en-US" sz="2800" b="1" kern="100" dirty="0" smtClean="0">
                <a:ea typeface="+mn-ea"/>
                <a:cs typeface="Times New Roman" panose="02020603050405020304" pitchFamily="18" charset="0"/>
              </a:rPr>
              <a:t>带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差异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，并探究</a:t>
            </a:r>
            <a:r>
              <a:rPr lang="zh-CN" altLang="zh-CN" sz="2800" b="1" kern="100" dirty="0">
                <a:solidFill>
                  <a:srgbClr val="FF0000"/>
                </a:solidFill>
                <a:ea typeface="+mn-ea"/>
                <a:cs typeface="Times New Roman" panose="02020603050405020304" pitchFamily="18" charset="0"/>
              </a:rPr>
              <a:t>自然带名称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solidFill>
                  <a:srgbClr val="FF0000"/>
                </a:solidFill>
                <a:ea typeface="+mn-ea"/>
                <a:cs typeface="Times New Roman" panose="02020603050405020304" pitchFamily="18" charset="0"/>
              </a:rPr>
              <a:t>分布规律</a:t>
            </a:r>
            <a:r>
              <a:rPr lang="zh-CN" altLang="zh-CN" sz="2800" b="1" kern="100" dirty="0">
                <a:ea typeface="+mn-ea"/>
                <a:cs typeface="Times New Roman" panose="02020603050405020304" pitchFamily="18" charset="0"/>
              </a:rPr>
              <a:t>及</a:t>
            </a:r>
            <a:r>
              <a:rPr lang="zh-CN" altLang="zh-CN" sz="2800" b="1" kern="100" dirty="0">
                <a:solidFill>
                  <a:srgbClr val="FF0000"/>
                </a:solidFill>
                <a:ea typeface="+mn-ea"/>
                <a:cs typeface="Times New Roman" panose="02020603050405020304" pitchFamily="18" charset="0"/>
              </a:rPr>
              <a:t>形成原因</a:t>
            </a:r>
            <a:r>
              <a:rPr lang="zh-CN" altLang="zh-CN" sz="2800" b="1" kern="100" dirty="0" smtClean="0">
                <a:ea typeface="+mn-ea"/>
                <a:cs typeface="Times New Roman" panose="02020603050405020304" pitchFamily="18" charset="0"/>
              </a:rPr>
              <a:t>。</a:t>
            </a:r>
            <a:endParaRPr lang="zh-CN" altLang="zh-CN" sz="2800" b="1" kern="100" dirty="0"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87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9"/>
          <p:cNvGrpSpPr>
            <a:grpSpLocks/>
          </p:cNvGrpSpPr>
          <p:nvPr/>
        </p:nvGrpSpPr>
        <p:grpSpPr bwMode="auto">
          <a:xfrm>
            <a:off x="0" y="1143000"/>
            <a:ext cx="9144000" cy="4381500"/>
            <a:chOff x="0" y="1371600"/>
            <a:chExt cx="9144000" cy="5257800"/>
          </a:xfrm>
        </p:grpSpPr>
        <p:pic>
          <p:nvPicPr>
            <p:cNvPr id="13324" name="Picture 2" descr="世界陆地自然带分布图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9" t="3517" r="2139" b="25410"/>
            <a:stretch>
              <a:fillRect/>
            </a:stretch>
          </p:blipFill>
          <p:spPr bwMode="auto">
            <a:xfrm>
              <a:off x="0" y="1371600"/>
              <a:ext cx="9144000" cy="525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325" name="组合 47"/>
            <p:cNvGrpSpPr>
              <a:grpSpLocks/>
            </p:cNvGrpSpPr>
            <p:nvPr/>
          </p:nvGrpSpPr>
          <p:grpSpPr bwMode="auto">
            <a:xfrm>
              <a:off x="876300" y="1719263"/>
              <a:ext cx="1714500" cy="2852737"/>
              <a:chOff x="876300" y="1719263"/>
              <a:chExt cx="1714500" cy="2852737"/>
            </a:xfrm>
          </p:grpSpPr>
          <p:sp>
            <p:nvSpPr>
              <p:cNvPr id="13326" name="未知"/>
              <p:cNvSpPr>
                <a:spLocks/>
              </p:cNvSpPr>
              <p:nvPr/>
            </p:nvSpPr>
            <p:spPr bwMode="auto">
              <a:xfrm>
                <a:off x="914400" y="1828800"/>
                <a:ext cx="1600200" cy="2667000"/>
              </a:xfrm>
              <a:custGeom>
                <a:avLst/>
                <a:gdLst>
                  <a:gd name="T0" fmla="*/ 2147483647 w 984"/>
                  <a:gd name="T1" fmla="*/ 2147483647 h 1488"/>
                  <a:gd name="T2" fmla="*/ 2147483647 w 984"/>
                  <a:gd name="T3" fmla="*/ 2147483647 h 1488"/>
                  <a:gd name="T4" fmla="*/ 2147483647 w 984"/>
                  <a:gd name="T5" fmla="*/ 2147483647 h 1488"/>
                  <a:gd name="T6" fmla="*/ 2147483647 w 984"/>
                  <a:gd name="T7" fmla="*/ 2147483647 h 1488"/>
                  <a:gd name="T8" fmla="*/ 2147483647 w 984"/>
                  <a:gd name="T9" fmla="*/ 2147483647 h 1488"/>
                  <a:gd name="T10" fmla="*/ 2147483647 w 984"/>
                  <a:gd name="T11" fmla="*/ 2147483647 h 1488"/>
                  <a:gd name="T12" fmla="*/ 2147483647 w 984"/>
                  <a:gd name="T13" fmla="*/ 0 h 148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84"/>
                  <a:gd name="T22" fmla="*/ 0 h 1488"/>
                  <a:gd name="T23" fmla="*/ 984 w 984"/>
                  <a:gd name="T24" fmla="*/ 1488 h 148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84" h="1488">
                    <a:moveTo>
                      <a:pt x="24" y="1488"/>
                    </a:moveTo>
                    <a:cubicBezTo>
                      <a:pt x="12" y="1420"/>
                      <a:pt x="0" y="1352"/>
                      <a:pt x="24" y="1248"/>
                    </a:cubicBezTo>
                    <a:cubicBezTo>
                      <a:pt x="48" y="1144"/>
                      <a:pt x="104" y="984"/>
                      <a:pt x="168" y="864"/>
                    </a:cubicBezTo>
                    <a:cubicBezTo>
                      <a:pt x="232" y="744"/>
                      <a:pt x="336" y="624"/>
                      <a:pt x="408" y="528"/>
                    </a:cubicBezTo>
                    <a:cubicBezTo>
                      <a:pt x="480" y="432"/>
                      <a:pt x="528" y="360"/>
                      <a:pt x="600" y="288"/>
                    </a:cubicBezTo>
                    <a:cubicBezTo>
                      <a:pt x="672" y="216"/>
                      <a:pt x="776" y="144"/>
                      <a:pt x="840" y="96"/>
                    </a:cubicBezTo>
                    <a:cubicBezTo>
                      <a:pt x="904" y="48"/>
                      <a:pt x="960" y="16"/>
                      <a:pt x="984" y="0"/>
                    </a:cubicBezTo>
                  </a:path>
                </a:pathLst>
              </a:custGeom>
              <a:noFill/>
              <a:ln w="114300" cmpd="sng">
                <a:solidFill>
                  <a:srgbClr val="00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27" name="AutoShape 10"/>
              <p:cNvSpPr>
                <a:spLocks noChangeArrowheads="1"/>
              </p:cNvSpPr>
              <p:nvPr/>
            </p:nvSpPr>
            <p:spPr bwMode="auto">
              <a:xfrm>
                <a:off x="882650" y="4419600"/>
                <a:ext cx="152400" cy="152400"/>
              </a:xfrm>
              <a:prstGeom prst="flowChartConnector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13328" name="AutoShape 11"/>
              <p:cNvSpPr>
                <a:spLocks noChangeArrowheads="1"/>
              </p:cNvSpPr>
              <p:nvPr/>
            </p:nvSpPr>
            <p:spPr bwMode="auto">
              <a:xfrm>
                <a:off x="876300" y="4025900"/>
                <a:ext cx="152400" cy="152400"/>
              </a:xfrm>
              <a:prstGeom prst="flowChartConnector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13329" name="AutoShape 12"/>
              <p:cNvSpPr>
                <a:spLocks noChangeArrowheads="1"/>
              </p:cNvSpPr>
              <p:nvPr/>
            </p:nvSpPr>
            <p:spPr bwMode="auto">
              <a:xfrm>
                <a:off x="1041400" y="3421063"/>
                <a:ext cx="152400" cy="152400"/>
              </a:xfrm>
              <a:prstGeom prst="flowChartConnector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13330" name="AutoShape 13"/>
              <p:cNvSpPr>
                <a:spLocks noChangeArrowheads="1"/>
              </p:cNvSpPr>
              <p:nvPr/>
            </p:nvSpPr>
            <p:spPr bwMode="auto">
              <a:xfrm>
                <a:off x="1412875" y="2798763"/>
                <a:ext cx="152400" cy="152400"/>
              </a:xfrm>
              <a:prstGeom prst="flowChartConnector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13331" name="AutoShape 14"/>
              <p:cNvSpPr>
                <a:spLocks noChangeArrowheads="1"/>
              </p:cNvSpPr>
              <p:nvPr/>
            </p:nvSpPr>
            <p:spPr bwMode="auto">
              <a:xfrm>
                <a:off x="1730375" y="2379663"/>
                <a:ext cx="152400" cy="152400"/>
              </a:xfrm>
              <a:prstGeom prst="flowChartConnector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13332" name="AutoShape 15"/>
              <p:cNvSpPr>
                <a:spLocks noChangeArrowheads="1"/>
              </p:cNvSpPr>
              <p:nvPr/>
            </p:nvSpPr>
            <p:spPr bwMode="auto">
              <a:xfrm>
                <a:off x="2146300" y="1947863"/>
                <a:ext cx="152400" cy="152400"/>
              </a:xfrm>
              <a:prstGeom prst="flowChartConnector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charset="0"/>
                </a:endParaRPr>
              </a:p>
            </p:txBody>
          </p:sp>
          <p:sp>
            <p:nvSpPr>
              <p:cNvPr id="13333" name="AutoShape 16"/>
              <p:cNvSpPr>
                <a:spLocks noChangeArrowheads="1"/>
              </p:cNvSpPr>
              <p:nvPr/>
            </p:nvSpPr>
            <p:spPr bwMode="auto">
              <a:xfrm>
                <a:off x="2438400" y="1719263"/>
                <a:ext cx="152400" cy="152400"/>
              </a:xfrm>
              <a:prstGeom prst="flowChartConnector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charset="0"/>
                </a:endParaRPr>
              </a:p>
            </p:txBody>
          </p:sp>
        </p:grpSp>
      </p:grpSp>
      <p:sp>
        <p:nvSpPr>
          <p:cNvPr id="11273" name="未知"/>
          <p:cNvSpPr>
            <a:spLocks/>
          </p:cNvSpPr>
          <p:nvPr/>
        </p:nvSpPr>
        <p:spPr bwMode="auto">
          <a:xfrm>
            <a:off x="3346450" y="1750220"/>
            <a:ext cx="1568450" cy="1996281"/>
          </a:xfrm>
          <a:custGeom>
            <a:avLst/>
            <a:gdLst>
              <a:gd name="T0" fmla="*/ 2147483647 w 984"/>
              <a:gd name="T1" fmla="*/ 2147483647 h 1488"/>
              <a:gd name="T2" fmla="*/ 2147483647 w 984"/>
              <a:gd name="T3" fmla="*/ 2147483647 h 1488"/>
              <a:gd name="T4" fmla="*/ 2147483647 w 984"/>
              <a:gd name="T5" fmla="*/ 2147483647 h 1488"/>
              <a:gd name="T6" fmla="*/ 2147483647 w 984"/>
              <a:gd name="T7" fmla="*/ 2147483647 h 1488"/>
              <a:gd name="T8" fmla="*/ 2147483647 w 984"/>
              <a:gd name="T9" fmla="*/ 2147483647 h 1488"/>
              <a:gd name="T10" fmla="*/ 2147483647 w 984"/>
              <a:gd name="T11" fmla="*/ 2147483647 h 1488"/>
              <a:gd name="T12" fmla="*/ 2147483647 w 984"/>
              <a:gd name="T13" fmla="*/ 0 h 148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984"/>
              <a:gd name="T22" fmla="*/ 0 h 1488"/>
              <a:gd name="T23" fmla="*/ 984 w 984"/>
              <a:gd name="T24" fmla="*/ 1488 h 148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984" h="1488">
                <a:moveTo>
                  <a:pt x="24" y="1488"/>
                </a:moveTo>
                <a:cubicBezTo>
                  <a:pt x="12" y="1420"/>
                  <a:pt x="0" y="1352"/>
                  <a:pt x="24" y="1248"/>
                </a:cubicBezTo>
                <a:cubicBezTo>
                  <a:pt x="48" y="1144"/>
                  <a:pt x="104" y="984"/>
                  <a:pt x="168" y="864"/>
                </a:cubicBezTo>
                <a:cubicBezTo>
                  <a:pt x="232" y="744"/>
                  <a:pt x="336" y="624"/>
                  <a:pt x="408" y="528"/>
                </a:cubicBezTo>
                <a:cubicBezTo>
                  <a:pt x="480" y="432"/>
                  <a:pt x="528" y="360"/>
                  <a:pt x="600" y="288"/>
                </a:cubicBezTo>
                <a:cubicBezTo>
                  <a:pt x="672" y="216"/>
                  <a:pt x="776" y="144"/>
                  <a:pt x="840" y="96"/>
                </a:cubicBezTo>
                <a:cubicBezTo>
                  <a:pt x="904" y="48"/>
                  <a:pt x="960" y="16"/>
                  <a:pt x="984" y="0"/>
                </a:cubicBezTo>
              </a:path>
            </a:pathLst>
          </a:custGeom>
          <a:noFill/>
          <a:ln w="114300" cmpd="sng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1274" name="AutoShape 10"/>
          <p:cNvSpPr>
            <a:spLocks noChangeArrowheads="1"/>
          </p:cNvSpPr>
          <p:nvPr/>
        </p:nvSpPr>
        <p:spPr bwMode="auto">
          <a:xfrm>
            <a:off x="3287713" y="3698875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1275" name="AutoShape 11"/>
          <p:cNvSpPr>
            <a:spLocks noChangeArrowheads="1"/>
          </p:cNvSpPr>
          <p:nvPr/>
        </p:nvSpPr>
        <p:spPr bwMode="auto">
          <a:xfrm>
            <a:off x="3287713" y="3345657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1276" name="AutoShape 12"/>
          <p:cNvSpPr>
            <a:spLocks noChangeArrowheads="1"/>
          </p:cNvSpPr>
          <p:nvPr/>
        </p:nvSpPr>
        <p:spPr bwMode="auto">
          <a:xfrm>
            <a:off x="3440113" y="2959365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1277" name="AutoShape 13"/>
          <p:cNvSpPr>
            <a:spLocks noChangeArrowheads="1"/>
          </p:cNvSpPr>
          <p:nvPr/>
        </p:nvSpPr>
        <p:spPr bwMode="auto">
          <a:xfrm>
            <a:off x="3733800" y="2620698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1278" name="AutoShape 14"/>
          <p:cNvSpPr>
            <a:spLocks noChangeArrowheads="1"/>
          </p:cNvSpPr>
          <p:nvPr/>
        </p:nvSpPr>
        <p:spPr bwMode="auto">
          <a:xfrm>
            <a:off x="4265613" y="2000250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1279" name="AutoShape 15"/>
          <p:cNvSpPr>
            <a:spLocks noChangeArrowheads="1"/>
          </p:cNvSpPr>
          <p:nvPr/>
        </p:nvSpPr>
        <p:spPr bwMode="auto">
          <a:xfrm>
            <a:off x="4762500" y="1686719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3322" name="Text Box 32"/>
          <p:cNvSpPr txBox="1">
            <a:spLocks noChangeArrowheads="1"/>
          </p:cNvSpPr>
          <p:nvPr/>
        </p:nvSpPr>
        <p:spPr bwMode="auto">
          <a:xfrm>
            <a:off x="323528" y="49188"/>
            <a:ext cx="770485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1F4E79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 dirty="0">
                <a:solidFill>
                  <a:srgbClr val="1F4E79"/>
                </a:solidFill>
                <a:latin typeface="黑体" pitchFamily="49" charset="-122"/>
                <a:ea typeface="黑体" pitchFamily="49" charset="-122"/>
              </a:rPr>
              <a:t>纬度地带分异规律（从赤道到两极的分异规律）</a:t>
            </a:r>
          </a:p>
        </p:txBody>
      </p:sp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2286000" y="939271"/>
            <a:ext cx="14478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2000" b="1">
                <a:solidFill>
                  <a:srgbClr val="0A0A0E"/>
                </a:solidFill>
                <a:latin typeface="宋体" charset="-122"/>
              </a:rPr>
              <a:t>东经</a:t>
            </a:r>
            <a:r>
              <a:rPr lang="en-US" altLang="zh-CN" sz="2000" b="1">
                <a:solidFill>
                  <a:srgbClr val="0A0A0E"/>
                </a:solidFill>
                <a:latin typeface="宋体" charset="-122"/>
              </a:rPr>
              <a:t>20°</a:t>
            </a: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4259597" y="1162844"/>
            <a:ext cx="1447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2000" b="1" dirty="0" smtClean="0">
                <a:solidFill>
                  <a:srgbClr val="0A0A0E"/>
                </a:solidFill>
                <a:latin typeface="宋体" charset="-122"/>
              </a:rPr>
              <a:t>东经</a:t>
            </a:r>
            <a:r>
              <a:rPr lang="en-US" altLang="zh-CN" sz="2000" b="1" dirty="0" smtClean="0">
                <a:solidFill>
                  <a:srgbClr val="0A0A0E"/>
                </a:solidFill>
                <a:latin typeface="宋体" charset="-122"/>
              </a:rPr>
              <a:t>110</a:t>
            </a:r>
            <a:r>
              <a:rPr lang="en-US" altLang="zh-CN" sz="2000" b="1" dirty="0">
                <a:solidFill>
                  <a:srgbClr val="0A0A0E"/>
                </a:solidFill>
                <a:latin typeface="宋体" charset="-122"/>
              </a:rPr>
              <a:t>°</a:t>
            </a:r>
          </a:p>
        </p:txBody>
      </p:sp>
    </p:spTree>
    <p:extLst>
      <p:ext uri="{BB962C8B-B14F-4D97-AF65-F5344CB8AC3E}">
        <p14:creationId xmlns:p14="http://schemas.microsoft.com/office/powerpoint/2010/main" val="15450943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animBg="1"/>
      <p:bldP spid="11274" grpId="0" animBg="1"/>
      <p:bldP spid="11275" grpId="0" animBg="1"/>
      <p:bldP spid="11276" grpId="0" animBg="1"/>
      <p:bldP spid="11277" grpId="0" animBg="1"/>
      <p:bldP spid="11278" grpId="0" animBg="1"/>
      <p:bldP spid="11279" grpId="0" animBg="1"/>
      <p:bldP spid="11297" grpId="0" autoUpdateAnimBg="0"/>
      <p:bldP spid="2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热带季雨林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26670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893763" y="1658937"/>
            <a:ext cx="2590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热带雨林带</a:t>
            </a:r>
          </a:p>
        </p:txBody>
      </p:sp>
      <p:pic>
        <p:nvPicPr>
          <p:cNvPr id="67588" name="Picture 4" descr="非洲风光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23622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924300" y="1680104"/>
            <a:ext cx="19812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热带草原带</a:t>
            </a:r>
          </a:p>
        </p:txBody>
      </p:sp>
      <p:pic>
        <p:nvPicPr>
          <p:cNvPr id="67590" name="Picture 6" descr="157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"/>
          <a:stretch>
            <a:fillRect/>
          </a:stretch>
        </p:blipFill>
        <p:spPr bwMode="auto">
          <a:xfrm>
            <a:off x="6324600" y="0"/>
            <a:ext cx="25908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6907213" y="1658938"/>
            <a:ext cx="2286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热带荒漠带</a:t>
            </a:r>
          </a:p>
        </p:txBody>
      </p:sp>
      <p:pic>
        <p:nvPicPr>
          <p:cNvPr id="67592" name="Picture 8" descr="Views of Crete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9" b="-3"/>
          <a:stretch>
            <a:fillRect/>
          </a:stretch>
        </p:blipFill>
        <p:spPr bwMode="auto">
          <a:xfrm>
            <a:off x="6324600" y="2159000"/>
            <a:ext cx="25908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6553200" y="3873500"/>
            <a:ext cx="2057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亚热带常绿硬叶林带</a:t>
            </a:r>
          </a:p>
        </p:txBody>
      </p:sp>
      <p:pic>
        <p:nvPicPr>
          <p:cNvPr id="67594" name="Picture 10" descr="四季－秋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" b="58"/>
          <a:stretch>
            <a:fillRect/>
          </a:stretch>
        </p:blipFill>
        <p:spPr bwMode="auto">
          <a:xfrm>
            <a:off x="3352800" y="2159000"/>
            <a:ext cx="2438400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3657600" y="3810000"/>
            <a:ext cx="2057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温带落叶阔叶林带</a:t>
            </a:r>
          </a:p>
        </p:txBody>
      </p:sp>
      <p:pic>
        <p:nvPicPr>
          <p:cNvPr id="67596" name="Picture 12" descr="GP2619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159000"/>
            <a:ext cx="25908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665163" y="3787511"/>
            <a:ext cx="2819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亚寒带针叶林带</a:t>
            </a:r>
          </a:p>
        </p:txBody>
      </p:sp>
      <p:sp>
        <p:nvSpPr>
          <p:cNvPr id="12302" name="AutoShape 14"/>
          <p:cNvSpPr>
            <a:spLocks noChangeArrowheads="1"/>
          </p:cNvSpPr>
          <p:nvPr/>
        </p:nvSpPr>
        <p:spPr bwMode="auto">
          <a:xfrm>
            <a:off x="2895600" y="762000"/>
            <a:ext cx="5334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0000"/>
              </a:solidFill>
            </a:endParaRPr>
          </a:p>
        </p:txBody>
      </p:sp>
      <p:sp>
        <p:nvSpPr>
          <p:cNvPr id="12303" name="AutoShape 15"/>
          <p:cNvSpPr>
            <a:spLocks noChangeArrowheads="1"/>
          </p:cNvSpPr>
          <p:nvPr/>
        </p:nvSpPr>
        <p:spPr bwMode="auto">
          <a:xfrm>
            <a:off x="5867400" y="635000"/>
            <a:ext cx="3810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0000"/>
              </a:solidFill>
            </a:endParaRPr>
          </a:p>
        </p:txBody>
      </p:sp>
      <p:sp>
        <p:nvSpPr>
          <p:cNvPr id="12304" name="AutoShape 16"/>
          <p:cNvSpPr>
            <a:spLocks noChangeArrowheads="1"/>
          </p:cNvSpPr>
          <p:nvPr/>
        </p:nvSpPr>
        <p:spPr bwMode="auto">
          <a:xfrm>
            <a:off x="7315200" y="1905000"/>
            <a:ext cx="609600" cy="254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67601" name="AutoShape 17"/>
          <p:cNvSpPr>
            <a:spLocks noChangeArrowheads="1"/>
          </p:cNvSpPr>
          <p:nvPr/>
        </p:nvSpPr>
        <p:spPr bwMode="auto">
          <a:xfrm flipH="1">
            <a:off x="5791200" y="2667000"/>
            <a:ext cx="4572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12306" name="AutoShape 18"/>
          <p:cNvSpPr>
            <a:spLocks noChangeArrowheads="1"/>
          </p:cNvSpPr>
          <p:nvPr/>
        </p:nvSpPr>
        <p:spPr bwMode="auto">
          <a:xfrm flipH="1">
            <a:off x="2895600" y="2667000"/>
            <a:ext cx="4572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600">
              <a:solidFill>
                <a:srgbClr val="FF0000"/>
              </a:solidFill>
            </a:endParaRPr>
          </a:p>
        </p:txBody>
      </p:sp>
      <p:pic>
        <p:nvPicPr>
          <p:cNvPr id="12307" name="Picture 19" descr="给拧难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21428"/>
            <a:ext cx="2514600" cy="149357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8" name="AutoShape 20"/>
          <p:cNvSpPr>
            <a:spLocks noChangeArrowheads="1"/>
          </p:cNvSpPr>
          <p:nvPr/>
        </p:nvSpPr>
        <p:spPr bwMode="auto">
          <a:xfrm>
            <a:off x="1295400" y="4000500"/>
            <a:ext cx="609600" cy="3175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2895601" y="4699000"/>
            <a:ext cx="183896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极地苔原和冰原带</a:t>
            </a:r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3429000" y="5072063"/>
            <a:ext cx="5708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b="1">
                <a:solidFill>
                  <a:srgbClr val="FF0000"/>
                </a:solidFill>
                <a:latin typeface="Times New Roman" pitchFamily="18" charset="0"/>
              </a:rPr>
              <a:t>大陆西岸自然带由赤道向两极分异</a:t>
            </a:r>
          </a:p>
        </p:txBody>
      </p:sp>
    </p:spTree>
    <p:extLst>
      <p:ext uri="{BB962C8B-B14F-4D97-AF65-F5344CB8AC3E}">
        <p14:creationId xmlns:p14="http://schemas.microsoft.com/office/powerpoint/2010/main" val="525131756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67588" grpId="0" autoUpdateAnimBg="0"/>
      <p:bldP spid="67589" grpId="0" autoUpdateAnimBg="0"/>
      <p:bldP spid="67590" grpId="0" autoUpdateAnimBg="0"/>
      <p:bldP spid="67592" grpId="0" autoUpdateAnimBg="0"/>
      <p:bldP spid="67593" grpId="0" autoUpdateAnimBg="0"/>
      <p:bldP spid="67594" grpId="0" autoUpdateAnimBg="0"/>
      <p:bldP spid="67595" grpId="0" autoUpdateAnimBg="0"/>
      <p:bldP spid="67596" grpId="0" autoUpdateAnimBg="0"/>
      <p:bldP spid="67601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热带季雨林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"/>
            <a:ext cx="2895600" cy="1763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838200" y="2032000"/>
            <a:ext cx="2057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600" b="1">
                <a:solidFill>
                  <a:srgbClr val="FF0000"/>
                </a:solidFill>
                <a:latin typeface="Times New Roman" pitchFamily="18" charset="0"/>
              </a:rPr>
              <a:t>热带雨林带</a:t>
            </a:r>
          </a:p>
        </p:txBody>
      </p:sp>
      <p:pic>
        <p:nvPicPr>
          <p:cNvPr id="14340" name="Picture 4" descr="鱼鳞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90500"/>
            <a:ext cx="2667000" cy="172111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657600" y="1968500"/>
            <a:ext cx="19812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400" b="1">
                <a:solidFill>
                  <a:srgbClr val="FF0000"/>
                </a:solidFill>
                <a:latin typeface="Times New Roman" pitchFamily="18" charset="0"/>
              </a:rPr>
              <a:t>热带季雨林带</a:t>
            </a:r>
          </a:p>
        </p:txBody>
      </p:sp>
      <p:pic>
        <p:nvPicPr>
          <p:cNvPr id="14342" name="Picture 6" descr="s_05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78"/>
          <a:stretch>
            <a:fillRect/>
          </a:stretch>
        </p:blipFill>
        <p:spPr bwMode="auto">
          <a:xfrm>
            <a:off x="6248400" y="190500"/>
            <a:ext cx="274320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400800" y="2032000"/>
            <a:ext cx="27432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400" b="1">
                <a:solidFill>
                  <a:srgbClr val="FF0000"/>
                </a:solidFill>
                <a:latin typeface="Times New Roman" pitchFamily="18" charset="0"/>
              </a:rPr>
              <a:t>亚热带常绿阔叶林带</a:t>
            </a:r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>
            <a:off x="2895600" y="762000"/>
            <a:ext cx="5334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 bwMode="auto">
          <a:xfrm>
            <a:off x="5867400" y="825500"/>
            <a:ext cx="5334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>
            <a:off x="7315200" y="2286000"/>
            <a:ext cx="6096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0000"/>
              </a:solidFill>
            </a:endParaRPr>
          </a:p>
        </p:txBody>
      </p:sp>
      <p:pic>
        <p:nvPicPr>
          <p:cNvPr id="14347" name="Picture 11" descr="forest05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" b="78"/>
          <a:stretch>
            <a:fillRect/>
          </a:stretch>
        </p:blipFill>
        <p:spPr bwMode="auto">
          <a:xfrm>
            <a:off x="6248400" y="2730500"/>
            <a:ext cx="259080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6400800" y="4635500"/>
            <a:ext cx="2438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400" b="1">
                <a:solidFill>
                  <a:srgbClr val="FF0000"/>
                </a:solidFill>
                <a:latin typeface="Times New Roman" pitchFamily="18" charset="0"/>
              </a:rPr>
              <a:t>温带落叶阔叶林带</a:t>
            </a:r>
          </a:p>
        </p:txBody>
      </p:sp>
      <p:sp>
        <p:nvSpPr>
          <p:cNvPr id="14349" name="AutoShape 13"/>
          <p:cNvSpPr>
            <a:spLocks noChangeArrowheads="1"/>
          </p:cNvSpPr>
          <p:nvPr/>
        </p:nvSpPr>
        <p:spPr bwMode="auto">
          <a:xfrm flipH="1">
            <a:off x="5943600" y="3365500"/>
            <a:ext cx="3810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0000"/>
              </a:solidFill>
            </a:endParaRPr>
          </a:p>
        </p:txBody>
      </p:sp>
      <p:pic>
        <p:nvPicPr>
          <p:cNvPr id="14350" name="Picture 14" descr="Gp2303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"/>
          <a:stretch>
            <a:fillRect/>
          </a:stretch>
        </p:blipFill>
        <p:spPr bwMode="auto">
          <a:xfrm>
            <a:off x="3352800" y="2730500"/>
            <a:ext cx="2590800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15" descr="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"/>
          <a:stretch>
            <a:fillRect/>
          </a:stretch>
        </p:blipFill>
        <p:spPr bwMode="auto">
          <a:xfrm>
            <a:off x="228600" y="3492500"/>
            <a:ext cx="2590800" cy="1022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581400" y="4699000"/>
            <a:ext cx="2819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400" b="1">
                <a:solidFill>
                  <a:srgbClr val="FF0000"/>
                </a:solidFill>
                <a:latin typeface="Times New Roman" pitchFamily="18" charset="0"/>
              </a:rPr>
              <a:t>亚寒带针叶林带</a:t>
            </a:r>
          </a:p>
        </p:txBody>
      </p:sp>
      <p:sp>
        <p:nvSpPr>
          <p:cNvPr id="14353" name="AutoShape 17"/>
          <p:cNvSpPr>
            <a:spLocks noChangeArrowheads="1"/>
          </p:cNvSpPr>
          <p:nvPr/>
        </p:nvSpPr>
        <p:spPr bwMode="auto">
          <a:xfrm flipH="1">
            <a:off x="2971800" y="3365500"/>
            <a:ext cx="381000" cy="4445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0000"/>
              </a:solidFill>
            </a:endParaRPr>
          </a:p>
        </p:txBody>
      </p:sp>
      <p:pic>
        <p:nvPicPr>
          <p:cNvPr id="14354" name="Picture 18" descr="por105_01b_pic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40000"/>
            <a:ext cx="25908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685800" y="4572001"/>
            <a:ext cx="2133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1800" b="1">
                <a:solidFill>
                  <a:srgbClr val="FF0000"/>
                </a:solidFill>
                <a:latin typeface="Times New Roman" pitchFamily="18" charset="0"/>
              </a:rPr>
              <a:t>苔原带冰原带</a:t>
            </a: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2133600" y="5080001"/>
            <a:ext cx="6324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b="1">
                <a:solidFill>
                  <a:srgbClr val="FF0000"/>
                </a:solidFill>
                <a:latin typeface="Times New Roman" pitchFamily="18" charset="0"/>
              </a:rPr>
              <a:t>大陆东岸自然带由赤道向两极分异</a:t>
            </a:r>
          </a:p>
        </p:txBody>
      </p:sp>
    </p:spTree>
    <p:extLst>
      <p:ext uri="{BB962C8B-B14F-4D97-AF65-F5344CB8AC3E}">
        <p14:creationId xmlns:p14="http://schemas.microsoft.com/office/powerpoint/2010/main" val="110101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世界陆地自然带分布图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" t="3517" r="2139" b="25372"/>
          <a:stretch>
            <a:fillRect/>
          </a:stretch>
        </p:blipFill>
        <p:spPr>
          <a:xfrm>
            <a:off x="432048" y="1026582"/>
            <a:ext cx="8172400" cy="4279189"/>
          </a:xfrm>
          <a:noFill/>
          <a:ln w="38100">
            <a:solidFill>
              <a:schemeClr val="folHlink"/>
            </a:solidFill>
            <a:miter lim="800000"/>
            <a:headEnd/>
            <a:tailEnd/>
          </a:ln>
        </p:spPr>
      </p:pic>
      <p:sp>
        <p:nvSpPr>
          <p:cNvPr id="15365" name="Text Box 11"/>
          <p:cNvSpPr txBox="1">
            <a:spLocks noChangeArrowheads="1"/>
          </p:cNvSpPr>
          <p:nvPr/>
        </p:nvSpPr>
        <p:spPr bwMode="auto">
          <a:xfrm>
            <a:off x="539751" y="127001"/>
            <a:ext cx="3527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5366" name="Text Box 12"/>
          <p:cNvSpPr txBox="1">
            <a:spLocks noChangeArrowheads="1"/>
          </p:cNvSpPr>
          <p:nvPr/>
        </p:nvSpPr>
        <p:spPr bwMode="auto">
          <a:xfrm>
            <a:off x="0" y="160073"/>
            <a:ext cx="9144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1F4E79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b="1" dirty="0">
                <a:solidFill>
                  <a:srgbClr val="1F4E79"/>
                </a:solidFill>
                <a:latin typeface="黑体" pitchFamily="49" charset="-122"/>
                <a:ea typeface="黑体" pitchFamily="49" charset="-122"/>
              </a:rPr>
              <a:t>经度地带分异规律（从沿海到内陆的分异规律）</a:t>
            </a:r>
          </a:p>
        </p:txBody>
      </p:sp>
      <p:sp>
        <p:nvSpPr>
          <p:cNvPr id="12307" name="未知"/>
          <p:cNvSpPr>
            <a:spLocks/>
          </p:cNvSpPr>
          <p:nvPr/>
        </p:nvSpPr>
        <p:spPr bwMode="auto">
          <a:xfrm>
            <a:off x="1287016" y="1877169"/>
            <a:ext cx="3048000" cy="300303"/>
          </a:xfrm>
          <a:custGeom>
            <a:avLst/>
            <a:gdLst>
              <a:gd name="T0" fmla="*/ 0 w 2282"/>
              <a:gd name="T1" fmla="*/ 0 h 235"/>
              <a:gd name="T2" fmla="*/ 2147483647 w 2282"/>
              <a:gd name="T3" fmla="*/ 2147483647 h 235"/>
              <a:gd name="T4" fmla="*/ 2147483647 w 2282"/>
              <a:gd name="T5" fmla="*/ 2147483647 h 235"/>
              <a:gd name="T6" fmla="*/ 2147483647 w 2282"/>
              <a:gd name="T7" fmla="*/ 2147483647 h 235"/>
              <a:gd name="T8" fmla="*/ 0 60000 65536"/>
              <a:gd name="T9" fmla="*/ 0 60000 65536"/>
              <a:gd name="T10" fmla="*/ 0 60000 65536"/>
              <a:gd name="T11" fmla="*/ 0 60000 65536"/>
              <a:gd name="T12" fmla="*/ 0 w 2282"/>
              <a:gd name="T13" fmla="*/ 0 h 235"/>
              <a:gd name="T14" fmla="*/ 2282 w 2282"/>
              <a:gd name="T15" fmla="*/ 235 h 23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82" h="235">
                <a:moveTo>
                  <a:pt x="0" y="0"/>
                </a:moveTo>
                <a:cubicBezTo>
                  <a:pt x="257" y="71"/>
                  <a:pt x="514" y="143"/>
                  <a:pt x="862" y="181"/>
                </a:cubicBezTo>
                <a:cubicBezTo>
                  <a:pt x="1210" y="219"/>
                  <a:pt x="1890" y="219"/>
                  <a:pt x="2086" y="227"/>
                </a:cubicBezTo>
                <a:cubicBezTo>
                  <a:pt x="2282" y="235"/>
                  <a:pt x="2161" y="231"/>
                  <a:pt x="2041" y="227"/>
                </a:cubicBezTo>
              </a:path>
            </a:pathLst>
          </a:custGeom>
          <a:noFill/>
          <a:ln w="76200" cap="flat" cmpd="sng">
            <a:solidFill>
              <a:srgbClr val="00CC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15" name="Text Box 27"/>
          <p:cNvSpPr txBox="1">
            <a:spLocks noChangeArrowheads="1"/>
          </p:cNvSpPr>
          <p:nvPr/>
        </p:nvSpPr>
        <p:spPr bwMode="auto">
          <a:xfrm>
            <a:off x="4500117" y="1956595"/>
            <a:ext cx="14398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2000" b="1">
                <a:solidFill>
                  <a:srgbClr val="0A0A0E"/>
                </a:solidFill>
                <a:latin typeface="黑体" pitchFamily="49" charset="-122"/>
                <a:ea typeface="黑体" pitchFamily="49" charset="-122"/>
              </a:rPr>
              <a:t>北纬</a:t>
            </a:r>
            <a:r>
              <a:rPr lang="en-US" altLang="zh-CN" sz="2000" b="1">
                <a:solidFill>
                  <a:srgbClr val="0A0A0E"/>
                </a:solidFill>
                <a:latin typeface="黑体" pitchFamily="49" charset="-122"/>
                <a:ea typeface="黑体" pitchFamily="49" charset="-122"/>
              </a:rPr>
              <a:t>40°</a:t>
            </a:r>
          </a:p>
        </p:txBody>
      </p:sp>
      <p:sp>
        <p:nvSpPr>
          <p:cNvPr id="12316" name="AutoShape 28"/>
          <p:cNvSpPr>
            <a:spLocks noChangeArrowheads="1"/>
          </p:cNvSpPr>
          <p:nvPr/>
        </p:nvSpPr>
        <p:spPr bwMode="auto">
          <a:xfrm>
            <a:off x="1287016" y="1849388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2317" name="AutoShape 29"/>
          <p:cNvSpPr>
            <a:spLocks noChangeArrowheads="1"/>
          </p:cNvSpPr>
          <p:nvPr/>
        </p:nvSpPr>
        <p:spPr bwMode="auto">
          <a:xfrm>
            <a:off x="2049016" y="1975065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2318" name="AutoShape 30"/>
          <p:cNvSpPr>
            <a:spLocks noChangeArrowheads="1"/>
          </p:cNvSpPr>
          <p:nvPr/>
        </p:nvSpPr>
        <p:spPr bwMode="auto">
          <a:xfrm>
            <a:off x="2582416" y="2070315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2323" name="AutoShape 35"/>
          <p:cNvSpPr>
            <a:spLocks noChangeArrowheads="1"/>
          </p:cNvSpPr>
          <p:nvPr/>
        </p:nvSpPr>
        <p:spPr bwMode="auto">
          <a:xfrm>
            <a:off x="4258816" y="2080898"/>
            <a:ext cx="152400" cy="127000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sp>
        <p:nvSpPr>
          <p:cNvPr id="12324" name="AutoShape 36"/>
          <p:cNvSpPr>
            <a:spLocks noChangeArrowheads="1"/>
          </p:cNvSpPr>
          <p:nvPr/>
        </p:nvSpPr>
        <p:spPr bwMode="auto">
          <a:xfrm>
            <a:off x="3420616" y="2080898"/>
            <a:ext cx="152400" cy="105833"/>
          </a:xfrm>
          <a:prstGeom prst="flowChartConnector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6556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7" grpId="0" animBg="1"/>
      <p:bldP spid="12316" grpId="0" animBg="1"/>
      <p:bldP spid="12317" grpId="0" animBg="1"/>
      <p:bldP spid="12318" grpId="0" animBg="1"/>
      <p:bldP spid="12323" grpId="0" animBg="1"/>
      <p:bldP spid="123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5496" y="0"/>
            <a:ext cx="4764212" cy="3308614"/>
            <a:chOff x="0" y="0"/>
            <a:chExt cx="1202" cy="1588"/>
          </a:xfrm>
        </p:grpSpPr>
        <p:pic>
          <p:nvPicPr>
            <p:cNvPr id="15395" name="Picture 4" descr="美沙漠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02" cy="1588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96" name="Text Box 5"/>
            <p:cNvSpPr txBox="1">
              <a:spLocks noChangeArrowheads="1"/>
            </p:cNvSpPr>
            <p:nvPr/>
          </p:nvSpPr>
          <p:spPr bwMode="auto">
            <a:xfrm>
              <a:off x="158" y="46"/>
              <a:ext cx="818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en-US" b="1">
                  <a:solidFill>
                    <a:srgbClr val="FF0000"/>
                  </a:solidFill>
                  <a:latin typeface="Times New Roman" pitchFamily="18" charset="0"/>
                </a:rPr>
                <a:t>温带荒漠带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5496" y="2435820"/>
            <a:ext cx="4968552" cy="3302000"/>
            <a:chOff x="0" y="0"/>
            <a:chExt cx="1827" cy="1661"/>
          </a:xfrm>
        </p:grpSpPr>
        <p:pic>
          <p:nvPicPr>
            <p:cNvPr id="15393" name="Picture 8" descr="20069114531578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827" cy="1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92" name="Text Box 10"/>
            <p:cNvSpPr txBox="1">
              <a:spLocks noChangeArrowheads="1"/>
            </p:cNvSpPr>
            <p:nvPr/>
          </p:nvSpPr>
          <p:spPr bwMode="auto">
            <a:xfrm>
              <a:off x="226" y="45"/>
              <a:ext cx="129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en-US" b="1">
                  <a:solidFill>
                    <a:srgbClr val="FF0000"/>
                  </a:solidFill>
                  <a:latin typeface="Times New Roman" pitchFamily="18" charset="0"/>
                </a:rPr>
                <a:t>温带草原带</a:t>
              </a:r>
            </a:p>
          </p:txBody>
        </p:sp>
      </p:grpSp>
      <p:sp>
        <p:nvSpPr>
          <p:cNvPr id="15365" name="Text Box 11"/>
          <p:cNvSpPr txBox="1">
            <a:spLocks noChangeArrowheads="1"/>
          </p:cNvSpPr>
          <p:nvPr/>
        </p:nvSpPr>
        <p:spPr bwMode="auto">
          <a:xfrm>
            <a:off x="539751" y="127001"/>
            <a:ext cx="3527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zh-CN" altLang="en-US" sz="1800">
              <a:latin typeface="Arial" charset="0"/>
            </a:endParaRPr>
          </a:p>
        </p:txBody>
      </p: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4799708" y="-22820"/>
            <a:ext cx="4344292" cy="3308614"/>
            <a:chOff x="0" y="0"/>
            <a:chExt cx="1791" cy="1633"/>
          </a:xfrm>
        </p:grpSpPr>
        <p:pic>
          <p:nvPicPr>
            <p:cNvPr id="15389" name="Picture 23" descr="田野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47" t="3380" r="1450" b="22281"/>
            <a:stretch>
              <a:fillRect/>
            </a:stretch>
          </p:blipFill>
          <p:spPr bwMode="auto">
            <a:xfrm>
              <a:off x="0" y="0"/>
              <a:ext cx="1791" cy="1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90" name="Text Box 24"/>
            <p:cNvSpPr txBox="1">
              <a:spLocks noChangeArrowheads="1"/>
            </p:cNvSpPr>
            <p:nvPr/>
          </p:nvSpPr>
          <p:spPr bwMode="auto">
            <a:xfrm>
              <a:off x="136" y="17"/>
              <a:ext cx="1344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zh-CN" altLang="en-US" b="1">
                  <a:solidFill>
                    <a:srgbClr val="FF0000"/>
                  </a:solidFill>
                  <a:latin typeface="Times New Roman" pitchFamily="18" charset="0"/>
                </a:rPr>
                <a:t>温带森林带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60119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1"/>
          <p:cNvSpPr txBox="1">
            <a:spLocks noChangeArrowheads="1"/>
          </p:cNvSpPr>
          <p:nvPr/>
        </p:nvSpPr>
        <p:spPr bwMode="auto">
          <a:xfrm>
            <a:off x="277813" y="199761"/>
            <a:ext cx="7442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1F4E79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b="1">
                <a:solidFill>
                  <a:srgbClr val="1F4E79"/>
                </a:solidFill>
                <a:latin typeface="黑体" pitchFamily="49" charset="-122"/>
                <a:ea typeface="黑体" pitchFamily="49" charset="-122"/>
              </a:rPr>
              <a:t>垂直地域分异规律（垂直地带性）</a:t>
            </a:r>
          </a:p>
        </p:txBody>
      </p:sp>
      <p:pic>
        <p:nvPicPr>
          <p:cNvPr id="4" name="Picture 32" descr="喜马拉雅山垂直自然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96" y="1836652"/>
            <a:ext cx="5321300" cy="375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30226" y="636323"/>
            <a:ext cx="7834313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kern="100" dirty="0">
                <a:solidFill>
                  <a:srgbClr val="FF0000"/>
                </a:solidFill>
                <a:ea typeface="+mn-ea"/>
                <a:cs typeface="Times New Roman" panose="02020603050405020304" pitchFamily="18" charset="0"/>
              </a:rPr>
              <a:t>问题探究：</a:t>
            </a:r>
            <a:r>
              <a:rPr lang="zh-CN" altLang="en-US" sz="2400" b="1" kern="100" dirty="0" smtClean="0">
                <a:ea typeface="+mn-ea"/>
                <a:cs typeface="Times New Roman" panose="02020603050405020304" pitchFamily="18" charset="0"/>
              </a:rPr>
              <a:t>为探索</a:t>
            </a:r>
            <a:r>
              <a:rPr lang="zh-CN" altLang="en-US" sz="2400" b="1" kern="100" dirty="0">
                <a:ea typeface="+mn-ea"/>
                <a:cs typeface="Times New Roman" panose="02020603050405020304" pitchFamily="18" charset="0"/>
              </a:rPr>
              <a:t>山地的自然植被景观</a:t>
            </a:r>
            <a:r>
              <a:rPr lang="zh-CN" altLang="en-US" sz="2400" b="1" kern="100" dirty="0" smtClean="0">
                <a:ea typeface="+mn-ea"/>
                <a:cs typeface="Times New Roman" panose="02020603050405020304" pitchFamily="18" charset="0"/>
              </a:rPr>
              <a:t>，看</a:t>
            </a:r>
            <a:r>
              <a:rPr lang="zh-CN" altLang="zh-CN" sz="2400" b="1" kern="100" dirty="0" smtClean="0">
                <a:ea typeface="+mn-ea"/>
                <a:cs typeface="Times New Roman" panose="02020603050405020304" pitchFamily="18" charset="0"/>
              </a:rPr>
              <a:t>喜马拉雅山</a:t>
            </a:r>
            <a:r>
              <a:rPr lang="zh-CN" altLang="en-US" sz="2400" b="1" kern="100" dirty="0">
                <a:ea typeface="+mn-ea"/>
                <a:cs typeface="Times New Roman" panose="02020603050405020304" pitchFamily="18" charset="0"/>
              </a:rPr>
              <a:t>南坡</a:t>
            </a:r>
            <a:r>
              <a:rPr lang="zh-CN" altLang="zh-CN" sz="2400" b="1" kern="100" dirty="0">
                <a:ea typeface="+mn-ea"/>
                <a:cs typeface="Times New Roman" panose="02020603050405020304" pitchFamily="18" charset="0"/>
              </a:rPr>
              <a:t>山麓出发</a:t>
            </a:r>
            <a:r>
              <a:rPr lang="zh-CN" altLang="en-US" sz="2400" b="1" kern="100" dirty="0">
                <a:ea typeface="+mn-ea"/>
                <a:cs typeface="Times New Roman" panose="02020603050405020304" pitchFamily="18" charset="0"/>
              </a:rPr>
              <a:t>经过山顶到南坡山麓</a:t>
            </a:r>
            <a:r>
              <a:rPr lang="zh-CN" altLang="zh-CN" sz="2400" b="1" kern="100" dirty="0">
                <a:ea typeface="+mn-ea"/>
                <a:cs typeface="Times New Roman" panose="02020603050405020304" pitchFamily="18" charset="0"/>
              </a:rPr>
              <a:t>进行考察</a:t>
            </a:r>
            <a:r>
              <a:rPr lang="zh-CN" altLang="en-US" sz="2400" b="1" kern="100" dirty="0">
                <a:ea typeface="+mn-ea"/>
                <a:cs typeface="Times New Roman" panose="02020603050405020304" pitchFamily="18" charset="0"/>
              </a:rPr>
              <a:t>，并画图示意</a:t>
            </a:r>
            <a:r>
              <a:rPr lang="zh-CN" altLang="zh-CN" sz="2400" b="1" kern="100" dirty="0">
                <a:ea typeface="+mn-ea"/>
                <a:cs typeface="Times New Roman" panose="02020603050405020304" pitchFamily="18" charset="0"/>
              </a:rPr>
              <a:t>。</a:t>
            </a:r>
            <a:r>
              <a:rPr lang="zh-CN" altLang="en-US" sz="2400" b="1" kern="100" dirty="0">
                <a:ea typeface="+mn-ea"/>
                <a:cs typeface="Times New Roman" panose="02020603050405020304" pitchFamily="18" charset="0"/>
              </a:rPr>
              <a:t>解决以下问题</a:t>
            </a:r>
            <a:r>
              <a:rPr lang="zh-CN" altLang="en-US" sz="2400" b="1" kern="100" dirty="0" smtClean="0">
                <a:ea typeface="+mn-ea"/>
                <a:cs typeface="Times New Roman" panose="02020603050405020304" pitchFamily="18" charset="0"/>
              </a:rPr>
              <a:t>：</a:t>
            </a:r>
            <a:endParaRPr lang="en-US" altLang="zh-CN" sz="2400" b="1" kern="100" dirty="0"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580112" y="2042760"/>
            <a:ext cx="34563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2400" b="1" kern="100" dirty="0">
                <a:cs typeface="Times New Roman" panose="02020603050405020304" pitchFamily="18" charset="0"/>
              </a:rPr>
              <a:t>1.</a:t>
            </a:r>
            <a:r>
              <a:rPr lang="zh-CN" altLang="en-US" sz="2400" b="1" kern="100" dirty="0">
                <a:cs typeface="Times New Roman" panose="02020603050405020304" pitchFamily="18" charset="0"/>
              </a:rPr>
              <a:t>基带的形成与水平自然带的关系？</a:t>
            </a:r>
            <a:endParaRPr lang="en-US" altLang="zh-CN" sz="2400" b="1" kern="100" dirty="0"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en-US" altLang="zh-CN" sz="2400" b="1" kern="100" dirty="0">
                <a:cs typeface="Times New Roman" panose="02020603050405020304" pitchFamily="18" charset="0"/>
              </a:rPr>
              <a:t>2.</a:t>
            </a:r>
            <a:r>
              <a:rPr lang="zh-CN" altLang="en-US" sz="2400" b="1" kern="100" dirty="0">
                <a:cs typeface="Times New Roman" panose="02020603050405020304" pitchFamily="18" charset="0"/>
              </a:rPr>
              <a:t>同一自然带在南北坡的海拔差异并分析原因？</a:t>
            </a:r>
            <a:endParaRPr lang="en-US" altLang="zh-CN" sz="2400" b="1" kern="100" dirty="0"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en-US" altLang="zh-CN" sz="2400" b="1" kern="100" dirty="0">
                <a:cs typeface="Times New Roman" panose="02020603050405020304" pitchFamily="18" charset="0"/>
              </a:rPr>
              <a:t>3.</a:t>
            </a:r>
            <a:r>
              <a:rPr lang="zh-CN" altLang="en-US" sz="2400" b="1" kern="100" dirty="0">
                <a:cs typeface="Times New Roman" panose="02020603050405020304" pitchFamily="18" charset="0"/>
              </a:rPr>
              <a:t>雪线分布在南北坡的海拔差异并分析原因？</a:t>
            </a:r>
            <a:endParaRPr lang="en-US" altLang="zh-CN" sz="2400" b="1" kern="100" dirty="0"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en-US" altLang="zh-CN" sz="2400" b="1" kern="100" dirty="0">
                <a:cs typeface="Times New Roman" panose="02020603050405020304" pitchFamily="18" charset="0"/>
              </a:rPr>
              <a:t>4.</a:t>
            </a:r>
            <a:r>
              <a:rPr lang="zh-CN" altLang="en-US" sz="2400" b="1" kern="100" dirty="0">
                <a:cs typeface="Times New Roman" panose="02020603050405020304" pitchFamily="18" charset="0"/>
              </a:rPr>
              <a:t>南北坡自然带的数量差异及原因？</a:t>
            </a:r>
            <a:endParaRPr lang="en-US" altLang="zh-CN" sz="2400" b="1" kern="1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67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9"/>
          <p:cNvSpPr txBox="1">
            <a:spLocks noChangeArrowheads="1"/>
          </p:cNvSpPr>
          <p:nvPr/>
        </p:nvSpPr>
        <p:spPr bwMode="auto">
          <a:xfrm>
            <a:off x="107504" y="4145296"/>
            <a:ext cx="9372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en-US" altLang="zh-CN" sz="2400" b="1">
                <a:latin typeface="Times New Roman" pitchFamily="18" charset="0"/>
                <a:ea typeface="黑体" pitchFamily="49" charset="-122"/>
              </a:rPr>
              <a:t>1</a:t>
            </a: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、山地垂直自然带的带谱与</a:t>
            </a:r>
            <a:r>
              <a:rPr kumimoji="1" lang="zh-CN" altLang="en-US" sz="2400" b="1" u="sng">
                <a:latin typeface="Times New Roman" pitchFamily="18" charset="0"/>
                <a:ea typeface="黑体" pitchFamily="49" charset="-122"/>
              </a:rPr>
              <a:t>                                           </a:t>
            </a: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相似</a:t>
            </a:r>
            <a:endParaRPr kumimoji="1" lang="zh-CN" altLang="en-US" sz="2400" b="1" u="sng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" name="Rectangle 40"/>
          <p:cNvSpPr>
            <a:spLocks noChangeArrowheads="1"/>
          </p:cNvSpPr>
          <p:nvPr/>
        </p:nvSpPr>
        <p:spPr bwMode="auto">
          <a:xfrm>
            <a:off x="4139952" y="4097671"/>
            <a:ext cx="338437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0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从赤道向两极的水平地带谱</a:t>
            </a:r>
          </a:p>
        </p:txBody>
      </p:sp>
      <p:sp>
        <p:nvSpPr>
          <p:cNvPr id="4" name="Text Box 42"/>
          <p:cNvSpPr txBox="1">
            <a:spLocks noChangeArrowheads="1"/>
          </p:cNvSpPr>
          <p:nvPr/>
        </p:nvSpPr>
        <p:spPr bwMode="auto">
          <a:xfrm>
            <a:off x="107504" y="4678696"/>
            <a:ext cx="9144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en-US" altLang="zh-CN" sz="2400" b="1">
                <a:latin typeface="Times New Roman" pitchFamily="18" charset="0"/>
                <a:ea typeface="黑体" pitchFamily="49" charset="-122"/>
              </a:rPr>
              <a:t>2</a:t>
            </a: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、山麓的自然带与</a:t>
            </a:r>
            <a:r>
              <a:rPr kumimoji="1" lang="zh-CN" altLang="en-US" sz="2400" b="1" u="sng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水平自然带</a:t>
            </a: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的一致</a:t>
            </a:r>
          </a:p>
        </p:txBody>
      </p:sp>
      <p:sp>
        <p:nvSpPr>
          <p:cNvPr id="5" name="Text Box 43"/>
          <p:cNvSpPr txBox="1">
            <a:spLocks noChangeArrowheads="1"/>
          </p:cNvSpPr>
          <p:nvPr/>
        </p:nvSpPr>
        <p:spPr bwMode="auto">
          <a:xfrm>
            <a:off x="107504" y="5212096"/>
            <a:ext cx="8915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en-US" altLang="zh-CN" sz="2400" b="1">
                <a:latin typeface="Times New Roman" pitchFamily="18" charset="0"/>
                <a:ea typeface="黑体" pitchFamily="49" charset="-122"/>
              </a:rPr>
              <a:t>3</a:t>
            </a: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、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纬度</a:t>
            </a: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越低、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海拔</a:t>
            </a:r>
            <a:r>
              <a:rPr kumimoji="1" lang="zh-CN" altLang="en-US" sz="2400" b="1">
                <a:latin typeface="Times New Roman" pitchFamily="18" charset="0"/>
                <a:ea typeface="黑体" pitchFamily="49" charset="-122"/>
              </a:rPr>
              <a:t>越高垂直带数目越多、越完整</a:t>
            </a:r>
          </a:p>
        </p:txBody>
      </p:sp>
      <p:pic>
        <p:nvPicPr>
          <p:cNvPr id="6" name="Picture 32" descr="喜马拉雅山垂直自然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2008"/>
            <a:ext cx="6336704" cy="4009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968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utoUpdateAnimBg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482</Words>
  <Application>Microsoft Office PowerPoint</Application>
  <PresentationFormat>全屏显示(16:10)</PresentationFormat>
  <Paragraphs>89</Paragraphs>
  <Slides>10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Shuang</dc:creator>
  <cp:lastModifiedBy>Shuang</cp:lastModifiedBy>
  <cp:revision>22</cp:revision>
  <dcterms:created xsi:type="dcterms:W3CDTF">2017-02-28T01:54:17Z</dcterms:created>
  <dcterms:modified xsi:type="dcterms:W3CDTF">2017-07-03T04:08:59Z</dcterms:modified>
</cp:coreProperties>
</file>