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616" r:id="rId2"/>
    <p:sldId id="615" r:id="rId3"/>
    <p:sldId id="321" r:id="rId4"/>
    <p:sldId id="630" r:id="rId5"/>
    <p:sldId id="631" r:id="rId6"/>
    <p:sldId id="632" r:id="rId7"/>
    <p:sldId id="572" r:id="rId8"/>
    <p:sldId id="633" r:id="rId9"/>
    <p:sldId id="634" r:id="rId10"/>
    <p:sldId id="635" r:id="rId11"/>
    <p:sldId id="636" r:id="rId12"/>
    <p:sldId id="637" r:id="rId13"/>
    <p:sldId id="638" r:id="rId14"/>
    <p:sldId id="624" r:id="rId15"/>
    <p:sldId id="639" r:id="rId16"/>
    <p:sldId id="626" r:id="rId17"/>
    <p:sldId id="640" r:id="rId18"/>
    <p:sldId id="641" r:id="rId19"/>
    <p:sldId id="551" r:id="rId20"/>
    <p:sldId id="642" r:id="rId21"/>
    <p:sldId id="643" r:id="rId22"/>
    <p:sldId id="325" r:id="rId23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FFCC99"/>
    <a:srgbClr val="009999"/>
    <a:srgbClr val="FF9900"/>
    <a:srgbClr val="009900"/>
    <a:srgbClr val="CCFFCC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80" d="100"/>
          <a:sy n="80" d="100"/>
        </p:scale>
        <p:origin x="1382" y="67"/>
      </p:cViewPr>
      <p:guideLst>
        <p:guide orient="horz" pos="21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0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buFont typeface="Arial" panose="020B0604020202020204" pitchFamily="34" charset="0"/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1045" name="图片 1044" descr="高分说PPT背景(25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587" y="-1587"/>
            <a:ext cx="9147175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7 Grammar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 descr="t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462" y="1052513"/>
            <a:ext cx="5113337" cy="4608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TextBox 4"/>
          <p:cNvSpPr txBox="1"/>
          <p:nvPr/>
        </p:nvSpPr>
        <p:spPr>
          <a:xfrm>
            <a:off x="4211638" y="908050"/>
            <a:ext cx="4897437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0000FF"/>
                </a:solidFill>
                <a:ea typeface="微软雅黑" panose="020B0503020204020204" pitchFamily="34" charset="-122"/>
              </a:rPr>
              <a:t>Unit 7  Memory</a:t>
            </a:r>
          </a:p>
        </p:txBody>
      </p:sp>
      <p:sp>
        <p:nvSpPr>
          <p:cNvPr id="2052" name="副标题 2"/>
          <p:cNvSpPr txBox="1"/>
          <p:nvPr/>
        </p:nvSpPr>
        <p:spPr>
          <a:xfrm>
            <a:off x="5724525" y="4037013"/>
            <a:ext cx="3095625" cy="8318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buFont typeface="Arial" panose="020B0604020202020204" pitchFamily="34" charset="0"/>
              <a:buNone/>
            </a:pPr>
            <a:r>
              <a:rPr lang="en-US" altLang="zh-CN" sz="4400" b="1" dirty="0">
                <a:solidFill>
                  <a:srgbClr val="0000FF"/>
                </a:solidFill>
              </a:rPr>
              <a:t>Grammar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7338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5720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8527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2021488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92134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3759260"/>
            <a:ext cx="1625370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4653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3321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2195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3089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23" name="TextBox 27"/>
          <p:cNvSpPr txBox="1"/>
          <p:nvPr/>
        </p:nvSpPr>
        <p:spPr>
          <a:xfrm>
            <a:off x="1331913" y="2392363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5292725" y="3238500"/>
            <a:ext cx="26638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1763713" y="4029075"/>
            <a:ext cx="151288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3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9" name="TextBox 4"/>
          <p:cNvSpPr txBox="1"/>
          <p:nvPr/>
        </p:nvSpPr>
        <p:spPr>
          <a:xfrm>
            <a:off x="2911475" y="3414713"/>
            <a:ext cx="3605213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 txBox="1"/>
          <p:nvPr/>
        </p:nvSpPr>
        <p:spPr>
          <a:xfrm>
            <a:off x="827088" y="615950"/>
            <a:ext cx="7956550" cy="509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2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B050"/>
                </a:solidFill>
              </a:rPr>
              <a:t>Grammar A Conditional sentences (2)</a:t>
            </a:r>
            <a:endParaRPr lang="zh-CN" altLang="zh-CN" sz="1800" dirty="0">
              <a:solidFill>
                <a:srgbClr val="00B050"/>
              </a:solidFill>
            </a:endParaRPr>
          </a:p>
        </p:txBody>
      </p:sp>
      <p:sp>
        <p:nvSpPr>
          <p:cNvPr id="6" name="矩形 21"/>
          <p:cNvSpPr>
            <a:spLocks noChangeArrowheads="1"/>
          </p:cNvSpPr>
          <p:nvPr/>
        </p:nvSpPr>
        <p:spPr bwMode="auto">
          <a:xfrm>
            <a:off x="0" y="1322388"/>
            <a:ext cx="9144000" cy="9540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 the sentence below to review the use of conditional sentences.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3212976"/>
            <a:ext cx="684076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If</a:t>
            </a:r>
            <a:r>
              <a:rPr kumimoji="0" lang="en-US" altLang="zh-CN" sz="2800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ea typeface="宋体" panose="02010600030101010101" pitchFamily="2" charset="-122"/>
                <a:cs typeface="+mn-cs"/>
              </a:rPr>
              <a:t> you </a:t>
            </a:r>
            <a:r>
              <a:rPr kumimoji="0" lang="en-US" altLang="zh-CN" sz="2800" b="1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make</a:t>
            </a:r>
            <a:r>
              <a:rPr kumimoji="0" lang="en-US" altLang="zh-CN" sz="2800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ea typeface="宋体" panose="02010600030101010101" pitchFamily="2" charset="-122"/>
                <a:cs typeface="+mn-cs"/>
              </a:rPr>
              <a:t> the picture big, strange or silly, you </a:t>
            </a:r>
            <a:r>
              <a:rPr kumimoji="0" lang="en-US" altLang="zh-CN" sz="2800" b="1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  <a:ea typeface="宋体" panose="02010600030101010101" pitchFamily="2" charset="-122"/>
                <a:cs typeface="+mn-cs"/>
              </a:rPr>
              <a:t>will</a:t>
            </a:r>
            <a:r>
              <a:rPr kumimoji="0" lang="en-US" altLang="zh-CN" sz="2800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ea typeface="宋体" panose="02010600030101010101" pitchFamily="2" charset="-122"/>
                <a:cs typeface="+mn-cs"/>
              </a:rPr>
              <a:t> remember it better.</a:t>
            </a:r>
            <a:endParaRPr kumimoji="0" lang="zh-CN" altLang="en-US" sz="2800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95735" y="2348880"/>
            <a:ext cx="4752528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the simple present tense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00166" y="4572008"/>
            <a:ext cx="429597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the simple future tense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左大括号 10"/>
          <p:cNvSpPr/>
          <p:nvPr/>
        </p:nvSpPr>
        <p:spPr>
          <a:xfrm rot="5400000">
            <a:off x="4139406" y="548481"/>
            <a:ext cx="360363" cy="5111750"/>
          </a:xfrm>
          <a:prstGeom prst="lef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左大括号 11"/>
          <p:cNvSpPr/>
          <p:nvPr/>
        </p:nvSpPr>
        <p:spPr>
          <a:xfrm rot="16200000">
            <a:off x="2808288" y="2744788"/>
            <a:ext cx="358775" cy="3168650"/>
          </a:xfrm>
          <a:prstGeom prst="lef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1560" y="5229200"/>
            <a:ext cx="7956376" cy="824551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95288" y="1693863"/>
            <a:ext cx="8605838" cy="483076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 was away from school today. I don’t know what homework I should do.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If ______________________, they will tell you what homework you should do.</a:t>
            </a:r>
          </a:p>
          <a:p>
            <a:pPr marL="535305" marR="0" lvl="0" indent="-53530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 sometimes forget what things to buy at the supermarket.</a:t>
            </a:r>
            <a:endParaRPr kumimoji="0" lang="en-US" altLang="zh-CN" sz="2800" b="0" i="0" u="none" strike="noStrike" kern="1200" cap="none" spc="0" normalizeH="0" baseline="0" noProof="0" dirty="0">
              <a:ln w="10541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533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If </a:t>
            </a:r>
            <a:r>
              <a:rPr kumimoji="0" lang="en-US" altLang="zh-CN" sz="2800" b="0" i="0" u="sng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           </a:t>
            </a: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, you will remember what things to buy.</a:t>
            </a:r>
            <a:endParaRPr kumimoji="0" lang="en-US" altLang="zh-CN" sz="2800" b="0" i="0" u="none" strike="noStrike" kern="1200" cap="none" spc="0" normalizeH="0" baseline="0" noProof="0" dirty="0">
              <a:ln w="10541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533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 don’t know what this word means.</a:t>
            </a:r>
            <a:endParaRPr kumimoji="0" lang="en-US" altLang="zh-CN" sz="2800" b="0" i="0" u="none" strike="noStrike" kern="1200" cap="none" spc="0" normalizeH="0" baseline="0" noProof="0" dirty="0">
              <a:ln w="10541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533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If</a:t>
            </a:r>
            <a:r>
              <a:rPr kumimoji="0" lang="en-US" altLang="zh-CN" sz="2800" b="0" i="0" u="sng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           </a:t>
            </a: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, you will find out its meaning.</a:t>
            </a:r>
            <a:endParaRPr kumimoji="0" lang="en-US" altLang="zh-CN" sz="2800" b="0" i="0" u="none" strike="noStrike" kern="1200" cap="none" spc="0" normalizeH="0" baseline="0" noProof="0" dirty="0">
              <a:ln w="10541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533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 hate getting up! I always feel tired in the morning.</a:t>
            </a:r>
            <a:endParaRPr kumimoji="0" lang="en-US" altLang="zh-CN" sz="2800" b="0" i="0" u="none" strike="noStrike" kern="1200" cap="none" spc="0" normalizeH="0" baseline="0" noProof="0" dirty="0">
              <a:ln w="10541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533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If</a:t>
            </a:r>
            <a:r>
              <a:rPr kumimoji="0" lang="en-US" altLang="zh-CN" sz="2800" b="0" i="0" u="sng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           </a:t>
            </a:r>
            <a:r>
              <a:rPr kumimoji="0" lang="en-US" altLang="zh-CN" sz="2800" b="0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, you won’t feel tired.</a:t>
            </a:r>
          </a:p>
        </p:txBody>
      </p:sp>
      <p:sp>
        <p:nvSpPr>
          <p:cNvPr id="3" name="矩形 21"/>
          <p:cNvSpPr>
            <a:spLocks noChangeArrowheads="1"/>
          </p:cNvSpPr>
          <p:nvPr/>
        </p:nvSpPr>
        <p:spPr bwMode="auto">
          <a:xfrm>
            <a:off x="0" y="765175"/>
            <a:ext cx="9144000" cy="97155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Some students are asking  for advice for their problems. Discuss their problems in pairs and give your suggestions. </a:t>
            </a:r>
            <a:endParaRPr kumimoji="0" lang="zh-CN" altLang="en-US" sz="2800" b="0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48" name="TextBox 3"/>
          <p:cNvSpPr txBox="1"/>
          <p:nvPr/>
        </p:nvSpPr>
        <p:spPr>
          <a:xfrm>
            <a:off x="717550" y="2600325"/>
            <a:ext cx="414178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</a:rPr>
              <a:t>you telephone your friends</a:t>
            </a:r>
            <a:endParaRPr lang="zh-CN" altLang="en-US" sz="2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355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355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1908175" y="708025"/>
            <a:ext cx="6418263" cy="417513"/>
          </a:xfrm>
          <a:ln/>
        </p:spPr>
        <p:txBody>
          <a:bodyPr vert="horz" wrap="square" lIns="0" tIns="45720" rIns="0" bIns="0" anchor="b" anchorCtr="0"/>
          <a:lstStyle/>
          <a:p>
            <a:pPr eaLnBrk="1" hangingPunct="1">
              <a:lnSpc>
                <a:spcPct val="90000"/>
              </a:lnSpc>
            </a:pPr>
            <a:r>
              <a:rPr lang="zh-CN" altLang="en-US" sz="3600" dirty="0">
                <a:solidFill>
                  <a:srgbClr val="0000FF"/>
                </a:solidFill>
              </a:rPr>
              <a:t>条件状语从句的概念</a:t>
            </a:r>
          </a:p>
        </p:txBody>
      </p:sp>
      <p:sp>
        <p:nvSpPr>
          <p:cNvPr id="7171" name="Rectangle 3"/>
          <p:cNvSpPr>
            <a:spLocks noGrp="1"/>
          </p:cNvSpPr>
          <p:nvPr>
            <p:ph idx="1"/>
          </p:nvPr>
        </p:nvSpPr>
        <p:spPr>
          <a:xfrm>
            <a:off x="468313" y="1260475"/>
            <a:ext cx="8291512" cy="4832350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在句子中表示时间、地点、原因、方式、条件等部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分被称为状语。如果句中表示条件的部分是一个句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子，这个句子就叫条件状语从句。例如：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如果明天早上我起得早，我会给你打电话的。</a:t>
            </a:r>
            <a:r>
              <a:rPr lang="en-US" altLang="zh-CN" sz="2800" dirty="0"/>
              <a:t>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If I get up early tomorrow morning, I will call you.</a:t>
            </a:r>
            <a:endParaRPr lang="zh-CN" altLang="en-US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句中“明天早上我起得早”是“我给你打电话”的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一个条件，所以这里的“ </a:t>
            </a:r>
            <a:r>
              <a:rPr lang="en-US" altLang="zh-CN" sz="2800" dirty="0"/>
              <a:t>If I get up early”</a:t>
            </a:r>
            <a:r>
              <a:rPr lang="zh-CN" altLang="en-US" sz="2800" dirty="0"/>
              <a:t>就是条件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状语从句，而“</a:t>
            </a:r>
            <a:r>
              <a:rPr lang="en-US" altLang="zh-CN" sz="2800" dirty="0"/>
              <a:t>I will call you” </a:t>
            </a:r>
            <a:r>
              <a:rPr lang="zh-CN" altLang="en-US" sz="2800" dirty="0"/>
              <a:t>是这个句子的主句。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条件状语从句的引导词常见的有：</a:t>
            </a:r>
            <a:r>
              <a:rPr lang="en-US" altLang="zh-CN" sz="2800" dirty="0"/>
              <a:t>if (</a:t>
            </a:r>
            <a:r>
              <a:rPr lang="zh-CN" altLang="en-US" sz="2800" dirty="0"/>
              <a:t>如果</a:t>
            </a:r>
            <a:r>
              <a:rPr lang="en-US" altLang="zh-CN" sz="2800" dirty="0"/>
              <a:t>)</a:t>
            </a:r>
            <a:r>
              <a:rPr lang="zh-CN" altLang="en-US" sz="2800" dirty="0"/>
              <a:t>，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unless</a:t>
            </a:r>
            <a:r>
              <a:rPr lang="zh-CN" altLang="en-US" sz="2800" dirty="0"/>
              <a:t>(除非)，</a:t>
            </a:r>
            <a:r>
              <a:rPr lang="en-US" altLang="zh-CN" sz="2800" dirty="0"/>
              <a:t>as long as(</a:t>
            </a:r>
            <a:r>
              <a:rPr lang="zh-CN" altLang="en-US" sz="2800" dirty="0"/>
              <a:t>只要</a:t>
            </a:r>
            <a:r>
              <a:rPr lang="en-US" altLang="zh-CN" sz="2800" dirty="0"/>
              <a:t>)</a:t>
            </a:r>
            <a:r>
              <a:rPr lang="zh-CN" altLang="en-US" sz="2800" dirty="0"/>
              <a:t>等，初中阶段最常见的</a:t>
            </a:r>
            <a:endParaRPr lang="en-US" altLang="zh-CN" sz="28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是由</a:t>
            </a:r>
            <a:r>
              <a:rPr lang="en-US" altLang="zh-CN" sz="2800" dirty="0"/>
              <a:t>if </a:t>
            </a:r>
            <a:r>
              <a:rPr lang="zh-CN" altLang="en-US" sz="2800" dirty="0"/>
              <a:t>和</a:t>
            </a:r>
            <a:r>
              <a:rPr lang="en-US" altLang="zh-CN" sz="2800" dirty="0"/>
              <a:t>unless</a:t>
            </a:r>
            <a:r>
              <a:rPr lang="zh-CN" altLang="en-US" sz="2800" dirty="0"/>
              <a:t>引导的条件状语从句。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5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/>
          </p:cNvPicPr>
          <p:nvPr/>
        </p:nvPicPr>
        <p:blipFill>
          <a:blip r:embed="rId2"/>
          <a:srcRect l="12854" r="14178"/>
          <a:stretch>
            <a:fillRect/>
          </a:stretch>
        </p:blipFill>
        <p:spPr>
          <a:xfrm>
            <a:off x="323850" y="2205038"/>
            <a:ext cx="8607425" cy="3889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矩形 6"/>
          <p:cNvSpPr/>
          <p:nvPr/>
        </p:nvSpPr>
        <p:spPr>
          <a:xfrm>
            <a:off x="249238" y="908050"/>
            <a:ext cx="864076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FF"/>
                </a:solidFill>
                <a:ea typeface="华文中宋" pitchFamily="2" charset="-122"/>
              </a:rPr>
              <a:t>We can also use </a:t>
            </a:r>
            <a:r>
              <a:rPr lang="en-US" altLang="zh-CN" sz="2800" i="1" dirty="0">
                <a:solidFill>
                  <a:srgbClr val="0000FF"/>
                </a:solidFill>
                <a:ea typeface="华文中宋" pitchFamily="2" charset="-122"/>
              </a:rPr>
              <a:t>conditional sentences </a:t>
            </a:r>
            <a:r>
              <a:rPr lang="en-US" altLang="zh-CN" sz="2800" dirty="0">
                <a:solidFill>
                  <a:srgbClr val="0000FF"/>
                </a:solidFill>
                <a:ea typeface="华文中宋" pitchFamily="2" charset="-122"/>
              </a:rPr>
              <a:t>to talk about results that will certainty happen.</a:t>
            </a:r>
          </a:p>
        </p:txBody>
      </p:sp>
      <p:sp>
        <p:nvSpPr>
          <p:cNvPr id="5125" name="矩形 8"/>
          <p:cNvSpPr/>
          <p:nvPr/>
        </p:nvSpPr>
        <p:spPr>
          <a:xfrm>
            <a:off x="276225" y="3178175"/>
            <a:ext cx="8499475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             </a:t>
            </a:r>
            <a:endParaRPr lang="zh-CN" altLang="en-US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                  </a:t>
            </a:r>
            <a:r>
              <a:rPr lang="en-US" altLang="zh-CN" sz="2800" b="1" dirty="0"/>
              <a:t>If</a:t>
            </a:r>
            <a:r>
              <a:rPr lang="en-US" altLang="zh-CN" sz="2800" dirty="0"/>
              <a:t> you </a:t>
            </a:r>
            <a:r>
              <a:rPr lang="en-US" altLang="zh-CN" sz="2800" b="1" dirty="0"/>
              <a:t>put</a:t>
            </a:r>
            <a:r>
              <a:rPr lang="en-US" altLang="zh-CN" sz="2800" dirty="0"/>
              <a:t> salt into water, it </a:t>
            </a:r>
            <a:r>
              <a:rPr lang="en-US" altLang="zh-CN" sz="2800" b="1" dirty="0"/>
              <a:t>disappears</a:t>
            </a:r>
            <a:r>
              <a:rPr lang="en-US" altLang="zh-CN" sz="2800" dirty="0"/>
              <a:t>.</a:t>
            </a:r>
            <a:endParaRPr lang="zh-CN" altLang="en-US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  </a:t>
            </a:r>
            <a:endParaRPr lang="zh-CN" altLang="en-US" sz="28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                        </a:t>
            </a:r>
            <a:endParaRPr lang="zh-CN" altLang="en-US" sz="2800" dirty="0"/>
          </a:p>
        </p:txBody>
      </p:sp>
      <p:grpSp>
        <p:nvGrpSpPr>
          <p:cNvPr id="2" name="组合 17"/>
          <p:cNvGrpSpPr/>
          <p:nvPr/>
        </p:nvGrpSpPr>
        <p:grpSpPr>
          <a:xfrm>
            <a:off x="1003300" y="2563813"/>
            <a:ext cx="6624638" cy="1168400"/>
            <a:chOff x="0" y="0"/>
            <a:chExt cx="6624736" cy="1167628"/>
          </a:xfrm>
        </p:grpSpPr>
        <p:sp>
          <p:nvSpPr>
            <p:cNvPr id="9229" name="圆角矩形 9"/>
            <p:cNvSpPr/>
            <p:nvPr/>
          </p:nvSpPr>
          <p:spPr>
            <a:xfrm>
              <a:off x="0" y="0"/>
              <a:ext cx="6624736" cy="648072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 w="25400" cap="flat" cmpd="sng">
              <a:solidFill>
                <a:srgbClr val="1E1C1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 anchorCtr="0"/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BD0D9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4638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914400" indent="-24638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BD0D9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1462405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en-US" altLang="zh-CN" sz="2800" dirty="0"/>
                <a:t>The </a:t>
              </a:r>
              <a:r>
                <a:rPr lang="en-US" altLang="zh-CN" sz="2800" i="1" dirty="0"/>
                <a:t>if</a:t>
              </a:r>
              <a:r>
                <a:rPr lang="en-US" altLang="zh-CN" sz="2800" dirty="0"/>
                <a:t>-clause talks about a possible action.</a:t>
              </a:r>
            </a:p>
          </p:txBody>
        </p:sp>
        <p:cxnSp>
          <p:nvCxnSpPr>
            <p:cNvPr id="9230" name="直接连接符 11"/>
            <p:cNvCxnSpPr/>
            <p:nvPr/>
          </p:nvCxnSpPr>
          <p:spPr>
            <a:xfrm>
              <a:off x="2697835" y="648072"/>
              <a:ext cx="0" cy="2160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9231" name="直接连接符 13"/>
            <p:cNvCxnSpPr/>
            <p:nvPr/>
          </p:nvCxnSpPr>
          <p:spPr>
            <a:xfrm>
              <a:off x="1005647" y="864096"/>
              <a:ext cx="338437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9232" name="直接箭头连接符 15"/>
            <p:cNvCxnSpPr/>
            <p:nvPr/>
          </p:nvCxnSpPr>
          <p:spPr>
            <a:xfrm>
              <a:off x="1005647" y="864096"/>
              <a:ext cx="0" cy="288032"/>
            </a:xfrm>
            <a:prstGeom prst="straightConnector1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9233" name="直接箭头连接符 16"/>
            <p:cNvCxnSpPr/>
            <p:nvPr/>
          </p:nvCxnSpPr>
          <p:spPr>
            <a:xfrm>
              <a:off x="4369558" y="879596"/>
              <a:ext cx="0" cy="288032"/>
            </a:xfrm>
            <a:prstGeom prst="straightConnector1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</p:grpSp>
      <p:grpSp>
        <p:nvGrpSpPr>
          <p:cNvPr id="3" name="组合 26"/>
          <p:cNvGrpSpPr/>
          <p:nvPr/>
        </p:nvGrpSpPr>
        <p:grpSpPr>
          <a:xfrm>
            <a:off x="3678238" y="4086225"/>
            <a:ext cx="5184775" cy="1835150"/>
            <a:chOff x="0" y="0"/>
            <a:chExt cx="5184576" cy="1835229"/>
          </a:xfrm>
        </p:grpSpPr>
        <p:sp>
          <p:nvSpPr>
            <p:cNvPr id="9224" name="圆角矩形 18"/>
            <p:cNvSpPr/>
            <p:nvPr/>
          </p:nvSpPr>
          <p:spPr>
            <a:xfrm>
              <a:off x="0" y="782493"/>
              <a:ext cx="5184576" cy="1052736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 w="25400" cap="flat" cmpd="sng">
              <a:solidFill>
                <a:srgbClr val="1E1C1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 anchorCtr="0"/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BD0D9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4638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914400" indent="-24638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BD0D9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1462405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rgbClr val="000000"/>
                  </a:solidFill>
                </a:rPr>
                <a:t>The main clause talks about the result that will certainly happen.</a:t>
              </a:r>
              <a:endParaRPr lang="zh-CN" altLang="en-US" sz="2800" dirty="0">
                <a:solidFill>
                  <a:srgbClr val="000000"/>
                </a:solidFill>
              </a:endParaRPr>
            </a:p>
          </p:txBody>
        </p:sp>
        <p:cxnSp>
          <p:nvCxnSpPr>
            <p:cNvPr id="9225" name="直接连接符 20"/>
            <p:cNvCxnSpPr>
              <a:endCxn id="9224" idx="0"/>
            </p:cNvCxnSpPr>
            <p:nvPr/>
          </p:nvCxnSpPr>
          <p:spPr>
            <a:xfrm>
              <a:off x="2592288" y="566469"/>
              <a:ext cx="0" cy="216024"/>
            </a:xfrm>
            <a:prstGeom prst="line">
              <a:avLst/>
            </a:prstGeom>
            <a:ln w="38100" cap="flat" cmpd="sng">
              <a:solidFill>
                <a:srgbClr val="1E1C1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9226" name="直接连接符 22"/>
            <p:cNvCxnSpPr>
              <a:endCxn id="9224" idx="0"/>
            </p:cNvCxnSpPr>
            <p:nvPr/>
          </p:nvCxnSpPr>
          <p:spPr>
            <a:xfrm>
              <a:off x="1929716" y="566469"/>
              <a:ext cx="2016224" cy="0"/>
            </a:xfrm>
            <a:prstGeom prst="line">
              <a:avLst/>
            </a:prstGeom>
            <a:ln w="38100" cap="flat" cmpd="sng">
              <a:solidFill>
                <a:srgbClr val="1E1C1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9227" name="直接箭头连接符 24"/>
            <p:cNvCxnSpPr>
              <a:endCxn id="9224" idx="0"/>
            </p:cNvCxnSpPr>
            <p:nvPr/>
          </p:nvCxnSpPr>
          <p:spPr>
            <a:xfrm flipV="1">
              <a:off x="1929716" y="0"/>
              <a:ext cx="0" cy="566469"/>
            </a:xfrm>
            <a:prstGeom prst="straightConnector1">
              <a:avLst/>
            </a:prstGeom>
            <a:ln w="38100" cap="flat" cmpd="sng">
              <a:solidFill>
                <a:srgbClr val="1E1C11"/>
              </a:solidFill>
              <a:prstDash val="solid"/>
              <a:headEnd type="none" w="med" len="med"/>
              <a:tailEnd type="arrow" w="med" len="med"/>
            </a:ln>
          </p:spPr>
        </p:cxnSp>
        <p:cxnSp>
          <p:nvCxnSpPr>
            <p:cNvPr id="9228" name="直接箭头连接符 25"/>
            <p:cNvCxnSpPr>
              <a:endCxn id="9224" idx="0"/>
            </p:cNvCxnSpPr>
            <p:nvPr/>
          </p:nvCxnSpPr>
          <p:spPr>
            <a:xfrm flipV="1">
              <a:off x="3936514" y="0"/>
              <a:ext cx="0" cy="566469"/>
            </a:xfrm>
            <a:prstGeom prst="straightConnector1">
              <a:avLst/>
            </a:prstGeom>
            <a:ln w="38100" cap="flat" cmpd="sng">
              <a:solidFill>
                <a:srgbClr val="1E1C11"/>
              </a:solidFill>
              <a:prstDash val="solid"/>
              <a:headEnd type="none" w="med" len="med"/>
              <a:tailEnd type="arrow" w="med" len="med"/>
            </a:ln>
          </p:spPr>
        </p:cxnSp>
      </p:grpSp>
      <p:pic>
        <p:nvPicPr>
          <p:cNvPr id="9223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32763" y="2243138"/>
            <a:ext cx="623887" cy="809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/>
        </p:nvGrpSpPr>
        <p:grpSpPr>
          <a:xfrm>
            <a:off x="576263" y="882650"/>
            <a:ext cx="8105775" cy="2463800"/>
            <a:chOff x="0" y="0"/>
            <a:chExt cx="8424936" cy="1863637"/>
          </a:xfrm>
        </p:grpSpPr>
        <p:sp>
          <p:nvSpPr>
            <p:cNvPr id="10248" name="同侧圆角矩形 7"/>
            <p:cNvSpPr/>
            <p:nvPr/>
          </p:nvSpPr>
          <p:spPr>
            <a:xfrm>
              <a:off x="271403" y="0"/>
              <a:ext cx="2908702" cy="373540"/>
            </a:xfrm>
            <a:custGeom>
              <a:avLst/>
              <a:gdLst/>
              <a:ahLst/>
              <a:cxnLst>
                <a:cxn ang="0">
                  <a:pos x="87876" y="0"/>
                </a:cxn>
                <a:cxn ang="0">
                  <a:pos x="3367846" y="0"/>
                </a:cxn>
                <a:cxn ang="0">
                  <a:pos x="3367843" y="0"/>
                </a:cxn>
                <a:cxn ang="0">
                  <a:pos x="3455722" y="62258"/>
                </a:cxn>
                <a:cxn ang="0">
                  <a:pos x="3455722" y="373540"/>
                </a:cxn>
                <a:cxn ang="0">
                  <a:pos x="0" y="373540"/>
                </a:cxn>
                <a:cxn ang="0">
                  <a:pos x="0" y="62258"/>
                </a:cxn>
                <a:cxn ang="0">
                  <a:pos x="87875" y="0"/>
                </a:cxn>
              </a:cxnLst>
              <a:rect l="0" t="0" r="0" b="0"/>
              <a:pathLst>
                <a:path w="2448272" h="373540">
                  <a:moveTo>
                    <a:pt x="62258" y="0"/>
                  </a:moveTo>
                  <a:lnTo>
                    <a:pt x="2386014" y="0"/>
                  </a:lnTo>
                  <a:lnTo>
                    <a:pt x="2386013" y="0"/>
                  </a:lnTo>
                  <a:cubicBezTo>
                    <a:pt x="2420398" y="0"/>
                    <a:pt x="2448272" y="27873"/>
                    <a:pt x="2448272" y="62258"/>
                  </a:cubicBezTo>
                  <a:lnTo>
                    <a:pt x="2448272" y="373540"/>
                  </a:lnTo>
                  <a:lnTo>
                    <a:pt x="0" y="373540"/>
                  </a:lnTo>
                  <a:lnTo>
                    <a:pt x="0" y="62258"/>
                  </a:lnTo>
                  <a:cubicBezTo>
                    <a:pt x="0" y="27873"/>
                    <a:pt x="27873" y="0"/>
                    <a:pt x="62257" y="0"/>
                  </a:cubicBezTo>
                  <a:lnTo>
                    <a:pt x="62258" y="0"/>
                  </a:lnTo>
                  <a:close/>
                </a:path>
              </a:pathLst>
            </a:custGeom>
            <a:solidFill>
              <a:srgbClr val="009999">
                <a:alpha val="100000"/>
              </a:srgbClr>
            </a:solidFill>
            <a:ln w="2540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9" name="圆角矩形 8"/>
            <p:cNvSpPr/>
            <p:nvPr/>
          </p:nvSpPr>
          <p:spPr>
            <a:xfrm>
              <a:off x="0" y="369479"/>
              <a:ext cx="8424936" cy="1494158"/>
            </a:xfrm>
            <a:prstGeom prst="roundRect">
              <a:avLst>
                <a:gd name="adj" fmla="val 16667"/>
              </a:avLst>
            </a:prstGeom>
            <a:noFill/>
            <a:ln w="254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 anchorCtr="0"/>
            <a:lstStyle>
              <a:lvl1pPr marL="273050" indent="-2730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BD0D9"/>
                </a:buClr>
                <a:buSzPct val="95000"/>
                <a:buFont typeface="Wingdings 2" pitchFamily="18" charset="2"/>
                <a:buChar char=""/>
                <a:defRPr sz="26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4638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85000"/>
                <a:buFont typeface="Wingdings 2" pitchFamily="18" charset="2"/>
                <a:buChar char="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914400" indent="-24638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 2" pitchFamily="18" charset="2"/>
                <a:buChar char=""/>
                <a:defRPr sz="21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187450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0BD0D9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1462405" indent="-209550" algn="l" rtl="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itchFamily="18" charset="2"/>
                <a:buChar char="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endParaRPr lang="zh-CN" altLang="en-US" sz="1800" dirty="0">
                <a:solidFill>
                  <a:srgbClr val="FFFFFF"/>
                </a:solidFill>
              </a:endParaRPr>
            </a:p>
          </p:txBody>
        </p:sp>
      </p:grpSp>
      <p:sp>
        <p:nvSpPr>
          <p:cNvPr id="6149" name="Rectangle 2"/>
          <p:cNvSpPr txBox="1"/>
          <p:nvPr/>
        </p:nvSpPr>
        <p:spPr>
          <a:xfrm>
            <a:off x="719138" y="889000"/>
            <a:ext cx="2916237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chemeClr val="bg1"/>
                </a:solidFill>
              </a:rPr>
              <a:t>Work out the rule</a:t>
            </a:r>
          </a:p>
        </p:txBody>
      </p:sp>
      <p:sp>
        <p:nvSpPr>
          <p:cNvPr id="6150" name="Text Box 3"/>
          <p:cNvSpPr txBox="1"/>
          <p:nvPr/>
        </p:nvSpPr>
        <p:spPr>
          <a:xfrm>
            <a:off x="808038" y="1284288"/>
            <a:ext cx="793115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dirty="0"/>
              <a:t>When we use a </a:t>
            </a:r>
            <a:r>
              <a:rPr lang="en-US" altLang="zh-CN" sz="3200" b="1" dirty="0"/>
              <a:t>conditional sentence </a:t>
            </a:r>
            <a:r>
              <a:rPr lang="en-US" altLang="zh-CN" sz="3200" dirty="0"/>
              <a:t>to talk about something that will certainly happen, both verbs should be in( </a:t>
            </a:r>
            <a:r>
              <a:rPr lang="en-US" altLang="zh-CN" sz="3200" b="1" dirty="0"/>
              <a:t>the simple present tense/the simple future tense</a:t>
            </a:r>
            <a:r>
              <a:rPr lang="en-US" altLang="zh-CN" sz="3200" dirty="0"/>
              <a:t>).</a:t>
            </a:r>
            <a:endParaRPr lang="en-US" altLang="zh-CN" sz="3200" i="1" dirty="0"/>
          </a:p>
        </p:txBody>
      </p:sp>
      <p:sp>
        <p:nvSpPr>
          <p:cNvPr id="6151" name="椭圆 1"/>
          <p:cNvSpPr/>
          <p:nvPr/>
        </p:nvSpPr>
        <p:spPr>
          <a:xfrm>
            <a:off x="4859338" y="2276475"/>
            <a:ext cx="3240087" cy="538163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zh-CN" altLang="en-US" sz="1800" dirty="0">
              <a:solidFill>
                <a:srgbClr val="FFFFFF"/>
              </a:solidFill>
            </a:endParaRPr>
          </a:p>
        </p:txBody>
      </p:sp>
      <p:sp>
        <p:nvSpPr>
          <p:cNvPr id="6153" name="Rectangle 2"/>
          <p:cNvSpPr>
            <a:spLocks noGrp="1"/>
          </p:cNvSpPr>
          <p:nvPr>
            <p:ph type="title" idx="4294967295"/>
          </p:nvPr>
        </p:nvSpPr>
        <p:spPr>
          <a:xfrm>
            <a:off x="900113" y="3898900"/>
            <a:ext cx="3887787" cy="538163"/>
          </a:xfrm>
          <a:solidFill>
            <a:srgbClr val="FFCC99">
              <a:alpha val="100000"/>
            </a:srgbClr>
          </a:solidFill>
          <a:ln/>
        </p:spPr>
        <p:txBody>
          <a:bodyPr vert="horz" wrap="square" lIns="0" tIns="45720" rIns="0" bIns="0" anchor="b" anchorCtr="0">
            <a:spAutoFit/>
          </a:bodyPr>
          <a:lstStyle/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</a:rPr>
              <a:t>Things to remember</a:t>
            </a:r>
          </a:p>
        </p:txBody>
      </p:sp>
      <p:sp>
        <p:nvSpPr>
          <p:cNvPr id="6154" name="Text Box 3"/>
          <p:cNvSpPr txBox="1"/>
          <p:nvPr/>
        </p:nvSpPr>
        <p:spPr>
          <a:xfrm>
            <a:off x="904875" y="4478338"/>
            <a:ext cx="7686675" cy="1668462"/>
          </a:xfrm>
          <a:prstGeom prst="rect">
            <a:avLst/>
          </a:prstGeom>
          <a:noFill/>
          <a:ln w="952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dirty="0"/>
              <a:t>We can also put the if-</a:t>
            </a:r>
            <a:r>
              <a:rPr lang="en-US" altLang="zh-CN" sz="3200" b="1" dirty="0"/>
              <a:t>clause</a:t>
            </a:r>
            <a:r>
              <a:rPr lang="en-US" altLang="zh-CN" sz="3200" dirty="0"/>
              <a:t> after the </a:t>
            </a:r>
            <a:r>
              <a:rPr lang="en-US" altLang="zh-CN" sz="3200" b="1" dirty="0"/>
              <a:t>main clause</a:t>
            </a:r>
            <a:r>
              <a:rPr lang="en-US" altLang="zh-CN" sz="3200" dirty="0"/>
              <a:t>.</a:t>
            </a:r>
          </a:p>
          <a:p>
            <a:pPr marL="0" lvl="0" indent="0" eaLnBrk="1" hangingPunct="1">
              <a:lnSpc>
                <a:spcPct val="9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dirty="0"/>
              <a:t>Salt </a:t>
            </a:r>
            <a:r>
              <a:rPr lang="en-US" altLang="zh-CN" sz="3200" b="1" dirty="0"/>
              <a:t>disappears if </a:t>
            </a:r>
            <a:r>
              <a:rPr lang="en-US" altLang="zh-CN" sz="3200" dirty="0"/>
              <a:t>you </a:t>
            </a:r>
            <a:r>
              <a:rPr lang="en-US" altLang="zh-CN" sz="3200" b="1" dirty="0"/>
              <a:t>put</a:t>
            </a:r>
            <a:r>
              <a:rPr lang="en-US" altLang="zh-CN" sz="3200" dirty="0"/>
              <a:t> it into water.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 animBg="1"/>
      <p:bldP spid="6153" grpId="0" animBg="1"/>
      <p:bldP spid="615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QQ截图201408211659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1225"/>
            <a:ext cx="9144000" cy="3065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矩形 1"/>
          <p:cNvSpPr/>
          <p:nvPr/>
        </p:nvSpPr>
        <p:spPr>
          <a:xfrm>
            <a:off x="323850" y="765175"/>
            <a:ext cx="86042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0000FF"/>
                </a:solidFill>
              </a:rPr>
              <a:t>A1   Read these if-clause</a:t>
            </a:r>
            <a:r>
              <a:rPr lang="zh-CN" altLang="en-US" sz="2800" i="1" dirty="0">
                <a:solidFill>
                  <a:srgbClr val="0000FF"/>
                </a:solidFill>
              </a:rPr>
              <a:t>s</a:t>
            </a:r>
            <a:r>
              <a:rPr lang="en-US" altLang="zh-CN" sz="2800" i="1" dirty="0">
                <a:solidFill>
                  <a:srgbClr val="0000FF"/>
                </a:solidFill>
              </a:rPr>
              <a:t> and draw lines to match them with the results.</a:t>
            </a:r>
            <a:endParaRPr lang="zh-CN" altLang="en-US" sz="2800" i="1" dirty="0">
              <a:solidFill>
                <a:srgbClr val="0000FF"/>
              </a:solidFill>
            </a:endParaRPr>
          </a:p>
        </p:txBody>
      </p:sp>
      <p:cxnSp>
        <p:nvCxnSpPr>
          <p:cNvPr id="7172" name="直接连接符 8"/>
          <p:cNvCxnSpPr/>
          <p:nvPr/>
        </p:nvCxnSpPr>
        <p:spPr>
          <a:xfrm>
            <a:off x="4427538" y="2997200"/>
            <a:ext cx="1008062" cy="431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173" name="直接连接符 9"/>
          <p:cNvCxnSpPr/>
          <p:nvPr/>
        </p:nvCxnSpPr>
        <p:spPr>
          <a:xfrm>
            <a:off x="3924300" y="3500438"/>
            <a:ext cx="1511300" cy="5048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174" name="直接连接符 11"/>
          <p:cNvCxnSpPr/>
          <p:nvPr/>
        </p:nvCxnSpPr>
        <p:spPr>
          <a:xfrm>
            <a:off x="3995738" y="4005263"/>
            <a:ext cx="1512887" cy="10080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175" name="直接连接符 13"/>
          <p:cNvCxnSpPr/>
          <p:nvPr/>
        </p:nvCxnSpPr>
        <p:spPr>
          <a:xfrm flipV="1">
            <a:off x="3203575" y="2997200"/>
            <a:ext cx="2232025" cy="1512888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7176" name="直接连接符 15"/>
          <p:cNvCxnSpPr/>
          <p:nvPr/>
        </p:nvCxnSpPr>
        <p:spPr>
          <a:xfrm flipV="1">
            <a:off x="3059113" y="4437063"/>
            <a:ext cx="2374900" cy="50323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8"/>
          <p:cNvSpPr/>
          <p:nvPr/>
        </p:nvSpPr>
        <p:spPr>
          <a:xfrm>
            <a:off x="323850" y="692150"/>
            <a:ext cx="8604250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0000FF"/>
                </a:solidFill>
              </a:rPr>
              <a:t>A2   In pairs, make conversations about the sentences in A1 on page 103. Follow the example.</a:t>
            </a:r>
            <a:endParaRPr lang="zh-CN" altLang="en-US" sz="2800" i="1" dirty="0">
              <a:solidFill>
                <a:srgbClr val="0000FF"/>
              </a:solidFill>
            </a:endParaRPr>
          </a:p>
        </p:txBody>
      </p:sp>
      <p:sp>
        <p:nvSpPr>
          <p:cNvPr id="8195" name="矩形 19"/>
          <p:cNvSpPr/>
          <p:nvPr/>
        </p:nvSpPr>
        <p:spPr>
          <a:xfrm>
            <a:off x="107950" y="1773238"/>
            <a:ext cx="8640763" cy="3230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/>
              <a:t>S1: </a:t>
            </a:r>
            <a:r>
              <a:rPr lang="en-US" altLang="zh-CN" sz="3000" dirty="0">
                <a:solidFill>
                  <a:srgbClr val="C00000"/>
                </a:solidFill>
              </a:rPr>
              <a:t>What happens if you take a fish out of water?</a:t>
            </a:r>
          </a:p>
          <a:p>
            <a:pPr marL="0" lvl="0" indent="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/>
              <a:t>S2: </a:t>
            </a:r>
            <a:r>
              <a:rPr lang="en-US" altLang="zh-CN" sz="3000" dirty="0">
                <a:solidFill>
                  <a:srgbClr val="C00000"/>
                </a:solidFill>
              </a:rPr>
              <a:t>It dies.</a:t>
            </a:r>
          </a:p>
          <a:p>
            <a:pPr marL="0" lvl="0" indent="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/>
              <a:t>S1: </a:t>
            </a:r>
            <a:r>
              <a:rPr lang="en-US" altLang="zh-CN" sz="3000" dirty="0">
                <a:solidFill>
                  <a:srgbClr val="C00000"/>
                </a:solidFill>
              </a:rPr>
              <a:t>Are you sure?</a:t>
            </a:r>
          </a:p>
          <a:p>
            <a:pPr marL="0" lvl="0" indent="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/>
              <a:t>S2: </a:t>
            </a:r>
            <a:r>
              <a:rPr lang="en-US" altLang="zh-CN" sz="3000" dirty="0">
                <a:solidFill>
                  <a:srgbClr val="C00000"/>
                </a:solidFill>
              </a:rPr>
              <a:t>Of course. I’m sure. If you take a fish out of water,   </a:t>
            </a:r>
          </a:p>
          <a:p>
            <a:pPr marL="0" lvl="0" indent="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C00000"/>
                </a:solidFill>
              </a:rPr>
              <a:t>       it dies.</a:t>
            </a:r>
            <a:endParaRPr lang="en-US" altLang="zh-CN" sz="3000" dirty="0"/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04000" y="4149725"/>
            <a:ext cx="2540000" cy="2376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"/>
          <p:cNvSpPr/>
          <p:nvPr/>
        </p:nvSpPr>
        <p:spPr>
          <a:xfrm>
            <a:off x="0" y="817563"/>
            <a:ext cx="88931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0000FF"/>
                </a:solidFill>
              </a:rPr>
              <a:t>A3   Complete these sentences with the words in brackets.</a:t>
            </a:r>
            <a:endParaRPr lang="zh-CN" altLang="en-US" sz="2800" i="1" dirty="0">
              <a:solidFill>
                <a:srgbClr val="0000FF"/>
              </a:solidFill>
            </a:endParaRPr>
          </a:p>
        </p:txBody>
      </p:sp>
      <p:sp>
        <p:nvSpPr>
          <p:cNvPr id="13315" name="矩形 2"/>
          <p:cNvSpPr/>
          <p:nvPr/>
        </p:nvSpPr>
        <p:spPr>
          <a:xfrm>
            <a:off x="484188" y="1412875"/>
            <a:ext cx="8172450" cy="3895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1 If you___________ ice, __________water.</a:t>
            </a:r>
            <a:endParaRPr lang="zh-CN" altLang="en-US" sz="2800" dirty="0"/>
          </a:p>
          <a:p>
            <a:pPr marL="0" lvl="0" indent="0" eaLnBrk="1" hangingPunct="1">
              <a:lnSpc>
                <a:spcPct val="12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(turns/heat/it/into)</a:t>
            </a:r>
            <a:endParaRPr lang="zh-CN" altLang="en-US" sz="2800" dirty="0"/>
          </a:p>
          <a:p>
            <a:pPr marL="0" lvl="0" indent="0" eaLnBrk="1" hangingPunct="1">
              <a:lnSpc>
                <a:spcPct val="12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2 If you _____________ steam, ___________ water. (into/cool/turns/it)</a:t>
            </a:r>
            <a:endParaRPr lang="zh-CN" altLang="en-US" sz="2800" dirty="0"/>
          </a:p>
          <a:p>
            <a:pPr marL="0" lvl="0" indent="0" eaLnBrk="1" hangingPunct="1">
              <a:lnSpc>
                <a:spcPct val="12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3 Oil ___________________________water.</a:t>
            </a:r>
            <a:endParaRPr lang="zh-CN" altLang="en-US" sz="2800" dirty="0"/>
          </a:p>
          <a:p>
            <a:pPr marL="0" lvl="0" indent="0" eaLnBrk="1" hangingPunct="1">
              <a:lnSpc>
                <a:spcPct val="12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(on/floats/pour/it/you)</a:t>
            </a:r>
            <a:endParaRPr lang="zh-CN" altLang="en-US" sz="2800" dirty="0"/>
          </a:p>
          <a:p>
            <a:pPr marL="0" lvl="0" indent="0" eaLnBrk="1" hangingPunct="1">
              <a:lnSpc>
                <a:spcPct val="120000"/>
              </a:lnSpc>
              <a:spcBef>
                <a:spcPct val="1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4 Water ___________________it. ( your/heat/boils/if )</a:t>
            </a:r>
            <a:endParaRPr lang="zh-CN" altLang="en-US" sz="2800" dirty="0"/>
          </a:p>
        </p:txBody>
      </p:sp>
      <p:sp>
        <p:nvSpPr>
          <p:cNvPr id="9220" name="矩形 6"/>
          <p:cNvSpPr/>
          <p:nvPr/>
        </p:nvSpPr>
        <p:spPr>
          <a:xfrm>
            <a:off x="2195513" y="1484313"/>
            <a:ext cx="8366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heat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221" name="矩形 7"/>
          <p:cNvSpPr/>
          <p:nvPr/>
        </p:nvSpPr>
        <p:spPr>
          <a:xfrm>
            <a:off x="4211638" y="1495425"/>
            <a:ext cx="19843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it turns into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222" name="矩形 8"/>
          <p:cNvSpPr/>
          <p:nvPr/>
        </p:nvSpPr>
        <p:spPr>
          <a:xfrm>
            <a:off x="2339975" y="2565400"/>
            <a:ext cx="7953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cool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223" name="矩形 9"/>
          <p:cNvSpPr/>
          <p:nvPr/>
        </p:nvSpPr>
        <p:spPr>
          <a:xfrm>
            <a:off x="5148263" y="2647950"/>
            <a:ext cx="19843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it turns into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224" name="矩形 10"/>
          <p:cNvSpPr/>
          <p:nvPr/>
        </p:nvSpPr>
        <p:spPr>
          <a:xfrm>
            <a:off x="1835150" y="3644900"/>
            <a:ext cx="37734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floats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if you pour it into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225" name="矩形 11"/>
          <p:cNvSpPr/>
          <p:nvPr/>
        </p:nvSpPr>
        <p:spPr>
          <a:xfrm>
            <a:off x="2124075" y="4724400"/>
            <a:ext cx="25860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boils if you heat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332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4638" y="5083175"/>
            <a:ext cx="2519362" cy="177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  <p:bldP spid="92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1908175" y="561975"/>
            <a:ext cx="6707188" cy="490538"/>
          </a:xfrm>
          <a:ln/>
        </p:spPr>
        <p:txBody>
          <a:bodyPr vert="horz" wrap="square" lIns="0" tIns="45720" rIns="0" bIns="0" anchor="b" anchorCtr="0"/>
          <a:lstStyle/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</a:rPr>
              <a:t>如何使用</a:t>
            </a:r>
            <a:r>
              <a:rPr lang="en-US" altLang="zh-CN" sz="3600" b="1" dirty="0">
                <a:solidFill>
                  <a:srgbClr val="0000FF"/>
                </a:solidFill>
              </a:rPr>
              <a:t>if ... not</a:t>
            </a:r>
            <a:r>
              <a:rPr lang="zh-CN" altLang="en-US" sz="3600" b="1" dirty="0">
                <a:solidFill>
                  <a:srgbClr val="0000FF"/>
                </a:solidFill>
              </a:rPr>
              <a:t>和</a:t>
            </a:r>
            <a:r>
              <a:rPr lang="en-US" altLang="zh-CN" sz="3600" b="1" dirty="0">
                <a:solidFill>
                  <a:srgbClr val="0000FF"/>
                </a:solidFill>
              </a:rPr>
              <a:t>unless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idx="1"/>
          </p:nvPr>
        </p:nvSpPr>
        <p:spPr>
          <a:xfrm>
            <a:off x="395288" y="1330325"/>
            <a:ext cx="8291512" cy="4742815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unless </a:t>
            </a:r>
            <a:r>
              <a:rPr lang="zh-CN" altLang="en-US" sz="2800" dirty="0"/>
              <a:t>作</a:t>
            </a:r>
            <a:r>
              <a:rPr lang="en-US" altLang="zh-CN" sz="2800" dirty="0">
                <a:sym typeface="+mn-ea"/>
              </a:rPr>
              <a:t>“</a:t>
            </a:r>
            <a:r>
              <a:rPr lang="zh-CN" altLang="en-US" sz="2800" dirty="0"/>
              <a:t>除非</a:t>
            </a:r>
            <a:r>
              <a:rPr lang="en-US" altLang="zh-CN" sz="2800" dirty="0"/>
              <a:t>”解时相当于</a:t>
            </a:r>
            <a:r>
              <a:rPr lang="en-US" altLang="zh-CN" sz="2800" dirty="0">
                <a:solidFill>
                  <a:srgbClr val="FF0000"/>
                </a:solidFill>
              </a:rPr>
              <a:t>if ... not</a:t>
            </a:r>
            <a:r>
              <a:rPr lang="zh-CN" altLang="en-US" sz="2800" dirty="0"/>
              <a:t>，其引导的条</a:t>
            </a:r>
            <a:endParaRPr lang="en-US" altLang="zh-CN" sz="2800" dirty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件状语从句与</a:t>
            </a:r>
            <a:r>
              <a:rPr lang="en-US" altLang="zh-CN" sz="2800" dirty="0"/>
              <a:t>if </a:t>
            </a:r>
            <a:r>
              <a:rPr lang="zh-CN" altLang="en-US" sz="2800" dirty="0"/>
              <a:t>引导的条件状语从句用法一样，</a:t>
            </a:r>
            <a:endParaRPr lang="en-US" altLang="zh-CN" sz="2800" dirty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unless </a:t>
            </a:r>
            <a:r>
              <a:rPr lang="zh-CN" altLang="en-US" sz="2800" dirty="0"/>
              <a:t>与</a:t>
            </a:r>
            <a:r>
              <a:rPr lang="en-US" altLang="zh-CN" sz="2800" dirty="0"/>
              <a:t>if ... not </a:t>
            </a:r>
            <a:r>
              <a:rPr lang="zh-CN" altLang="en-US" sz="2800" dirty="0"/>
              <a:t>常常可以互换使用。例如：</a:t>
            </a:r>
            <a:endParaRPr lang="en-US" altLang="zh-CN" sz="2800" dirty="0"/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/>
              <a:t>如果你不努力学习，你就会考试不及格。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If you don’t study hard, you will not pass the exam.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= Unless you study hard, you will not pass the exam.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/>
              <a:t>如果你不努力工作，你就不会得到高薪。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If you don’t work hard, you will not get high salary.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= Unless you work hard, you will not get high salary.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3"/>
          <p:cNvSpPr txBox="1"/>
          <p:nvPr/>
        </p:nvSpPr>
        <p:spPr>
          <a:xfrm>
            <a:off x="827088" y="812800"/>
            <a:ext cx="7143750" cy="528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4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B050"/>
                </a:solidFill>
              </a:rPr>
              <a:t>Grammar B  </a:t>
            </a:r>
            <a:r>
              <a:rPr lang="en-US" altLang="zh-CN" sz="3600" b="1" i="1" dirty="0">
                <a:solidFill>
                  <a:srgbClr val="00B050"/>
                </a:solidFill>
              </a:rPr>
              <a:t>if …not </a:t>
            </a:r>
            <a:r>
              <a:rPr lang="en-US" altLang="zh-CN" sz="3600" b="1" dirty="0">
                <a:solidFill>
                  <a:srgbClr val="00B050"/>
                </a:solidFill>
              </a:rPr>
              <a:t>and </a:t>
            </a:r>
            <a:r>
              <a:rPr lang="en-US" altLang="zh-CN" sz="3600" b="1" i="1" dirty="0">
                <a:solidFill>
                  <a:srgbClr val="00B050"/>
                </a:solidFill>
              </a:rPr>
              <a:t>unless</a:t>
            </a:r>
            <a:endParaRPr lang="zh-CN" altLang="zh-CN" sz="1800" i="1" dirty="0">
              <a:solidFill>
                <a:srgbClr val="00B050"/>
              </a:solidFill>
            </a:endParaRPr>
          </a:p>
        </p:txBody>
      </p:sp>
      <p:pic>
        <p:nvPicPr>
          <p:cNvPr id="15363" name="图片 4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844675"/>
            <a:ext cx="7954962" cy="547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图片 5" descr="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088" y="2709863"/>
            <a:ext cx="3506787" cy="2292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5" name="图片 6" descr="2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538" y="2925763"/>
            <a:ext cx="3059112" cy="158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2124075" y="5157788"/>
            <a:ext cx="6218238" cy="5842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word </a:t>
            </a:r>
            <a:r>
              <a:rPr kumimoji="0" lang="en-US" altLang="zh-CN" sz="3200" b="1" i="1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unless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can mean </a:t>
            </a:r>
            <a:r>
              <a:rPr kumimoji="0" lang="en-US" altLang="zh-CN" sz="3200" b="1" i="1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if ... not </a:t>
            </a:r>
            <a:endParaRPr kumimoji="0" lang="zh-CN" altLang="en-US" sz="3200" b="1" i="1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>
          <a:xfrm>
            <a:off x="323850" y="1628775"/>
            <a:ext cx="3886200" cy="538163"/>
          </a:xfrm>
          <a:solidFill>
            <a:srgbClr val="FFCC99">
              <a:alpha val="100000"/>
            </a:srgbClr>
          </a:solidFill>
          <a:ln/>
        </p:spPr>
        <p:txBody>
          <a:bodyPr vert="horz" wrap="square" lIns="0" tIns="45720" rIns="0" bIns="0" anchor="b" anchorCtr="0">
            <a:spAutoFit/>
          </a:bodyPr>
          <a:lstStyle/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</a:rPr>
              <a:t>Things to remember</a:t>
            </a:r>
          </a:p>
        </p:txBody>
      </p:sp>
      <p:sp>
        <p:nvSpPr>
          <p:cNvPr id="16387" name="Text Box 3"/>
          <p:cNvSpPr txBox="1"/>
          <p:nvPr/>
        </p:nvSpPr>
        <p:spPr>
          <a:xfrm>
            <a:off x="323850" y="2208213"/>
            <a:ext cx="8496300" cy="2554287"/>
          </a:xfrm>
          <a:prstGeom prst="rect">
            <a:avLst/>
          </a:prstGeom>
          <a:noFill/>
          <a:ln w="952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dirty="0"/>
              <a:t>We can also put the </a:t>
            </a:r>
            <a:r>
              <a:rPr lang="en-US" altLang="zh-CN" sz="3200" i="1" dirty="0"/>
              <a:t>if</a:t>
            </a:r>
            <a:r>
              <a:rPr lang="en-US" altLang="zh-CN" sz="3200" b="1" dirty="0"/>
              <a:t>-clause</a:t>
            </a:r>
            <a:r>
              <a:rPr lang="en-US" altLang="zh-CN" sz="3200" dirty="0"/>
              <a:t> and the </a:t>
            </a:r>
            <a:r>
              <a:rPr lang="en-US" altLang="zh-CN" sz="3200" i="1" dirty="0"/>
              <a:t>un</a:t>
            </a:r>
            <a:r>
              <a:rPr lang="zh-CN" altLang="en-US" sz="3200" i="1" dirty="0"/>
              <a:t>less</a:t>
            </a:r>
            <a:r>
              <a:rPr lang="en-US" altLang="zh-CN" sz="3200" b="1" dirty="0"/>
              <a:t>-clause </a:t>
            </a:r>
            <a:r>
              <a:rPr lang="en-US" altLang="zh-CN" sz="3200" dirty="0"/>
              <a:t>after the </a:t>
            </a:r>
            <a:r>
              <a:rPr lang="en-US" altLang="zh-CN" sz="3200" b="1" dirty="0"/>
              <a:t>main clause</a:t>
            </a:r>
            <a:r>
              <a:rPr lang="en-US" altLang="zh-CN" sz="3200" dirty="0"/>
              <a:t>.</a:t>
            </a:r>
          </a:p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en-US" altLang="zh-CN" sz="32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en-US" altLang="zh-CN" sz="3200" dirty="0"/>
          </a:p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endParaRPr lang="en-US" altLang="zh-CN" sz="3200" dirty="0"/>
          </a:p>
        </p:txBody>
      </p:sp>
      <p:sp>
        <p:nvSpPr>
          <p:cNvPr id="16388" name="矩形 9"/>
          <p:cNvSpPr/>
          <p:nvPr/>
        </p:nvSpPr>
        <p:spPr>
          <a:xfrm>
            <a:off x="250825" y="3573463"/>
            <a:ext cx="45720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00"/>
                </a:solidFill>
              </a:rPr>
              <a:t>You will be late for school</a:t>
            </a:r>
            <a:endParaRPr lang="zh-CN" altLang="en-US" sz="3200" dirty="0">
              <a:solidFill>
                <a:srgbClr val="000000"/>
              </a:solidFill>
            </a:endParaRPr>
          </a:p>
        </p:txBody>
      </p:sp>
      <p:sp>
        <p:nvSpPr>
          <p:cNvPr id="16389" name="矩形 10"/>
          <p:cNvSpPr/>
          <p:nvPr/>
        </p:nvSpPr>
        <p:spPr>
          <a:xfrm>
            <a:off x="4716463" y="3563938"/>
            <a:ext cx="4214812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if </a:t>
            </a:r>
            <a:r>
              <a:rPr lang="en-US" altLang="zh-CN" sz="3200" dirty="0">
                <a:solidFill>
                  <a:srgbClr val="000000"/>
                </a:solidFill>
              </a:rPr>
              <a:t>you </a:t>
            </a:r>
            <a:r>
              <a:rPr lang="en-US" altLang="zh-CN" sz="3200" b="1" dirty="0">
                <a:solidFill>
                  <a:srgbClr val="000000"/>
                </a:solidFill>
              </a:rPr>
              <a:t>do not </a:t>
            </a:r>
            <a:r>
              <a:rPr lang="en-US" altLang="zh-CN" sz="3200" dirty="0">
                <a:solidFill>
                  <a:srgbClr val="000000"/>
                </a:solidFill>
              </a:rPr>
              <a:t>leave now</a:t>
            </a:r>
            <a:r>
              <a:rPr lang="zh-CN" altLang="en-US" sz="3200" dirty="0">
                <a:solidFill>
                  <a:srgbClr val="000000"/>
                </a:solidFill>
              </a:rPr>
              <a:t>.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6390" name="矩形 11"/>
          <p:cNvSpPr/>
          <p:nvPr/>
        </p:nvSpPr>
        <p:spPr>
          <a:xfrm>
            <a:off x="4702175" y="4149725"/>
            <a:ext cx="3830638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unless</a:t>
            </a:r>
            <a:r>
              <a:rPr lang="en-US" altLang="zh-CN" sz="3200" dirty="0">
                <a:solidFill>
                  <a:srgbClr val="000000"/>
                </a:solidFill>
              </a:rPr>
              <a:t> you leave now.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2205038"/>
            <a:ext cx="8245475" cy="374491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0" y="890588"/>
            <a:ext cx="9144000" cy="9540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B1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Draw lines to match the beginnings of the sentences in Column A with the endings in Column B.</a:t>
            </a:r>
            <a:endParaRPr kumimoji="0" lang="zh-CN" altLang="en-US" sz="2800" b="0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500563" y="2997200"/>
            <a:ext cx="360363" cy="287338"/>
          </a:xfrm>
          <a:prstGeom prst="line">
            <a:avLst/>
          </a:prstGeom>
          <a:ln w="349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16200000" flipH="1">
            <a:off x="3426619" y="3998119"/>
            <a:ext cx="1928813" cy="790575"/>
          </a:xfrm>
          <a:prstGeom prst="line">
            <a:avLst/>
          </a:prstGeom>
          <a:ln w="349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067175" y="3933825"/>
            <a:ext cx="720725" cy="0"/>
          </a:xfrm>
          <a:prstGeom prst="line">
            <a:avLst/>
          </a:prstGeom>
          <a:ln w="349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284663" y="4724400"/>
            <a:ext cx="576263" cy="0"/>
          </a:xfrm>
          <a:prstGeom prst="line">
            <a:avLst/>
          </a:prstGeom>
          <a:ln w="349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4427538" y="2997200"/>
            <a:ext cx="360363" cy="2376488"/>
          </a:xfrm>
          <a:prstGeom prst="line">
            <a:avLst/>
          </a:prstGeom>
          <a:ln w="34925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"/>
          <p:cNvSpPr/>
          <p:nvPr/>
        </p:nvSpPr>
        <p:spPr>
          <a:xfrm>
            <a:off x="684213" y="549275"/>
            <a:ext cx="770413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0000FF"/>
                </a:solidFill>
              </a:rPr>
              <a:t>B2  Rewrite the following sentences with </a:t>
            </a:r>
            <a:r>
              <a:rPr lang="en-US" altLang="zh-CN" sz="2800" b="1" i="1" dirty="0">
                <a:solidFill>
                  <a:srgbClr val="0000FF"/>
                </a:solidFill>
              </a:rPr>
              <a:t>unless</a:t>
            </a:r>
            <a:r>
              <a:rPr lang="en-US" altLang="zh-CN" sz="2800" i="1" dirty="0">
                <a:solidFill>
                  <a:srgbClr val="0000FF"/>
                </a:solidFill>
              </a:rPr>
              <a:t>.</a:t>
            </a:r>
            <a:endParaRPr lang="zh-CN" altLang="en-US" sz="2800" i="1" dirty="0">
              <a:solidFill>
                <a:srgbClr val="0000FF"/>
              </a:solidFill>
            </a:endParaRPr>
          </a:p>
        </p:txBody>
      </p:sp>
      <p:sp>
        <p:nvSpPr>
          <p:cNvPr id="18435" name="矩形 2"/>
          <p:cNvSpPr/>
          <p:nvPr/>
        </p:nvSpPr>
        <p:spPr>
          <a:xfrm>
            <a:off x="252413" y="1125538"/>
            <a:ext cx="8496300" cy="5091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514350" lvl="0" indent="-51435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AutoNum type="arabicPlain"/>
            </a:pPr>
            <a:r>
              <a:rPr lang="en-US" altLang="zh-CN" sz="2800" dirty="0"/>
              <a:t>If you do not improve your handwriting, you will lose  marks in the exam.</a:t>
            </a:r>
          </a:p>
          <a:p>
            <a:pPr marL="514350" lvl="0" indent="-51435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      </a:t>
            </a:r>
            <a:r>
              <a:rPr lang="en-US" altLang="zh-CN" sz="2800" u="sng" dirty="0">
                <a:solidFill>
                  <a:srgbClr val="C00000"/>
                </a:solidFill>
              </a:rPr>
              <a:t>Unless you improve your handwriting, you will lose marks in the exam./ You will lose marks in the exam unless you improve your handwriting.</a:t>
            </a:r>
            <a:endParaRPr lang="en-US" altLang="zh-CN" sz="2800" dirty="0">
              <a:solidFill>
                <a:srgbClr val="C00000"/>
              </a:solidFill>
            </a:endParaRPr>
          </a:p>
          <a:p>
            <a:pPr marL="514350" lvl="0" indent="-51435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/>
              <a:t> 2   You will get a toothache if you do not brush your teeth every day. ___________________________________</a:t>
            </a:r>
          </a:p>
          <a:p>
            <a:pPr marL="514350" lvl="0" indent="-51435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dirty="0"/>
              <a:t>      </a:t>
            </a:r>
            <a:r>
              <a:rPr lang="en-US" altLang="zh-CN" sz="2800" dirty="0"/>
              <a:t>__________________________________________</a:t>
            </a:r>
          </a:p>
          <a:p>
            <a:pPr marL="514350" lvl="0" indent="-514350" eaLnBrk="1" hangingPunct="1">
              <a:lnSpc>
                <a:spcPct val="12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 dirty="0"/>
              <a:t>      </a:t>
            </a:r>
            <a:r>
              <a:rPr lang="en-US" altLang="zh-CN" sz="2800" dirty="0"/>
              <a:t>__________________________________________</a:t>
            </a:r>
            <a:endParaRPr lang="zh-CN" altLang="en-US" sz="2800" dirty="0"/>
          </a:p>
        </p:txBody>
      </p:sp>
      <p:sp>
        <p:nvSpPr>
          <p:cNvPr id="14340" name="矩形 6"/>
          <p:cNvSpPr/>
          <p:nvPr/>
        </p:nvSpPr>
        <p:spPr>
          <a:xfrm>
            <a:off x="822325" y="4422775"/>
            <a:ext cx="7926388" cy="1643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ts val="675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                  </a:t>
            </a:r>
            <a:r>
              <a:rPr lang="en-US" altLang="zh-CN" sz="2800" b="1" i="1" dirty="0">
                <a:solidFill>
                  <a:srgbClr val="FF0000"/>
                </a:solidFill>
              </a:rPr>
              <a:t>Unless you brush your teeth</a:t>
            </a:r>
            <a:r>
              <a:rPr lang="zh-CN" altLang="en-US" sz="2800" b="1" i="1" dirty="0">
                <a:solidFill>
                  <a:srgbClr val="FF0000"/>
                </a:solidFill>
              </a:rPr>
              <a:t> every day</a:t>
            </a:r>
            <a:r>
              <a:rPr lang="en-US" altLang="zh-CN" sz="2800" b="1" i="1" dirty="0">
                <a:solidFill>
                  <a:srgbClr val="FF0000"/>
                </a:solidFill>
              </a:rPr>
              <a:t>, you will get a toothache./ You will get a toothache unless you brush your teeth</a:t>
            </a:r>
            <a:r>
              <a:rPr lang="zh-CN" altLang="en-US" sz="2800" b="1" i="1" dirty="0">
                <a:solidFill>
                  <a:srgbClr val="FF0000"/>
                </a:solidFill>
              </a:rPr>
              <a:t> every day</a:t>
            </a:r>
            <a:r>
              <a:rPr lang="en-US" altLang="zh-CN" sz="2800" b="1" i="1" dirty="0">
                <a:solidFill>
                  <a:srgbClr val="FF0000"/>
                </a:solidFill>
              </a:rPr>
              <a:t>.</a:t>
            </a:r>
            <a:endParaRPr lang="zh-CN" altLang="en-US" sz="2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"/>
          <p:cNvSpPr/>
          <p:nvPr/>
        </p:nvSpPr>
        <p:spPr>
          <a:xfrm>
            <a:off x="323850" y="720725"/>
            <a:ext cx="8280400" cy="5732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3 This room will get very hot if you do not open the window.</a:t>
            </a:r>
            <a:endParaRPr lang="zh-CN" altLang="en-US" sz="2800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 __________________________________________________________________________________________</a:t>
            </a:r>
            <a:endParaRPr lang="zh-CN" altLang="en-US" sz="2800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4 If you do </a:t>
            </a:r>
            <a:r>
              <a:rPr lang="zh-CN" altLang="en-US" sz="2800" dirty="0">
                <a:solidFill>
                  <a:srgbClr val="000000"/>
                </a:solidFill>
              </a:rPr>
              <a:t>not </a:t>
            </a:r>
            <a:r>
              <a:rPr lang="en-US" altLang="zh-CN" sz="2800" dirty="0">
                <a:solidFill>
                  <a:srgbClr val="000000"/>
                </a:solidFill>
              </a:rPr>
              <a:t>close that window, flies will get in.</a:t>
            </a:r>
            <a:endParaRPr lang="zh-CN" altLang="en-US" sz="2800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 __________________________________________________________________________________________</a:t>
            </a:r>
            <a:endParaRPr lang="zh-CN" altLang="en-US" sz="2800" dirty="0">
              <a:solidFill>
                <a:srgbClr val="000000"/>
              </a:solidFill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5 I will leave this restaurant if the waiter does not come 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   soon.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__________________________________________________________________________________________</a:t>
            </a:r>
            <a:endParaRPr lang="zh-CN" altLang="en-US" sz="2800" dirty="0">
              <a:solidFill>
                <a:srgbClr val="000000"/>
              </a:solidFill>
            </a:endParaRPr>
          </a:p>
        </p:txBody>
      </p:sp>
      <p:sp>
        <p:nvSpPr>
          <p:cNvPr id="15363" name="矩形 6"/>
          <p:cNvSpPr/>
          <p:nvPr/>
        </p:nvSpPr>
        <p:spPr>
          <a:xfrm>
            <a:off x="395288" y="1765300"/>
            <a:ext cx="8440737" cy="1052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b="1" i="1" dirty="0">
                <a:solidFill>
                  <a:srgbClr val="FF0000"/>
                </a:solidFill>
              </a:rPr>
              <a:t>Unless you open the window, this room will get very hot.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b="1" i="1" dirty="0">
                <a:solidFill>
                  <a:srgbClr val="FF0000"/>
                </a:solidFill>
              </a:rPr>
              <a:t>/This room will get very hot unless you open the window.</a:t>
            </a:r>
            <a:endParaRPr lang="zh-CN" altLang="en-US" b="1" i="1" dirty="0">
              <a:solidFill>
                <a:srgbClr val="FF0000"/>
              </a:solidFill>
            </a:endParaRPr>
          </a:p>
        </p:txBody>
      </p:sp>
      <p:sp>
        <p:nvSpPr>
          <p:cNvPr id="15364" name="矩形 7"/>
          <p:cNvSpPr/>
          <p:nvPr/>
        </p:nvSpPr>
        <p:spPr>
          <a:xfrm>
            <a:off x="506413" y="3240088"/>
            <a:ext cx="7808912" cy="1081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Unless you close that window, flies will get in.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/ Flies will get in unless you close that window.</a:t>
            </a:r>
            <a:endParaRPr lang="zh-CN" altLang="en-US" sz="2800" b="1" i="1" dirty="0">
              <a:solidFill>
                <a:srgbClr val="FF0000"/>
              </a:solidFill>
            </a:endParaRPr>
          </a:p>
        </p:txBody>
      </p:sp>
      <p:sp>
        <p:nvSpPr>
          <p:cNvPr id="15365" name="矩形 8"/>
          <p:cNvSpPr/>
          <p:nvPr/>
        </p:nvSpPr>
        <p:spPr>
          <a:xfrm>
            <a:off x="323850" y="5257800"/>
            <a:ext cx="8934450" cy="1081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Unless the waiter come</a:t>
            </a:r>
            <a:r>
              <a:rPr lang="zh-CN" altLang="en-US" sz="2800" b="1" i="1" dirty="0">
                <a:solidFill>
                  <a:srgbClr val="FF0000"/>
                </a:solidFill>
              </a:rPr>
              <a:t>s</a:t>
            </a:r>
            <a:r>
              <a:rPr lang="en-US" altLang="zh-CN" sz="2800" b="1" i="1" dirty="0">
                <a:solidFill>
                  <a:srgbClr val="FF0000"/>
                </a:solidFill>
              </a:rPr>
              <a:t> soon, I will leave this restaurant.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/ I will leave this restaurant </a:t>
            </a:r>
            <a:r>
              <a:rPr lang="zh-CN" altLang="en-US" sz="2800" b="1" i="1" dirty="0">
                <a:solidFill>
                  <a:srgbClr val="FF0000"/>
                </a:solidFill>
              </a:rPr>
              <a:t>unless </a:t>
            </a:r>
            <a:r>
              <a:rPr lang="en-US" altLang="zh-CN" sz="2800" b="1" i="1" dirty="0">
                <a:solidFill>
                  <a:srgbClr val="FF0000"/>
                </a:solidFill>
              </a:rPr>
              <a:t>the waiter come</a:t>
            </a:r>
            <a:r>
              <a:rPr lang="zh-CN" altLang="en-US" sz="2800" b="1" i="1" dirty="0">
                <a:solidFill>
                  <a:srgbClr val="FF0000"/>
                </a:solidFill>
              </a:rPr>
              <a:t>s</a:t>
            </a:r>
            <a:r>
              <a:rPr lang="en-US" altLang="zh-CN" sz="2800" b="1" i="1" dirty="0">
                <a:solidFill>
                  <a:srgbClr val="FF0000"/>
                </a:solidFill>
              </a:rPr>
              <a:t> soon.</a:t>
            </a:r>
            <a:endParaRPr lang="zh-CN" altLang="en-US" sz="2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83" name="TextBox 4"/>
          <p:cNvSpPr txBox="1"/>
          <p:nvPr/>
        </p:nvSpPr>
        <p:spPr>
          <a:xfrm>
            <a:off x="2627313" y="3414713"/>
            <a:ext cx="438943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1116013" y="923925"/>
            <a:ext cx="6778625" cy="417513"/>
          </a:xfrm>
          <a:ln/>
        </p:spPr>
        <p:txBody>
          <a:bodyPr vert="horz" wrap="square" lIns="0" tIns="45720" rIns="0" bIns="0" anchor="b" anchorCtr="0"/>
          <a:lstStyle/>
          <a:p>
            <a:pPr eaLnBrk="1" hangingPunct="1"/>
            <a:r>
              <a:rPr lang="zh-CN" altLang="en-US" sz="3200" dirty="0">
                <a:solidFill>
                  <a:schemeClr val="tx1"/>
                </a:solidFill>
              </a:rPr>
              <a:t>一、选择最佳答案填空。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539750" y="1341438"/>
            <a:ext cx="8002588" cy="5169535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( </a:t>
            </a:r>
            <a:r>
              <a:rPr lang="en-US" altLang="zh-CN" sz="3000" dirty="0"/>
              <a:t>  </a:t>
            </a:r>
            <a:r>
              <a:rPr lang="zh-CN" altLang="en-US" sz="3000" dirty="0"/>
              <a:t>)1. Peter</a:t>
            </a:r>
            <a:r>
              <a:rPr lang="en-US" altLang="zh-CN" sz="3000" dirty="0"/>
              <a:t> _____</a:t>
            </a:r>
            <a:r>
              <a:rPr lang="zh-CN" altLang="en-US" sz="3000" dirty="0"/>
              <a:t> angry if you break his</a:t>
            </a:r>
            <a:r>
              <a:rPr lang="en-US" altLang="zh-CN" sz="3000" dirty="0"/>
              <a:t> </a:t>
            </a:r>
            <a:r>
              <a:rPr lang="zh-CN" altLang="en-US" sz="3000" dirty="0"/>
              <a:t>toy.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A. gets </a:t>
            </a:r>
            <a:r>
              <a:rPr lang="en-US" altLang="zh-CN" sz="3000" dirty="0"/>
              <a:t>               </a:t>
            </a:r>
            <a:r>
              <a:rPr lang="zh-CN" altLang="en-US" sz="3000" dirty="0"/>
              <a:t>B. will get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C. get </a:t>
            </a:r>
            <a:r>
              <a:rPr lang="en-US" altLang="zh-CN" sz="3000" dirty="0"/>
              <a:t>                 </a:t>
            </a:r>
            <a:r>
              <a:rPr lang="zh-CN" altLang="en-US" sz="3000" dirty="0"/>
              <a:t>D. got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( </a:t>
            </a:r>
            <a:r>
              <a:rPr lang="en-US" altLang="zh-CN" sz="3000" dirty="0"/>
              <a:t>  </a:t>
            </a:r>
            <a:r>
              <a:rPr lang="zh-CN" altLang="en-US" sz="3000" dirty="0"/>
              <a:t>)2. If you </a:t>
            </a:r>
            <a:r>
              <a:rPr lang="en-US" altLang="zh-CN" sz="3000" dirty="0"/>
              <a:t>_____ </a:t>
            </a:r>
            <a:r>
              <a:rPr lang="zh-CN" altLang="en-US" sz="3000" dirty="0"/>
              <a:t>salt into water, it</a:t>
            </a:r>
            <a:r>
              <a:rPr lang="en-US" altLang="zh-CN" sz="3000" dirty="0"/>
              <a:t> _____</a:t>
            </a:r>
            <a:r>
              <a:rPr lang="zh-CN" altLang="en-US" sz="3000" dirty="0"/>
              <a:t>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A. put; disappears</a:t>
            </a:r>
            <a:r>
              <a:rPr lang="en-US" altLang="zh-CN" sz="3000" dirty="0"/>
              <a:t> 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B. will put; disappears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C. put; will disappear</a:t>
            </a:r>
            <a:r>
              <a:rPr lang="en-US" altLang="zh-CN" sz="3000" dirty="0"/>
              <a:t>  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D. will put; will disappear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( </a:t>
            </a:r>
            <a:r>
              <a:rPr lang="en-US" altLang="zh-CN" sz="3000" dirty="0"/>
              <a:t>  </a:t>
            </a:r>
            <a:r>
              <a:rPr lang="zh-CN" altLang="en-US" sz="3000" dirty="0"/>
              <a:t>)3. Jim won</a:t>
            </a:r>
            <a:r>
              <a:rPr lang="en-US" altLang="zh-CN" sz="3000" dirty="0"/>
              <a:t>’</a:t>
            </a:r>
            <a:r>
              <a:rPr lang="zh-CN" altLang="en-US" sz="3000" dirty="0"/>
              <a:t>t get happy</a:t>
            </a:r>
            <a:r>
              <a:rPr lang="en-US" altLang="zh-CN" sz="3000" dirty="0"/>
              <a:t> _____</a:t>
            </a:r>
            <a:r>
              <a:rPr lang="zh-CN" altLang="en-US" sz="3000" dirty="0"/>
              <a:t> you</a:t>
            </a:r>
            <a:r>
              <a:rPr lang="en-US" altLang="zh-CN" sz="3000" dirty="0"/>
              <a:t> </a:t>
            </a:r>
            <a:r>
              <a:rPr lang="zh-CN" altLang="en-US" sz="3000" dirty="0"/>
              <a:t>return the </a:t>
            </a:r>
            <a:endParaRPr lang="en-US" altLang="zh-CN" sz="30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book to him.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          </a:t>
            </a:r>
            <a:r>
              <a:rPr lang="zh-CN" altLang="en-US" sz="3000" dirty="0"/>
              <a:t>A. if </a:t>
            </a:r>
            <a:r>
              <a:rPr lang="en-US" altLang="zh-CN" sz="3000" dirty="0"/>
              <a:t>     </a:t>
            </a:r>
            <a:r>
              <a:rPr lang="zh-CN" altLang="en-US" sz="3000" dirty="0"/>
              <a:t>B. so </a:t>
            </a:r>
            <a:r>
              <a:rPr lang="en-US" altLang="zh-CN" sz="3000" dirty="0"/>
              <a:t>     </a:t>
            </a:r>
            <a:r>
              <a:rPr lang="zh-CN" altLang="en-US" sz="3000" dirty="0"/>
              <a:t>C. unless </a:t>
            </a:r>
            <a:r>
              <a:rPr lang="en-US" altLang="zh-CN" sz="3000" dirty="0"/>
              <a:t>      </a:t>
            </a:r>
            <a:r>
              <a:rPr lang="zh-CN" altLang="en-US" sz="3000" dirty="0"/>
              <a:t>D. until</a:t>
            </a:r>
          </a:p>
        </p:txBody>
      </p:sp>
      <p:sp>
        <p:nvSpPr>
          <p:cNvPr id="16388" name="Rectangle 4"/>
          <p:cNvSpPr/>
          <p:nvPr/>
        </p:nvSpPr>
        <p:spPr>
          <a:xfrm>
            <a:off x="684213" y="1368425"/>
            <a:ext cx="43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B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  <p:sp>
        <p:nvSpPr>
          <p:cNvPr id="16389" name="Rectangle 5"/>
          <p:cNvSpPr/>
          <p:nvPr/>
        </p:nvSpPr>
        <p:spPr>
          <a:xfrm>
            <a:off x="677863" y="2781300"/>
            <a:ext cx="46198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A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  <p:sp>
        <p:nvSpPr>
          <p:cNvPr id="16390" name="Rectangle 6"/>
          <p:cNvSpPr/>
          <p:nvPr/>
        </p:nvSpPr>
        <p:spPr>
          <a:xfrm>
            <a:off x="677863" y="5040313"/>
            <a:ext cx="43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C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  <p:sp>
        <p:nvSpPr>
          <p:cNvPr id="21511" name="TextBox 6"/>
          <p:cNvSpPr txBox="1"/>
          <p:nvPr/>
        </p:nvSpPr>
        <p:spPr>
          <a:xfrm>
            <a:off x="2930525" y="188913"/>
            <a:ext cx="2720975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400" b="1" dirty="0">
                <a:solidFill>
                  <a:srgbClr val="0000FF"/>
                </a:solidFill>
              </a:rPr>
              <a:t>Exercises 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385763" y="620713"/>
            <a:ext cx="8362950" cy="5761037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二、根据题目要求，完成下列句子。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1. If you are not brave, you’ll lose your last chance. </a:t>
            </a:r>
            <a:r>
              <a:rPr lang="zh-CN" altLang="en-US" sz="2800" dirty="0"/>
              <a:t>（改为同义句）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 ______ you are  ______, you’ll lose your last chance.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2. Unless you go to bed early, you will feel tired. (</a:t>
            </a:r>
            <a:r>
              <a:rPr lang="zh-CN" altLang="en-US" sz="2800" dirty="0"/>
              <a:t>改为同义句</a:t>
            </a:r>
            <a:r>
              <a:rPr lang="en-US" altLang="zh-CN" sz="2800" dirty="0"/>
              <a:t>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______you  ______ go to bed early, you will feel tired.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3. If you don’t improve your handwriting, you’ll lose marks in the exams. (</a:t>
            </a:r>
            <a:r>
              <a:rPr lang="zh-CN" altLang="en-US" sz="2800" dirty="0"/>
              <a:t>改为同义句</a:t>
            </a:r>
            <a:r>
              <a:rPr lang="en-US" altLang="zh-CN" sz="2800" dirty="0"/>
              <a:t>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    ______you  ______ your handwriting, you’ll lose marks in the exams.</a:t>
            </a:r>
            <a:endParaRPr lang="zh-CN" altLang="en-US" sz="2800" dirty="0"/>
          </a:p>
        </p:txBody>
      </p:sp>
      <p:sp>
        <p:nvSpPr>
          <p:cNvPr id="17411" name="Rectangle 3"/>
          <p:cNvSpPr/>
          <p:nvPr/>
        </p:nvSpPr>
        <p:spPr>
          <a:xfrm>
            <a:off x="827088" y="2160588"/>
            <a:ext cx="3889375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Unless                  brave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7412" name="Rectangle 4"/>
          <p:cNvSpPr/>
          <p:nvPr/>
        </p:nvSpPr>
        <p:spPr>
          <a:xfrm>
            <a:off x="1042988" y="3529013"/>
            <a:ext cx="3529012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If               don’t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7413" name="Rectangle 5"/>
          <p:cNvSpPr/>
          <p:nvPr/>
        </p:nvSpPr>
        <p:spPr>
          <a:xfrm>
            <a:off x="467043" y="5013325"/>
            <a:ext cx="3529012" cy="478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   Unless        improve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555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ZmJiMzJmNTY1MWU2NWNhZTMzNTgxZWQ0ZmUxMDRhYTgifQ=="/>
</p:tagLst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56</TotalTime>
  <Words>1274</Words>
  <Application>Microsoft Office PowerPoint</Application>
  <PresentationFormat>全屏显示(4:3)</PresentationFormat>
  <Paragraphs>137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宋体</vt:lpstr>
      <vt:lpstr>Arial</vt:lpstr>
      <vt:lpstr>Bodoni MT Black</vt:lpstr>
      <vt:lpstr>Calibri</vt:lpstr>
      <vt:lpstr>Comic Sans MS</vt:lpstr>
      <vt:lpstr>Times New Roman</vt:lpstr>
      <vt:lpstr>Wingdings 2</vt:lpstr>
      <vt:lpstr>Grammar模板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条件状语从句的概念</vt:lpstr>
      <vt:lpstr>PowerPoint 演示文稿</vt:lpstr>
      <vt:lpstr>PowerPoint 演示文稿</vt:lpstr>
      <vt:lpstr>Things to remember</vt:lpstr>
      <vt:lpstr>PowerPoint 演示文稿</vt:lpstr>
      <vt:lpstr>PowerPoint 演示文稿</vt:lpstr>
      <vt:lpstr>PowerPoint 演示文稿</vt:lpstr>
      <vt:lpstr>如何使用if ... not和unless</vt:lpstr>
      <vt:lpstr>PowerPoint 演示文稿</vt:lpstr>
      <vt:lpstr>Things to remember</vt:lpstr>
      <vt:lpstr>PowerPoint 演示文稿</vt:lpstr>
      <vt:lpstr>PowerPoint 演示文稿</vt:lpstr>
      <vt:lpstr>PowerPoint 演示文稿</vt:lpstr>
      <vt:lpstr>PowerPoint 演示文稿</vt:lpstr>
      <vt:lpstr>一、选择最佳答案填空。</vt:lpstr>
      <vt:lpstr>PowerPoint 演示文稿</vt:lpstr>
      <vt:lpstr>PowerPoint 演示文稿</vt:lpstr>
    </vt:vector>
  </TitlesOfParts>
  <Manager>英语周报</Manager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acer</cp:lastModifiedBy>
  <cp:revision>11</cp:revision>
  <dcterms:created xsi:type="dcterms:W3CDTF">2017-06-26T06:57:34Z</dcterms:created>
  <dcterms:modified xsi:type="dcterms:W3CDTF">2022-12-02T07:19:47Z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2052-11.1.0.11875</vt:lpwstr>
  </property>
  <property fmtid="{D5CDD505-2E9C-101B-9397-08002B2CF9AE}" pid="3" name="ICV">
    <vt:lpwstr>364DCE4719DA4B009DCCF5BA3F187B65</vt:lpwstr>
  </property>
</Properties>
</file>