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20D0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27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
第二级
第三级
第四级
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89992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27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99995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96060" y="958850"/>
            <a:ext cx="9567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5" name="横卷形 4"/>
          <p:cNvSpPr/>
          <p:nvPr/>
        </p:nvSpPr>
        <p:spPr>
          <a:xfrm>
            <a:off x="2337435" y="78105"/>
            <a:ext cx="6769735" cy="1117600"/>
          </a:xfrm>
          <a:prstGeom prst="horizontalScroll">
            <a:avLst/>
          </a:prstGeom>
          <a:solidFill>
            <a:srgbClr val="FFFF00">
              <a:alpha val="4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Counting before numbers</a:t>
            </a:r>
            <a:endParaRPr lang="en-US" altLang="zh-CN" sz="4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流程图: 过程 6"/>
          <p:cNvSpPr/>
          <p:nvPr/>
        </p:nvSpPr>
        <p:spPr>
          <a:xfrm>
            <a:off x="229870" y="1327150"/>
            <a:ext cx="7197090" cy="880745"/>
          </a:xfrm>
          <a:prstGeom prst="flowChartProcess">
            <a:avLst/>
          </a:prstGeom>
          <a:solidFill>
            <a:srgbClr val="FF0000">
              <a:alpha val="21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knows the earliest counting?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 descr="17f3000387514bad3a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9870" y="2707640"/>
            <a:ext cx="4229100" cy="2994660"/>
          </a:xfrm>
          <a:prstGeom prst="rect">
            <a:avLst/>
          </a:prstGeom>
        </p:spPr>
      </p:pic>
      <p:pic>
        <p:nvPicPr>
          <p:cNvPr id="11" name="图片 10" descr="2331da08cd7641949ea266d094fabda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8970" y="2301875"/>
            <a:ext cx="4244340" cy="4254500"/>
          </a:xfrm>
          <a:prstGeom prst="rect">
            <a:avLst/>
          </a:prstGeom>
        </p:spPr>
      </p:pic>
      <p:pic>
        <p:nvPicPr>
          <p:cNvPr id="13" name="图片 12" descr="201301291333068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1545" y="2553970"/>
            <a:ext cx="3581400" cy="3346450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7663815" y="1195705"/>
            <a:ext cx="3606165" cy="1147445"/>
          </a:xfrm>
          <a:prstGeom prst="ellipse">
            <a:avLst/>
          </a:prstGeom>
          <a:solidFill>
            <a:srgbClr val="FF0000">
              <a:alpha val="22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Tying knots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96060" y="958850"/>
            <a:ext cx="9567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5" name="横卷形 4"/>
          <p:cNvSpPr/>
          <p:nvPr/>
        </p:nvSpPr>
        <p:spPr>
          <a:xfrm>
            <a:off x="349250" y="63500"/>
            <a:ext cx="4300855" cy="1117600"/>
          </a:xfrm>
          <a:prstGeom prst="horizontalScroll">
            <a:avLst/>
          </a:prstGeom>
          <a:solidFill>
            <a:srgbClr val="FFFF00">
              <a:alpha val="4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reading</a:t>
            </a:r>
            <a:endParaRPr lang="en-US" altLang="zh-CN" sz="4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流程图: 过程 8"/>
          <p:cNvSpPr/>
          <p:nvPr/>
        </p:nvSpPr>
        <p:spPr>
          <a:xfrm>
            <a:off x="349250" y="1181100"/>
            <a:ext cx="9732645" cy="680085"/>
          </a:xfrm>
          <a:prstGeom prst="flowChartProcess">
            <a:avLst/>
          </a:prstGeom>
          <a:solidFill>
            <a:srgbClr val="FF0000">
              <a:alpha val="20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buClrTx/>
              <a:buSzTx/>
              <a:buFontTx/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did ancient people use to count before numbers?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流程图: 过程 6"/>
          <p:cNvSpPr/>
          <p:nvPr/>
        </p:nvSpPr>
        <p:spPr>
          <a:xfrm>
            <a:off x="5053330" y="2110740"/>
            <a:ext cx="1744980" cy="776605"/>
          </a:xfrm>
          <a:prstGeom prst="flowChartProcess">
            <a:avLst/>
          </a:prstGeom>
          <a:solidFill>
            <a:srgbClr val="FFFF00">
              <a:alpha val="3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fingers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流程图: 过程 7"/>
          <p:cNvSpPr/>
          <p:nvPr/>
        </p:nvSpPr>
        <p:spPr>
          <a:xfrm>
            <a:off x="2905760" y="3178175"/>
            <a:ext cx="1744980" cy="776605"/>
          </a:xfrm>
          <a:prstGeom prst="flowChartProcess">
            <a:avLst/>
          </a:prstGeom>
          <a:solidFill>
            <a:srgbClr val="00B050">
              <a:alpha val="36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流程图: 过程 10"/>
          <p:cNvSpPr/>
          <p:nvPr/>
        </p:nvSpPr>
        <p:spPr>
          <a:xfrm>
            <a:off x="7200265" y="4617720"/>
            <a:ext cx="1744980" cy="776605"/>
          </a:xfrm>
          <a:prstGeom prst="flowChartProcess">
            <a:avLst/>
          </a:prstGeom>
          <a:solidFill>
            <a:srgbClr val="7030A0">
              <a:alpha val="30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流程图: 过程 11"/>
          <p:cNvSpPr/>
          <p:nvPr/>
        </p:nvSpPr>
        <p:spPr>
          <a:xfrm>
            <a:off x="5142230" y="5633720"/>
            <a:ext cx="1744980" cy="776605"/>
          </a:xfrm>
          <a:prstGeom prst="flowChartProcess">
            <a:avLst/>
          </a:prstGeom>
          <a:solidFill>
            <a:srgbClr val="FFFF00">
              <a:alpha val="29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tokens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流程图: 过程 12"/>
          <p:cNvSpPr/>
          <p:nvPr/>
        </p:nvSpPr>
        <p:spPr>
          <a:xfrm>
            <a:off x="2570480" y="4617720"/>
            <a:ext cx="2080260" cy="694055"/>
          </a:xfrm>
          <a:prstGeom prst="flowChartProcess">
            <a:avLst/>
          </a:prstGeom>
          <a:solidFill>
            <a:srgbClr val="00B0F0">
              <a:alpha val="29000"/>
            </a:srgbClr>
          </a:solidFill>
          <a:ln w="12700" cap="flat" cmpd="sng" algn="ctr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六角星 14"/>
          <p:cNvSpPr/>
          <p:nvPr/>
        </p:nvSpPr>
        <p:spPr>
          <a:xfrm>
            <a:off x="4650740" y="2887345"/>
            <a:ext cx="2549525" cy="2746375"/>
          </a:xfrm>
          <a:prstGeom prst="star6">
            <a:avLst/>
          </a:prstGeom>
          <a:solidFill>
            <a:srgbClr val="FF0000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流程图: 过程 15"/>
          <p:cNvSpPr/>
          <p:nvPr/>
        </p:nvSpPr>
        <p:spPr>
          <a:xfrm>
            <a:off x="7341870" y="3178175"/>
            <a:ext cx="1744980" cy="776605"/>
          </a:xfrm>
          <a:prstGeom prst="flowChartProcess">
            <a:avLst/>
          </a:prstGeom>
          <a:solidFill>
            <a:srgbClr val="00B050">
              <a:alpha val="27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toes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343525" y="3858260"/>
            <a:ext cx="21456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count</a:t>
            </a:r>
            <a:endParaRPr lang="en-US" altLang="zh-CN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六角星 22"/>
          <p:cNvSpPr/>
          <p:nvPr/>
        </p:nvSpPr>
        <p:spPr>
          <a:xfrm>
            <a:off x="4650740" y="2875915"/>
            <a:ext cx="2549525" cy="2746375"/>
          </a:xfrm>
          <a:prstGeom prst="star6">
            <a:avLst/>
          </a:prstGeom>
          <a:solidFill>
            <a:srgbClr val="FF0000">
              <a:alpha val="1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5343525" y="3846830"/>
            <a:ext cx="21456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count</a:t>
            </a:r>
            <a:endParaRPr lang="en-US" altLang="zh-CN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11" grpId="0" bldLvl="0" animBg="1"/>
      <p:bldP spid="12" grpId="0" bldLvl="0" animBg="1"/>
      <p:bldP spid="13" grpId="0" bldLvl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96060" y="958850"/>
            <a:ext cx="9567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10" name="横卷形 9"/>
          <p:cNvSpPr/>
          <p:nvPr/>
        </p:nvSpPr>
        <p:spPr>
          <a:xfrm>
            <a:off x="349250" y="1181100"/>
            <a:ext cx="9017000" cy="1117600"/>
          </a:xfrm>
          <a:prstGeom prst="horizontalScroll">
            <a:avLst/>
          </a:prstGeom>
          <a:solidFill>
            <a:srgbClr val="FF0000">
              <a:alpha val="21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Make the title more specific(</a:t>
            </a:r>
            <a:r>
              <a:rPr lang="zh-CN" altLang="en-US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具体的）</a:t>
            </a:r>
            <a:endParaRPr lang="zh-CN" altLang="en-US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横卷形 4"/>
          <p:cNvSpPr/>
          <p:nvPr/>
        </p:nvSpPr>
        <p:spPr>
          <a:xfrm>
            <a:off x="349250" y="63500"/>
            <a:ext cx="4300855" cy="1117600"/>
          </a:xfrm>
          <a:prstGeom prst="horizontalScroll">
            <a:avLst/>
          </a:prstGeom>
          <a:solidFill>
            <a:srgbClr val="FFFF00">
              <a:alpha val="4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reading</a:t>
            </a:r>
            <a:endParaRPr lang="en-US" altLang="zh-CN" sz="4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流程图: 过程 8"/>
          <p:cNvSpPr/>
          <p:nvPr/>
        </p:nvSpPr>
        <p:spPr>
          <a:xfrm>
            <a:off x="349250" y="2552700"/>
            <a:ext cx="8150860" cy="644525"/>
          </a:xfrm>
          <a:prstGeom prst="flowChartProcess">
            <a:avLst/>
          </a:prstGeom>
          <a:solidFill>
            <a:srgbClr val="00B050">
              <a:alpha val="29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history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counting before numbers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横卷形 5"/>
          <p:cNvSpPr/>
          <p:nvPr/>
        </p:nvSpPr>
        <p:spPr>
          <a:xfrm>
            <a:off x="349250" y="3486785"/>
            <a:ext cx="9017635" cy="1117600"/>
          </a:xfrm>
          <a:prstGeom prst="horizontalScroll">
            <a:avLst/>
          </a:prstGeom>
          <a:solidFill>
            <a:srgbClr val="FF0000">
              <a:alpha val="21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How to retell or remember history</a:t>
            </a:r>
            <a:endParaRPr lang="en-US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左大括号 6"/>
          <p:cNvSpPr/>
          <p:nvPr/>
        </p:nvSpPr>
        <p:spPr>
          <a:xfrm rot="5400000">
            <a:off x="4921250" y="1253490"/>
            <a:ext cx="734060" cy="7211695"/>
          </a:xfrm>
          <a:prstGeom prst="leftBrac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流程图: 过程 7"/>
          <p:cNvSpPr/>
          <p:nvPr/>
        </p:nvSpPr>
        <p:spPr>
          <a:xfrm>
            <a:off x="348615" y="5226050"/>
            <a:ext cx="2543810" cy="776605"/>
          </a:xfrm>
          <a:prstGeom prst="flowChartProcess">
            <a:avLst/>
          </a:prstGeom>
          <a:solidFill>
            <a:srgbClr val="FFFF00">
              <a:alpha val="3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chart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流程图: 过程 12"/>
          <p:cNvSpPr/>
          <p:nvPr/>
        </p:nvSpPr>
        <p:spPr>
          <a:xfrm>
            <a:off x="4101465" y="5226050"/>
            <a:ext cx="2373630" cy="775970"/>
          </a:xfrm>
          <a:prstGeom prst="flowChartProcess">
            <a:avLst/>
          </a:prstGeom>
          <a:solidFill>
            <a:srgbClr val="00B0F0">
              <a:alpha val="29000"/>
            </a:srgbClr>
          </a:solidFill>
          <a:ln w="12700" cap="flat" cmpd="sng" algn="ctr">
            <a:solidFill>
              <a:srgbClr val="1CADE4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line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流程图: 过程 10"/>
          <p:cNvSpPr/>
          <p:nvPr/>
        </p:nvSpPr>
        <p:spPr>
          <a:xfrm>
            <a:off x="7742555" y="5226685"/>
            <a:ext cx="3731895" cy="776605"/>
          </a:xfrm>
          <a:prstGeom prst="flowChartProcess">
            <a:avLst/>
          </a:prstGeom>
          <a:solidFill>
            <a:srgbClr val="7030A0">
              <a:alpha val="22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Linking words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8" grpId="0" bldLvl="0" animBg="1"/>
      <p:bldP spid="13" grpId="0" bldLvl="0" animBg="1"/>
      <p:bldP spid="11" grpId="0" bldLvl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5590" y="1957070"/>
            <a:ext cx="11289030" cy="43357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Text Box 188"/>
          <p:cNvPicPr/>
          <p:nvPr/>
        </p:nvPicPr>
        <p:blipFill>
          <a:blip r:embed="rId2"/>
          <a:stretch>
            <a:fillRect/>
          </a:stretch>
        </p:blipFill>
        <p:spPr>
          <a:xfrm>
            <a:off x="4284980" y="1978660"/>
            <a:ext cx="5558155" cy="517525"/>
          </a:xfrm>
          <a:prstGeom prst="rect">
            <a:avLst/>
          </a:prstGeom>
          <a:pattFill prst="pct80">
            <a:fgClr>
              <a:srgbClr val="FFFF00"/>
            </a:fgClr>
            <a:bgClr>
              <a:srgbClr val="FFFFFF"/>
            </a:bgClr>
          </a:pattFill>
          <a:ln w="9525">
            <a:noFill/>
          </a:ln>
        </p:spPr>
      </p:pic>
      <p:pic>
        <p:nvPicPr>
          <p:cNvPr id="6" name="Text Box 188"/>
          <p:cNvPicPr/>
          <p:nvPr/>
        </p:nvPicPr>
        <p:blipFill>
          <a:blip r:embed="rId3"/>
          <a:stretch>
            <a:fillRect/>
          </a:stretch>
        </p:blipFill>
        <p:spPr>
          <a:xfrm>
            <a:off x="4847590" y="2964815"/>
            <a:ext cx="5565775" cy="567690"/>
          </a:xfrm>
          <a:prstGeom prst="rect">
            <a:avLst/>
          </a:prstGeom>
          <a:pattFill prst="pct80">
            <a:fgClr>
              <a:srgbClr val="FFFF00"/>
            </a:fgClr>
            <a:bgClr>
              <a:srgbClr val="FFFFFF"/>
            </a:bgClr>
          </a:pattFill>
          <a:ln w="9525">
            <a:noFill/>
          </a:ln>
        </p:spPr>
      </p:pic>
      <p:pic>
        <p:nvPicPr>
          <p:cNvPr id="7" name="Text Box 188"/>
          <p:cNvPicPr/>
          <p:nvPr/>
        </p:nvPicPr>
        <p:blipFill>
          <a:blip r:embed="rId4"/>
          <a:stretch>
            <a:fillRect/>
          </a:stretch>
        </p:blipFill>
        <p:spPr>
          <a:xfrm>
            <a:off x="3798570" y="4001770"/>
            <a:ext cx="6531610" cy="588010"/>
          </a:xfrm>
          <a:prstGeom prst="rect">
            <a:avLst/>
          </a:prstGeom>
          <a:pattFill prst="pct80">
            <a:fgClr>
              <a:srgbClr val="FFFF00"/>
            </a:fgClr>
            <a:bgClr>
              <a:srgbClr val="FFFFFF"/>
            </a:bgClr>
          </a:pattFill>
          <a:ln w="9525">
            <a:noFill/>
          </a:ln>
        </p:spPr>
      </p:pic>
      <p:pic>
        <p:nvPicPr>
          <p:cNvPr id="8" name="Text Box 188"/>
          <p:cNvPicPr/>
          <p:nvPr/>
        </p:nvPicPr>
        <p:blipFill>
          <a:blip r:embed="rId5"/>
          <a:stretch>
            <a:fillRect/>
          </a:stretch>
        </p:blipFill>
        <p:spPr>
          <a:xfrm>
            <a:off x="6255385" y="4935855"/>
            <a:ext cx="5087620" cy="598170"/>
          </a:xfrm>
          <a:prstGeom prst="rect">
            <a:avLst/>
          </a:prstGeom>
          <a:pattFill prst="pct80">
            <a:fgClr>
              <a:srgbClr val="FFFF00"/>
            </a:fgClr>
            <a:bgClr>
              <a:srgbClr val="FFFFFF"/>
            </a:bgClr>
          </a:pattFill>
          <a:ln w="9525">
            <a:noFill/>
          </a:ln>
        </p:spPr>
      </p:pic>
      <p:pic>
        <p:nvPicPr>
          <p:cNvPr id="9" name="Text Box 188"/>
          <p:cNvPicPr/>
          <p:nvPr/>
        </p:nvPicPr>
        <p:blipFill>
          <a:blip r:embed="rId6"/>
          <a:stretch>
            <a:fillRect/>
          </a:stretch>
        </p:blipFill>
        <p:spPr>
          <a:xfrm>
            <a:off x="2790825" y="5601970"/>
            <a:ext cx="5582285" cy="532765"/>
          </a:xfrm>
          <a:prstGeom prst="rect">
            <a:avLst/>
          </a:prstGeom>
          <a:pattFill prst="pct80">
            <a:fgClr>
              <a:srgbClr val="FFFF00"/>
            </a:fgClr>
            <a:bgClr>
              <a:srgbClr val="FFFFFF"/>
            </a:bgClr>
          </a:pattFill>
          <a:ln w="9525">
            <a:noFill/>
          </a:ln>
        </p:spPr>
      </p:pic>
      <p:sp>
        <p:nvSpPr>
          <p:cNvPr id="11" name="椭圆 10"/>
          <p:cNvSpPr/>
          <p:nvPr/>
        </p:nvSpPr>
        <p:spPr>
          <a:xfrm>
            <a:off x="193675" y="1978660"/>
            <a:ext cx="1289050" cy="648335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88620" y="2965450"/>
            <a:ext cx="2044700" cy="711200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20040" y="4002405"/>
            <a:ext cx="1244600" cy="694055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20675" y="5005705"/>
            <a:ext cx="1619250" cy="677545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横卷形 14"/>
          <p:cNvSpPr/>
          <p:nvPr/>
        </p:nvSpPr>
        <p:spPr>
          <a:xfrm>
            <a:off x="275590" y="427990"/>
            <a:ext cx="11578590" cy="1117600"/>
          </a:xfrm>
          <a:prstGeom prst="horizontalScroll">
            <a:avLst/>
          </a:prstGeom>
          <a:solidFill>
            <a:srgbClr val="FFFF00">
              <a:alpha val="4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Finish the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chart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history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counting before numbers.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13" grpId="0" bldLvl="0" animBg="1"/>
      <p:bldP spid="1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96060" y="958850"/>
            <a:ext cx="9567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16" name="流程图: 过程 15"/>
          <p:cNvSpPr/>
          <p:nvPr/>
        </p:nvSpPr>
        <p:spPr>
          <a:xfrm>
            <a:off x="9641205" y="3178175"/>
            <a:ext cx="1744980" cy="776605"/>
          </a:xfrm>
          <a:prstGeom prst="flowChartProcess">
            <a:avLst/>
          </a:prstGeom>
          <a:solidFill>
            <a:srgbClr val="00B050">
              <a:alpha val="27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toe</a:t>
            </a: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流程图: 过程 19"/>
          <p:cNvSpPr/>
          <p:nvPr/>
        </p:nvSpPr>
        <p:spPr>
          <a:xfrm>
            <a:off x="9499600" y="4606290"/>
            <a:ext cx="1744980" cy="776605"/>
          </a:xfrm>
          <a:prstGeom prst="flowChartProcess">
            <a:avLst/>
          </a:prstGeom>
          <a:solidFill>
            <a:srgbClr val="C620D0">
              <a:alpha val="26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流程图: 过程 20"/>
          <p:cNvSpPr/>
          <p:nvPr/>
        </p:nvSpPr>
        <p:spPr>
          <a:xfrm>
            <a:off x="7441565" y="5622290"/>
            <a:ext cx="1744980" cy="776605"/>
          </a:xfrm>
          <a:prstGeom prst="flowChartProcess">
            <a:avLst/>
          </a:prstGeom>
          <a:solidFill>
            <a:srgbClr val="FFFF00">
              <a:alpha val="29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tokens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流程图: 过程 21"/>
          <p:cNvSpPr/>
          <p:nvPr/>
        </p:nvSpPr>
        <p:spPr>
          <a:xfrm>
            <a:off x="4869815" y="4606290"/>
            <a:ext cx="2080260" cy="694055"/>
          </a:xfrm>
          <a:prstGeom prst="flowChartProcess">
            <a:avLst/>
          </a:prstGeom>
          <a:solidFill>
            <a:srgbClr val="00B0F0">
              <a:alpha val="29000"/>
            </a:srgbClr>
          </a:solidFill>
          <a:ln w="12700" cap="flat" cmpd="sng" algn="ctr">
            <a:solidFill>
              <a:srgbClr val="1CADE4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六角星 22"/>
          <p:cNvSpPr/>
          <p:nvPr/>
        </p:nvSpPr>
        <p:spPr>
          <a:xfrm>
            <a:off x="6950075" y="2875915"/>
            <a:ext cx="2549525" cy="2746375"/>
          </a:xfrm>
          <a:prstGeom prst="star6">
            <a:avLst/>
          </a:prstGeom>
          <a:solidFill>
            <a:srgbClr val="FF0000">
              <a:alpha val="16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642860" y="3835400"/>
            <a:ext cx="21456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count</a:t>
            </a:r>
            <a:endParaRPr lang="en-US" altLang="zh-CN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流程图: 过程 24"/>
          <p:cNvSpPr/>
          <p:nvPr/>
        </p:nvSpPr>
        <p:spPr>
          <a:xfrm>
            <a:off x="7352665" y="2099310"/>
            <a:ext cx="1744980" cy="776605"/>
          </a:xfrm>
          <a:prstGeom prst="flowChartProcess">
            <a:avLst/>
          </a:prstGeom>
          <a:solidFill>
            <a:srgbClr val="FFFF00">
              <a:alpha val="3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fingers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流程图: 过程 25"/>
          <p:cNvSpPr/>
          <p:nvPr/>
        </p:nvSpPr>
        <p:spPr>
          <a:xfrm>
            <a:off x="5205095" y="3166745"/>
            <a:ext cx="1744980" cy="776605"/>
          </a:xfrm>
          <a:prstGeom prst="flowChartProcess">
            <a:avLst/>
          </a:prstGeom>
          <a:solidFill>
            <a:srgbClr val="00B050">
              <a:alpha val="36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buClrTx/>
              <a:buSzTx/>
              <a:buFontTx/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横卷形 2"/>
          <p:cNvSpPr/>
          <p:nvPr/>
        </p:nvSpPr>
        <p:spPr>
          <a:xfrm>
            <a:off x="227965" y="-68580"/>
            <a:ext cx="11736705" cy="1547495"/>
          </a:xfrm>
          <a:prstGeom prst="horizontalScroll">
            <a:avLst/>
          </a:prstGeom>
          <a:solidFill>
            <a:schemeClr val="accent3">
              <a:lumMod val="60000"/>
              <a:lumOff val="40000"/>
              <a:alpha val="35000"/>
            </a:schemeClr>
          </a:solidFill>
          <a:ln w="57150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 the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advantages</a:t>
            </a:r>
            <a:r>
              <a:rPr lang="en-US" altLang="zh-CN" sz="4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  <a:r>
              <a:rPr lang="en-US" altLang="zh-CN" sz="4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each invention on counting</a:t>
            </a:r>
            <a:endParaRPr lang="en-US" altLang="zh-CN" sz="4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爆炸形 1 4"/>
          <p:cNvSpPr/>
          <p:nvPr/>
        </p:nvSpPr>
        <p:spPr>
          <a:xfrm>
            <a:off x="24130" y="2174875"/>
            <a:ext cx="5180965" cy="3125470"/>
          </a:xfrm>
          <a:prstGeom prst="irregularSeal1">
            <a:avLst/>
          </a:prstGeom>
          <a:solidFill>
            <a:srgbClr val="FF0000">
              <a:alpha val="40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work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96060" y="958850"/>
            <a:ext cx="9567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  <p:sp>
        <p:nvSpPr>
          <p:cNvPr id="10" name="横卷形 9"/>
          <p:cNvSpPr/>
          <p:nvPr/>
        </p:nvSpPr>
        <p:spPr>
          <a:xfrm>
            <a:off x="2670810" y="2425065"/>
            <a:ext cx="8847455" cy="1272540"/>
          </a:xfrm>
          <a:prstGeom prst="horizontalScroll">
            <a:avLst/>
          </a:prstGeom>
          <a:solidFill>
            <a:srgbClr val="FFFF00">
              <a:alpha val="4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Write down advantages and disadvantages.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爆炸形 1 3"/>
          <p:cNvSpPr/>
          <p:nvPr/>
        </p:nvSpPr>
        <p:spPr>
          <a:xfrm>
            <a:off x="436880" y="-5715"/>
            <a:ext cx="5022850" cy="2967355"/>
          </a:xfrm>
          <a:prstGeom prst="irregularSeal1">
            <a:avLst/>
          </a:prstGeom>
          <a:solidFill>
            <a:srgbClr val="FF0000">
              <a:alpha val="4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Homework</a:t>
            </a:r>
            <a:endParaRPr lang="en-US" altLang="zh-CN" sz="40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横卷形 5"/>
          <p:cNvSpPr/>
          <p:nvPr/>
        </p:nvSpPr>
        <p:spPr>
          <a:xfrm>
            <a:off x="2670810" y="3997325"/>
            <a:ext cx="8847455" cy="1272540"/>
          </a:xfrm>
          <a:prstGeom prst="horizontalScroll">
            <a:avLst/>
          </a:prstGeom>
          <a:solidFill>
            <a:srgbClr val="FFFF00">
              <a:alpha val="43000"/>
            </a:srgbClr>
          </a:solidFill>
          <a:ln w="12700" cap="flat" cmpd="sng" algn="ctr">
            <a:solidFill>
              <a:srgbClr val="1CADE4">
                <a:shade val="50000"/>
              </a:srgbClr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Book review.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肥皂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572</Words>
  <Application>WPS 演示</Application>
  <PresentationFormat>宽屏</PresentationFormat>
  <Paragraphs>66</Paragraphs>
  <Slides>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宋体</vt:lpstr>
      <vt:lpstr>Wingdings</vt:lpstr>
      <vt:lpstr>Garamond</vt:lpstr>
      <vt:lpstr>微软雅黑</vt:lpstr>
      <vt:lpstr>Times New Roman</vt:lpstr>
      <vt:lpstr>Century Gothic</vt:lpstr>
      <vt:lpstr>Segoe Print</vt:lpstr>
      <vt:lpstr>Arial Unicode MS</vt:lpstr>
      <vt:lpstr>肥皂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熊佩</cp:lastModifiedBy>
  <cp:revision>30</cp:revision>
  <dcterms:created xsi:type="dcterms:W3CDTF">2019-06-19T02:08:00Z</dcterms:created>
  <dcterms:modified xsi:type="dcterms:W3CDTF">2019-09-18T00:16:23Z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