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2" r:id="rId2"/>
  </p:sldMasterIdLst>
  <p:notesMasterIdLst>
    <p:notesMasterId r:id="rId23"/>
  </p:notesMasterIdLst>
  <p:sldIdLst>
    <p:sldId id="613" r:id="rId3"/>
    <p:sldId id="586" r:id="rId4"/>
    <p:sldId id="587" r:id="rId5"/>
    <p:sldId id="615" r:id="rId6"/>
    <p:sldId id="614" r:id="rId7"/>
    <p:sldId id="595" r:id="rId8"/>
    <p:sldId id="616" r:id="rId9"/>
    <p:sldId id="617" r:id="rId10"/>
    <p:sldId id="621" r:id="rId11"/>
    <p:sldId id="618" r:id="rId12"/>
    <p:sldId id="619" r:id="rId13"/>
    <p:sldId id="620" r:id="rId14"/>
    <p:sldId id="599" r:id="rId15"/>
    <p:sldId id="622" r:id="rId16"/>
    <p:sldId id="623" r:id="rId17"/>
    <p:sldId id="624" r:id="rId18"/>
    <p:sldId id="625" r:id="rId19"/>
    <p:sldId id="609" r:id="rId20"/>
    <p:sldId id="628" r:id="rId21"/>
    <p:sldId id="612" r:id="rId22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008000"/>
    <a:srgbClr val="FFFFCC"/>
    <a:srgbClr val="CCECFF"/>
    <a:srgbClr val="CCFFFF"/>
    <a:srgbClr val="CCCCFF"/>
    <a:srgbClr val="FFCCCC"/>
    <a:srgbClr val="66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38"/>
    <p:restoredTop sz="93676"/>
  </p:normalViewPr>
  <p:slideViewPr>
    <p:cSldViewPr showGuides="1">
      <p:cViewPr>
        <p:scale>
          <a:sx n="100" d="100"/>
          <a:sy n="100" d="100"/>
        </p:scale>
        <p:origin x="-1944" y="-24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单击此处编辑母版文本样式</a:t>
            </a: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第二级</a:t>
            </a: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第三级</a:t>
            </a: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第四级</a:t>
            </a: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第五级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/>
          <a:p>
            <a:pPr lvl="0" algn="r" eaLnBrk="1" hangingPunct="1"/>
            <a:fld id="{9A0DB2DC-4C9A-4742-B13C-FB6460FD3503}" type="slidenum">
              <a:rPr lang="zh-CN" altLang="en-US" sz="1200" dirty="0">
                <a:latin typeface="Calibri" pitchFamily="34" charset="0"/>
              </a:rPr>
              <a:t>‹#›</a:t>
            </a:fld>
            <a:endParaRPr lang="zh-CN" altLang="en-US" sz="1200" dirty="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6968197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4908384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>
            <a:sp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None/>
              <a:defRPr/>
            </a:pPr>
            <a:r>
              <a:rPr kumimoji="0" lang="zh-CN" altLang="en-US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单击图标添加图片</a:t>
            </a:r>
            <a:endParaRPr kumimoji="0" lang="zh-CN" altLang="en-US" sz="32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704850"/>
            <a:ext cx="2057400" cy="561975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704850"/>
            <a:ext cx="6019800" cy="561975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内容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809625" y="609600"/>
            <a:ext cx="7958138" cy="5486400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5" name="日期占位符 1026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8" name="页脚占位符 1027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9" name="灯片编号占位符 1028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/>
          <a:p>
            <a:pPr algn="r">
              <a:buChar char="•"/>
            </a:pPr>
            <a:fld id="{9A0DB2DC-4C9A-4742-B13C-FB6460FD3503}" type="slidenum">
              <a:rPr lang="zh-CN" altLang="en-US" dirty="0">
                <a:latin typeface="Comic Sans MS" panose="030F0702030302020204" pitchFamily="66" charset="0"/>
              </a:rPr>
              <a:t>‹#›</a:t>
            </a:fld>
            <a:endParaRPr lang="zh-CN" altLang="en-US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 vert="horz">
            <a:normAutofit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Char char=""/>
              <a:defRPr/>
            </a:pPr>
            <a:endParaRPr kumimoji="0" lang="zh-CN" altLang="en-US" sz="26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9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 vert="horz" lIns="0" tIns="0" rIns="0" bIns="0" anchor="b"/>
          <a:lstStyle/>
          <a:p>
            <a:pPr algn="r"/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>
            <a:sp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None/>
              <a:defRPr/>
            </a:pPr>
            <a:r>
              <a:rPr kumimoji="0" lang="zh-CN" altLang="en-US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单击图标添加图片</a:t>
            </a:r>
            <a:endParaRPr kumimoji="0" lang="zh-CN" altLang="en-US" sz="32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704850"/>
            <a:ext cx="2057400" cy="561975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704850"/>
            <a:ext cx="6019800" cy="561975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内容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809625" y="609600"/>
            <a:ext cx="7958138" cy="5486400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5" name="日期占位符 1026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8" name="页脚占位符 1027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9" name="灯片编号占位符 1028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/>
          <a:p>
            <a:pPr algn="r">
              <a:buChar char="•"/>
            </a:pPr>
            <a:fld id="{9A0DB2DC-4C9A-4742-B13C-FB6460FD3503}" type="slidenum">
              <a:rPr lang="zh-CN" altLang="en-US" dirty="0">
                <a:latin typeface="Comic Sans MS" panose="030F0702030302020204" pitchFamily="66" charset="0"/>
              </a:rPr>
              <a:t>‹#›</a:t>
            </a:fld>
            <a:endParaRPr lang="zh-CN" altLang="en-US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slideLayout" Target="../slideLayouts/slideLayout25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5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6"/>
          <p:cNvSpPr/>
          <p:nvPr/>
        </p:nvSpPr>
        <p:spPr bwMode="auto">
          <a:xfrm>
            <a:off x="-9525" y="-7937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任意多边形 7"/>
          <p:cNvSpPr/>
          <p:nvPr/>
        </p:nvSpPr>
        <p:spPr bwMode="auto">
          <a:xfrm>
            <a:off x="4381500" y="-7937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1028" name="组合 1"/>
          <p:cNvGrpSpPr/>
          <p:nvPr/>
        </p:nvGrpSpPr>
        <p:grpSpPr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任意多边形 11"/>
            <p:cNvSpPr/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3" name="任意多边形 12"/>
            <p:cNvSpPr/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031" name="标题占位符 8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lIns="0" rIns="0" bIns="0" anchor="b"/>
          <a:lstStyle/>
          <a:p>
            <a:pPr lvl="0"/>
            <a:r>
              <a:rPr lang="zh-CN" altLang="en-US" dirty="0"/>
              <a:t>单击此处编辑母版标题样式</a:t>
            </a:r>
            <a:endParaRPr lang="en-US" altLang="zh-CN" dirty="0"/>
          </a:p>
        </p:txBody>
      </p:sp>
      <p:sp>
        <p:nvSpPr>
          <p:cNvPr id="1032" name="文本占位符 29"/>
          <p:cNvSpPr>
            <a:spLocks noGrp="1"/>
          </p:cNvSpPr>
          <p:nvPr>
            <p:ph type="body" idx="1"/>
          </p:nvPr>
        </p:nvSpPr>
        <p:spPr>
          <a:xfrm>
            <a:off x="457200" y="1935163"/>
            <a:ext cx="8229600" cy="20621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  <a:endParaRPr lang="en-US" altLang="zh-CN" dirty="0"/>
          </a:p>
        </p:txBody>
      </p:sp>
      <p:sp>
        <p:nvSpPr>
          <p:cNvPr id="14" name="日期占位符 1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6" name="页脚占位符 2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>
              <a:defRPr sz="1200">
                <a:solidFill>
                  <a:srgbClr val="045C75"/>
                </a:solidFill>
                <a:latin typeface="Comic Sans MS" panose="030F0702030302020204" pitchFamily="66" charset="0"/>
              </a:defRPr>
            </a:lvl1pPr>
          </a:lstStyle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  <p:pic>
        <p:nvPicPr>
          <p:cNvPr id="2" name="图片 1"/>
          <p:cNvPicPr>
            <a:picLocks noChangeAspect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29" name="Picture 10" descr="英语周报标志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76200" y="95250"/>
            <a:ext cx="1828800" cy="5905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30" name="Text Box 11"/>
          <p:cNvSpPr txBox="1">
            <a:spLocks noChangeArrowheads="1"/>
          </p:cNvSpPr>
          <p:nvPr/>
        </p:nvSpPr>
        <p:spPr bwMode="auto">
          <a:xfrm>
            <a:off x="7162800" y="76200"/>
            <a:ext cx="1905000" cy="36671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srgbClr val="5F5F5F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t>Unit </a:t>
            </a:r>
            <a:r>
              <a:rPr kumimoji="0" lang="en-US" altLang="zh-CN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F5F5F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t>5 Writing</a:t>
            </a:r>
            <a:endParaRPr kumimoji="0" lang="en-US" altLang="zh-CN" sz="1800" b="0" i="0" u="none" strike="noStrike" kern="1200" cap="none" spc="0" normalizeH="0" baseline="0" noProof="0" dirty="0">
              <a:ln>
                <a:noFill/>
              </a:ln>
              <a:solidFill>
                <a:srgbClr val="5F5F5F"/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  <a:ea typeface="宋体" panose="02010600030101010101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  <a:ea typeface="宋体" panose="02010600030101010101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  <a:ea typeface="宋体" panose="02010600030101010101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  <a:ea typeface="宋体" panose="02010600030101010101" pitchFamily="2" charset="-122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38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>
          <a:solidFill>
            <a:schemeClr val="tx1"/>
          </a:solidFill>
          <a:latin typeface="+mn-lt"/>
          <a:ea typeface="+mn-ea"/>
        </a:defRPr>
      </a:lvl2pPr>
      <a:lvl3pPr marL="914400" indent="-24638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>
          <a:solidFill>
            <a:schemeClr val="tx1"/>
          </a:solidFill>
          <a:latin typeface="+mn-lt"/>
          <a:ea typeface="+mn-ea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4pPr>
      <a:lvl5pPr marL="1462405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5pPr>
      <a:lvl6pPr marL="19196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6pPr>
      <a:lvl7pPr marL="23768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7pPr>
      <a:lvl8pPr marL="28340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8pPr>
      <a:lvl9pPr marL="32912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rotWithShape="0">
          <a:blip r:embed="rId1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6"/>
          <p:cNvSpPr/>
          <p:nvPr/>
        </p:nvSpPr>
        <p:spPr bwMode="auto">
          <a:xfrm>
            <a:off x="-9525" y="-7937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任意多边形 7"/>
          <p:cNvSpPr/>
          <p:nvPr/>
        </p:nvSpPr>
        <p:spPr bwMode="auto">
          <a:xfrm>
            <a:off x="4381500" y="-7937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1028" name="组合 1"/>
          <p:cNvGrpSpPr/>
          <p:nvPr/>
        </p:nvGrpSpPr>
        <p:grpSpPr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任意多边形 11"/>
            <p:cNvSpPr/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3" name="任意多边形 12"/>
            <p:cNvSpPr/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endParaRPr>
            </a:p>
          </p:txBody>
        </p:sp>
      </p:grpSp>
      <p:pic>
        <p:nvPicPr>
          <p:cNvPr id="1029" name="Picture 10" descr="英语周报标志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76200" y="95250"/>
            <a:ext cx="1828800" cy="5905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30" name="Text Box 11"/>
          <p:cNvSpPr txBox="1">
            <a:spLocks noChangeArrowheads="1"/>
          </p:cNvSpPr>
          <p:nvPr/>
        </p:nvSpPr>
        <p:spPr bwMode="auto">
          <a:xfrm>
            <a:off x="7162800" y="76200"/>
            <a:ext cx="1905000" cy="36671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srgbClr val="5F5F5F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t>Unit </a:t>
            </a:r>
            <a:r>
              <a:rPr kumimoji="0" lang="en-US" altLang="zh-CN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F5F5F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t>5 Writing</a:t>
            </a:r>
            <a:endParaRPr kumimoji="0" lang="en-US" altLang="zh-CN" sz="1800" b="0" i="0" u="none" strike="noStrike" kern="1200" cap="none" spc="0" normalizeH="0" baseline="0" noProof="0" dirty="0">
              <a:ln>
                <a:noFill/>
              </a:ln>
              <a:solidFill>
                <a:srgbClr val="5F5F5F"/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31" name="标题占位符 8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lIns="0" rIns="0" bIns="0" anchor="b"/>
          <a:lstStyle/>
          <a:p>
            <a:pPr lvl="0"/>
            <a:r>
              <a:rPr lang="zh-CN" altLang="en-US" dirty="0"/>
              <a:t>单击此处编辑母版标题样式</a:t>
            </a:r>
            <a:endParaRPr lang="en-US" altLang="zh-CN" dirty="0"/>
          </a:p>
        </p:txBody>
      </p:sp>
      <p:sp>
        <p:nvSpPr>
          <p:cNvPr id="1032" name="文本占位符 29"/>
          <p:cNvSpPr>
            <a:spLocks noGrp="1"/>
          </p:cNvSpPr>
          <p:nvPr>
            <p:ph type="body" idx="1"/>
          </p:nvPr>
        </p:nvSpPr>
        <p:spPr>
          <a:xfrm>
            <a:off x="457200" y="1935163"/>
            <a:ext cx="8229600" cy="20621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  <a:endParaRPr lang="en-US" altLang="zh-CN" dirty="0"/>
          </a:p>
        </p:txBody>
      </p:sp>
      <p:sp>
        <p:nvSpPr>
          <p:cNvPr id="14" name="日期占位符 1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6" name="页脚占位符 2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>
              <a:defRPr sz="1200">
                <a:solidFill>
                  <a:srgbClr val="045C75"/>
                </a:solidFill>
                <a:latin typeface="Comic Sans MS" panose="030F0702030302020204" pitchFamily="66" charset="0"/>
              </a:defRPr>
            </a:lvl1pPr>
          </a:lstStyle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  <p:sldLayoutId id="2147483674" r:id="rId12"/>
  </p:sldLayoutIdLst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  <a:ea typeface="宋体" panose="02010600030101010101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  <a:ea typeface="宋体" panose="02010600030101010101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  <a:ea typeface="宋体" panose="02010600030101010101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  <a:ea typeface="宋体" panose="02010600030101010101" pitchFamily="2" charset="-122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38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>
          <a:solidFill>
            <a:schemeClr val="tx1"/>
          </a:solidFill>
          <a:latin typeface="+mn-lt"/>
          <a:ea typeface="+mn-ea"/>
        </a:defRPr>
      </a:lvl2pPr>
      <a:lvl3pPr marL="914400" indent="-24638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>
          <a:solidFill>
            <a:schemeClr val="tx1"/>
          </a:solidFill>
          <a:latin typeface="+mn-lt"/>
          <a:ea typeface="+mn-ea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4pPr>
      <a:lvl5pPr marL="1462405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5pPr>
      <a:lvl6pPr marL="19196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6pPr>
      <a:lvl7pPr marL="23768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7pPr>
      <a:lvl8pPr marL="28340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8pPr>
      <a:lvl9pPr marL="32912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www.dailygalaxy.com/photos/uncategorized/2007/10/15/space_travel.jpg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TextBox 4"/>
          <p:cNvSpPr txBox="1">
            <a:spLocks noChangeArrowheads="1"/>
          </p:cNvSpPr>
          <p:nvPr/>
        </p:nvSpPr>
        <p:spPr bwMode="auto">
          <a:xfrm>
            <a:off x="523240" y="639445"/>
            <a:ext cx="7827645" cy="82994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marR="0" algn="ctr" defTabSz="914400">
              <a:buClrTx/>
              <a:buSzTx/>
              <a:buFontTx/>
              <a:buNone/>
              <a:defRPr/>
            </a:pPr>
            <a:r>
              <a:rPr kumimoji="0" lang="en-US" altLang="zh-CN" sz="4800" b="1" kern="1200" cap="none" spc="0" normalizeH="0" baseline="0" noProof="0" dirty="0">
                <a:solidFill>
                  <a:srgbClr val="0000FF"/>
                </a:solidFill>
                <a:latin typeface="+mj-lt"/>
                <a:ea typeface="微软雅黑" pitchFamily="34" charset="-122"/>
                <a:cs typeface="Times New Roman" panose="02020603050405020304" pitchFamily="18" charset="0"/>
              </a:rPr>
              <a:t>Unit 5 	</a:t>
            </a:r>
            <a:r>
              <a:rPr lang="en-US" altLang="zh-CN" sz="4800" b="1" noProof="0" dirty="0">
                <a:solidFill>
                  <a:srgbClr val="0000FF"/>
                </a:solidFill>
                <a:latin typeface="+mj-lt"/>
                <a:ea typeface="微软雅黑" pitchFamily="34" charset="-122"/>
                <a:cs typeface="Times New Roman" panose="02020603050405020304" pitchFamily="18" charset="0"/>
                <a:sym typeface="+mn-ea"/>
              </a:rPr>
              <a:t>Visiting the Moon</a:t>
            </a:r>
            <a:endParaRPr kumimoji="0" lang="en-US" altLang="zh-CN" sz="4800" b="1" kern="1200" cap="none" spc="0" normalizeH="0" baseline="0" noProof="0" dirty="0">
              <a:solidFill>
                <a:srgbClr val="0000FF"/>
              </a:solidFill>
              <a:latin typeface="+mj-lt"/>
              <a:ea typeface="微软雅黑" pitchFamily="34" charset="-122"/>
              <a:cs typeface="Times New Roman" panose="02020603050405020304" pitchFamily="18" charset="0"/>
            </a:endParaRPr>
          </a:p>
        </p:txBody>
      </p:sp>
      <p:pic>
        <p:nvPicPr>
          <p:cNvPr id="3082" name="Picture 11" descr="Space_travel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4155" y="2636912"/>
            <a:ext cx="6004029" cy="31179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39700" dir="2700000" algn="ctr" rotWithShape="0">
              <a:srgbClr val="333333">
                <a:alpha val="62999"/>
              </a:srgbClr>
            </a:outerShdw>
          </a:effectLst>
        </p:spPr>
      </p:pic>
      <p:pic>
        <p:nvPicPr>
          <p:cNvPr id="2057" name="Picture 11" descr="5101"/>
          <p:cNvPicPr>
            <a:picLocks noChangeAspect="1"/>
          </p:cNvPicPr>
          <p:nvPr/>
        </p:nvPicPr>
        <p:blipFill>
          <a:blip r:embed="rId4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812415" y="1994610"/>
            <a:ext cx="2071390" cy="185809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081" name="TextBox 6"/>
          <p:cNvSpPr txBox="1">
            <a:spLocks noChangeArrowheads="1"/>
          </p:cNvSpPr>
          <p:nvPr/>
        </p:nvSpPr>
        <p:spPr bwMode="auto">
          <a:xfrm>
            <a:off x="5307330" y="1534553"/>
            <a:ext cx="2577038" cy="830997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en-US" altLang="zh-CN" sz="4800" b="1" kern="1200" cap="none" spc="0" normalizeH="0" baseline="0" noProof="0" dirty="0">
                <a:solidFill>
                  <a:srgbClr val="0000FF"/>
                </a:solidFill>
                <a:latin typeface="+mj-lt"/>
                <a:ea typeface="微软雅黑" pitchFamily="34" charset="-122"/>
                <a:cs typeface="Times New Roman" panose="02020603050405020304" pitchFamily="18" charset="0"/>
              </a:rPr>
              <a:t>Writing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4280" name="直接连接符 8"/>
          <p:cNvCxnSpPr/>
          <p:nvPr/>
        </p:nvCxnSpPr>
        <p:spPr>
          <a:xfrm>
            <a:off x="5219700" y="3632200"/>
            <a:ext cx="2232025" cy="0"/>
          </a:xfrm>
          <a:prstGeom prst="line">
            <a:avLst/>
          </a:prstGeom>
          <a:ln w="12700" cap="flat" cmpd="sng">
            <a:solidFill>
              <a:srgbClr val="008000"/>
            </a:solidFill>
            <a:prstDash val="solid"/>
            <a:headEnd type="none" w="med" len="med"/>
            <a:tailEnd type="oval" w="med" len="med"/>
          </a:ln>
        </p:spPr>
      </p:cxnSp>
      <p:cxnSp>
        <p:nvCxnSpPr>
          <p:cNvPr id="54286" name="直接连接符 8"/>
          <p:cNvCxnSpPr/>
          <p:nvPr/>
        </p:nvCxnSpPr>
        <p:spPr>
          <a:xfrm>
            <a:off x="5219700" y="1833563"/>
            <a:ext cx="2232025" cy="0"/>
          </a:xfrm>
          <a:prstGeom prst="line">
            <a:avLst/>
          </a:prstGeom>
          <a:ln w="12700" cap="flat" cmpd="sng">
            <a:solidFill>
              <a:srgbClr val="FF0066"/>
            </a:solidFill>
            <a:prstDash val="solid"/>
            <a:headEnd type="none" w="med" len="med"/>
            <a:tailEnd type="oval" w="med" len="med"/>
          </a:ln>
        </p:spPr>
      </p:cxnSp>
      <p:cxnSp>
        <p:nvCxnSpPr>
          <p:cNvPr id="54289" name="直接连接符 8"/>
          <p:cNvCxnSpPr/>
          <p:nvPr/>
        </p:nvCxnSpPr>
        <p:spPr>
          <a:xfrm>
            <a:off x="1187450" y="4470400"/>
            <a:ext cx="2232025" cy="0"/>
          </a:xfrm>
          <a:prstGeom prst="line">
            <a:avLst/>
          </a:prstGeom>
          <a:ln w="12700" cap="flat" cmpd="sng">
            <a:solidFill>
              <a:srgbClr val="0070C0"/>
            </a:solidFill>
            <a:prstDash val="solid"/>
            <a:headEnd type="oval" w="med" len="med"/>
            <a:tailEnd type="none" w="med" len="med"/>
          </a:ln>
        </p:spPr>
      </p:cxnSp>
      <p:cxnSp>
        <p:nvCxnSpPr>
          <p:cNvPr id="54292" name="直接连接符 8"/>
          <p:cNvCxnSpPr/>
          <p:nvPr/>
        </p:nvCxnSpPr>
        <p:spPr>
          <a:xfrm>
            <a:off x="1187450" y="2751138"/>
            <a:ext cx="2232025" cy="0"/>
          </a:xfrm>
          <a:prstGeom prst="line">
            <a:avLst/>
          </a:prstGeom>
          <a:ln w="12700" cap="flat" cmpd="sng">
            <a:solidFill>
              <a:srgbClr val="FF6600"/>
            </a:solidFill>
            <a:prstDash val="solid"/>
            <a:headEnd type="oval" w="med" len="med"/>
            <a:tailEnd type="none" w="med" len="med"/>
          </a:ln>
        </p:spPr>
      </p:cxnSp>
      <p:sp>
        <p:nvSpPr>
          <p:cNvPr id="16" name="环形箭头 15"/>
          <p:cNvSpPr/>
          <p:nvPr/>
        </p:nvSpPr>
        <p:spPr>
          <a:xfrm rot="20563910" flipH="1">
            <a:off x="3276079" y="1919238"/>
            <a:ext cx="1625369" cy="1625369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2516529"/>
              <a:gd name="adj5" fmla="val 13011"/>
            </a:avLst>
          </a:prstGeom>
          <a:gradFill flip="none" rotWithShape="1">
            <a:gsLst>
              <a:gs pos="0">
                <a:srgbClr val="FF6600"/>
              </a:gs>
              <a:gs pos="100000">
                <a:srgbClr val="FFC000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36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9" name="环形箭头 18"/>
          <p:cNvSpPr/>
          <p:nvPr/>
        </p:nvSpPr>
        <p:spPr>
          <a:xfrm rot="1326258">
            <a:off x="3806724" y="2819098"/>
            <a:ext cx="1625369" cy="1625368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1979516"/>
              <a:gd name="adj5" fmla="val 13011"/>
            </a:avLst>
          </a:prstGeom>
          <a:gradFill flip="none" rotWithShape="1">
            <a:gsLst>
              <a:gs pos="0">
                <a:srgbClr val="009900"/>
              </a:gs>
              <a:gs pos="100000">
                <a:srgbClr val="33CC33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36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0" name="环形箭头 19"/>
          <p:cNvSpPr/>
          <p:nvPr/>
        </p:nvSpPr>
        <p:spPr>
          <a:xfrm rot="20563910" flipH="1">
            <a:off x="3207646" y="3657010"/>
            <a:ext cx="1625370" cy="1625368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1886781"/>
              <a:gd name="adj5" fmla="val 13011"/>
            </a:avLst>
          </a:prstGeom>
          <a:gradFill flip="none" rotWithShape="1">
            <a:gsLst>
              <a:gs pos="0">
                <a:srgbClr val="0070C0"/>
              </a:gs>
              <a:gs pos="100000">
                <a:srgbClr val="00B0F0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36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4" name="环形箭头 23"/>
          <p:cNvSpPr/>
          <p:nvPr/>
        </p:nvSpPr>
        <p:spPr>
          <a:xfrm rot="1326258">
            <a:off x="3792605" y="997456"/>
            <a:ext cx="1625368" cy="1625368"/>
          </a:xfrm>
          <a:prstGeom prst="circularArrow">
            <a:avLst>
              <a:gd name="adj1" fmla="val 9784"/>
              <a:gd name="adj2" fmla="val 1068638"/>
              <a:gd name="adj3" fmla="val 3665794"/>
              <a:gd name="adj4" fmla="val 9633027"/>
              <a:gd name="adj5" fmla="val 13011"/>
            </a:avLst>
          </a:prstGeom>
          <a:gradFill flip="none" rotWithShape="1">
            <a:gsLst>
              <a:gs pos="0">
                <a:srgbClr val="FF0066"/>
              </a:gs>
              <a:gs pos="100000">
                <a:srgbClr val="FF6699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36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375150" y="1487488"/>
            <a:ext cx="487363" cy="64611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kern="1200" cap="none" spc="0" normalizeH="0" baseline="0" noProof="0" dirty="0">
                <a:solidFill>
                  <a:schemeClr val="tx1">
                    <a:lumMod val="75000"/>
                    <a:lumOff val="25000"/>
                  </a:schemeClr>
                </a:solidFill>
                <a:latin typeface="Bodoni MT Black" pitchFamily="18" charset="0"/>
                <a:ea typeface="+mn-ea"/>
                <a:cs typeface="+mn-cs"/>
              </a:rPr>
              <a:t>1</a:t>
            </a:r>
            <a:endParaRPr kumimoji="0" lang="zh-CN" altLang="en-US" sz="3600" kern="1200" cap="none" spc="0" normalizeH="0" baseline="0" noProof="0" dirty="0">
              <a:solidFill>
                <a:schemeClr val="tx1">
                  <a:lumMod val="75000"/>
                  <a:lumOff val="25000"/>
                </a:schemeClr>
              </a:solidFill>
              <a:latin typeface="Bodoni MT Black" pitchFamily="18" charset="0"/>
              <a:ea typeface="+mn-ea"/>
              <a:cs typeface="+mn-cs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3844925" y="2363788"/>
            <a:ext cx="487363" cy="6477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kern="1200" cap="none" spc="0" normalizeH="0" baseline="0" noProof="0" dirty="0">
                <a:solidFill>
                  <a:schemeClr val="tx1">
                    <a:lumMod val="75000"/>
                    <a:lumOff val="25000"/>
                  </a:schemeClr>
                </a:solidFill>
                <a:latin typeface="Bodoni MT Black" pitchFamily="18" charset="0"/>
                <a:ea typeface="+mn-ea"/>
                <a:cs typeface="+mn-cs"/>
              </a:rPr>
              <a:t>2</a:t>
            </a:r>
            <a:endParaRPr kumimoji="0" lang="zh-CN" altLang="en-US" sz="3600" kern="1200" cap="none" spc="0" normalizeH="0" baseline="0" noProof="0" dirty="0">
              <a:solidFill>
                <a:schemeClr val="tx1">
                  <a:lumMod val="75000"/>
                  <a:lumOff val="25000"/>
                </a:schemeClr>
              </a:solidFill>
              <a:latin typeface="Bodoni MT Black" pitchFamily="18" charset="0"/>
              <a:ea typeface="+mn-ea"/>
              <a:cs typeface="+mn-cs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4360863" y="3230563"/>
            <a:ext cx="488950" cy="64611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kern="1200" cap="none" spc="0" normalizeH="0" baseline="0" noProof="0" dirty="0">
                <a:solidFill>
                  <a:schemeClr val="tx1">
                    <a:lumMod val="75000"/>
                    <a:lumOff val="25000"/>
                  </a:schemeClr>
                </a:solidFill>
                <a:latin typeface="Bodoni MT Black" pitchFamily="18" charset="0"/>
                <a:ea typeface="+mn-ea"/>
                <a:cs typeface="+mn-cs"/>
              </a:rPr>
              <a:t>3</a:t>
            </a:r>
            <a:endParaRPr kumimoji="0" lang="zh-CN" altLang="en-US" sz="3600" kern="1200" cap="none" spc="0" normalizeH="0" baseline="0" noProof="0" dirty="0">
              <a:solidFill>
                <a:schemeClr val="tx1">
                  <a:lumMod val="75000"/>
                  <a:lumOff val="25000"/>
                </a:schemeClr>
              </a:solidFill>
              <a:latin typeface="Bodoni MT Black" pitchFamily="18" charset="0"/>
              <a:ea typeface="+mn-ea"/>
              <a:cs typeface="+mn-cs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3776663" y="4117975"/>
            <a:ext cx="487363" cy="64611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kern="1200" cap="none" spc="0" normalizeH="0" baseline="0" noProof="0" dirty="0">
                <a:solidFill>
                  <a:schemeClr val="tx1">
                    <a:lumMod val="75000"/>
                    <a:lumOff val="25000"/>
                  </a:schemeClr>
                </a:solidFill>
                <a:latin typeface="Bodoni MT Black" pitchFamily="18" charset="0"/>
                <a:ea typeface="+mn-ea"/>
                <a:cs typeface="+mn-cs"/>
              </a:rPr>
              <a:t>4</a:t>
            </a:r>
            <a:endParaRPr kumimoji="0" lang="zh-CN" altLang="en-US" sz="3600" kern="1200" cap="none" spc="0" normalizeH="0" baseline="0" noProof="0" dirty="0">
              <a:solidFill>
                <a:schemeClr val="tx1">
                  <a:lumMod val="75000"/>
                  <a:lumOff val="25000"/>
                </a:schemeClr>
              </a:solidFill>
              <a:latin typeface="Bodoni MT Black" pitchFamily="18" charset="0"/>
              <a:ea typeface="+mn-ea"/>
              <a:cs typeface="+mn-cs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851275" y="260350"/>
            <a:ext cx="1214438" cy="7080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1" kern="1200" cap="none" spc="0" normalizeH="0" baseline="0" noProof="0" dirty="0">
                <a:latin typeface="+mn-ea"/>
                <a:ea typeface="+mn-ea"/>
                <a:cs typeface="+mn-cs"/>
              </a:rPr>
              <a:t>目录</a:t>
            </a:r>
          </a:p>
        </p:txBody>
      </p:sp>
      <p:sp>
        <p:nvSpPr>
          <p:cNvPr id="36" name="TextBox 27"/>
          <p:cNvSpPr txBox="1"/>
          <p:nvPr/>
        </p:nvSpPr>
        <p:spPr>
          <a:xfrm>
            <a:off x="5364163" y="1268413"/>
            <a:ext cx="1727200" cy="646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3600" b="1" dirty="0">
                <a:latin typeface="Times New Roman" panose="02020603050405020304" pitchFamily="18" charset="0"/>
                <a:ea typeface="微软雅黑" pitchFamily="34" charset="-122"/>
              </a:rPr>
              <a:t>Review</a:t>
            </a:r>
            <a:endParaRPr lang="zh-CN" altLang="en-US" sz="3600" b="1" dirty="0">
              <a:latin typeface="Times New Roman" panose="02020603050405020304" pitchFamily="18" charset="0"/>
              <a:ea typeface="微软雅黑" pitchFamily="34" charset="-122"/>
            </a:endParaRPr>
          </a:p>
        </p:txBody>
      </p:sp>
      <p:sp>
        <p:nvSpPr>
          <p:cNvPr id="39" name="TextBox 27"/>
          <p:cNvSpPr txBox="1"/>
          <p:nvPr/>
        </p:nvSpPr>
        <p:spPr>
          <a:xfrm>
            <a:off x="503238" y="2257425"/>
            <a:ext cx="3060700" cy="646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3600" b="1" dirty="0">
                <a:latin typeface="Times New Roman" panose="02020603050405020304" pitchFamily="18" charset="0"/>
                <a:ea typeface="微软雅黑" pitchFamily="34" charset="-122"/>
              </a:rPr>
              <a:t>Pre-Learning</a:t>
            </a:r>
            <a:endParaRPr lang="zh-CN" altLang="en-US" sz="3600" b="1" dirty="0">
              <a:latin typeface="Times New Roman" panose="02020603050405020304" pitchFamily="18" charset="0"/>
              <a:ea typeface="微软雅黑" pitchFamily="34" charset="-122"/>
            </a:endParaRPr>
          </a:p>
        </p:txBody>
      </p:sp>
      <p:sp>
        <p:nvSpPr>
          <p:cNvPr id="46" name="TextBox 27"/>
          <p:cNvSpPr txBox="1"/>
          <p:nvPr/>
        </p:nvSpPr>
        <p:spPr>
          <a:xfrm>
            <a:off x="5221288" y="3068638"/>
            <a:ext cx="3598862" cy="646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3600" b="1" dirty="0">
                <a:latin typeface="Times New Roman" panose="02020603050405020304" pitchFamily="18" charset="0"/>
                <a:ea typeface="微软雅黑" pitchFamily="34" charset="-122"/>
              </a:rPr>
              <a:t>While-Learning</a:t>
            </a:r>
            <a:endParaRPr lang="zh-CN" altLang="en-US" sz="3600" b="1" dirty="0">
              <a:latin typeface="Times New Roman" panose="02020603050405020304" pitchFamily="18" charset="0"/>
              <a:ea typeface="微软雅黑" pitchFamily="34" charset="-122"/>
            </a:endParaRPr>
          </a:p>
        </p:txBody>
      </p:sp>
      <p:sp>
        <p:nvSpPr>
          <p:cNvPr id="47" name="TextBox 27"/>
          <p:cNvSpPr txBox="1"/>
          <p:nvPr/>
        </p:nvSpPr>
        <p:spPr>
          <a:xfrm>
            <a:off x="325438" y="3860800"/>
            <a:ext cx="3238500" cy="646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3600" b="1" dirty="0">
                <a:latin typeface="Times New Roman" panose="02020603050405020304" pitchFamily="18" charset="0"/>
                <a:ea typeface="微软雅黑" pitchFamily="34" charset="-122"/>
              </a:rPr>
              <a:t>Post-Learning</a:t>
            </a:r>
            <a:endParaRPr lang="zh-CN" altLang="en-US" sz="3600" b="1" dirty="0">
              <a:latin typeface="Times New Roman" panose="02020603050405020304" pitchFamily="18" charset="0"/>
              <a:ea typeface="微软雅黑" pitchFamily="34" charset="-122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54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54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54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"/>
                            </p:stCondLst>
                            <p:childTnLst>
                              <p:par>
                                <p:cTn id="6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6" dur="500"/>
                                        <p:tgtEl>
                                          <p:spTgt spid="54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000"/>
                            </p:stCondLst>
                            <p:childTnLst>
                              <p:par>
                                <p:cTn id="6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500"/>
                            </p:stCondLst>
                            <p:childTnLst>
                              <p:par>
                                <p:cTn id="7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2000"/>
                            </p:stCondLst>
                            <p:childTnLst>
                              <p:par>
                                <p:cTn id="8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  <p:bldP spid="27" grpId="0"/>
      <p:bldP spid="28" grpId="0"/>
      <p:bldP spid="36" grpId="0"/>
      <p:bldP spid="39" grpId="0"/>
      <p:bldP spid="46" grpId="0"/>
      <p:bldP spid="4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 rot="10800000">
            <a:off x="1403649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123" name="TextBox 4"/>
          <p:cNvSpPr txBox="1"/>
          <p:nvPr/>
        </p:nvSpPr>
        <p:spPr>
          <a:xfrm>
            <a:off x="2700338" y="3414713"/>
            <a:ext cx="3605212" cy="7080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4000" b="1" dirty="0">
                <a:latin typeface="Comic Sans MS" panose="030F0702030302020204" pitchFamily="66" charset="0"/>
                <a:ea typeface="微软雅黑" pitchFamily="34" charset="-122"/>
              </a:rPr>
              <a:t>Part I Review</a:t>
            </a:r>
          </a:p>
        </p:txBody>
      </p:sp>
    </p:spTree>
  </p:cSld>
  <p:clrMapOvr>
    <a:masterClrMapping/>
  </p:clrMapOvr>
  <p:transition spd="slow">
    <p:blinds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361950" y="650240"/>
            <a:ext cx="7927975" cy="34080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zh-CN" sz="2800" b="1" i="1" noProof="0">
                <a:solidFill>
                  <a:srgbClr val="0070C0"/>
                </a:solidFill>
                <a:effectLst/>
                <a:latin typeface="Times New Roman" panose="02020603050405020304" pitchFamily="18" charset="0"/>
              </a:rPr>
              <a:t>Look at Henry's notes about people's lives in the year 2050 after he watched a TV programme. Write sentences about what will or will not happen in 2050.</a:t>
            </a:r>
          </a:p>
          <a:p>
            <a:pPr>
              <a:lnSpc>
                <a:spcPct val="110000"/>
              </a:lnSpc>
              <a:buFont typeface="Arial" panose="020B0604020202020204" pitchFamily="34" charset="0"/>
            </a:pPr>
            <a:r>
              <a:rPr lang="en-US" altLang="zh-CN" sz="2800">
                <a:latin typeface="Times New Roman" panose="02020603050405020304" pitchFamily="18" charset="0"/>
              </a:rPr>
              <a:t>1. no more cars</a:t>
            </a:r>
          </a:p>
          <a:p>
            <a:pPr>
              <a:lnSpc>
                <a:spcPct val="110000"/>
              </a:lnSpc>
              <a:buFont typeface="Arial" panose="020B0604020202020204" pitchFamily="34" charset="0"/>
            </a:pPr>
            <a:r>
              <a:rPr lang="en-US" altLang="zh-CN" sz="2800">
                <a:latin typeface="Times New Roman" panose="02020603050405020304" pitchFamily="18" charset="0"/>
              </a:rPr>
              <a:t>2. people--travel by spaceship</a:t>
            </a:r>
          </a:p>
          <a:p>
            <a:pPr>
              <a:lnSpc>
                <a:spcPct val="110000"/>
              </a:lnSpc>
              <a:buFont typeface="Arial" panose="020B0604020202020204" pitchFamily="34" charset="0"/>
            </a:pPr>
            <a:r>
              <a:rPr lang="en-US" altLang="zh-CN" sz="2800">
                <a:latin typeface="Times New Roman" panose="02020603050405020304" pitchFamily="18" charset="0"/>
              </a:rPr>
              <a:t>3. robots--do housework</a:t>
            </a:r>
          </a:p>
          <a:p>
            <a:pPr>
              <a:lnSpc>
                <a:spcPct val="110000"/>
              </a:lnSpc>
              <a:buFont typeface="Arial" panose="020B0604020202020204" pitchFamily="34" charset="0"/>
            </a:pPr>
            <a:r>
              <a:rPr lang="en-US" altLang="zh-CN" sz="2800">
                <a:latin typeface="Times New Roman" panose="02020603050405020304" pitchFamily="18" charset="0"/>
              </a:rPr>
              <a:t>4. no more air pollution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440690" y="4235450"/>
            <a:ext cx="7769860" cy="2158365"/>
          </a:xfrm>
          <a:prstGeom prst="rect">
            <a:avLst/>
          </a:prstGeom>
          <a:solidFill>
            <a:srgbClr val="CCECFF"/>
          </a:solidFill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2800">
                <a:latin typeface="Times New Roman" panose="02020603050405020304" pitchFamily="18" charset="0"/>
              </a:rPr>
              <a:t>1. There will be no more cars.</a:t>
            </a:r>
          </a:p>
          <a:p>
            <a:pPr>
              <a:lnSpc>
                <a:spcPct val="120000"/>
              </a:lnSpc>
            </a:pPr>
            <a:r>
              <a:rPr lang="en-US" altLang="zh-CN" sz="2800">
                <a:latin typeface="Times New Roman" panose="02020603050405020304" pitchFamily="18" charset="0"/>
              </a:rPr>
              <a:t>2. People will travel by spaceship.</a:t>
            </a:r>
          </a:p>
          <a:p>
            <a:pPr>
              <a:lnSpc>
                <a:spcPct val="120000"/>
              </a:lnSpc>
            </a:pPr>
            <a:r>
              <a:rPr lang="en-US" altLang="zh-CN" sz="2800">
                <a:latin typeface="Times New Roman" panose="02020603050405020304" pitchFamily="18" charset="0"/>
              </a:rPr>
              <a:t>3. __________________________________</a:t>
            </a:r>
          </a:p>
          <a:p>
            <a:pPr>
              <a:lnSpc>
                <a:spcPct val="120000"/>
              </a:lnSpc>
            </a:pPr>
            <a:r>
              <a:rPr lang="en-US" altLang="zh-CN" sz="2800">
                <a:latin typeface="Times New Roman" panose="02020603050405020304" pitchFamily="18" charset="0"/>
                <a:sym typeface="+mn-ea"/>
              </a:rPr>
              <a:t>4. __________________________________</a:t>
            </a:r>
            <a:endParaRPr lang="en-US" altLang="zh-CN" sz="2800">
              <a:latin typeface="Times New Roman" panose="02020603050405020304" pitchFamily="18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897890" y="5295900"/>
            <a:ext cx="527812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Robots will do housework.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897890" y="5817870"/>
            <a:ext cx="694245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There won't be any more air pollution.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440690" y="627380"/>
            <a:ext cx="7927975" cy="31921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2800">
                <a:latin typeface="Times New Roman" panose="02020603050405020304" pitchFamily="18" charset="0"/>
              </a:rPr>
              <a:t>5. people--live longer</a:t>
            </a:r>
          </a:p>
          <a:p>
            <a:pPr>
              <a:lnSpc>
                <a:spcPct val="120000"/>
              </a:lnSpc>
            </a:pPr>
            <a:r>
              <a:rPr lang="en-US" altLang="zh-CN" sz="2800">
                <a:latin typeface="Times New Roman" panose="02020603050405020304" pitchFamily="18" charset="0"/>
              </a:rPr>
              <a:t>6. cities--more crowed</a:t>
            </a:r>
          </a:p>
          <a:p>
            <a:pPr>
              <a:lnSpc>
                <a:spcPct val="120000"/>
              </a:lnSpc>
            </a:pPr>
            <a:r>
              <a:rPr lang="en-US" altLang="zh-CN" sz="2800">
                <a:latin typeface="Times New Roman" panose="02020603050405020304" pitchFamily="18" charset="0"/>
              </a:rPr>
              <a:t>7. people--not use money</a:t>
            </a:r>
          </a:p>
          <a:p>
            <a:pPr>
              <a:lnSpc>
                <a:spcPct val="120000"/>
              </a:lnSpc>
            </a:pPr>
            <a:r>
              <a:rPr lang="en-US" altLang="zh-CN" sz="2800">
                <a:latin typeface="Times New Roman" panose="02020603050405020304" pitchFamily="18" charset="0"/>
              </a:rPr>
              <a:t>               --have electronic credit cards</a:t>
            </a:r>
          </a:p>
          <a:p>
            <a:pPr>
              <a:lnSpc>
                <a:spcPct val="120000"/>
              </a:lnSpc>
            </a:pPr>
            <a:r>
              <a:rPr lang="en-US" altLang="zh-CN" sz="2800">
                <a:latin typeface="Times New Roman" panose="02020603050405020304" pitchFamily="18" charset="0"/>
              </a:rPr>
              <a:t>8. children--not go to school</a:t>
            </a:r>
          </a:p>
          <a:p>
            <a:pPr>
              <a:lnSpc>
                <a:spcPct val="120000"/>
              </a:lnSpc>
            </a:pPr>
            <a:r>
              <a:rPr lang="en-US" altLang="zh-CN" sz="2800">
                <a:latin typeface="Times New Roman" panose="02020603050405020304" pitchFamily="18" charset="0"/>
              </a:rPr>
              <a:t>                 --study at home by video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440690" y="3819525"/>
            <a:ext cx="7769860" cy="2676525"/>
          </a:xfrm>
          <a:prstGeom prst="rect">
            <a:avLst/>
          </a:prstGeom>
          <a:solidFill>
            <a:srgbClr val="CCECFF"/>
          </a:solidFill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</a:pPr>
            <a:r>
              <a:rPr lang="en-US" altLang="zh-CN" sz="2800">
                <a:latin typeface="Times New Roman" panose="02020603050405020304" pitchFamily="18" charset="0"/>
              </a:rPr>
              <a:t>5. </a:t>
            </a:r>
            <a:r>
              <a:rPr lang="en-US" altLang="zh-CN" sz="2800">
                <a:latin typeface="Times New Roman" panose="02020603050405020304" pitchFamily="18" charset="0"/>
                <a:sym typeface="+mn-ea"/>
              </a:rPr>
              <a:t>__________________________________</a:t>
            </a:r>
          </a:p>
          <a:p>
            <a:pPr>
              <a:lnSpc>
                <a:spcPct val="100000"/>
              </a:lnSpc>
            </a:pPr>
            <a:r>
              <a:rPr lang="en-US" altLang="zh-CN" sz="2800">
                <a:latin typeface="Times New Roman" panose="02020603050405020304" pitchFamily="18" charset="0"/>
              </a:rPr>
              <a:t>6. </a:t>
            </a:r>
            <a:r>
              <a:rPr lang="en-US" altLang="zh-CN" sz="2800">
                <a:latin typeface="Times New Roman" panose="02020603050405020304" pitchFamily="18" charset="0"/>
                <a:sym typeface="+mn-ea"/>
              </a:rPr>
              <a:t>__________________________________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100000"/>
              </a:lnSpc>
            </a:pPr>
            <a:r>
              <a:rPr lang="en-US" altLang="zh-CN" sz="2800">
                <a:latin typeface="Times New Roman" panose="02020603050405020304" pitchFamily="18" charset="0"/>
              </a:rPr>
              <a:t>7. __________________________________</a:t>
            </a:r>
          </a:p>
          <a:p>
            <a:pPr>
              <a:lnSpc>
                <a:spcPct val="100000"/>
              </a:lnSpc>
            </a:pPr>
            <a:r>
              <a:rPr lang="en-US" altLang="zh-CN" sz="2800">
                <a:latin typeface="Times New Roman" panose="02020603050405020304" pitchFamily="18" charset="0"/>
              </a:rPr>
              <a:t>    </a:t>
            </a:r>
            <a:r>
              <a:rPr lang="en-US" altLang="zh-CN" sz="2800">
                <a:latin typeface="Times New Roman" panose="02020603050405020304" pitchFamily="18" charset="0"/>
                <a:sym typeface="+mn-ea"/>
              </a:rPr>
              <a:t>__________________________________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100000"/>
              </a:lnSpc>
            </a:pPr>
            <a:r>
              <a:rPr lang="en-US" altLang="zh-CN" sz="2800">
                <a:latin typeface="Times New Roman" panose="02020603050405020304" pitchFamily="18" charset="0"/>
                <a:sym typeface="+mn-ea"/>
              </a:rPr>
              <a:t>8. __________________________________</a:t>
            </a:r>
          </a:p>
          <a:p>
            <a:pPr>
              <a:lnSpc>
                <a:spcPct val="100000"/>
              </a:lnSpc>
            </a:pPr>
            <a:r>
              <a:rPr lang="en-US" altLang="zh-CN" sz="2800">
                <a:latin typeface="Times New Roman" panose="02020603050405020304" pitchFamily="18" charset="0"/>
                <a:sym typeface="+mn-ea"/>
              </a:rPr>
              <a:t>    __________________________________</a:t>
            </a:r>
            <a:endParaRPr lang="en-US" altLang="zh-CN" sz="2800">
              <a:latin typeface="Times New Roman" panose="02020603050405020304" pitchFamily="18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835660" y="3819525"/>
            <a:ext cx="527812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People will live longer.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835660" y="4269105"/>
            <a:ext cx="527812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Cities will be more crowded.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835660" y="4681220"/>
            <a:ext cx="6457950" cy="953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People won't use money. They will have </a:t>
            </a:r>
          </a:p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electronic credit cards.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941705" y="5470525"/>
            <a:ext cx="6457950" cy="953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Children won't go to school. They will </a:t>
            </a:r>
          </a:p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study at home by video.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219" name="TextBox 4"/>
          <p:cNvSpPr txBox="1"/>
          <p:nvPr/>
        </p:nvSpPr>
        <p:spPr>
          <a:xfrm>
            <a:off x="2351088" y="3414713"/>
            <a:ext cx="4886325" cy="646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3600" b="1" dirty="0">
                <a:latin typeface="Comic Sans MS" panose="030F0702030302020204" pitchFamily="66" charset="0"/>
                <a:ea typeface="微软雅黑" pitchFamily="34" charset="-122"/>
              </a:rPr>
              <a:t>Part II Pre-Learning</a:t>
            </a:r>
            <a:endParaRPr lang="zh-CN" altLang="en-US" sz="3600" b="1" dirty="0">
              <a:latin typeface="Comic Sans MS" panose="030F0702030302020204" pitchFamily="66" charset="0"/>
              <a:ea typeface="微软雅黑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981075"/>
            <a:ext cx="8086725" cy="796925"/>
          </a:xfrm>
        </p:spPr>
        <p:txBody>
          <a:bodyPr vert="horz" lIns="0" rIns="0" bIns="0" anchor="b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zh-CN" sz="3600" b="1" u="none" strike="noStrike" kern="1200" cap="none" spc="0" normalizeH="0" baseline="0" noProof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太空旅馆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idx="1"/>
          </p:nvPr>
        </p:nvSpPr>
        <p:spPr>
          <a:xfrm>
            <a:off x="395605" y="2205355"/>
            <a:ext cx="8229600" cy="3380105"/>
          </a:xfrm>
        </p:spPr>
        <p:txBody>
          <a:bodyPr vert="horz">
            <a:noAutofit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Char char=""/>
              <a:defRPr/>
            </a:pPr>
            <a:r>
              <a:rPr kumimoji="0" lang="en-US" altLang="zh-CN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    2007</a:t>
            </a:r>
            <a:r>
              <a:rPr kumimoji="0" lang="zh-CN" altLang="en-US" sz="3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年</a:t>
            </a:r>
            <a:r>
              <a:rPr kumimoji="0" lang="en-US" altLang="zh-CN" sz="3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6</a:t>
            </a:r>
            <a:r>
              <a:rPr kumimoji="0" lang="zh-CN" altLang="en-US" sz="3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月</a:t>
            </a:r>
            <a:r>
              <a:rPr kumimoji="0" lang="en-US" altLang="zh-CN" sz="3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29</a:t>
            </a:r>
            <a:r>
              <a:rPr kumimoji="0" lang="zh-CN" altLang="en-US" sz="3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日，由美国旅馆业大亨罗伯特</a:t>
            </a:r>
            <a:r>
              <a:rPr kumimoji="0" lang="en-US" altLang="zh-CN" sz="3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·</a:t>
            </a:r>
            <a:r>
              <a:rPr kumimoji="0" lang="zh-CN" altLang="en-US" sz="3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毕格罗投资建造的“太空旅馆”二号实验</a:t>
            </a:r>
            <a:r>
              <a:rPr kumimoji="0" lang="zh-CN" altLang="en-US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舱</a:t>
            </a:r>
            <a:r>
              <a:rPr kumimoji="0" lang="en-US" altLang="zh-CN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——“</a:t>
            </a:r>
            <a:r>
              <a:rPr kumimoji="0" lang="zh-CN" altLang="en-US" sz="3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创世二号”，由俄罗斯“第聂伯”重型运载火箭发射升空并顺利进入预定轨道。此前，俄罗斯曾于</a:t>
            </a:r>
            <a:r>
              <a:rPr kumimoji="0" lang="en-US" altLang="zh-CN" sz="3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2006</a:t>
            </a:r>
            <a:r>
              <a:rPr kumimoji="0" lang="zh-CN" altLang="en-US" sz="3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年</a:t>
            </a:r>
            <a:r>
              <a:rPr kumimoji="0" lang="en-US" altLang="zh-CN" sz="3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7</a:t>
            </a:r>
            <a:r>
              <a:rPr kumimoji="0" lang="zh-CN" altLang="en-US" sz="3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月用同种火箭将“创始一号”实验舱送入太空。</a:t>
            </a:r>
          </a:p>
        </p:txBody>
      </p:sp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Rectangle 3"/>
          <p:cNvSpPr>
            <a:spLocks noGrp="1" noChangeArrowheads="1"/>
          </p:cNvSpPr>
          <p:nvPr>
            <p:ph idx="1"/>
          </p:nvPr>
        </p:nvSpPr>
        <p:spPr>
          <a:xfrm>
            <a:off x="251520" y="476672"/>
            <a:ext cx="8218488" cy="5688013"/>
          </a:xfrm>
        </p:spPr>
        <p:txBody>
          <a:bodyPr vert="horz">
            <a:noAutofit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Char char=""/>
              <a:defRPr/>
            </a:pPr>
            <a:r>
              <a:rPr kumimoji="0" lang="zh-CN" alt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    </a:t>
            </a:r>
            <a:r>
              <a:rPr kumimoji="0" lang="zh-CN" altLang="en-US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太</a:t>
            </a:r>
            <a:r>
              <a:rPr kumimoji="0" lang="zh-CN" altLang="en-US" sz="3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空旅馆的设计别具一格，主体是一个庞大环形室。环形室内部，设有居室、公园、运动场、游泳池、娱乐场、商店、医院、影剧院等。那里使用的交通工具是自行车和电动汽车。</a:t>
            </a:r>
          </a:p>
          <a:p>
            <a:pPr marL="274320" marR="0" lvl="0" indent="-27432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Char char=""/>
              <a:defRPr/>
            </a:pPr>
            <a:r>
              <a:rPr kumimoji="0" lang="zh-CN" altLang="en-US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    在</a:t>
            </a:r>
            <a:r>
              <a:rPr kumimoji="0" lang="zh-CN" altLang="en-US" sz="3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环形室主体外部，设置工业区和农业区。在工业区里，各类工厂生产太空旅馆工作人员和旅游者的生活必需品。在农业区里，则划分成若干个大大小小的区域，让它们之间的季节、时令、作物种类都穿插开来，以保证任何时候都有新鲜蔬菜和水果供应。农作物的生长是用阳光来控制的。</a:t>
            </a:r>
          </a:p>
        </p:txBody>
      </p:sp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0" y="1028700"/>
            <a:ext cx="8218488" cy="4406900"/>
          </a:xfrm>
        </p:spPr>
        <p:txBody>
          <a:bodyPr vert="horz">
            <a:noAutofit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Char char=""/>
              <a:defRPr/>
            </a:pPr>
            <a:r>
              <a:rPr kumimoji="0" lang="zh-CN" alt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    </a:t>
            </a:r>
            <a:r>
              <a:rPr kumimoji="0" lang="zh-CN" altLang="en-US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</a:rPr>
              <a:t>这</a:t>
            </a:r>
            <a:r>
              <a:rPr kumimoji="0" lang="zh-CN" altLang="en-US" sz="3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</a:rPr>
              <a:t>里的阳光，是靠太阳光的照射、反射。在太空旅馆上设有一个巨大的天窗和反光镜，自行调节光的强度、照射时间和角度，从而形成分明的昼夜和四季的变化。</a:t>
            </a: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defRPr/>
            </a:pPr>
            <a:r>
              <a:rPr kumimoji="0" lang="zh-CN" altLang="en-US" sz="3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</a:rPr>
              <a:t>      </a:t>
            </a:r>
            <a:r>
              <a:rPr lang="zh-CN" altLang="en-US" sz="3000" kern="1200" noProof="0" dirty="0" smtClean="0">
                <a:ln>
                  <a:noFill/>
                </a:ln>
                <a:effectLst/>
                <a:uLnTx/>
                <a:uFillTx/>
                <a:latin typeface="+mn-ea"/>
                <a:sym typeface="+mn-ea"/>
              </a:rPr>
              <a:t>生</a:t>
            </a:r>
            <a:r>
              <a:rPr lang="zh-CN" altLang="en-US" sz="3000" kern="1200" noProof="0" dirty="0">
                <a:ln>
                  <a:noFill/>
                </a:ln>
                <a:effectLst/>
                <a:uLnTx/>
                <a:uFillTx/>
                <a:latin typeface="+mn-ea"/>
                <a:sym typeface="+mn-ea"/>
              </a:rPr>
              <a:t>活在太空旅馆里的人们，是从水的分解中获得氧气的，大片的植物光合作用提供给人类生存所必需的氧气。因此，除了水的原料需要从地球运外，其余资源都可向月球开发。</a:t>
            </a:r>
            <a:endParaRPr kumimoji="0" lang="zh-CN" altLang="en-US" sz="3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ea"/>
            </a:endParaRPr>
          </a:p>
        </p:txBody>
      </p:sp>
    </p:spTree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3"/>
          <p:cNvSpPr>
            <a:spLocks noGrp="1" noChangeArrowheads="1"/>
          </p:cNvSpPr>
          <p:nvPr>
            <p:ph idx="1"/>
          </p:nvPr>
        </p:nvSpPr>
        <p:spPr>
          <a:xfrm>
            <a:off x="344805" y="1436370"/>
            <a:ext cx="8147050" cy="3843655"/>
          </a:xfrm>
        </p:spPr>
        <p:txBody>
          <a:bodyPr vert="horz">
            <a:normAutofit fontScale="92500" lnSpcReduction="20000"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Char char=""/>
              <a:defRPr/>
            </a:pPr>
            <a:r>
              <a:rPr kumimoji="0" lang="zh-CN" alt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    </a:t>
            </a: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太空旅馆里的空气是新鲜的。因为它全身的结构是密封的，再加上太空旅馆是一个一个真正的电气化世界，一切动力都使用太阳能发的电，既没有燃烧煤、石油所引起的环境污染，也不会产生使人担心的核发电酿成的核辐射。</a:t>
            </a:r>
          </a:p>
          <a:p>
            <a:pPr marL="274320" marR="0" lvl="0" indent="-27432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Char char=""/>
              <a:defRPr/>
            </a:pP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    在环形室的另一头，还设有供航天客机停泊的机场。它一来接待来自地球的游客，二来也可以从这里乘航天客机去月球观光游览。</a:t>
            </a:r>
          </a:p>
        </p:txBody>
      </p:sp>
    </p:spTree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5" descr="QQ截图2015072017124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2006" y="713358"/>
            <a:ext cx="3065317" cy="260579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243" name="Picture 6" descr="QQ截图2015072017130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7281" y="713358"/>
            <a:ext cx="3646485" cy="222465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244" name="Picture 7" descr="QQ截图2015072017131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76056" y="3501008"/>
            <a:ext cx="3372119" cy="2421979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245" name="Picture 8" descr="b2de9c82d158ccbf41cdfc6d19d8bc3eb1354177_副本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2006" y="4024884"/>
            <a:ext cx="3449157" cy="190028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4" descr="241f95cad1c8a786f74203596709c93d70cf5078_副本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47709" y="619820"/>
            <a:ext cx="2034351" cy="2500061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1267" name="Picture 5" descr="37d12f2eb9389b50478ea9058535e5dde7116e77_副本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13687" y="3717032"/>
            <a:ext cx="2358897" cy="23034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1268" name="Picture 6" descr="2cf5e0fe9925bc31422c48cf5edf8db1cb137077_副本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79582" y="3859907"/>
            <a:ext cx="2961815" cy="2095039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1269" name="Picture 8" descr="a686c9177f3e670988710ca83bc79f3df8dc5577_副本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52784" y="548382"/>
            <a:ext cx="3337813" cy="259769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387" name="TextBox 4"/>
          <p:cNvSpPr txBox="1"/>
          <p:nvPr/>
        </p:nvSpPr>
        <p:spPr>
          <a:xfrm>
            <a:off x="1763713" y="3414713"/>
            <a:ext cx="5673725" cy="646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3600" b="1" dirty="0">
                <a:latin typeface="Comic Sans MS" panose="030F0702030302020204" pitchFamily="66" charset="0"/>
                <a:ea typeface="微软雅黑" pitchFamily="34" charset="-122"/>
              </a:rPr>
              <a:t>Part III While-Learning</a:t>
            </a:r>
            <a:endParaRPr lang="zh-CN" altLang="en-US" sz="3600" b="1" dirty="0">
              <a:latin typeface="Comic Sans MS" panose="030F0702030302020204" pitchFamily="66" charset="0"/>
              <a:ea typeface="微软雅黑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/>
          </p:cNvSpPr>
          <p:nvPr>
            <p:ph type="title"/>
          </p:nvPr>
        </p:nvSpPr>
        <p:spPr>
          <a:xfrm>
            <a:off x="323850" y="333251"/>
            <a:ext cx="8229600" cy="709613"/>
          </a:xfrm>
        </p:spPr>
        <p:txBody>
          <a:bodyPr vert="horz" wrap="square" lIns="0" rIns="0" bIns="0" anchor="b"/>
          <a:lstStyle/>
          <a:p>
            <a:pPr algn="ctr"/>
            <a:r>
              <a:rPr lang="zh-CN" altLang="zh-CN" sz="3600" b="1" kern="1200" noProof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Visiting the Space Hotel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idx="1"/>
          </p:nvPr>
        </p:nvSpPr>
        <p:spPr>
          <a:xfrm>
            <a:off x="395288" y="1341314"/>
            <a:ext cx="8208963" cy="1501775"/>
          </a:xfrm>
        </p:spPr>
        <p:txBody>
          <a:bodyPr vert="horz">
            <a:normAutofit/>
          </a:bodyPr>
          <a:lstStyle/>
          <a:p>
            <a:pPr marL="0" marR="0" lvl="0" algn="l" rtl="0" latinLnBrk="0">
              <a:lnSpc>
                <a:spcPct val="100000"/>
              </a:lnSpc>
              <a:spcBef>
                <a:spcPct val="20000"/>
              </a:spcBef>
              <a:buNone/>
            </a:pPr>
            <a:r>
              <a:rPr kumimoji="0" lang="zh-CN" altLang="zh-CN" sz="2800" b="1" i="1" u="none" strike="noStrike" kern="1200" cap="none" spc="0" normalizeH="0" baseline="0" noProof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A  Plan your first day at the Space Hotel. In pairs, complete the timetable. Use the picture below and the notes on page 62 to help you.</a:t>
            </a:r>
          </a:p>
        </p:txBody>
      </p:sp>
      <p:pic>
        <p:nvPicPr>
          <p:cNvPr id="12292" name="Picture 5" descr="C:\Users\Administrator\Desktop\ppt图片\太空玩耍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55875" y="3212976"/>
            <a:ext cx="4103688" cy="275748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9" descr="图片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97188" y="332656"/>
            <a:ext cx="3330575" cy="55705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123" name="AutoShape 3"/>
          <p:cNvSpPr/>
          <p:nvPr/>
        </p:nvSpPr>
        <p:spPr>
          <a:xfrm>
            <a:off x="407988" y="791444"/>
            <a:ext cx="2444750" cy="57785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>
              <a:buFont typeface="Arial" panose="020B0604020202020204" pitchFamily="34" charset="0"/>
              <a:buNone/>
            </a:pPr>
            <a:r>
              <a:rPr lang="en-US" altLang="zh-CN" sz="2800" b="1" dirty="0">
                <a:latin typeface="Times New Roman" panose="02020603050405020304" pitchFamily="18" charset="0"/>
              </a:rPr>
              <a:t>Sports Room</a:t>
            </a:r>
          </a:p>
        </p:txBody>
      </p:sp>
      <p:sp>
        <p:nvSpPr>
          <p:cNvPr id="5124" name="AutoShape 4"/>
          <p:cNvSpPr/>
          <p:nvPr/>
        </p:nvSpPr>
        <p:spPr>
          <a:xfrm>
            <a:off x="407988" y="1799506"/>
            <a:ext cx="2447925" cy="64770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>
              <a:buFont typeface="Arial" panose="020B0604020202020204" pitchFamily="34" charset="0"/>
              <a:buNone/>
            </a:pPr>
            <a:r>
              <a:rPr lang="en-US" altLang="zh-CN" sz="2800" b="1" dirty="0">
                <a:latin typeface="Times New Roman" panose="02020603050405020304" pitchFamily="18" charset="0"/>
              </a:rPr>
              <a:t> </a:t>
            </a:r>
            <a:r>
              <a:rPr lang="zh-CN" altLang="en-US" sz="2800" b="1" dirty="0">
                <a:latin typeface="Times New Roman" panose="02020603050405020304" pitchFamily="18" charset="0"/>
              </a:rPr>
              <a:t>Moon Garden</a:t>
            </a:r>
          </a:p>
        </p:txBody>
      </p:sp>
      <p:sp>
        <p:nvSpPr>
          <p:cNvPr id="5125" name="AutoShape 5"/>
          <p:cNvSpPr/>
          <p:nvPr/>
        </p:nvSpPr>
        <p:spPr>
          <a:xfrm>
            <a:off x="336550" y="3671169"/>
            <a:ext cx="2555875" cy="503237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>
              <a:buFont typeface="Arial" panose="020B0604020202020204" pitchFamily="34" charset="0"/>
              <a:buNone/>
            </a:pPr>
            <a:r>
              <a:rPr lang="en-US" altLang="zh-CN" sz="2800" b="1" dirty="0">
                <a:latin typeface="Times New Roman" panose="02020603050405020304" pitchFamily="18" charset="0"/>
              </a:rPr>
              <a:t>Space Room</a:t>
            </a:r>
          </a:p>
        </p:txBody>
      </p:sp>
      <p:sp>
        <p:nvSpPr>
          <p:cNvPr id="5126" name="AutoShape 6"/>
          <p:cNvSpPr/>
          <p:nvPr/>
        </p:nvSpPr>
        <p:spPr>
          <a:xfrm>
            <a:off x="5953125" y="791444"/>
            <a:ext cx="1871663" cy="576262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>
              <a:buFont typeface="Arial" panose="020B0604020202020204" pitchFamily="34" charset="0"/>
              <a:buNone/>
            </a:pPr>
            <a:r>
              <a:rPr lang="en-US" altLang="zh-CN" sz="2800" b="1" dirty="0">
                <a:latin typeface="Times New Roman" panose="02020603050405020304" pitchFamily="18" charset="0"/>
              </a:rPr>
              <a:t>Shops</a:t>
            </a:r>
          </a:p>
        </p:txBody>
      </p:sp>
      <p:sp>
        <p:nvSpPr>
          <p:cNvPr id="5127" name="AutoShape 7"/>
          <p:cNvSpPr/>
          <p:nvPr/>
        </p:nvSpPr>
        <p:spPr>
          <a:xfrm>
            <a:off x="5953125" y="2663106"/>
            <a:ext cx="1944688" cy="574675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>
              <a:buFont typeface="Arial" panose="020B0604020202020204" pitchFamily="34" charset="0"/>
              <a:buNone/>
            </a:pPr>
            <a:r>
              <a:rPr lang="en-US" altLang="zh-CN" sz="2800" b="1" dirty="0">
                <a:latin typeface="Times New Roman" panose="02020603050405020304" pitchFamily="18" charset="0"/>
              </a:rPr>
              <a:t>Cinema</a:t>
            </a:r>
          </a:p>
        </p:txBody>
      </p:sp>
      <p:sp>
        <p:nvSpPr>
          <p:cNvPr id="5128" name="AutoShape 8"/>
          <p:cNvSpPr/>
          <p:nvPr/>
        </p:nvSpPr>
        <p:spPr>
          <a:xfrm>
            <a:off x="5953125" y="3599731"/>
            <a:ext cx="2808288" cy="64770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>
              <a:buFont typeface="Arial" panose="020B0604020202020204" pitchFamily="34" charset="0"/>
              <a:buNone/>
            </a:pPr>
            <a:r>
              <a:rPr lang="en-US" altLang="zh-CN" sz="2800" b="1" dirty="0">
                <a:latin typeface="Times New Roman" panose="02020603050405020304" pitchFamily="18" charset="0"/>
              </a:rPr>
              <a:t>Star Restaurant</a:t>
            </a:r>
          </a:p>
        </p:txBody>
      </p:sp>
      <p:sp>
        <p:nvSpPr>
          <p:cNvPr id="13321" name="Line 10"/>
          <p:cNvSpPr/>
          <p:nvPr/>
        </p:nvSpPr>
        <p:spPr>
          <a:xfrm>
            <a:off x="4368800" y="3094906"/>
            <a:ext cx="1871663" cy="0"/>
          </a:xfrm>
          <a:prstGeom prst="line">
            <a:avLst/>
          </a:prstGeom>
          <a:ln w="9525">
            <a:noFill/>
          </a:ln>
        </p:spPr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 bldLvl="0" animBg="1"/>
      <p:bldP spid="5124" grpId="0" bldLvl="0" animBg="1"/>
      <p:bldP spid="5125" grpId="0" bldLvl="0" animBg="1"/>
      <p:bldP spid="5126" grpId="0" bldLvl="0" animBg="1"/>
      <p:bldP spid="5127" grpId="0" bldLvl="0" animBg="1"/>
      <p:bldP spid="5128" grpId="0" bldLvl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908050"/>
            <a:ext cx="8229600" cy="504825"/>
          </a:xfrm>
        </p:spPr>
        <p:txBody>
          <a:bodyPr vert="horz" lIns="0" rIns="0" bIns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zh-CN" sz="2800" b="1" i="1" u="none" strike="noStrike" kern="1200" cap="none" spc="0" normalizeH="0" baseline="0" noProof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Fill in the timetable.</a:t>
            </a:r>
          </a:p>
        </p:txBody>
      </p:sp>
      <p:graphicFrame>
        <p:nvGraphicFramePr>
          <p:cNvPr id="6190" name="Group 46"/>
          <p:cNvGraphicFramePr>
            <a:graphicFrameLocks noGrp="1"/>
          </p:cNvGraphicFramePr>
          <p:nvPr/>
        </p:nvGraphicFramePr>
        <p:xfrm>
          <a:off x="323850" y="1773238"/>
          <a:ext cx="8497888" cy="3506946"/>
        </p:xfrm>
        <a:graphic>
          <a:graphicData uri="http://schemas.openxmlformats.org/drawingml/2006/table">
            <a:tbl>
              <a:tblPr/>
              <a:tblGrid>
                <a:gridCol w="1882775"/>
                <a:gridCol w="6615113"/>
              </a:tblGrid>
              <a:tr h="72008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Time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Where to go and what to do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F81BD"/>
                    </a:solidFill>
                  </a:tcPr>
                </a:tc>
              </a:tr>
              <a:tr h="61404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8 a.m.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Have breakfast in the Star Restaurant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67881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9 a.m.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Watch______________________________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81534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10 a.m.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Visit________________________________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67866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_______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____________________________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465570" y="588794"/>
            <a:ext cx="8207375" cy="1000125"/>
          </a:xfrm>
        </p:spPr>
        <p:txBody>
          <a:bodyPr vert="horz" lIns="0" rIns="0" bIns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zh-CN" sz="2800" b="1" i="1" u="none" strike="noStrike" kern="1200" cap="none" spc="0" normalizeH="0" baseline="0" noProof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B Write a plan for your first day at Space Hotel. You  </a:t>
            </a:r>
            <a:br>
              <a:rPr kumimoji="0" lang="zh-CN" altLang="zh-CN" sz="2800" b="1" i="1" u="none" strike="noStrike" kern="1200" cap="none" spc="0" normalizeH="0" baseline="0" noProof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br>
            <a:r>
              <a:rPr kumimoji="0" lang="zh-CN" altLang="zh-CN" sz="2800" b="1" i="1" u="none" strike="noStrike" kern="1200" cap="none" spc="0" normalizeH="0" baseline="0" noProof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  can start like this: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idx="1"/>
          </p:nvPr>
        </p:nvSpPr>
        <p:spPr>
          <a:xfrm>
            <a:off x="899592" y="1844824"/>
            <a:ext cx="7102475" cy="4177030"/>
          </a:xfrm>
        </p:spPr>
        <p:txBody>
          <a:bodyPr vert="horz">
            <a:normAutofit fontScale="92500"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Tx/>
              <a:buNone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We are going to have breakfast in the </a:t>
            </a: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Star Restaurant 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Tx/>
              <a:buNone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at </a:t>
            </a: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8 </a:t>
            </a: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a.m. At 9 a.m., we are </a:t>
            </a: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going to _____________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Tx/>
              <a:buNone/>
              <a:defRPr/>
            </a:pPr>
            <a:r>
              <a:rPr kumimoji="0" lang="en-US" altLang="zh-CN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__________________________________________ </a:t>
            </a: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 </a:t>
            </a:r>
            <a:endParaRPr kumimoji="0" lang="en-US" altLang="zh-CN" sz="2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Tx/>
              <a:buNone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__________________________________________</a:t>
            </a:r>
            <a:endParaRPr kumimoji="0" lang="en-US" altLang="zh-CN" sz="2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Tx/>
              <a:buNone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__________________________________________</a:t>
            </a:r>
            <a:endParaRPr kumimoji="0" lang="en-US" altLang="zh-CN" sz="2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Tx/>
              <a:buNone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__________________________________________</a:t>
            </a:r>
            <a:endParaRPr kumimoji="0" lang="en-US" altLang="zh-CN" sz="2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Tx/>
              <a:buNone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__________________________________________</a:t>
            </a:r>
            <a:endParaRPr kumimoji="0" lang="en-US" altLang="zh-CN" sz="2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Tx/>
              <a:buNone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__________________________________________</a:t>
            </a:r>
            <a:endParaRPr kumimoji="0" lang="en-US" altLang="zh-CN" sz="2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Tx/>
              <a:buNone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_____________________</a:t>
            </a:r>
            <a:r>
              <a:rPr kumimoji="0" lang="en-US" altLang="zh-CN" sz="2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__________________</a:t>
            </a: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t>___</a:t>
            </a:r>
          </a:p>
        </p:txBody>
      </p:sp>
    </p:spTree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2531" name="TextBox 4"/>
          <p:cNvSpPr txBox="1"/>
          <p:nvPr/>
        </p:nvSpPr>
        <p:spPr>
          <a:xfrm>
            <a:off x="2124075" y="3414713"/>
            <a:ext cx="5149850" cy="646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3600" b="1" dirty="0">
                <a:latin typeface="Comic Sans MS" panose="030F0702030302020204" pitchFamily="66" charset="0"/>
                <a:ea typeface="微软雅黑" pitchFamily="34" charset="-122"/>
              </a:rPr>
              <a:t>Part IV Post-Learning</a:t>
            </a:r>
            <a:endParaRPr lang="zh-CN" altLang="en-US" sz="3600" b="1" dirty="0">
              <a:latin typeface="Comic Sans MS" panose="030F0702030302020204" pitchFamily="66" charset="0"/>
              <a:ea typeface="微软雅黑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512445" y="608330"/>
            <a:ext cx="8119110" cy="181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sz="2800" b="1" i="1" noProof="0">
                <a:solidFill>
                  <a:srgbClr val="0070C0"/>
                </a:solidFill>
                <a:effectLst/>
                <a:latin typeface="Times New Roman" panose="02020603050405020304" pitchFamily="18" charset="0"/>
              </a:rPr>
              <a:t>Read the notes about the trip plan to Happy Island. Then write an announcement to tell your classmates about the plan.</a:t>
            </a:r>
          </a:p>
          <a:p>
            <a:pPr algn="ctr"/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Trip to Happy Island(10 October)</a:t>
            </a:r>
          </a:p>
        </p:txBody>
      </p:sp>
      <p:graphicFrame>
        <p:nvGraphicFramePr>
          <p:cNvPr id="5" name="表格 4"/>
          <p:cNvGraphicFramePr/>
          <p:nvPr/>
        </p:nvGraphicFramePr>
        <p:xfrm>
          <a:off x="833755" y="2423160"/>
          <a:ext cx="7797800" cy="40233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898900"/>
                <a:gridCol w="3898900"/>
              </a:tblGrid>
              <a:tr h="38100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zh-CN" sz="2400"/>
                        <a:t>Time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zh-CN" sz="2400"/>
                        <a:t>Activity</a:t>
                      </a:r>
                    </a:p>
                  </a:txBody>
                  <a:tcPr/>
                </a:tc>
              </a:tr>
              <a:tr h="45720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zh-CN" sz="2400"/>
                        <a:t>7:30 a.m.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zh-CN" sz="2400"/>
                        <a:t>meet at the school gate</a:t>
                      </a:r>
                    </a:p>
                  </a:txBody>
                  <a:tcPr/>
                </a:tc>
              </a:tr>
              <a:tr h="38100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zh-CN" sz="2400"/>
                        <a:t>8:10 a.m.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zh-CN" sz="2400"/>
                        <a:t>take a ferry to Happy Island</a:t>
                      </a:r>
                    </a:p>
                  </a:txBody>
                  <a:tcPr/>
                </a:tc>
              </a:tr>
              <a:tr h="38100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zh-CN" sz="2400"/>
                        <a:t>9:20 a.m.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zh-CN" sz="2400"/>
                        <a:t>arrive at Happy Island</a:t>
                      </a:r>
                    </a:p>
                  </a:txBody>
                  <a:tcPr/>
                </a:tc>
              </a:tr>
              <a:tr h="38100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zh-CN" sz="2400"/>
                        <a:t>10:00 a.m.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zh-CN" sz="2400"/>
                        <a:t>arrive at campsite(on foot)</a:t>
                      </a:r>
                    </a:p>
                  </a:txBody>
                  <a:tcPr/>
                </a:tc>
              </a:tr>
              <a:tr h="38100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zh-CN" sz="2400"/>
                        <a:t>10:00 a.m.-3: p.m.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zh-CN" sz="2400"/>
                        <a:t>study insects, have lunch</a:t>
                      </a:r>
                    </a:p>
                    <a:p>
                      <a:pPr>
                        <a:buNone/>
                      </a:pPr>
                      <a:r>
                        <a:rPr lang="en-US" altLang="zh-CN" sz="2400"/>
                        <a:t>go boating, go hiking</a:t>
                      </a:r>
                    </a:p>
                  </a:txBody>
                  <a:tcPr/>
                </a:tc>
              </a:tr>
              <a:tr h="38100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zh-CN" sz="2400"/>
                        <a:t>3:40 p.m.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zh-CN" sz="2400"/>
                        <a:t>take a ferry back to school</a:t>
                      </a:r>
                    </a:p>
                  </a:txBody>
                  <a:tcPr/>
                </a:tc>
              </a:tr>
              <a:tr h="38100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zh-CN" sz="2400"/>
                        <a:t>5:20 p.m.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zh-CN" sz="2400"/>
                        <a:t>arrive at school</a:t>
                      </a: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9699" name="TextBox 4"/>
          <p:cNvSpPr txBox="1"/>
          <p:nvPr/>
        </p:nvSpPr>
        <p:spPr>
          <a:xfrm>
            <a:off x="3040063" y="3414713"/>
            <a:ext cx="2566987" cy="646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3600" b="1" dirty="0">
                <a:latin typeface="Comic Sans MS" panose="030F0702030302020204" pitchFamily="66" charset="0"/>
                <a:ea typeface="微软雅黑" pitchFamily="34" charset="-122"/>
              </a:rPr>
              <a:t>Thank you!</a:t>
            </a:r>
            <a:endParaRPr lang="zh-CN" altLang="en-US" sz="3600" b="1" dirty="0">
              <a:latin typeface="Comic Sans MS" panose="030F0702030302020204" pitchFamily="66" charset="0"/>
              <a:ea typeface="微软雅黑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theme/theme1.xml><?xml version="1.0" encoding="utf-8"?>
<a:theme xmlns:a="http://schemas.openxmlformats.org/drawingml/2006/main" name="u7模板">
  <a:themeElements>
    <a:clrScheme name="7_流畅 1">
      <a:dk1>
        <a:srgbClr val="000000"/>
      </a:dk1>
      <a:lt1>
        <a:srgbClr val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FFFFFF"/>
      </a:accent3>
      <a:accent4>
        <a:srgbClr val="000000"/>
      </a:accent4>
      <a:accent5>
        <a:srgbClr val="AABBDF"/>
      </a:accent5>
      <a:accent6>
        <a:srgbClr val="008EC4"/>
      </a:accent6>
      <a:hlink>
        <a:srgbClr val="E2D700"/>
      </a:hlink>
      <a:folHlink>
        <a:srgbClr val="85DFD0"/>
      </a:folHlink>
    </a:clrScheme>
    <a:fontScheme name="自定义 5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7_流畅 1">
        <a:dk1>
          <a:srgbClr val="000000"/>
        </a:dk1>
        <a:lt1>
          <a:srgbClr val="FFFFFF"/>
        </a:lt1>
        <a:dk2>
          <a:srgbClr val="04617B"/>
        </a:dk2>
        <a:lt2>
          <a:srgbClr val="DBF5F9"/>
        </a:lt2>
        <a:accent1>
          <a:srgbClr val="0F6FC6"/>
        </a:accent1>
        <a:accent2>
          <a:srgbClr val="009DD9"/>
        </a:accent2>
        <a:accent3>
          <a:srgbClr val="FFFFFF"/>
        </a:accent3>
        <a:accent4>
          <a:srgbClr val="000000"/>
        </a:accent4>
        <a:accent5>
          <a:srgbClr val="AABBDF"/>
        </a:accent5>
        <a:accent6>
          <a:srgbClr val="008EC4"/>
        </a:accent6>
        <a:hlink>
          <a:srgbClr val="E2D700"/>
        </a:hlink>
        <a:folHlink>
          <a:srgbClr val="85DFD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u7模板">
  <a:themeElements>
    <a:clrScheme name="7_流畅 1">
      <a:dk1>
        <a:srgbClr val="000000"/>
      </a:dk1>
      <a:lt1>
        <a:srgbClr val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FFFFFF"/>
      </a:accent3>
      <a:accent4>
        <a:srgbClr val="000000"/>
      </a:accent4>
      <a:accent5>
        <a:srgbClr val="AABBDF"/>
      </a:accent5>
      <a:accent6>
        <a:srgbClr val="008EC4"/>
      </a:accent6>
      <a:hlink>
        <a:srgbClr val="E2D700"/>
      </a:hlink>
      <a:folHlink>
        <a:srgbClr val="85DFD0"/>
      </a:folHlink>
    </a:clrScheme>
    <a:fontScheme name="自定义 5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7_流畅 1">
        <a:dk1>
          <a:srgbClr val="000000"/>
        </a:dk1>
        <a:lt1>
          <a:srgbClr val="FFFFFF"/>
        </a:lt1>
        <a:dk2>
          <a:srgbClr val="04617B"/>
        </a:dk2>
        <a:lt2>
          <a:srgbClr val="DBF5F9"/>
        </a:lt2>
        <a:accent1>
          <a:srgbClr val="0F6FC6"/>
        </a:accent1>
        <a:accent2>
          <a:srgbClr val="009DD9"/>
        </a:accent2>
        <a:accent3>
          <a:srgbClr val="FFFFFF"/>
        </a:accent3>
        <a:accent4>
          <a:srgbClr val="000000"/>
        </a:accent4>
        <a:accent5>
          <a:srgbClr val="AABBDF"/>
        </a:accent5>
        <a:accent6>
          <a:srgbClr val="008EC4"/>
        </a:accent6>
        <a:hlink>
          <a:srgbClr val="E2D700"/>
        </a:hlink>
        <a:folHlink>
          <a:srgbClr val="85DFD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824</Words>
  <Application>Microsoft Office PowerPoint</Application>
  <PresentationFormat>全屏显示(4:3)</PresentationFormat>
  <Paragraphs>101</Paragraphs>
  <Slides>20</Slides>
  <Notes>1</Notes>
  <HiddenSlides>0</HiddenSlides>
  <MMClips>0</MMClips>
  <ScaleCrop>false</ScaleCrop>
  <HeadingPairs>
    <vt:vector size="4" baseType="variant">
      <vt:variant>
        <vt:lpstr>主题</vt:lpstr>
      </vt:variant>
      <vt:variant>
        <vt:i4>2</vt:i4>
      </vt:variant>
      <vt:variant>
        <vt:lpstr>幻灯片标题</vt:lpstr>
      </vt:variant>
      <vt:variant>
        <vt:i4>20</vt:i4>
      </vt:variant>
    </vt:vector>
  </HeadingPairs>
  <TitlesOfParts>
    <vt:vector size="22" baseType="lpstr">
      <vt:lpstr>u7模板</vt:lpstr>
      <vt:lpstr>1_u7模板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太空旅馆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Visiting the Space Hotel</vt:lpstr>
      <vt:lpstr>PowerPoint 演示文稿</vt:lpstr>
      <vt:lpstr>Fill in the timetable.</vt:lpstr>
      <vt:lpstr>B Write a plan for your first day at Space Hotel. You       can start like this:</vt:lpstr>
      <vt:lpstr>PowerPoint 演示文稿</vt:lpstr>
      <vt:lpstr>PowerPoint 演示文稿</vt:lpstr>
      <vt:lpstr>PowerPoint 演示文稿</vt:lpstr>
    </vt:vector>
  </TitlesOfParts>
  <Company>http://www.windows89.com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英语周报</dc:creator>
  <cp:lastModifiedBy>User</cp:lastModifiedBy>
  <cp:revision>39</cp:revision>
  <dcterms:created xsi:type="dcterms:W3CDTF">2017-01-09T01:06:00Z</dcterms:created>
  <dcterms:modified xsi:type="dcterms:W3CDTF">2018-08-15T08:33:16Z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2052-10.1.0.6749</vt:lpwstr>
  </property>
</Properties>
</file>