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heme/theme2.xml" ContentType="application/vnd.openxmlformats-officedocument.theme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323" r:id="rId4"/>
    <p:sldId id="324" r:id="rId5"/>
    <p:sldId id="326" r:id="rId6"/>
    <p:sldId id="327" r:id="rId7"/>
    <p:sldId id="264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0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404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7B7E82"/>
    <a:srgbClr val="D7D8D9"/>
    <a:srgbClr val="DA0E2C"/>
    <a:srgbClr val="FFFFFF"/>
    <a:srgbClr val="ED1636"/>
    <a:srgbClr val="EA0029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78" autoAdjust="0"/>
    <p:restoredTop sz="96274" autoAdjust="0"/>
  </p:normalViewPr>
  <p:slideViewPr>
    <p:cSldViewPr snapToGrid="0" showGuides="1">
      <p:cViewPr varScale="1">
        <p:scale>
          <a:sx n="67" d="100"/>
          <a:sy n="67" d="100"/>
        </p:scale>
        <p:origin x="912" y="48"/>
      </p:cViewPr>
      <p:guideLst>
        <p:guide orient="horz" pos="504"/>
        <p:guide pos="3840"/>
        <p:guide orient="horz" pos="404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 descr="一本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  <p:sp>
        <p:nvSpPr>
          <p:cNvPr id="7" name="矩形: 圆角 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497C9380-DB4D-44C1-9B23-8DF7EA7B7EB8}"/>
              </a:ext>
            </a:extLst>
          </p:cNvPr>
          <p:cNvSpPr/>
          <p:nvPr userDrawn="1"/>
        </p:nvSpPr>
        <p:spPr>
          <a:xfrm>
            <a:off x="9936361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上一页</a:t>
            </a:r>
          </a:p>
        </p:txBody>
      </p:sp>
      <p:sp>
        <p:nvSpPr>
          <p:cNvPr id="9" name="矩形: 圆角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445C252-AB58-4B2A-B42E-A70C8845C268}"/>
              </a:ext>
            </a:extLst>
          </p:cNvPr>
          <p:cNvSpPr/>
          <p:nvPr userDrawn="1"/>
        </p:nvSpPr>
        <p:spPr>
          <a:xfrm>
            <a:off x="11225258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下一页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12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1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2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YTSlide_4_1_1.5_1.9_1.5_1.5__0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网格"/>
          <p:cNvPicPr>
            <a:picLocks noChangeAspect="1"/>
          </p:cNvPicPr>
          <p:nvPr/>
        </p:nvPicPr>
        <p:blipFill>
          <a:blip r:embed="rId4"/>
          <a:srcRect t="37222" b="36963"/>
          <a:stretch>
            <a:fillRect/>
          </a:stretch>
        </p:blipFill>
        <p:spPr>
          <a:xfrm>
            <a:off x="0" y="2113915"/>
            <a:ext cx="12191365" cy="2847340"/>
          </a:xfrm>
          <a:prstGeom prst="rect">
            <a:avLst/>
          </a:prstGeom>
        </p:spPr>
      </p:pic>
      <p:sp>
        <p:nvSpPr>
          <p:cNvPr id="9" name="对角圆角矩形 8"/>
          <p:cNvSpPr/>
          <p:nvPr/>
        </p:nvSpPr>
        <p:spPr>
          <a:xfrm>
            <a:off x="1594485" y="2219325"/>
            <a:ext cx="9002395" cy="2593340"/>
          </a:xfrm>
          <a:prstGeom prst="round2DiagRect">
            <a:avLst/>
          </a:prstGeom>
          <a:solidFill>
            <a:schemeClr val="bg1"/>
          </a:solidFill>
          <a:ln>
            <a:solidFill>
              <a:srgbClr val="EA002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47808" y="5080635"/>
            <a:ext cx="4096385" cy="60960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mc="http://schemas.openxmlformats.org/markup-compatibility/2006" xmlns:p14="http://schemas.microsoft.com/office/powerpoint/2010/main" xmlns:wpsdc="http://www.wps.cn/officeDocument/2022/drawingmlCustomData" type="sub-title"/>
              </a:ext>
            </a:extLst>
          </a:bodyPr>
          <a:lstStyle/>
          <a:p>
            <a:pPr algn="ctr"/>
            <a:r>
              <a:rPr lang="zh-CN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初中</a:t>
            </a:r>
            <a:r>
              <a:rPr lang="zh-CN" altLang="en-US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物理</a:t>
            </a:r>
            <a:endParaRPr lang="zh-CN" sz="3600" spc="200" dirty="0"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85870" y="5618480"/>
            <a:ext cx="4620260" cy="50165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mc="http://schemas.openxmlformats.org/markup-compatibility/2006" xmlns:p14="http://schemas.microsoft.com/office/powerpoint/2010/main" xmlns:wpsdc="http://www.wps.cn/officeDocument/2022/drawingmlCustomData" type="sub-title"/>
              </a:ext>
            </a:extLst>
          </a:bodyPr>
          <a:lstStyle/>
          <a:p>
            <a:pPr algn="ctr"/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八年级上册（</a:t>
            </a:r>
            <a:r>
              <a:rPr lang="en-US" altLang="zh-CN" sz="2400" spc="200" dirty="0">
                <a:latin typeface="Arial" panose="020B0604020202020204" pitchFamily="34" charset="0"/>
                <a:ea typeface="微软雅黑" panose="020B0503020204020204" charset="-122"/>
              </a:rPr>
              <a:t>RJ</a:t>
            </a:r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版）</a:t>
            </a:r>
          </a:p>
        </p:txBody>
      </p:sp>
      <p:pic>
        <p:nvPicPr>
          <p:cNvPr id="13" name="图片 12" descr="同步训练1"/>
          <p:cNvPicPr>
            <a:picLocks noChangeAspect="1"/>
          </p:cNvPicPr>
          <p:nvPr/>
        </p:nvPicPr>
        <p:blipFill>
          <a:blip r:embed="rId5"/>
          <a:srcRect l="7201" t="41931" r="16569" b="41523"/>
          <a:stretch>
            <a:fillRect/>
          </a:stretch>
        </p:blipFill>
        <p:spPr>
          <a:xfrm>
            <a:off x="2239645" y="2332355"/>
            <a:ext cx="7393305" cy="2270125"/>
          </a:xfrm>
          <a:prstGeom prst="rect">
            <a:avLst/>
          </a:prstGeom>
        </p:spPr>
      </p:pic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 xmlns:wpsdc="http://www.wps.cn/officeDocument/2022/drawingmlCustomData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5175" cy="1500505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15403" y="318770"/>
            <a:ext cx="956119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latinLnBrk="0" hangingPunct="0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第五章　透镜及其应用</a:t>
            </a:r>
          </a:p>
        </p:txBody>
      </p:sp>
      <p:sp>
        <p:nvSpPr>
          <p:cNvPr id="7" name="Rectangle 5"/>
          <p:cNvSpPr/>
          <p:nvPr/>
        </p:nvSpPr>
        <p:spPr>
          <a:xfrm>
            <a:off x="1119663" y="2202815"/>
            <a:ext cx="9966643" cy="24523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ctr">
            <a:noAutofit/>
          </a:bodyPr>
          <a:lstStyle/>
          <a:p>
            <a:pPr algn="ctr" eaLnBrk="1" latinLnBrk="0" hangingPunct="0"/>
            <a:r>
              <a:rPr lang="zh-CN" altLang="en-US" sz="3600" b="1" dirty="0">
                <a:latin typeface="+mj-ea"/>
                <a:ea typeface="+mj-ea"/>
                <a:cs typeface="+mj-ea"/>
                <a:sym typeface="+mn-ea"/>
              </a:rPr>
              <a:t>第5节　跨学科实践：制作望远镜</a:t>
            </a:r>
          </a:p>
        </p:txBody>
      </p:sp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/>
      <p:bldP spid="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14" name="yt_shape_13014"/>
          <p:cNvSpPr txBox="1"/>
          <p:nvPr/>
        </p:nvSpPr>
        <p:spPr>
          <a:xfrm>
            <a:off x="540119" y="1115972"/>
            <a:ext cx="11492915" cy="171873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/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小阳学习了望远镜的原理之后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自己动手制作了一个望远镜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_⨹_1_ff353"/>
              </a:rPr>
              <a:t>，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结构如图甲所示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其中物镜的焦距为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20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cm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目镜的焦距为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5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cm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2_81437"/>
              </a:rPr>
              <a:t>经过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不断的调试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他看到了远处物体最大最清晰的像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9_ab451"/>
              </a:rPr>
              <a:t>成像原理的光路图如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图乙所示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下列说法不正确的是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 dirty="0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B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pic>
        <p:nvPicPr>
          <p:cNvPr id="13015" name="yt_image_13015" title="H_187.44">
            <a:extLst>
              <a:ext uri="">
                <a16:creationId xmlns="" xmlns:a14="http://schemas.microsoft.com/office/drawing/2010/main" xmlns:mc="http://schemas.openxmlformats.org/markup-compatibility/2006" xmlns:p14="http://schemas.microsoft.com/office/powerpoint/2010/main" xmlns:a16="http://schemas.microsoft.com/office/drawing/2014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058" y="2903694"/>
            <a:ext cx="4796648" cy="1536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2BAC5788-7316-6646-727B-BDF3606E0F18}"/>
              </a:ext>
            </a:extLst>
          </p:cNvPr>
          <p:cNvSpPr txBox="1"/>
          <p:nvPr/>
        </p:nvSpPr>
        <p:spPr>
          <a:xfrm>
            <a:off x="6495308" y="2231758"/>
            <a:ext cx="41662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B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13017" name="yt_table_13017" title="H_218.4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356746"/>
              </p:ext>
            </p:extLst>
          </p:nvPr>
        </p:nvGraphicFramePr>
        <p:xfrm>
          <a:off x="540119" y="4397777"/>
          <a:ext cx="11512504" cy="2044268"/>
        </p:xfrm>
        <a:graphic>
          <a:graphicData uri="http://schemas.openxmlformats.org/drawingml/2006/table">
            <a:tbl>
              <a:tblPr/>
              <a:tblGrid>
                <a:gridCol w="11512504">
                  <a:extLst>
                    <a:ext uri="{9D8B030D-6E8A-4147-A177-3AD203B41FA5}">
                      <a16:colId xmlns:a16="http://schemas.microsoft.com/office/drawing/2014/main" val="10382"/>
                    </a:ext>
                  </a:extLst>
                </a:gridCol>
              </a:tblGrid>
              <a:tr h="511067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远处的物体经过物镜成像在物镜的焦点附近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45"/>
                  </a:ext>
                </a:extLst>
              </a:tr>
              <a:tr h="511067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眼睛看到的是远处物体的倒立的实像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46"/>
                  </a:ext>
                </a:extLst>
              </a:tr>
              <a:tr h="511067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此时物镜和目镜之间的距离约为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25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cm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47"/>
                  </a:ext>
                </a:extLst>
              </a:tr>
              <a:tr h="511067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物镜的作用相当于照相机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  <a:sym typeface="_⨹_17_8d5d9"/>
                        </a:rPr>
                        <a:t>使远处的物体成像在距离眼睛很近的位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置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48"/>
                  </a:ext>
                </a:extLst>
              </a:tr>
            </a:tbl>
          </a:graphicData>
        </a:graphic>
      </p:graphicFrame>
      <p:pic>
        <p:nvPicPr>
          <p:cNvPr id="13" name="图片 12">
            <a:extLst>
              <a:ext uri="{FF2B5EF4-FFF2-40B4-BE49-F238E27FC236}">
                <a16:creationId xmlns:a16="http://schemas.microsoft.com/office/drawing/2014/main" id="{2E3D6720-7B90-4647-802F-7905F505B9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090" y="651227"/>
            <a:ext cx="10582275" cy="457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19" name="yt_shape_13019"/>
          <p:cNvSpPr txBox="1"/>
          <p:nvPr/>
        </p:nvSpPr>
        <p:spPr>
          <a:xfrm>
            <a:off x="540119" y="684000"/>
            <a:ext cx="11492915" cy="328147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小金购买了一个天文望远镜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他拆解后发现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7_1f6c2,isEnd"/>
              </a:rPr>
              <a:t>天文望远镜的目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镜和物镜都是凸透镜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查阅资料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找到如图所示的原理图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5_48dd5,isEnd"/>
              </a:rPr>
              <a:t>若物镜的焦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距为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F</a:t>
            </a:r>
            <a:r>
              <a:rPr lang="en-US" altLang="zh-CN" sz="2800" b="0" i="0" u="none" baseline="-2500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目镜的焦距为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F</a:t>
            </a:r>
            <a:r>
              <a:rPr lang="en-US" altLang="zh-CN" sz="2800" b="0" i="0" u="none" baseline="-2500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物镜所起的作用相当于是一个</a:t>
            </a:r>
            <a:r>
              <a:rPr sz="28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           </a:t>
            </a:r>
            <a:r>
              <a:rPr sz="15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100" spc="-100">
                <a:latin typeface="Times New Roman"/>
              </a:rPr>
              <a:t>⁠</a:t>
            </a:r>
            <a:br>
              <a:rPr lang="zh-CN" altLang="zh-CN" sz="100" b="1" i="0" spc="-10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选填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照相机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投影仪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或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放大镜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物镜成像的像距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v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2_f7c94,isEnd"/>
              </a:rPr>
              <a:t>范围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是</a:t>
            </a:r>
            <a:r>
              <a:rPr sz="28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                      </a:t>
            </a:r>
            <a:r>
              <a:rPr sz="12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若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F</a:t>
            </a:r>
            <a:r>
              <a:rPr lang="en-US" altLang="zh-CN" sz="2800" b="0" i="0" u="none" baseline="-2500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变大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则最后所成的像将</a:t>
            </a:r>
            <a:r>
              <a:rPr sz="28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      </a:t>
            </a:r>
            <a:r>
              <a:rPr sz="2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选填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3e844,isEnd"/>
              </a:rPr>
              <a:t>变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大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变小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或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不变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）。</a:t>
            </a:r>
          </a:p>
        </p:txBody>
      </p:sp>
      <p:pic>
        <p:nvPicPr>
          <p:cNvPr id="13020" name="yt_image_13020">
            <a:extLst>
              <a:ext uri="">
                <a16:creationId xmlns="" xmlns:a14="http://schemas.microsoft.com/office/drawing/2010/main" xmlns:a16="http://schemas.microsoft.com/office/drawing/2014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4028" y="3965476"/>
            <a:ext cx="4563944" cy="244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45270148-BBF9-5573-D469-B5F71AD7D9D0}"/>
              </a:ext>
            </a:extLst>
          </p:cNvPr>
          <p:cNvSpPr txBox="1"/>
          <p:nvPr/>
        </p:nvSpPr>
        <p:spPr>
          <a:xfrm>
            <a:off x="9659196" y="1707754"/>
            <a:ext cx="1608836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照相机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330A581-C349-FDEA-4467-8757AA7D279B}"/>
              </a:ext>
            </a:extLst>
          </p:cNvPr>
          <p:cNvSpPr txBox="1"/>
          <p:nvPr/>
        </p:nvSpPr>
        <p:spPr>
          <a:xfrm>
            <a:off x="1162896" y="2760495"/>
            <a:ext cx="2297811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1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F</a:t>
            </a:r>
            <a:r>
              <a:rPr kumimoji="0" lang="en-US" altLang="zh-CN" sz="2800" b="1" i="0" strike="noStrike" kern="1200" cap="none" spc="0" normalizeH="0" baseline="-250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1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宋体" pitchFamily="28"/>
                <a:ea typeface="宋体" pitchFamily="28"/>
                <a:cs typeface="+mn-cs"/>
              </a:rPr>
              <a:t>＜</a:t>
            </a:r>
            <a:r>
              <a:rPr kumimoji="0" lang="en-US" altLang="zh-CN" sz="2800" b="1" i="1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v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宋体" pitchFamily="28"/>
                <a:ea typeface="宋体" pitchFamily="28"/>
                <a:cs typeface="+mn-cs"/>
              </a:rPr>
              <a:t>＜</a:t>
            </a: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2</a:t>
            </a:r>
            <a:r>
              <a:rPr kumimoji="0" lang="en-US" altLang="zh-CN" sz="2800" b="1" i="1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F</a:t>
            </a:r>
            <a:r>
              <a:rPr kumimoji="0" lang="en-US" altLang="zh-CN" sz="2800" b="1" i="0" strike="noStrike" kern="1200" cap="none" spc="0" normalizeH="0" baseline="-250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1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4F2D0A2-09CF-DCD7-655E-A8C8FB862715}"/>
              </a:ext>
            </a:extLst>
          </p:cNvPr>
          <p:cNvSpPr txBox="1"/>
          <p:nvPr/>
        </p:nvSpPr>
        <p:spPr>
          <a:xfrm>
            <a:off x="8597157" y="2817226"/>
            <a:ext cx="1251649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变小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26" name="yt_shape_13026"/>
          <p:cNvSpPr txBox="1"/>
          <p:nvPr/>
        </p:nvSpPr>
        <p:spPr>
          <a:xfrm>
            <a:off x="540120" y="1355520"/>
            <a:ext cx="11492915" cy="21803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物体对眼睛所成的视角决定了物体在视网膜上所成像的大小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_⨹_1_98366"/>
              </a:rPr>
              <a:t>，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视角越大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所成像越大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眼睛看物体就越清楚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0_3cb20"/>
              </a:rPr>
              <a:t>视角大小不仅跟物体大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小有关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还跟物体到眼睛的距离有关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下列四种情况中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6_fd3e7"/>
              </a:rPr>
              <a:t>眼睛感觉最高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的物体是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B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3027" name="yt_table_13027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662766"/>
              </p:ext>
            </p:extLst>
          </p:nvPr>
        </p:nvGraphicFramePr>
        <p:xfrm>
          <a:off x="540066" y="3586648"/>
          <a:ext cx="4873625" cy="2218944"/>
        </p:xfrm>
        <a:graphic>
          <a:graphicData uri="http://schemas.openxmlformats.org/drawingml/2006/table">
            <a:tbl>
              <a:tblPr/>
              <a:tblGrid>
                <a:gridCol w="4873625">
                  <a:extLst>
                    <a:ext uri="{9D8B030D-6E8A-4147-A177-3AD203B41FA5}">
                      <a16:colId xmlns:a16="http://schemas.microsoft.com/office/drawing/2014/main" val="103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20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远的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1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6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高的人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18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远的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1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7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高的小树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20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远的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1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7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高的栏杆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40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远的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1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7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高的竹竿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52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9BF44356-4883-A8BA-A32D-867DDF0AF917}"/>
              </a:ext>
            </a:extLst>
          </p:cNvPr>
          <p:cNvSpPr txBox="1"/>
          <p:nvPr/>
        </p:nvSpPr>
        <p:spPr>
          <a:xfrm>
            <a:off x="2583709" y="2972922"/>
            <a:ext cx="41662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B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38CA162A-EB18-4C4E-8D96-4B10DB85F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693" y="807385"/>
            <a:ext cx="10658475" cy="4762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29" name="yt_shape_13029"/>
          <p:cNvSpPr txBox="1"/>
          <p:nvPr/>
        </p:nvSpPr>
        <p:spPr>
          <a:xfrm>
            <a:off x="540119" y="684000"/>
            <a:ext cx="11492915" cy="231211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29999"/>
              </a:lnSpc>
            </a:pP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人眼能不能看清一个物体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5_3783f,isEnd"/>
              </a:rPr>
              <a:t>物体对于我们的眼睛所成的视角的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大小十分重要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望远镜所成的像虽然比远方物体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</a:t>
            </a:r>
            <a:r>
              <a:rPr sz="1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6_7ade0,isEnd"/>
              </a:rPr>
              <a:t>但由于它离我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们眼睛很近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再加上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</a:t>
            </a:r>
            <a:r>
              <a:rPr sz="1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镜的放大作用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视角就可以变得很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</a:t>
            </a:r>
            <a:r>
              <a:rPr sz="1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100" spc="-100" dirty="0">
                <a:latin typeface="Times New Roman"/>
              </a:rPr>
              <a:t>⁠</a:t>
            </a:r>
            <a:br>
              <a:rPr lang="zh-CN" altLang="zh-CN" sz="100" b="1" i="0" spc="-1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了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这样我们用望远镜看远处的物体就会感觉到物体被放大了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3523A25-486B-E8F3-478E-E58F2061DF4F}"/>
              </a:ext>
            </a:extLst>
          </p:cNvPr>
          <p:cNvSpPr txBox="1"/>
          <p:nvPr/>
        </p:nvSpPr>
        <p:spPr>
          <a:xfrm>
            <a:off x="8274896" y="1153018"/>
            <a:ext cx="894461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小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2CF0DA4-75D3-8A32-16D1-872F343245FE}"/>
              </a:ext>
            </a:extLst>
          </p:cNvPr>
          <p:cNvSpPr txBox="1"/>
          <p:nvPr/>
        </p:nvSpPr>
        <p:spPr>
          <a:xfrm>
            <a:off x="4007696" y="1707754"/>
            <a:ext cx="894461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目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1D076DB-4C1A-1025-4C3B-55B23F3CF530}"/>
              </a:ext>
            </a:extLst>
          </p:cNvPr>
          <p:cNvSpPr txBox="1"/>
          <p:nvPr/>
        </p:nvSpPr>
        <p:spPr>
          <a:xfrm>
            <a:off x="10413257" y="1707754"/>
            <a:ext cx="894461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大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97"/>
          <p:cNvSpPr txBox="1"/>
          <p:nvPr>
            <p:custDataLst>
              <p:tags r:id="rId2"/>
            </p:custDataLst>
          </p:nvPr>
        </p:nvSpPr>
        <p:spPr>
          <a:xfrm>
            <a:off x="2571193" y="2245308"/>
            <a:ext cx="7063655" cy="1661795"/>
          </a:xfrm>
          <a:prstGeom prst="rect">
            <a:avLst/>
          </a:prstGeom>
          <a:noFill/>
        </p:spPr>
        <p:txBody>
          <a:bodyPr vert="horz" wrap="square" lIns="102973" tIns="0" rIns="10297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谢谢观看</a:t>
            </a:r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lhYjY2Y2VmYWEyZTg5NTI5ZjVjM2JhN2YxYjEzZDY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143</Words>
  <Application>Microsoft Office PowerPoint</Application>
  <PresentationFormat>宽屏</PresentationFormat>
  <Paragraphs>25</Paragraphs>
  <Slides>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30" baseType="lpstr">
      <vt:lpstr>,isEnd</vt:lpstr>
      <vt:lpstr>_⨹_1_3e844,isEnd</vt:lpstr>
      <vt:lpstr>_⨹_1_98366</vt:lpstr>
      <vt:lpstr>_⨹_1_ff353</vt:lpstr>
      <vt:lpstr>_⨹_10_3cb20</vt:lpstr>
      <vt:lpstr>_⨹_15_3783f,isEnd</vt:lpstr>
      <vt:lpstr>_⨹_17_8d5d9</vt:lpstr>
      <vt:lpstr>_⨹_2_81437</vt:lpstr>
      <vt:lpstr>_⨹_2_f7c94,isEnd</vt:lpstr>
      <vt:lpstr>_⨹_5_48dd5,isEnd</vt:lpstr>
      <vt:lpstr>_⨹_6_7ade0,isEnd</vt:lpstr>
      <vt:lpstr>_⨹_6_fd3e7</vt:lpstr>
      <vt:lpstr>_⨹_7_1f6c2,isEnd</vt:lpstr>
      <vt:lpstr>_⨹_9_ab451</vt:lpstr>
      <vt:lpstr>黑体</vt:lpstr>
      <vt:lpstr>思源黑体 CN Bold</vt:lpstr>
      <vt:lpstr>宋体</vt:lpstr>
      <vt:lpstr>微软雅黑</vt:lpstr>
      <vt:lpstr>Arial</vt:lpstr>
      <vt:lpstr>Calibri</vt:lpstr>
      <vt:lpstr>Times New Roman</vt:lpstr>
      <vt:lpstr>Wingdings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书链出品</dc:title>
  <dc:creator>书链出品</dc:creator>
  <cp:keywords/>
  <dc:description/>
  <cp:lastModifiedBy>lenovo</cp:lastModifiedBy>
  <cp:revision>15</cp:revision>
  <dcterms:created xsi:type="dcterms:W3CDTF">2024-07-12T09:55:34Z</dcterms:created>
  <dcterms:modified xsi:type="dcterms:W3CDTF">2024-07-23T02:32:17Z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2052-12.1.0.17147</vt:lpwstr>
  </property>
  <property fmtid="{D5CDD505-2E9C-101B-9397-08002B2CF9AE}" pid="3" name="ICV">
    <vt:lpwstr>8FE14B3F9C784C43909E609B7BC884ED_13</vt:lpwstr>
  </property>
</Properties>
</file>