
<file path=[Content_Types].xml><?xml version="1.0" encoding="utf-8"?>
<Types xmlns="http://schemas.openxmlformats.org/package/2006/content-types">
  <Default Extension="bin" ContentType="application/vnd.ms-office.activeX"/>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activeX/activeX1.xml" ContentType="application/vnd.ms-office.activeX+xml"/>
  <Override PartName="/ppt/embeddings/oleObject1.bin" ContentType="application/vnd.openxmlformats-officedocument.oleObject"/>
  <Override PartName="/ppt/embeddings/oleObject2.bin" ContentType="application/vnd.openxmlformats-officedocument.oleObject"/>
  <Override PartName="/ppt/embeddings/oleObject3.bin" ContentType="application/vnd.openxmlformats-officedocument.oleObject"/>
  <Override PartName="/ppt/embeddings/oleObject4.bin" ContentType="application/vnd.openxmlformats-officedocument.oleObject"/>
  <Override PartName="/ppt/embeddings/oleObject5.bin" ContentType="application/vnd.openxmlformats-officedocument.oleObject"/>
  <Override PartName="/ppt/embeddings/oleObject6.bin" ContentType="application/vnd.openxmlformats-officedocument.oleObject"/>
  <Override PartName="/ppt/embeddings/oleObject7.bin" ContentType="application/vnd.openxmlformats-officedocument.oleObject"/>
  <Override PartName="/ppt/embeddings/oleObject8.bin" ContentType="application/vnd.openxmlformats-officedocument.oleObject"/>
  <Override PartName="/ppt/embeddings/oleObject9.bin" ContentType="application/vnd.openxmlformats-officedocument.oleObject"/>
  <Override PartName="/ppt/embeddings/oleObject10.bin" ContentType="application/vnd.openxmlformats-officedocument.oleObject"/>
  <Override PartName="/ppt/embeddings/oleObject11.bin" ContentType="application/vnd.openxmlformats-officedocument.oleObject"/>
  <Override PartName="/ppt/embeddings/oleObject12.bin" ContentType="application/vnd.openxmlformats-officedocument.oleObject"/>
  <Override PartName="/ppt/embeddings/oleObject13.bin" ContentType="application/vnd.openxmlformats-officedocument.oleObject"/>
  <Override PartName="/ppt/embeddings/oleObject14.bin" ContentType="application/vnd.openxmlformats-officedocument.oleObject"/>
  <Override PartName="/ppt/embeddings/oleObject15.bin" ContentType="application/vnd.openxmlformats-officedocument.oleObject"/>
  <Override PartName="/ppt/embeddings/oleObject16.bin" ContentType="application/vnd.openxmlformats-officedocument.oleObject"/>
  <Override PartName="/ppt/embeddings/oleObject17.bin" ContentType="application/vnd.openxmlformats-officedocument.oleObject"/>
  <Override PartName="/ppt/embeddings/oleObject18.bin" ContentType="application/vnd.openxmlformats-officedocument.oleObject"/>
  <Override PartName="/ppt/embeddings/oleObject19.bin" ContentType="application/vnd.openxmlformats-officedocument.oleObject"/>
  <Override PartName="/ppt/embeddings/oleObject20.bin" ContentType="application/vnd.openxmlformats-officedocument.oleObject"/>
  <Override PartName="/ppt/embeddings/oleObject21.bin" ContentType="application/vnd.openxmlformats-officedocument.oleObject"/>
  <Override PartName="/ppt/embeddings/oleObject22.bin" ContentType="application/vnd.openxmlformats-officedocument.oleObject"/>
  <Override PartName="/ppt/embeddings/oleObject23.bin" ContentType="application/vnd.openxmlformats-officedocument.oleObject"/>
  <Override PartName="/ppt/embeddings/oleObject24.bin" ContentType="application/vnd.openxmlformats-officedocument.oleObject"/>
  <Override PartName="/ppt/embeddings/oleObject25.bin" ContentType="application/vnd.openxmlformats-officedocument.oleObject"/>
  <Override PartName="/ppt/embeddings/oleObject26.bin" ContentType="application/vnd.openxmlformats-officedocument.oleObject"/>
  <Override PartName="/ppt/embeddings/oleObject27.bin" ContentType="application/vnd.openxmlformats-officedocument.oleObject"/>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bookmarkIdSeed="3">
  <p:sldMasterIdLst>
    <p:sldMasterId id="2147483648" r:id="rId1"/>
  </p:sldMasterIdLst>
  <p:notesMasterIdLst>
    <p:notesMasterId r:id="rId35"/>
  </p:notesMasterIdLst>
  <p:sldIdLst>
    <p:sldId id="256" r:id="rId2"/>
    <p:sldId id="303" r:id="rId3"/>
    <p:sldId id="304" r:id="rId4"/>
    <p:sldId id="305" r:id="rId5"/>
    <p:sldId id="261" r:id="rId6"/>
    <p:sldId id="260" r:id="rId7"/>
    <p:sldId id="262" r:id="rId8"/>
    <p:sldId id="323" r:id="rId9"/>
    <p:sldId id="328" r:id="rId10"/>
    <p:sldId id="331" r:id="rId11"/>
    <p:sldId id="267" r:id="rId12"/>
    <p:sldId id="447" r:id="rId13"/>
    <p:sldId id="332" r:id="rId14"/>
    <p:sldId id="334" r:id="rId15"/>
    <p:sldId id="335" r:id="rId16"/>
    <p:sldId id="448" r:id="rId17"/>
    <p:sldId id="327" r:id="rId18"/>
    <p:sldId id="459" r:id="rId19"/>
    <p:sldId id="449" r:id="rId20"/>
    <p:sldId id="454" r:id="rId21"/>
    <p:sldId id="453" r:id="rId22"/>
    <p:sldId id="452" r:id="rId23"/>
    <p:sldId id="450" r:id="rId24"/>
    <p:sldId id="455" r:id="rId25"/>
    <p:sldId id="456" r:id="rId26"/>
    <p:sldId id="451" r:id="rId27"/>
    <p:sldId id="457" r:id="rId28"/>
    <p:sldId id="458" r:id="rId29"/>
    <p:sldId id="416" r:id="rId30"/>
    <p:sldId id="446" r:id="rId31"/>
    <p:sldId id="463" r:id="rId32"/>
    <p:sldId id="460" r:id="rId33"/>
    <p:sldId id="268" r:id="rId34"/>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14EC42"/>
    <a:srgbClr val="FF0000"/>
    <a:srgbClr val="DDDD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howGuides="1">
      <p:cViewPr varScale="1">
        <p:scale>
          <a:sx n="68" d="100"/>
          <a:sy n="68" d="100"/>
        </p:scale>
        <p:origin x="1446" y="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8" Type="http://schemas.openxmlformats.org/officeDocument/2006/relationships/image" Target="../media/image12.wmf"/><Relationship Id="rId3" Type="http://schemas.openxmlformats.org/officeDocument/2006/relationships/image" Target="../media/image7.wmf"/><Relationship Id="rId7" Type="http://schemas.openxmlformats.org/officeDocument/2006/relationships/image" Target="../media/image11.wmf"/><Relationship Id="rId2" Type="http://schemas.openxmlformats.org/officeDocument/2006/relationships/image" Target="../media/image6.wmf"/><Relationship Id="rId1" Type="http://schemas.openxmlformats.org/officeDocument/2006/relationships/image" Target="../media/image5.wmf"/><Relationship Id="rId6" Type="http://schemas.openxmlformats.org/officeDocument/2006/relationships/image" Target="../media/image10.wmf"/><Relationship Id="rId5" Type="http://schemas.openxmlformats.org/officeDocument/2006/relationships/image" Target="../media/image9.wmf"/><Relationship Id="rId10" Type="http://schemas.openxmlformats.org/officeDocument/2006/relationships/image" Target="../media/image14.wmf"/><Relationship Id="rId4" Type="http://schemas.openxmlformats.org/officeDocument/2006/relationships/image" Target="../media/image8.wmf"/><Relationship Id="rId9" Type="http://schemas.openxmlformats.org/officeDocument/2006/relationships/image" Target="../media/image13.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image" Target="../media/image16.wmf"/><Relationship Id="rId1" Type="http://schemas.openxmlformats.org/officeDocument/2006/relationships/image" Target="../media/image15.wmf"/><Relationship Id="rId4" Type="http://schemas.openxmlformats.org/officeDocument/2006/relationships/image" Target="../media/image18.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image" Target="../media/image24.wmf"/><Relationship Id="rId1" Type="http://schemas.openxmlformats.org/officeDocument/2006/relationships/image" Target="../media/image23.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28.wmf"/><Relationship Id="rId1" Type="http://schemas.openxmlformats.org/officeDocument/2006/relationships/image" Target="../media/image27.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9.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51.wmf"/><Relationship Id="rId2" Type="http://schemas.openxmlformats.org/officeDocument/2006/relationships/image" Target="../media/image50.wmf"/><Relationship Id="rId1" Type="http://schemas.openxmlformats.org/officeDocument/2006/relationships/image" Target="../media/image49.wmf"/><Relationship Id="rId6" Type="http://schemas.openxmlformats.org/officeDocument/2006/relationships/image" Target="../media/image54.wmf"/><Relationship Id="rId5" Type="http://schemas.openxmlformats.org/officeDocument/2006/relationships/image" Target="../media/image53.wmf"/><Relationship Id="rId4" Type="http://schemas.openxmlformats.org/officeDocument/2006/relationships/image" Target="../media/image52.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5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fontAlgn="base"/>
            <a:endParaRPr lang="zh-CN" altLang="en-US" strike="noStrike" noProof="1"/>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fontAlgn="base"/>
            <a:fld id="{D2A48B96-639E-45A3-A0BA-2464DFDB1FAA}" type="datetimeFigureOut">
              <a:rPr lang="zh-CN" altLang="en-US" strike="noStrike" noProof="1" smtClean="0">
                <a:latin typeface="Arial" panose="020B0604020202020204" pitchFamily="34" charset="0"/>
                <a:ea typeface="宋体" panose="02010600030101010101" pitchFamily="2" charset="-122"/>
                <a:cs typeface="+mn-cs"/>
              </a:rPr>
              <a:t>2020/2/15</a:t>
            </a:fld>
            <a:endParaRPr lang="zh-CN" altLang="en-US" strike="noStrike" noProof="1"/>
          </a:p>
        </p:txBody>
      </p:sp>
      <p:sp>
        <p:nvSpPr>
          <p:cNvPr id="4100" name="幻灯片图像占位符 3"/>
          <p:cNvSpPr>
            <a:spLocks noGrp="1" noRot="1" noChangeAspect="1"/>
          </p:cNvSpPr>
          <p:nvPr>
            <p:ph type="sldImg"/>
          </p:nvPr>
        </p:nvSpPr>
        <p:spPr>
          <a:xfrm>
            <a:off x="1371600" y="1143000"/>
            <a:ext cx="4114800" cy="3086100"/>
          </a:xfrm>
          <a:prstGeom prst="rect">
            <a:avLst/>
          </a:prstGeom>
          <a:noFill/>
          <a:ln w="12700" cap="flat" cmpd="sng">
            <a:solidFill>
              <a:srgbClr val="000000"/>
            </a:solidFill>
            <a:prstDash val="solid"/>
            <a:round/>
            <a:headEnd type="none" w="med" len="med"/>
            <a:tailEnd type="none" w="med" len="med"/>
          </a:ln>
        </p:spPr>
      </p:sp>
      <p:sp>
        <p:nvSpPr>
          <p:cNvPr id="4101" name="备注占位符 4"/>
          <p:cNvSpPr>
            <a:spLocks noGrp="1"/>
          </p:cNvSpPr>
          <p:nvPr>
            <p:ph type="body" sz="quarter"/>
          </p:nvPr>
        </p:nvSpPr>
        <p:spPr>
          <a:xfrm>
            <a:off x="685800" y="4400550"/>
            <a:ext cx="5486400" cy="3600450"/>
          </a:xfrm>
          <a:prstGeom prst="rect">
            <a:avLst/>
          </a:prstGeom>
          <a:noFill/>
          <a:ln w="9525">
            <a:noFill/>
          </a:ln>
        </p:spPr>
        <p:txBody>
          <a:bodyPr vert="horz" lIns="91440" tIns="45720" rIns="91440" bIns="45720" anchor="t"/>
          <a:lstStyle/>
          <a:p>
            <a:pPr lvl="0"/>
            <a:r>
              <a:rPr lang="zh-CN" altLang="en-US"/>
              <a:t>单击此处编辑母版文本样式</a:t>
            </a:r>
          </a:p>
          <a:p>
            <a:pPr lvl="1" indent="0"/>
            <a:r>
              <a:rPr lang="zh-CN" altLang="en-US"/>
              <a:t>第二级</a:t>
            </a:r>
          </a:p>
          <a:p>
            <a:pPr lvl="2" indent="0"/>
            <a:r>
              <a:rPr lang="zh-CN" altLang="en-US"/>
              <a:t>第三级</a:t>
            </a:r>
          </a:p>
          <a:p>
            <a:pPr lvl="3" indent="0"/>
            <a:r>
              <a:rPr lang="zh-CN" altLang="en-US"/>
              <a:t>第四级</a:t>
            </a:r>
          </a:p>
          <a:p>
            <a:pPr lvl="4" indent="0"/>
            <a:r>
              <a:rPr lang="zh-CN" altLang="en-US"/>
              <a:t>第五级</a:t>
            </a: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a:lvl1pPr>
          </a:lstStyle>
          <a:p>
            <a:pPr fontAlgn="base"/>
            <a:endParaRPr lang="zh-CN" altLang="en-US" strike="noStrike" noProof="1"/>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lvl1pPr algn="r">
              <a:defRPr sz="1200"/>
            </a:lvl1pPr>
          </a:lstStyle>
          <a:p>
            <a:pPr fontAlgn="base"/>
            <a:fld id="{A6837353-30EB-4A48-80EB-173D804AEFBD}" type="slidenum">
              <a:rPr lang="zh-CN" altLang="en-US" strike="noStrike" noProof="1" smtClean="0">
                <a:latin typeface="Arial" panose="020B0604020202020204" pitchFamily="34" charset="0"/>
                <a:ea typeface="宋体" panose="02010600030101010101" pitchFamily="2" charset="-122"/>
                <a:cs typeface="+mn-cs"/>
              </a:rPr>
              <a:t>‹#›</a:t>
            </a:fld>
            <a:endParaRPr lang="zh-CN" altLang="en-US" strike="noStrike" noProof="1"/>
          </a:p>
        </p:txBody>
      </p:sp>
    </p:spTree>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37891" name="Rectangle 3"/>
          <p:cNvSpPr>
            <a:spLocks noGrp="1" noChangeArrowheads="1"/>
          </p:cNvSpPr>
          <p:nvPr>
            <p:ph type="ctrTitle"/>
          </p:nvPr>
        </p:nvSpPr>
        <p:spPr>
          <a:xfrm>
            <a:off x="315913" y="466725"/>
            <a:ext cx="6781800" cy="2133600"/>
          </a:xfrm>
        </p:spPr>
        <p:txBody>
          <a:bodyPr/>
          <a:lstStyle>
            <a:lvl1pPr algn="r">
              <a:defRPr sz="4800"/>
            </a:lvl1pPr>
          </a:lstStyle>
          <a:p>
            <a:pPr fontAlgn="base"/>
            <a:r>
              <a:rPr lang="zh-CN" altLang="en-US" strike="noStrike" noProof="1"/>
              <a:t>单击此处编辑母版标题样式</a:t>
            </a:r>
          </a:p>
        </p:txBody>
      </p:sp>
      <p:sp>
        <p:nvSpPr>
          <p:cNvPr id="37892" name="Rectangle 4"/>
          <p:cNvSpPr>
            <a:spLocks noGrp="1" noChangeArrowheads="1"/>
          </p:cNvSpPr>
          <p:nvPr>
            <p:ph type="subTitle" idx="1"/>
          </p:nvPr>
        </p:nvSpPr>
        <p:spPr>
          <a:xfrm>
            <a:off x="849313" y="3049588"/>
            <a:ext cx="6248400" cy="2362200"/>
          </a:xfrm>
        </p:spPr>
        <p:txBody>
          <a:bodyPr/>
          <a:lstStyle>
            <a:lvl1pPr marL="0" indent="0" algn="r">
              <a:buFont typeface="Wingdings" panose="05000000000000000000" pitchFamily="2" charset="2"/>
              <a:buNone/>
              <a:defRPr sz="3200"/>
            </a:lvl1pPr>
          </a:lstStyle>
          <a:p>
            <a:pPr fontAlgn="base"/>
            <a:r>
              <a:rPr lang="zh-CN" altLang="en-US" strike="noStrike" noProof="1"/>
              <a:t>单击此处编辑母版副标题样式</a:t>
            </a:r>
          </a:p>
        </p:txBody>
      </p:sp>
      <p:sp>
        <p:nvSpPr>
          <p:cNvPr id="74" name="Rectangle 5"/>
          <p:cNvSpPr>
            <a:spLocks noGrp="1" noChangeArrowheads="1"/>
          </p:cNvSpPr>
          <p:nvPr>
            <p:ph type="dt" sz="half" idx="2"/>
          </p:nvPr>
        </p:nvSpPr>
        <p:spPr bwMode="auto">
          <a:xfrm>
            <a:off x="457200" y="6248400"/>
            <a:ext cx="2133600" cy="457200"/>
          </a:xfrm>
          <a:prstGeom prst="rect">
            <a:avLst/>
          </a:prstGeom>
          <a:noFill/>
          <a:ln w="9525">
            <a:noFill/>
            <a:miter lim="800000"/>
          </a:ln>
          <a:effectLst/>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5" name="Rectangle 6"/>
          <p:cNvSpPr>
            <a:spLocks noGrp="1" noChangeArrowheads="1"/>
          </p:cNvSpPr>
          <p:nvPr>
            <p:ph type="ftr" sz="quarter" idx="3"/>
          </p:nvPr>
        </p:nvSpPr>
        <p:spPr bwMode="auto">
          <a:xfrm>
            <a:off x="3124200" y="6248400"/>
            <a:ext cx="2895600" cy="457200"/>
          </a:xfrm>
          <a:prstGeom prst="rect">
            <a:avLst/>
          </a:prstGeom>
          <a:noFill/>
          <a:ln w="9525">
            <a:noFill/>
            <a:miter lim="800000"/>
          </a:ln>
          <a:effectLst/>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6" name="Rectangle 7"/>
          <p:cNvSpPr>
            <a:spLocks noGrp="1" noChangeArrowheads="1"/>
          </p:cNvSpPr>
          <p:nvPr>
            <p:ph type="sldNum" sz="quarter" idx="4"/>
          </p:nvPr>
        </p:nvSpPr>
        <p:spPr bwMode="auto">
          <a:xfrm>
            <a:off x="6553200" y="6248400"/>
            <a:ext cx="2133600" cy="457200"/>
          </a:xfrm>
          <a:prstGeom prst="rect">
            <a:avLst/>
          </a:prstGeom>
          <a:noFill/>
          <a:ln w="9525">
            <a:noFill/>
            <a:miter lim="800000"/>
          </a:ln>
          <a:effectLst/>
        </p:spPr>
        <p:txBody>
          <a:bodyPr vert="horz" wrap="square" lIns="91440" tIns="45720" rIns="91440" bIns="45720" numCol="1" anchor="t" anchorCtr="0" compatLnSpc="1"/>
          <a:lstStyle/>
          <a:p>
            <a:pPr algn="r" fontAlgn="base">
              <a:buNone/>
            </a:pPr>
            <a:fld id="{9A0DB2DC-4C9A-4742-B13C-FB6460FD3503}" type="slidenum">
              <a:rPr lang="en-US" altLang="zh-CN" strike="noStrike" noProof="1" dirty="0">
                <a:latin typeface="Arial" panose="020B0604020202020204" pitchFamily="34" charset="0"/>
                <a:ea typeface="宋体" panose="02010600030101010101" pitchFamily="2" charset="-122"/>
                <a:cs typeface="+mn-cs"/>
              </a:rPr>
              <a:t>‹#›</a:t>
            </a:fld>
            <a:endParaRPr lang="en-US" altLang="zh-CN"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内容占位符 2"/>
          <p:cNvSpPr>
            <a:spLocks noGrp="1"/>
          </p:cNvSpPr>
          <p:nvPr>
            <p:ph idx="1"/>
          </p:nvPr>
        </p:nvSpPr>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buNone/>
            </a:pPr>
            <a:fld id="{9A0DB2DC-4C9A-4742-B13C-FB6460FD3503}" type="slidenum">
              <a:rPr lang="en-US" altLang="zh-CN" strike="noStrike" noProof="1" dirty="0">
                <a:latin typeface="Arial" panose="020B0604020202020204" pitchFamily="34" charset="0"/>
                <a:ea typeface="宋体" panose="02010600030101010101" pitchFamily="2" charset="-122"/>
                <a:cs typeface="+mn-cs"/>
              </a:rPr>
              <a:t>‹#›</a:t>
            </a:fld>
            <a:endParaRPr lang="en-US" altLang="zh-CN" strike="noStrike" noProof="1">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pPr fontAlgn="base"/>
            <a:r>
              <a:rPr lang="zh-CN" altLang="en-US" strike="noStrike" noProof="1"/>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buNone/>
            </a:pPr>
            <a:fld id="{9A0DB2DC-4C9A-4742-B13C-FB6460FD3503}" type="slidenum">
              <a:rPr lang="en-US" altLang="zh-CN" strike="noStrike" noProof="1" dirty="0">
                <a:latin typeface="Arial" panose="020B0604020202020204" pitchFamily="34" charset="0"/>
                <a:ea typeface="宋体" panose="02010600030101010101" pitchFamily="2" charset="-122"/>
                <a:cs typeface="+mn-cs"/>
              </a:rPr>
              <a:t>‹#›</a:t>
            </a:fld>
            <a:endParaRPr lang="en-US" altLang="zh-CN" strike="noStrike" noProof="1">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内容占位符 2"/>
          <p:cNvSpPr>
            <a:spLocks noGrp="1"/>
          </p:cNvSpPr>
          <p:nvPr>
            <p:ph sz="half" idx="1"/>
          </p:nvPr>
        </p:nvSpPr>
        <p:spPr>
          <a:xfrm>
            <a:off x="457200" y="1719263"/>
            <a:ext cx="4038600" cy="44116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内容占位符 3"/>
          <p:cNvSpPr>
            <a:spLocks noGrp="1"/>
          </p:cNvSpPr>
          <p:nvPr>
            <p:ph sz="half" idx="2"/>
          </p:nvPr>
        </p:nvSpPr>
        <p:spPr>
          <a:xfrm>
            <a:off x="4648200" y="1719263"/>
            <a:ext cx="4038600" cy="44116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fontAlgn="base" hangingPunct="1">
              <a:buNone/>
            </a:pPr>
            <a:fld id="{9A0DB2DC-4C9A-4742-B13C-FB6460FD3503}" type="slidenum">
              <a:rPr lang="en-US" altLang="zh-CN" strike="noStrike" noProof="1" dirty="0">
                <a:latin typeface="Arial" panose="020B0604020202020204" pitchFamily="34" charset="0"/>
                <a:ea typeface="宋体" panose="02010600030101010101" pitchFamily="2" charset="-122"/>
                <a:cs typeface="+mn-cs"/>
              </a:rPr>
              <a:t>‹#›</a:t>
            </a:fld>
            <a:endParaRPr lang="en-US" altLang="zh-CN" strike="noStrike" noProof="1">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pPr fontAlgn="base"/>
            <a:r>
              <a:rPr lang="zh-CN" altLang="en-US" strike="noStrike" noProof="1"/>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eaLnBrk="1" fontAlgn="base" hangingPunct="1">
              <a:buNone/>
            </a:pPr>
            <a:fld id="{9A0DB2DC-4C9A-4742-B13C-FB6460FD3503}" type="slidenum">
              <a:rPr lang="en-US" altLang="zh-CN" strike="noStrike" noProof="1" dirty="0">
                <a:latin typeface="Arial" panose="020B0604020202020204" pitchFamily="34" charset="0"/>
                <a:ea typeface="宋体" panose="02010600030101010101" pitchFamily="2" charset="-122"/>
                <a:cs typeface="+mn-cs"/>
              </a:rPr>
              <a:t>‹#›</a:t>
            </a:fld>
            <a:endParaRPr lang="en-US" altLang="zh-CN" strike="noStrike" noProof="1">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fontAlgn="base" hangingPunct="1">
              <a:buNone/>
            </a:pPr>
            <a:fld id="{9A0DB2DC-4C9A-4742-B13C-FB6460FD3503}" type="slidenum">
              <a:rPr lang="en-US" altLang="zh-CN" strike="noStrike" noProof="1" dirty="0">
                <a:latin typeface="Arial" panose="020B0604020202020204" pitchFamily="34" charset="0"/>
                <a:ea typeface="宋体" panose="02010600030101010101" pitchFamily="2" charset="-122"/>
                <a:cs typeface="+mn-cs"/>
              </a:rPr>
              <a:t>‹#›</a:t>
            </a:fld>
            <a:endParaRPr lang="en-US" altLang="zh-CN" strike="noStrike" noProof="1">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eaLnBrk="1" fontAlgn="base" hangingPunct="1">
              <a:buNone/>
            </a:pPr>
            <a:fld id="{9A0DB2DC-4C9A-4742-B13C-FB6460FD3503}" type="slidenum">
              <a:rPr lang="en-US" altLang="zh-CN" strike="noStrike" noProof="1" dirty="0">
                <a:latin typeface="Arial" panose="020B0604020202020204" pitchFamily="34" charset="0"/>
                <a:ea typeface="宋体" panose="02010600030101010101" pitchFamily="2" charset="-122"/>
                <a:cs typeface="+mn-cs"/>
              </a:rPr>
              <a:t>‹#›</a:t>
            </a:fld>
            <a:endParaRPr lang="en-US" altLang="zh-CN" strike="noStrike" noProof="1">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pPr fontAlgn="base"/>
            <a:r>
              <a:rPr lang="zh-CN" altLang="en-US" strike="noStrike" noProof="1"/>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fontAlgn="base" hangingPunct="1">
              <a:buNone/>
            </a:pPr>
            <a:fld id="{9A0DB2DC-4C9A-4742-B13C-FB6460FD3503}" type="slidenum">
              <a:rPr lang="en-US" altLang="zh-CN" strike="noStrike" noProof="1" dirty="0">
                <a:latin typeface="Arial" panose="020B0604020202020204" pitchFamily="34" charset="0"/>
                <a:ea typeface="宋体" panose="02010600030101010101" pitchFamily="2" charset="-122"/>
                <a:cs typeface="+mn-cs"/>
              </a:rPr>
              <a:t>‹#›</a:t>
            </a:fld>
            <a:endParaRPr lang="en-US" altLang="zh-CN" strike="noStrike" noProof="1">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pPr fontAlgn="base"/>
            <a:r>
              <a:rPr lang="zh-CN" altLang="en-US" strike="noStrike" noProof="1"/>
              <a:t>单击此处编辑母版标题样式</a:t>
            </a:r>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anose="05000000000000000000" pitchFamily="2" charset="2"/>
              <a:buNone/>
              <a:defRPr/>
            </a:pPr>
            <a:endParaRPr kumimoji="0" lang="zh-CN" altLang="en-US" sz="3200" b="0" i="0" u="none" strike="noStrike" kern="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fontAlgn="base" hangingPunct="1">
              <a:buNone/>
            </a:pPr>
            <a:fld id="{9A0DB2DC-4C9A-4742-B13C-FB6460FD3503}" type="slidenum">
              <a:rPr lang="en-US" altLang="zh-CN" strike="noStrike" noProof="1" dirty="0">
                <a:latin typeface="Arial" panose="020B0604020202020204" pitchFamily="34" charset="0"/>
                <a:ea typeface="宋体" panose="02010600030101010101" pitchFamily="2" charset="-122"/>
                <a:cs typeface="+mn-cs"/>
              </a:rPr>
              <a:t>‹#›</a:t>
            </a:fld>
            <a:endParaRPr lang="en-US" altLang="zh-CN" strike="noStrike" noProof="1">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竖排文字占位符 2"/>
          <p:cNvSpPr>
            <a:spLocks noGrp="1"/>
          </p:cNvSpPr>
          <p:nvPr>
            <p:ph type="body" orient="vert" idx="1"/>
          </p:nvPr>
        </p:nvSpPr>
        <p:spPr/>
        <p:txBody>
          <a:bodyPr vert="eaVert"/>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buNone/>
            </a:pPr>
            <a:fld id="{9A0DB2DC-4C9A-4742-B13C-FB6460FD3503}" type="slidenum">
              <a:rPr lang="en-US" altLang="zh-CN" strike="noStrike" noProof="1" dirty="0">
                <a:latin typeface="Arial" panose="020B0604020202020204" pitchFamily="34" charset="0"/>
                <a:ea typeface="宋体" panose="02010600030101010101" pitchFamily="2" charset="-122"/>
                <a:cs typeface="+mn-cs"/>
              </a:rPr>
              <a:t>‹#›</a:t>
            </a:fld>
            <a:endParaRPr lang="en-US" altLang="zh-CN" strike="noStrike" noProof="1">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22238"/>
            <a:ext cx="2057400" cy="6008687"/>
          </a:xfrm>
        </p:spPr>
        <p:txBody>
          <a:bodyPr vert="eaVert"/>
          <a:lstStyle/>
          <a:p>
            <a:pPr fontAlgn="base"/>
            <a:r>
              <a:rPr lang="zh-CN" altLang="en-US" strike="noStrike" noProof="1"/>
              <a:t>单击此处编辑母版标题样式</a:t>
            </a:r>
          </a:p>
        </p:txBody>
      </p:sp>
      <p:sp>
        <p:nvSpPr>
          <p:cNvPr id="3" name="竖排文字占位符 2"/>
          <p:cNvSpPr>
            <a:spLocks noGrp="1"/>
          </p:cNvSpPr>
          <p:nvPr>
            <p:ph type="body" orient="vert" idx="1"/>
          </p:nvPr>
        </p:nvSpPr>
        <p:spPr>
          <a:xfrm>
            <a:off x="457200" y="122238"/>
            <a:ext cx="6019800" cy="6008687"/>
          </a:xfrm>
        </p:spPr>
        <p:txBody>
          <a:bodyPr vert="eaVert"/>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buNone/>
            </a:pPr>
            <a:fld id="{9A0DB2DC-4C9A-4742-B13C-FB6460FD3503}" type="slidenum">
              <a:rPr lang="en-US" altLang="zh-CN" strike="noStrike" noProof="1" dirty="0">
                <a:latin typeface="Arial" panose="020B0604020202020204" pitchFamily="34" charset="0"/>
                <a:ea typeface="宋体" panose="02010600030101010101" pitchFamily="2" charset="-122"/>
                <a:cs typeface="+mn-cs"/>
              </a:rPr>
              <a:t>‹#›</a:t>
            </a:fld>
            <a:endParaRPr lang="en-US" altLang="zh-CN" strike="noStrike" noProof="1">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AndTwoObj" preserve="1">
  <p:cSld name="标题，文本与两项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122238"/>
            <a:ext cx="7543800" cy="1295400"/>
          </a:xfrm>
        </p:spPr>
        <p:txBody>
          <a:bodyPr/>
          <a:lstStyle/>
          <a:p>
            <a:pPr fontAlgn="base"/>
            <a:r>
              <a:rPr lang="zh-CN" altLang="en-US" strike="noStrike" noProof="1"/>
              <a:t>单击此处编辑母版标题样式</a:t>
            </a:r>
          </a:p>
        </p:txBody>
      </p:sp>
      <p:sp>
        <p:nvSpPr>
          <p:cNvPr id="3" name="文本占位符 2"/>
          <p:cNvSpPr>
            <a:spLocks noGrp="1"/>
          </p:cNvSpPr>
          <p:nvPr>
            <p:ph type="body" sz="half" idx="1"/>
          </p:nvPr>
        </p:nvSpPr>
        <p:spPr>
          <a:xfrm>
            <a:off x="457200" y="1719263"/>
            <a:ext cx="4038600" cy="4411662"/>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内容占位符 3"/>
          <p:cNvSpPr>
            <a:spLocks noGrp="1"/>
          </p:cNvSpPr>
          <p:nvPr>
            <p:ph sz="quarter" idx="2"/>
          </p:nvPr>
        </p:nvSpPr>
        <p:spPr>
          <a:xfrm>
            <a:off x="4648200" y="1719263"/>
            <a:ext cx="4038600" cy="2128837"/>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5" name="内容占位符 4"/>
          <p:cNvSpPr>
            <a:spLocks noGrp="1"/>
          </p:cNvSpPr>
          <p:nvPr>
            <p:ph sz="quarter" idx="3"/>
          </p:nvPr>
        </p:nvSpPr>
        <p:spPr>
          <a:xfrm>
            <a:off x="4648200" y="4000500"/>
            <a:ext cx="4038600" cy="2130425"/>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6" name="日期占位符 5"/>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页脚占位符 6"/>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灯片编号占位符 7"/>
          <p:cNvSpPr>
            <a:spLocks noGrp="1"/>
          </p:cNvSpPr>
          <p:nvPr>
            <p:ph type="sldNum" sz="quarter" idx="12"/>
          </p:nvPr>
        </p:nvSpPr>
        <p:spPr/>
        <p:txBody>
          <a:bodyPr/>
          <a:lstStyle/>
          <a:p>
            <a:pPr lvl="0" eaLnBrk="1" fontAlgn="base" hangingPunct="1">
              <a:buNone/>
            </a:pPr>
            <a:fld id="{9A0DB2DC-4C9A-4742-B13C-FB6460FD3503}" type="slidenum">
              <a:rPr lang="en-US" altLang="zh-CN" strike="noStrike" noProof="1" dirty="0">
                <a:latin typeface="Arial" panose="020B0604020202020204" pitchFamily="34" charset="0"/>
                <a:ea typeface="宋体" panose="02010600030101010101" pitchFamily="2" charset="-122"/>
                <a:cs typeface="+mn-cs"/>
              </a:rPr>
              <a:t>‹#›</a:t>
            </a:fld>
            <a:endParaRPr lang="en-US" altLang="zh-CN" strike="noStrike" noProof="1">
              <a:latin typeface="Arial" panose="020B0604020202020204" pitchFamily="3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AndTwoObj" preserve="1">
  <p:cSld name="标题，一项大型内容和两项小型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122238"/>
            <a:ext cx="7543800" cy="1295400"/>
          </a:xfrm>
        </p:spPr>
        <p:txBody>
          <a:bodyPr/>
          <a:lstStyle/>
          <a:p>
            <a:pPr fontAlgn="base"/>
            <a:r>
              <a:rPr lang="zh-CN" altLang="en-US" strike="noStrike" noProof="1"/>
              <a:t>单击此处编辑母版标题样式</a:t>
            </a:r>
          </a:p>
        </p:txBody>
      </p:sp>
      <p:sp>
        <p:nvSpPr>
          <p:cNvPr id="3" name="内容占位符 2"/>
          <p:cNvSpPr>
            <a:spLocks noGrp="1"/>
          </p:cNvSpPr>
          <p:nvPr>
            <p:ph sz="half" idx="1"/>
          </p:nvPr>
        </p:nvSpPr>
        <p:spPr>
          <a:xfrm>
            <a:off x="457200" y="1719263"/>
            <a:ext cx="4038600" cy="4411662"/>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内容占位符 3"/>
          <p:cNvSpPr>
            <a:spLocks noGrp="1"/>
          </p:cNvSpPr>
          <p:nvPr>
            <p:ph sz="quarter" idx="2"/>
          </p:nvPr>
        </p:nvSpPr>
        <p:spPr>
          <a:xfrm>
            <a:off x="4648200" y="1719263"/>
            <a:ext cx="4038600" cy="2128837"/>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5" name="内容占位符 4"/>
          <p:cNvSpPr>
            <a:spLocks noGrp="1"/>
          </p:cNvSpPr>
          <p:nvPr>
            <p:ph sz="quarter" idx="3"/>
          </p:nvPr>
        </p:nvSpPr>
        <p:spPr>
          <a:xfrm>
            <a:off x="4648200" y="4000500"/>
            <a:ext cx="4038600" cy="2130425"/>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6" name="日期占位符 5"/>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页脚占位符 6"/>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灯片编号占位符 7"/>
          <p:cNvSpPr>
            <a:spLocks noGrp="1"/>
          </p:cNvSpPr>
          <p:nvPr>
            <p:ph type="sldNum" sz="quarter" idx="12"/>
          </p:nvPr>
        </p:nvSpPr>
        <p:spPr/>
        <p:txBody>
          <a:bodyPr/>
          <a:lstStyle/>
          <a:p>
            <a:pPr lvl="0" eaLnBrk="1" fontAlgn="base" hangingPunct="1">
              <a:buNone/>
            </a:pPr>
            <a:fld id="{9A0DB2DC-4C9A-4742-B13C-FB6460FD3503}" type="slidenum">
              <a:rPr lang="en-US" altLang="zh-CN" strike="noStrike" noProof="1" dirty="0">
                <a:latin typeface="Arial" panose="020B0604020202020204" pitchFamily="34" charset="0"/>
                <a:ea typeface="宋体" panose="02010600030101010101" pitchFamily="2" charset="-122"/>
                <a:cs typeface="+mn-cs"/>
              </a:rPr>
              <a:t>‹#›</a:t>
            </a:fld>
            <a:endParaRPr lang="en-US" altLang="zh-CN" strike="noStrike" noProof="1">
              <a:latin typeface="Arial" panose="020B060402020202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457200" y="122238"/>
            <a:ext cx="7543800" cy="1295400"/>
          </a:xfrm>
        </p:spPr>
        <p:txBody>
          <a:bodyPr/>
          <a:lstStyle/>
          <a:p>
            <a:pPr fontAlgn="base"/>
            <a:r>
              <a:rPr lang="zh-CN" altLang="en-US" strike="noStrike" noProof="1"/>
              <a:t>单击此处编辑母版标题样式</a:t>
            </a:r>
          </a:p>
        </p:txBody>
      </p:sp>
      <p:sp>
        <p:nvSpPr>
          <p:cNvPr id="3" name="表格占位符 2"/>
          <p:cNvSpPr>
            <a:spLocks noGrp="1"/>
          </p:cNvSpPr>
          <p:nvPr>
            <p:ph type="tbl" idx="1"/>
          </p:nvPr>
        </p:nvSpPr>
        <p:spPr>
          <a:xfrm>
            <a:off x="457200" y="1719263"/>
            <a:ext cx="8229600" cy="4411662"/>
          </a:xfrm>
        </p:spPr>
        <p:txBody>
          <a:bodyPr vert="horz" wrap="square" lIns="91440" tIns="45720" rIns="91440" bIns="45720" numCol="1" anchor="t" anchorCtr="0" compatLnSpc="1"/>
          <a:lstStyle/>
          <a:p>
            <a:pPr marL="342900" marR="0" lvl="0" indent="-342900" algn="l" defTabSz="914400" rtl="0" eaLnBrk="0" fontAlgn="base" latinLnBrk="0" hangingPunct="0">
              <a:lnSpc>
                <a:spcPct val="100000"/>
              </a:lnSpc>
              <a:spcBef>
                <a:spcPct val="20000"/>
              </a:spcBef>
              <a:spcAft>
                <a:spcPct val="0"/>
              </a:spcAft>
              <a:buClr>
                <a:schemeClr val="tx2"/>
              </a:buClr>
              <a:buSzPct val="70000"/>
              <a:buFont typeface="Wingdings" panose="05000000000000000000" pitchFamily="2" charset="2"/>
              <a:buChar char="l"/>
              <a:defRPr/>
            </a:pPr>
            <a:endParaRPr kumimoji="0" lang="zh-CN" altLang="en-US" sz="3000" b="0" i="0" u="none" strike="noStrike" kern="0" cap="none" spc="0" normalizeH="0" baseline="0" noProof="0">
              <a:ln>
                <a:noFill/>
              </a:ln>
              <a:solidFill>
                <a:schemeClr val="tx1"/>
              </a:solidFill>
              <a:effectLst/>
              <a:uLnTx/>
              <a:uFillTx/>
              <a:latin typeface="+mn-lt"/>
              <a:ea typeface="+mn-ea"/>
              <a:cs typeface="+mn-cs"/>
            </a:endParaRP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buNone/>
            </a:pPr>
            <a:fld id="{9A0DB2DC-4C9A-4742-B13C-FB6460FD3503}" type="slidenum">
              <a:rPr lang="en-US" altLang="zh-CN" strike="noStrike" noProof="1" dirty="0">
                <a:latin typeface="Arial" panose="020B0604020202020204" pitchFamily="34" charset="0"/>
                <a:ea typeface="宋体" panose="02010600030101010101" pitchFamily="2" charset="-122"/>
                <a:cs typeface="+mn-cs"/>
              </a:rPr>
              <a:t>‹#›</a:t>
            </a:fld>
            <a:endParaRPr lang="en-US" altLang="zh-CN" strike="noStrike" noProof="1">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122238"/>
            <a:ext cx="7543800" cy="1295400"/>
          </a:xfrm>
        </p:spPr>
        <p:txBody>
          <a:bodyPr/>
          <a:lstStyle/>
          <a:p>
            <a:pPr fontAlgn="base"/>
            <a:r>
              <a:rPr lang="zh-CN" altLang="en-US" strike="noStrike" noProof="1"/>
              <a:t>单击此处编辑母版标题样式</a:t>
            </a:r>
          </a:p>
        </p:txBody>
      </p:sp>
      <p:sp>
        <p:nvSpPr>
          <p:cNvPr id="3" name="文本占位符 2"/>
          <p:cNvSpPr>
            <a:spLocks noGrp="1"/>
          </p:cNvSpPr>
          <p:nvPr>
            <p:ph type="body" sz="half" idx="1"/>
          </p:nvPr>
        </p:nvSpPr>
        <p:spPr>
          <a:xfrm>
            <a:off x="457200" y="1719263"/>
            <a:ext cx="4038600" cy="4411662"/>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内容占位符 3"/>
          <p:cNvSpPr>
            <a:spLocks noGrp="1"/>
          </p:cNvSpPr>
          <p:nvPr>
            <p:ph sz="half" idx="2"/>
          </p:nvPr>
        </p:nvSpPr>
        <p:spPr>
          <a:xfrm>
            <a:off x="4648200" y="1719263"/>
            <a:ext cx="4038600" cy="4411662"/>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fontAlgn="base" hangingPunct="1">
              <a:buNone/>
            </a:pPr>
            <a:fld id="{9A0DB2DC-4C9A-4742-B13C-FB6460FD3503}" type="slidenum">
              <a:rPr lang="en-US" altLang="zh-CN" strike="noStrike" noProof="1" dirty="0">
                <a:latin typeface="Arial" panose="020B0604020202020204" pitchFamily="34" charset="0"/>
                <a:ea typeface="宋体" panose="02010600030101010101" pitchFamily="2" charset="-122"/>
                <a:cs typeface="+mn-cs"/>
              </a:rPr>
              <a:t>‹#›</a:t>
            </a:fld>
            <a:endParaRPr lang="en-US" altLang="zh-CN" strike="noStrike" noProof="1">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1525"/>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fontAlgn="base" hangingPunct="1">
              <a:buNone/>
            </a:pPr>
            <a:fld id="{9A0DB2DC-4C9A-4742-B13C-FB6460FD3503}" type="slidenum">
              <a:rPr lang="en-US" altLang="zh-CN" strike="noStrike" noProof="1" dirty="0">
                <a:latin typeface="Arial" panose="020B0604020202020204" pitchFamily="34" charset="0"/>
                <a:ea typeface="宋体" panose="02010600030101010101" pitchFamily="2" charset="-122"/>
                <a:cs typeface="+mn-cs"/>
              </a:rPr>
              <a:t>‹#›</a:t>
            </a:fld>
            <a:endParaRPr lang="en-US" altLang="zh-CN" strike="noStrike" noProof="1">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fourObj" preserve="1">
  <p:cSld name="标题和四项内容">
    <p:spTree>
      <p:nvGrpSpPr>
        <p:cNvPr id="1" name=""/>
        <p:cNvGrpSpPr/>
        <p:nvPr/>
      </p:nvGrpSpPr>
      <p:grpSpPr>
        <a:xfrm>
          <a:off x="0" y="0"/>
          <a:ext cx="0" cy="0"/>
          <a:chOff x="0" y="0"/>
          <a:chExt cx="0" cy="0"/>
        </a:xfrm>
      </p:grpSpPr>
      <p:sp>
        <p:nvSpPr>
          <p:cNvPr id="2" name="标题 1"/>
          <p:cNvSpPr>
            <a:spLocks noGrp="1"/>
          </p:cNvSpPr>
          <p:nvPr>
            <p:ph type="title" sz="quarter"/>
          </p:nvPr>
        </p:nvSpPr>
        <p:spPr/>
        <p:txBody>
          <a:bodyPr/>
          <a:lstStyle/>
          <a:p>
            <a:pPr fontAlgn="base"/>
            <a:r>
              <a:rPr lang="zh-CN" altLang="en-US" strike="noStrike" noProof="1"/>
              <a:t>单击此处编辑母版标题样式</a:t>
            </a:r>
          </a:p>
        </p:txBody>
      </p:sp>
      <p:sp>
        <p:nvSpPr>
          <p:cNvPr id="3" name="内容占位符 2"/>
          <p:cNvSpPr>
            <a:spLocks noGrp="1"/>
          </p:cNvSpPr>
          <p:nvPr>
            <p:ph sz="quarter" idx="1"/>
          </p:nvPr>
        </p:nvSpPr>
        <p:spPr>
          <a:xfrm>
            <a:off x="628650" y="1825625"/>
            <a:ext cx="3886200" cy="2098675"/>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内容占位符 3"/>
          <p:cNvSpPr>
            <a:spLocks noGrp="1"/>
          </p:cNvSpPr>
          <p:nvPr>
            <p:ph sz="quarter" idx="2"/>
          </p:nvPr>
        </p:nvSpPr>
        <p:spPr>
          <a:xfrm>
            <a:off x="4629150" y="1825625"/>
            <a:ext cx="3886200" cy="2098675"/>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5" name="内容占位符 4"/>
          <p:cNvSpPr>
            <a:spLocks noGrp="1"/>
          </p:cNvSpPr>
          <p:nvPr>
            <p:ph sz="quarter" idx="3"/>
          </p:nvPr>
        </p:nvSpPr>
        <p:spPr>
          <a:xfrm>
            <a:off x="628650" y="4076700"/>
            <a:ext cx="3886200" cy="2100263"/>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6" name="内容占位符 5"/>
          <p:cNvSpPr>
            <a:spLocks noGrp="1"/>
          </p:cNvSpPr>
          <p:nvPr>
            <p:ph sz="quarter" idx="4"/>
          </p:nvPr>
        </p:nvSpPr>
        <p:spPr>
          <a:xfrm>
            <a:off x="4629150" y="4076700"/>
            <a:ext cx="3886200" cy="2100263"/>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7" name="日期占位符 6"/>
          <p:cNvSpPr>
            <a:spLocks noGrp="1"/>
          </p:cNvSpPr>
          <p:nvPr>
            <p:ph type="dt" sz="half" idx="10"/>
          </p:nvPr>
        </p:nvSpPr>
        <p:spPr>
          <a:xfrm>
            <a:off x="457200" y="6248400"/>
            <a:ext cx="2133600" cy="457200"/>
          </a:xfrm>
          <a:prstGeom prst="rect">
            <a:avLst/>
          </a:prstGeom>
          <a:noFill/>
          <a:ln w="9525">
            <a:noFill/>
            <a:miter lim="800000"/>
          </a:ln>
          <a:effectLst/>
        </p:spPr>
        <p:txBody>
          <a:bodyPr vert="horz" wrap="square" lIns="91440" tIns="45720" rIns="91440" bIns="45720" numCol="1" anchor="t" anchorCtr="0" compatLnSpc="1"/>
          <a:lstStyle/>
          <a:p>
            <a:pPr lvl="0" fontAlgn="base"/>
            <a:fld id="{BB962C8B-B14F-4D97-AF65-F5344CB8AC3E}" type="datetime1">
              <a:rPr lang="zh-CN" altLang="en-US" strike="noStrike" noProof="1">
                <a:latin typeface="Arial" panose="020B0604020202020204" pitchFamily="34" charset="0"/>
                <a:ea typeface="宋体" panose="02010600030101010101" pitchFamily="2" charset="-122"/>
                <a:cs typeface="+mn-cs"/>
              </a:rPr>
              <a:t>2020/2/15</a:t>
            </a:fld>
            <a:endParaRPr lang="zh-CN" altLang="en-US" strike="noStrike" noProof="1">
              <a:latin typeface="Arial" panose="020B0604020202020204" pitchFamily="34" charset="0"/>
            </a:endParaRPr>
          </a:p>
        </p:txBody>
      </p:sp>
      <p:sp>
        <p:nvSpPr>
          <p:cNvPr id="8" name="页脚占位符 7"/>
          <p:cNvSpPr>
            <a:spLocks noGrp="1"/>
          </p:cNvSpPr>
          <p:nvPr>
            <p:ph type="ftr" sz="quarter" idx="11"/>
          </p:nvPr>
        </p:nvSpPr>
        <p:spPr>
          <a:xfrm>
            <a:off x="3124200" y="6248400"/>
            <a:ext cx="2895600" cy="457200"/>
          </a:xfrm>
          <a:prstGeom prst="rect">
            <a:avLst/>
          </a:prstGeom>
          <a:noFill/>
          <a:ln w="9525">
            <a:noFill/>
            <a:miter lim="800000"/>
          </a:ln>
          <a:effectLst/>
        </p:spPr>
        <p:txBody>
          <a:bodyPr vert="horz" wrap="square" lIns="91440" tIns="45720" rIns="91440" bIns="45720" numCol="1" anchor="t" anchorCtr="0" compatLnSpc="1"/>
          <a:lstStyle/>
          <a:p>
            <a:pPr lvl="0" fontAlgn="base"/>
            <a:endParaRPr lang="zh-CN" altLang="en-US" strike="noStrike" noProof="1">
              <a:latin typeface="Arial" panose="020B0604020202020204" pitchFamily="34" charset="0"/>
            </a:endParaRPr>
          </a:p>
        </p:txBody>
      </p:sp>
      <p:sp>
        <p:nvSpPr>
          <p:cNvPr id="9" name="灯片编号占位符 8"/>
          <p:cNvSpPr>
            <a:spLocks noGrp="1"/>
          </p:cNvSpPr>
          <p:nvPr>
            <p:ph type="sldNum" sz="quarter" idx="12"/>
          </p:nvPr>
        </p:nvSpPr>
        <p:spPr>
          <a:xfrm>
            <a:off x="6553200" y="6248400"/>
            <a:ext cx="2133600" cy="457200"/>
          </a:xfrm>
          <a:prstGeom prst="rect">
            <a:avLst/>
          </a:prstGeom>
          <a:noFill/>
          <a:ln w="9525">
            <a:noFill/>
            <a:miter lim="800000"/>
          </a:ln>
          <a:effectLst/>
        </p:spPr>
        <p:txBody>
          <a:bodyPr vert="horz" wrap="square" lIns="91440" tIns="45720" rIns="91440" bIns="45720" numCol="1" anchor="t" anchorCtr="0" compatLnSpc="1"/>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36866" name="Line 2"/>
          <p:cNvSpPr>
            <a:spLocks noChangeShapeType="1"/>
          </p:cNvSpPr>
          <p:nvPr/>
        </p:nvSpPr>
        <p:spPr bwMode="auto">
          <a:xfrm>
            <a:off x="7962900" y="152400"/>
            <a:ext cx="0" cy="1524000"/>
          </a:xfrm>
          <a:prstGeom prst="line">
            <a:avLst/>
          </a:prstGeom>
          <a:noFill/>
          <a:ln w="9525">
            <a:solidFill>
              <a:schemeClr val="tx1"/>
            </a:solidFill>
            <a:rou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7" name="Rectangle 3"/>
          <p:cNvSpPr>
            <a:spLocks noGrp="1"/>
          </p:cNvSpPr>
          <p:nvPr>
            <p:ph type="title"/>
          </p:nvPr>
        </p:nvSpPr>
        <p:spPr>
          <a:xfrm>
            <a:off x="457200" y="122238"/>
            <a:ext cx="7543800" cy="1295400"/>
          </a:xfrm>
          <a:prstGeom prst="rect">
            <a:avLst/>
          </a:prstGeom>
          <a:noFill/>
          <a:ln w="9525">
            <a:noFill/>
          </a:ln>
        </p:spPr>
        <p:txBody>
          <a:bodyPr anchor="b"/>
          <a:lstStyle/>
          <a:p>
            <a:pPr lvl="0"/>
            <a:r>
              <a:rPr lang="zh-CN" altLang="en-US" dirty="0"/>
              <a:t>单击此处编辑母版标题样式</a:t>
            </a:r>
          </a:p>
        </p:txBody>
      </p:sp>
      <p:sp>
        <p:nvSpPr>
          <p:cNvPr id="1028" name="Rectangle 4"/>
          <p:cNvSpPr>
            <a:spLocks noGrp="1"/>
          </p:cNvSpPr>
          <p:nvPr>
            <p:ph type="body"/>
          </p:nvPr>
        </p:nvSpPr>
        <p:spPr>
          <a:xfrm>
            <a:off x="457200" y="1719263"/>
            <a:ext cx="8229600" cy="4411662"/>
          </a:xfrm>
          <a:prstGeom prst="rect">
            <a:avLst/>
          </a:prstGeom>
          <a:noFill/>
          <a:ln w="9525">
            <a:noFill/>
          </a:ln>
        </p:spPr>
        <p:txBody>
          <a:bodyPr anchor="t"/>
          <a:lstStyle/>
          <a:p>
            <a:pPr lvl="0"/>
            <a:r>
              <a:rPr lang="zh-CN" altLang="en-US" dirty="0"/>
              <a:t>单击此处编辑母版文本样式</a:t>
            </a:r>
          </a:p>
          <a:p>
            <a:pPr lvl="1" indent="-347345"/>
            <a:r>
              <a:rPr lang="zh-CN" altLang="en-US" dirty="0"/>
              <a:t>第二级</a:t>
            </a:r>
          </a:p>
          <a:p>
            <a:pPr lvl="2" indent="-293370"/>
            <a:r>
              <a:rPr lang="zh-CN" altLang="en-US" dirty="0"/>
              <a:t>第三级</a:t>
            </a:r>
          </a:p>
          <a:p>
            <a:pPr lvl="3" indent="-292100"/>
            <a:r>
              <a:rPr lang="zh-CN" altLang="en-US" dirty="0"/>
              <a:t>第四级</a:t>
            </a:r>
          </a:p>
          <a:p>
            <a:pPr lvl="4" indent="-316230"/>
            <a:r>
              <a:rPr lang="zh-CN" altLang="en-US" dirty="0"/>
              <a:t>第五级</a:t>
            </a:r>
          </a:p>
        </p:txBody>
      </p:sp>
      <p:sp>
        <p:nvSpPr>
          <p:cNvPr id="36869" name="Rectangle 5"/>
          <p:cNvSpPr>
            <a:spLocks noGrp="1" noChangeArrowheads="1"/>
          </p:cNvSpPr>
          <p:nvPr>
            <p:ph type="dt" sz="half" idx="2"/>
          </p:nvPr>
        </p:nvSpPr>
        <p:spPr bwMode="auto">
          <a:xfrm>
            <a:off x="457200" y="6248400"/>
            <a:ext cx="2133600" cy="457200"/>
          </a:xfrm>
          <a:prstGeom prst="rect">
            <a:avLst/>
          </a:prstGeom>
          <a:noFill/>
          <a:ln w="9525">
            <a:noFill/>
            <a:miter lim="800000"/>
          </a:ln>
          <a:effectLst/>
        </p:spPr>
        <p:txBody>
          <a:bodyPr vert="horz" wrap="square" lIns="91440" tIns="45720" rIns="91440" bIns="45720" numCol="1" anchor="t" anchorCtr="0" compatLnSpc="1"/>
          <a:lstStyle>
            <a:lvl1pPr>
              <a:defRPr sz="10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870" name="Rectangle 6"/>
          <p:cNvSpPr>
            <a:spLocks noGrp="1" noChangeArrowheads="1"/>
          </p:cNvSpPr>
          <p:nvPr>
            <p:ph type="ftr" sz="quarter" idx="3"/>
          </p:nvPr>
        </p:nvSpPr>
        <p:spPr bwMode="auto">
          <a:xfrm>
            <a:off x="3124200" y="6248400"/>
            <a:ext cx="2895600" cy="457200"/>
          </a:xfrm>
          <a:prstGeom prst="rect">
            <a:avLst/>
          </a:prstGeom>
          <a:noFill/>
          <a:ln w="9525">
            <a:noFill/>
            <a:miter lim="800000"/>
          </a:ln>
          <a:effectLst/>
        </p:spPr>
        <p:txBody>
          <a:bodyPr vert="horz" wrap="square" lIns="91440" tIns="45720" rIns="91440" bIns="45720" numCol="1" anchor="t" anchorCtr="0" compatLnSpc="1"/>
          <a:lstStyle>
            <a:lvl1pPr algn="ctr">
              <a:defRPr sz="10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871" name="Rectangle 7"/>
          <p:cNvSpPr>
            <a:spLocks noGrp="1" noChangeArrowheads="1"/>
          </p:cNvSpPr>
          <p:nvPr>
            <p:ph type="sldNum" sz="quarter" idx="4"/>
          </p:nvPr>
        </p:nvSpPr>
        <p:spPr bwMode="auto">
          <a:xfrm>
            <a:off x="6553200" y="6248400"/>
            <a:ext cx="2133600" cy="457200"/>
          </a:xfrm>
          <a:prstGeom prst="rect">
            <a:avLst/>
          </a:prstGeom>
          <a:noFill/>
          <a:ln w="9525">
            <a:noFill/>
            <a:miter lim="800000"/>
          </a:ln>
          <a:effectLst/>
        </p:spPr>
        <p:txBody>
          <a:bodyPr vert="horz" wrap="square" lIns="91440" tIns="45720" rIns="91440" bIns="45720" numCol="1" anchor="t" anchorCtr="0" compatLnSpc="1"/>
          <a:lstStyle>
            <a:lvl1pPr algn="r">
              <a:defRPr sz="1000"/>
            </a:lvl1pPr>
          </a:lstStyle>
          <a:p>
            <a:pPr lvl="0" eaLnBrk="1" fontAlgn="base" hangingPunct="1">
              <a:buNone/>
            </a:pPr>
            <a:fld id="{9A0DB2DC-4C9A-4742-B13C-FB6460FD3503}" type="slidenum">
              <a:rPr lang="en-US" altLang="zh-CN" strike="noStrike" noProof="1" dirty="0">
                <a:latin typeface="Arial" panose="020B0604020202020204" pitchFamily="34" charset="0"/>
                <a:ea typeface="宋体" panose="02010600030101010101" pitchFamily="2" charset="-122"/>
                <a:cs typeface="+mn-cs"/>
              </a:rPr>
              <a:t>‹#›</a:t>
            </a:fld>
            <a:endParaRPr lang="en-US" altLang="zh-CN" strike="noStrike" noProof="1">
              <a:latin typeface="Arial" panose="020B0604020202020204" pitchFamily="34" charset="0"/>
            </a:endParaRPr>
          </a:p>
        </p:txBody>
      </p:sp>
      <p:grpSp>
        <p:nvGrpSpPr>
          <p:cNvPr id="1032" name="Group 8"/>
          <p:cNvGrpSpPr/>
          <p:nvPr/>
        </p:nvGrpSpPr>
        <p:grpSpPr>
          <a:xfrm>
            <a:off x="8153400" y="152400"/>
            <a:ext cx="792163" cy="1295400"/>
            <a:chOff x="5136" y="960"/>
            <a:chExt cx="528" cy="864"/>
          </a:xfrm>
        </p:grpSpPr>
        <p:sp>
          <p:nvSpPr>
            <p:cNvPr id="36873" name="Oval 9"/>
            <p:cNvSpPr>
              <a:spLocks noChangeArrowheads="1"/>
            </p:cNvSpPr>
            <p:nvPr/>
          </p:nvSpPr>
          <p:spPr bwMode="auto">
            <a:xfrm>
              <a:off x="5136" y="960"/>
              <a:ext cx="80" cy="80"/>
            </a:xfrm>
            <a:prstGeom prst="ellipse">
              <a:avLst/>
            </a:prstGeom>
            <a:solidFill>
              <a:schemeClr val="tx2"/>
            </a:soli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874" name="Oval 10"/>
            <p:cNvSpPr>
              <a:spLocks noChangeArrowheads="1"/>
            </p:cNvSpPr>
            <p:nvPr/>
          </p:nvSpPr>
          <p:spPr bwMode="auto">
            <a:xfrm>
              <a:off x="5248" y="960"/>
              <a:ext cx="79" cy="80"/>
            </a:xfrm>
            <a:prstGeom prst="ellipse">
              <a:avLst/>
            </a:prstGeom>
            <a:solidFill>
              <a:schemeClr val="tx2"/>
            </a:soli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875" name="Oval 11"/>
            <p:cNvSpPr>
              <a:spLocks noChangeArrowheads="1"/>
            </p:cNvSpPr>
            <p:nvPr/>
          </p:nvSpPr>
          <p:spPr bwMode="auto">
            <a:xfrm>
              <a:off x="5360" y="960"/>
              <a:ext cx="78" cy="80"/>
            </a:xfrm>
            <a:prstGeom prst="ellipse">
              <a:avLst/>
            </a:prstGeom>
            <a:solidFill>
              <a:schemeClr val="tx2"/>
            </a:soli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876" name="Oval 12"/>
            <p:cNvSpPr>
              <a:spLocks noChangeArrowheads="1"/>
            </p:cNvSpPr>
            <p:nvPr/>
          </p:nvSpPr>
          <p:spPr bwMode="auto">
            <a:xfrm>
              <a:off x="5136" y="1072"/>
              <a:ext cx="80" cy="78"/>
            </a:xfrm>
            <a:prstGeom prst="ellipse">
              <a:avLst/>
            </a:prstGeom>
            <a:solidFill>
              <a:schemeClr val="tx2"/>
            </a:soli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877" name="Oval 13"/>
            <p:cNvSpPr>
              <a:spLocks noChangeArrowheads="1"/>
            </p:cNvSpPr>
            <p:nvPr/>
          </p:nvSpPr>
          <p:spPr bwMode="auto">
            <a:xfrm>
              <a:off x="5248" y="1072"/>
              <a:ext cx="79" cy="78"/>
            </a:xfrm>
            <a:prstGeom prst="ellipse">
              <a:avLst/>
            </a:prstGeom>
            <a:solidFill>
              <a:schemeClr val="tx2"/>
            </a:soli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878" name="Oval 14"/>
            <p:cNvSpPr>
              <a:spLocks noChangeArrowheads="1"/>
            </p:cNvSpPr>
            <p:nvPr/>
          </p:nvSpPr>
          <p:spPr bwMode="auto">
            <a:xfrm>
              <a:off x="5360" y="1072"/>
              <a:ext cx="78" cy="78"/>
            </a:xfrm>
            <a:prstGeom prst="ellipse">
              <a:avLst/>
            </a:prstGeom>
            <a:solidFill>
              <a:schemeClr val="tx2"/>
            </a:soli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879" name="Oval 15"/>
            <p:cNvSpPr>
              <a:spLocks noChangeArrowheads="1"/>
            </p:cNvSpPr>
            <p:nvPr/>
          </p:nvSpPr>
          <p:spPr bwMode="auto">
            <a:xfrm>
              <a:off x="5472" y="1072"/>
              <a:ext cx="78" cy="78"/>
            </a:xfrm>
            <a:prstGeom prst="ellipse">
              <a:avLst/>
            </a:prstGeom>
            <a:solidFill>
              <a:schemeClr val="accent2"/>
            </a:soli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880" name="Oval 16"/>
            <p:cNvSpPr>
              <a:spLocks noChangeArrowheads="1"/>
            </p:cNvSpPr>
            <p:nvPr/>
          </p:nvSpPr>
          <p:spPr bwMode="auto">
            <a:xfrm>
              <a:off x="5136" y="1184"/>
              <a:ext cx="80" cy="78"/>
            </a:xfrm>
            <a:prstGeom prst="ellipse">
              <a:avLst/>
            </a:prstGeom>
            <a:solidFill>
              <a:schemeClr val="tx2"/>
            </a:soli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881" name="Oval 17"/>
            <p:cNvSpPr>
              <a:spLocks noChangeArrowheads="1"/>
            </p:cNvSpPr>
            <p:nvPr/>
          </p:nvSpPr>
          <p:spPr bwMode="auto">
            <a:xfrm>
              <a:off x="5248" y="1184"/>
              <a:ext cx="79" cy="78"/>
            </a:xfrm>
            <a:prstGeom prst="ellipse">
              <a:avLst/>
            </a:prstGeom>
            <a:solidFill>
              <a:schemeClr val="tx2"/>
            </a:soli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882" name="Oval 18"/>
            <p:cNvSpPr>
              <a:spLocks noChangeArrowheads="1"/>
            </p:cNvSpPr>
            <p:nvPr/>
          </p:nvSpPr>
          <p:spPr bwMode="auto">
            <a:xfrm>
              <a:off x="5360" y="1184"/>
              <a:ext cx="78" cy="78"/>
            </a:xfrm>
            <a:prstGeom prst="ellipse">
              <a:avLst/>
            </a:prstGeom>
            <a:solidFill>
              <a:schemeClr val="accent2"/>
            </a:soli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883" name="Oval 19"/>
            <p:cNvSpPr>
              <a:spLocks noChangeArrowheads="1"/>
            </p:cNvSpPr>
            <p:nvPr/>
          </p:nvSpPr>
          <p:spPr bwMode="auto">
            <a:xfrm>
              <a:off x="5472" y="1184"/>
              <a:ext cx="78" cy="78"/>
            </a:xfrm>
            <a:prstGeom prst="ellipse">
              <a:avLst/>
            </a:prstGeom>
            <a:solidFill>
              <a:schemeClr val="accent2"/>
            </a:soli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884" name="Oval 20"/>
            <p:cNvSpPr>
              <a:spLocks noChangeArrowheads="1"/>
            </p:cNvSpPr>
            <p:nvPr/>
          </p:nvSpPr>
          <p:spPr bwMode="auto">
            <a:xfrm>
              <a:off x="5584" y="1184"/>
              <a:ext cx="80" cy="78"/>
            </a:xfrm>
            <a:prstGeom prst="ellipse">
              <a:avLst/>
            </a:prstGeom>
            <a:solidFill>
              <a:schemeClr val="accent1"/>
            </a:soli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885" name="Oval 21"/>
            <p:cNvSpPr>
              <a:spLocks noChangeArrowheads="1"/>
            </p:cNvSpPr>
            <p:nvPr/>
          </p:nvSpPr>
          <p:spPr bwMode="auto">
            <a:xfrm>
              <a:off x="5136" y="1296"/>
              <a:ext cx="80" cy="80"/>
            </a:xfrm>
            <a:prstGeom prst="ellipse">
              <a:avLst/>
            </a:prstGeom>
            <a:solidFill>
              <a:schemeClr val="tx2"/>
            </a:soli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886" name="Oval 22"/>
            <p:cNvSpPr>
              <a:spLocks noChangeArrowheads="1"/>
            </p:cNvSpPr>
            <p:nvPr/>
          </p:nvSpPr>
          <p:spPr bwMode="auto">
            <a:xfrm>
              <a:off x="5248" y="1296"/>
              <a:ext cx="79" cy="80"/>
            </a:xfrm>
            <a:prstGeom prst="ellipse">
              <a:avLst/>
            </a:prstGeom>
            <a:solidFill>
              <a:schemeClr val="accent2"/>
            </a:soli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887" name="Oval 23"/>
            <p:cNvSpPr>
              <a:spLocks noChangeArrowheads="1"/>
            </p:cNvSpPr>
            <p:nvPr/>
          </p:nvSpPr>
          <p:spPr bwMode="auto">
            <a:xfrm>
              <a:off x="5360" y="1296"/>
              <a:ext cx="78" cy="80"/>
            </a:xfrm>
            <a:prstGeom prst="ellipse">
              <a:avLst/>
            </a:prstGeom>
            <a:solidFill>
              <a:schemeClr val="accent2"/>
            </a:soli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888" name="Oval 24"/>
            <p:cNvSpPr>
              <a:spLocks noChangeArrowheads="1"/>
            </p:cNvSpPr>
            <p:nvPr/>
          </p:nvSpPr>
          <p:spPr bwMode="auto">
            <a:xfrm>
              <a:off x="5472" y="1296"/>
              <a:ext cx="78" cy="80"/>
            </a:xfrm>
            <a:prstGeom prst="ellipse">
              <a:avLst/>
            </a:prstGeom>
            <a:solidFill>
              <a:schemeClr val="accent1"/>
            </a:soli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889" name="Oval 25"/>
            <p:cNvSpPr>
              <a:spLocks noChangeArrowheads="1"/>
            </p:cNvSpPr>
            <p:nvPr/>
          </p:nvSpPr>
          <p:spPr bwMode="auto">
            <a:xfrm>
              <a:off x="5136" y="1408"/>
              <a:ext cx="80" cy="80"/>
            </a:xfrm>
            <a:prstGeom prst="ellipse">
              <a:avLst/>
            </a:prstGeom>
            <a:solidFill>
              <a:schemeClr val="accent2"/>
            </a:soli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890" name="Oval 26"/>
            <p:cNvSpPr>
              <a:spLocks noChangeArrowheads="1"/>
            </p:cNvSpPr>
            <p:nvPr/>
          </p:nvSpPr>
          <p:spPr bwMode="auto">
            <a:xfrm>
              <a:off x="5248" y="1408"/>
              <a:ext cx="79" cy="80"/>
            </a:xfrm>
            <a:prstGeom prst="ellipse">
              <a:avLst/>
            </a:prstGeom>
            <a:solidFill>
              <a:schemeClr val="accent2"/>
            </a:soli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891" name="Oval 27"/>
            <p:cNvSpPr>
              <a:spLocks noChangeArrowheads="1"/>
            </p:cNvSpPr>
            <p:nvPr/>
          </p:nvSpPr>
          <p:spPr bwMode="auto">
            <a:xfrm>
              <a:off x="5360" y="1408"/>
              <a:ext cx="78" cy="80"/>
            </a:xfrm>
            <a:prstGeom prst="ellipse">
              <a:avLst/>
            </a:prstGeom>
            <a:solidFill>
              <a:schemeClr val="accent1"/>
            </a:soli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892" name="Oval 28"/>
            <p:cNvSpPr>
              <a:spLocks noChangeArrowheads="1"/>
            </p:cNvSpPr>
            <p:nvPr/>
          </p:nvSpPr>
          <p:spPr bwMode="auto">
            <a:xfrm>
              <a:off x="5472" y="1408"/>
              <a:ext cx="78" cy="80"/>
            </a:xfrm>
            <a:prstGeom prst="ellipse">
              <a:avLst/>
            </a:prstGeom>
            <a:solidFill>
              <a:schemeClr val="accent1"/>
            </a:soli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893" name="Oval 29"/>
            <p:cNvSpPr>
              <a:spLocks noChangeArrowheads="1"/>
            </p:cNvSpPr>
            <p:nvPr/>
          </p:nvSpPr>
          <p:spPr bwMode="auto">
            <a:xfrm>
              <a:off x="5584" y="1408"/>
              <a:ext cx="80" cy="80"/>
            </a:xfrm>
            <a:prstGeom prst="ellipse">
              <a:avLst/>
            </a:prstGeom>
            <a:solidFill>
              <a:schemeClr val="folHlink"/>
            </a:soli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894" name="Oval 30"/>
            <p:cNvSpPr>
              <a:spLocks noChangeArrowheads="1"/>
            </p:cNvSpPr>
            <p:nvPr/>
          </p:nvSpPr>
          <p:spPr bwMode="auto">
            <a:xfrm>
              <a:off x="5136" y="1520"/>
              <a:ext cx="80" cy="79"/>
            </a:xfrm>
            <a:prstGeom prst="ellipse">
              <a:avLst/>
            </a:prstGeom>
            <a:solidFill>
              <a:schemeClr val="accent2"/>
            </a:soli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895" name="Oval 31"/>
            <p:cNvSpPr>
              <a:spLocks noChangeArrowheads="1"/>
            </p:cNvSpPr>
            <p:nvPr/>
          </p:nvSpPr>
          <p:spPr bwMode="auto">
            <a:xfrm>
              <a:off x="5248" y="1520"/>
              <a:ext cx="79" cy="79"/>
            </a:xfrm>
            <a:prstGeom prst="ellipse">
              <a:avLst/>
            </a:prstGeom>
            <a:solidFill>
              <a:schemeClr val="accent1"/>
            </a:soli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896" name="Oval 32"/>
            <p:cNvSpPr>
              <a:spLocks noChangeArrowheads="1"/>
            </p:cNvSpPr>
            <p:nvPr/>
          </p:nvSpPr>
          <p:spPr bwMode="auto">
            <a:xfrm>
              <a:off x="5360" y="1520"/>
              <a:ext cx="78" cy="79"/>
            </a:xfrm>
            <a:prstGeom prst="ellipse">
              <a:avLst/>
            </a:prstGeom>
            <a:solidFill>
              <a:schemeClr val="accent1"/>
            </a:soli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897" name="Oval 33"/>
            <p:cNvSpPr>
              <a:spLocks noChangeArrowheads="1"/>
            </p:cNvSpPr>
            <p:nvPr/>
          </p:nvSpPr>
          <p:spPr bwMode="auto">
            <a:xfrm>
              <a:off x="5472" y="1520"/>
              <a:ext cx="78" cy="79"/>
            </a:xfrm>
            <a:prstGeom prst="ellipse">
              <a:avLst/>
            </a:prstGeom>
            <a:solidFill>
              <a:schemeClr val="folHlink"/>
            </a:soli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898" name="Oval 34"/>
            <p:cNvSpPr>
              <a:spLocks noChangeArrowheads="1"/>
            </p:cNvSpPr>
            <p:nvPr/>
          </p:nvSpPr>
          <p:spPr bwMode="auto">
            <a:xfrm>
              <a:off x="5136" y="1632"/>
              <a:ext cx="80" cy="78"/>
            </a:xfrm>
            <a:prstGeom prst="ellipse">
              <a:avLst/>
            </a:prstGeom>
            <a:solidFill>
              <a:schemeClr val="accent1"/>
            </a:soli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899" name="Oval 35"/>
            <p:cNvSpPr>
              <a:spLocks noChangeArrowheads="1"/>
            </p:cNvSpPr>
            <p:nvPr/>
          </p:nvSpPr>
          <p:spPr bwMode="auto">
            <a:xfrm>
              <a:off x="5248" y="1632"/>
              <a:ext cx="79" cy="78"/>
            </a:xfrm>
            <a:prstGeom prst="ellipse">
              <a:avLst/>
            </a:prstGeom>
            <a:solidFill>
              <a:schemeClr val="accent1"/>
            </a:soli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900" name="Oval 36"/>
            <p:cNvSpPr>
              <a:spLocks noChangeArrowheads="1"/>
            </p:cNvSpPr>
            <p:nvPr/>
          </p:nvSpPr>
          <p:spPr bwMode="auto">
            <a:xfrm>
              <a:off x="5360" y="1632"/>
              <a:ext cx="78" cy="78"/>
            </a:xfrm>
            <a:prstGeom prst="ellipse">
              <a:avLst/>
            </a:prstGeom>
            <a:solidFill>
              <a:schemeClr val="folHlink"/>
            </a:soli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901" name="Oval 37"/>
            <p:cNvSpPr>
              <a:spLocks noChangeArrowheads="1"/>
            </p:cNvSpPr>
            <p:nvPr/>
          </p:nvSpPr>
          <p:spPr bwMode="auto">
            <a:xfrm>
              <a:off x="5472" y="1632"/>
              <a:ext cx="78" cy="78"/>
            </a:xfrm>
            <a:prstGeom prst="ellipse">
              <a:avLst/>
            </a:prstGeom>
            <a:solidFill>
              <a:schemeClr val="folHlink"/>
            </a:soli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902" name="Oval 38"/>
            <p:cNvSpPr>
              <a:spLocks noChangeArrowheads="1"/>
            </p:cNvSpPr>
            <p:nvPr/>
          </p:nvSpPr>
          <p:spPr bwMode="auto">
            <a:xfrm>
              <a:off x="5248" y="1744"/>
              <a:ext cx="79" cy="80"/>
            </a:xfrm>
            <a:prstGeom prst="ellipse">
              <a:avLst/>
            </a:prstGeom>
            <a:solidFill>
              <a:schemeClr val="folHlink"/>
            </a:soli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903" name="Oval 39"/>
            <p:cNvSpPr>
              <a:spLocks noChangeArrowheads="1"/>
            </p:cNvSpPr>
            <p:nvPr/>
          </p:nvSpPr>
          <p:spPr bwMode="auto">
            <a:xfrm>
              <a:off x="5472" y="1744"/>
              <a:ext cx="78" cy="80"/>
            </a:xfrm>
            <a:prstGeom prst="ellipse">
              <a:avLst/>
            </a:prstGeom>
            <a:solidFill>
              <a:schemeClr val="folHlink"/>
            </a:solidFill>
            <a:ln w="9525">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hf sldNum="0" hdr="0" ftr="0" dt="0"/>
  <p:txStyles>
    <p:titleStyle>
      <a:lvl1pPr algn="l" rtl="0" eaLnBrk="0" fontAlgn="base" hangingPunct="0">
        <a:spcBef>
          <a:spcPct val="0"/>
        </a:spcBef>
        <a:spcAft>
          <a:spcPct val="0"/>
        </a:spcAft>
        <a:defRPr sz="3900" b="1">
          <a:solidFill>
            <a:schemeClr val="tx2"/>
          </a:solidFill>
          <a:latin typeface="+mj-lt"/>
          <a:ea typeface="+mj-ea"/>
          <a:cs typeface="+mj-cs"/>
        </a:defRPr>
      </a:lvl1pPr>
      <a:lvl2pPr algn="l" rtl="0" eaLnBrk="0" fontAlgn="base" hangingPunct="0">
        <a:spcBef>
          <a:spcPct val="0"/>
        </a:spcBef>
        <a:spcAft>
          <a:spcPct val="0"/>
        </a:spcAft>
        <a:defRPr sz="3900" b="1">
          <a:solidFill>
            <a:schemeClr val="tx2"/>
          </a:solidFill>
          <a:latin typeface="Arial" panose="020B0604020202020204" pitchFamily="34" charset="0"/>
          <a:ea typeface="宋体" panose="02010600030101010101" pitchFamily="2" charset="-122"/>
        </a:defRPr>
      </a:lvl2pPr>
      <a:lvl3pPr algn="l" rtl="0" eaLnBrk="0" fontAlgn="base" hangingPunct="0">
        <a:spcBef>
          <a:spcPct val="0"/>
        </a:spcBef>
        <a:spcAft>
          <a:spcPct val="0"/>
        </a:spcAft>
        <a:defRPr sz="3900" b="1">
          <a:solidFill>
            <a:schemeClr val="tx2"/>
          </a:solidFill>
          <a:latin typeface="Arial" panose="020B0604020202020204" pitchFamily="34" charset="0"/>
          <a:ea typeface="宋体" panose="02010600030101010101" pitchFamily="2" charset="-122"/>
        </a:defRPr>
      </a:lvl3pPr>
      <a:lvl4pPr algn="l" rtl="0" eaLnBrk="0" fontAlgn="base" hangingPunct="0">
        <a:spcBef>
          <a:spcPct val="0"/>
        </a:spcBef>
        <a:spcAft>
          <a:spcPct val="0"/>
        </a:spcAft>
        <a:defRPr sz="3900" b="1">
          <a:solidFill>
            <a:schemeClr val="tx2"/>
          </a:solidFill>
          <a:latin typeface="Arial" panose="020B0604020202020204" pitchFamily="34" charset="0"/>
          <a:ea typeface="宋体" panose="02010600030101010101" pitchFamily="2" charset="-122"/>
        </a:defRPr>
      </a:lvl4pPr>
      <a:lvl5pPr algn="l" rtl="0" eaLnBrk="0" fontAlgn="base" hangingPunct="0">
        <a:spcBef>
          <a:spcPct val="0"/>
        </a:spcBef>
        <a:spcAft>
          <a:spcPct val="0"/>
        </a:spcAft>
        <a:defRPr sz="3900" b="1">
          <a:solidFill>
            <a:schemeClr val="tx2"/>
          </a:solidFill>
          <a:latin typeface="Arial" panose="020B0604020202020204" pitchFamily="34" charset="0"/>
          <a:ea typeface="宋体" panose="02010600030101010101" pitchFamily="2" charset="-122"/>
        </a:defRPr>
      </a:lvl5pPr>
      <a:lvl6pPr marL="457200" algn="l" rtl="0" fontAlgn="base">
        <a:spcBef>
          <a:spcPct val="0"/>
        </a:spcBef>
        <a:spcAft>
          <a:spcPct val="0"/>
        </a:spcAft>
        <a:defRPr sz="3900" b="1">
          <a:solidFill>
            <a:schemeClr val="tx2"/>
          </a:solidFill>
          <a:latin typeface="Arial" panose="020B0604020202020204" pitchFamily="34" charset="0"/>
          <a:ea typeface="宋体" panose="02010600030101010101" pitchFamily="2" charset="-122"/>
        </a:defRPr>
      </a:lvl6pPr>
      <a:lvl7pPr marL="914400" algn="l" rtl="0" fontAlgn="base">
        <a:spcBef>
          <a:spcPct val="0"/>
        </a:spcBef>
        <a:spcAft>
          <a:spcPct val="0"/>
        </a:spcAft>
        <a:defRPr sz="3900" b="1">
          <a:solidFill>
            <a:schemeClr val="tx2"/>
          </a:solidFill>
          <a:latin typeface="Arial" panose="020B0604020202020204" pitchFamily="34" charset="0"/>
          <a:ea typeface="宋体" panose="02010600030101010101" pitchFamily="2" charset="-122"/>
        </a:defRPr>
      </a:lvl7pPr>
      <a:lvl8pPr marL="1371600" algn="l" rtl="0" fontAlgn="base">
        <a:spcBef>
          <a:spcPct val="0"/>
        </a:spcBef>
        <a:spcAft>
          <a:spcPct val="0"/>
        </a:spcAft>
        <a:defRPr sz="3900" b="1">
          <a:solidFill>
            <a:schemeClr val="tx2"/>
          </a:solidFill>
          <a:latin typeface="Arial" panose="020B0604020202020204" pitchFamily="34" charset="0"/>
          <a:ea typeface="宋体" panose="02010600030101010101" pitchFamily="2" charset="-122"/>
        </a:defRPr>
      </a:lvl8pPr>
      <a:lvl9pPr marL="1828800" algn="l" rtl="0" fontAlgn="base">
        <a:spcBef>
          <a:spcPct val="0"/>
        </a:spcBef>
        <a:spcAft>
          <a:spcPct val="0"/>
        </a:spcAft>
        <a:defRPr sz="3900" b="1">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lr>
          <a:schemeClr val="tx2"/>
        </a:buClr>
        <a:buSzPct val="70000"/>
        <a:buFont typeface="Wingdings" panose="05000000000000000000" pitchFamily="2" charset="2"/>
        <a:buChar char="l"/>
        <a:defRPr sz="3000">
          <a:solidFill>
            <a:schemeClr val="tx1"/>
          </a:solidFill>
          <a:latin typeface="+mn-lt"/>
          <a:ea typeface="+mn-ea"/>
          <a:cs typeface="+mn-cs"/>
        </a:defRPr>
      </a:lvl1pPr>
      <a:lvl2pPr marL="692150" indent="-347980" algn="l" rtl="0" eaLnBrk="0" fontAlgn="base" hangingPunct="0">
        <a:spcBef>
          <a:spcPct val="20000"/>
        </a:spcBef>
        <a:spcAft>
          <a:spcPct val="0"/>
        </a:spcAft>
        <a:buClr>
          <a:schemeClr val="accent2"/>
        </a:buClr>
        <a:buSzPct val="70000"/>
        <a:buFont typeface="Wingdings" panose="05000000000000000000" pitchFamily="2" charset="2"/>
        <a:buChar char="l"/>
        <a:defRPr sz="2600">
          <a:solidFill>
            <a:schemeClr val="tx1"/>
          </a:solidFill>
          <a:latin typeface="+mn-lt"/>
          <a:ea typeface="+mn-ea"/>
        </a:defRPr>
      </a:lvl2pPr>
      <a:lvl3pPr marL="987425" indent="-294005" algn="l" rtl="0" eaLnBrk="0" fontAlgn="base" hangingPunct="0">
        <a:spcBef>
          <a:spcPct val="20000"/>
        </a:spcBef>
        <a:spcAft>
          <a:spcPct val="0"/>
        </a:spcAft>
        <a:buClr>
          <a:schemeClr val="accent1"/>
        </a:buClr>
        <a:buSzPct val="70000"/>
        <a:buFont typeface="Wingdings" panose="05000000000000000000" pitchFamily="2" charset="2"/>
        <a:buChar char="l"/>
        <a:defRPr sz="2300">
          <a:solidFill>
            <a:schemeClr val="tx1"/>
          </a:solidFill>
          <a:latin typeface="+mn-lt"/>
          <a:ea typeface="+mn-ea"/>
        </a:defRPr>
      </a:lvl3pPr>
      <a:lvl4pPr marL="1281430" indent="-292100" algn="l" rtl="0" eaLnBrk="0" fontAlgn="base" hangingPunct="0">
        <a:spcBef>
          <a:spcPct val="20000"/>
        </a:spcBef>
        <a:spcAft>
          <a:spcPct val="0"/>
        </a:spcAft>
        <a:buClr>
          <a:schemeClr val="tx2"/>
        </a:buClr>
        <a:buSzPct val="75000"/>
        <a:buFont typeface="Wingdings" panose="05000000000000000000" pitchFamily="2" charset="2"/>
        <a:buChar char="§"/>
        <a:defRPr sz="2000">
          <a:solidFill>
            <a:schemeClr val="tx1"/>
          </a:solidFill>
          <a:latin typeface="+mn-lt"/>
          <a:ea typeface="+mn-ea"/>
        </a:defRPr>
      </a:lvl4pPr>
      <a:lvl5pPr marL="1598930" indent="-316230" algn="l" rtl="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mn-lt"/>
          <a:ea typeface="+mn-ea"/>
        </a:defRPr>
      </a:lvl5pPr>
      <a:lvl6pPr marL="2056130" indent="-316230" algn="l" rtl="0" fontAlgn="base">
        <a:spcBef>
          <a:spcPct val="20000"/>
        </a:spcBef>
        <a:spcAft>
          <a:spcPct val="0"/>
        </a:spcAft>
        <a:buClr>
          <a:schemeClr val="folHlink"/>
        </a:buClr>
        <a:buSzPct val="80000"/>
        <a:buFont typeface="Wingdings" panose="05000000000000000000" pitchFamily="2" charset="2"/>
        <a:buChar char="§"/>
        <a:defRPr sz="2000">
          <a:solidFill>
            <a:schemeClr val="tx1"/>
          </a:solidFill>
          <a:latin typeface="+mn-lt"/>
          <a:ea typeface="+mn-ea"/>
        </a:defRPr>
      </a:lvl6pPr>
      <a:lvl7pPr marL="2513330" indent="-316230" algn="l" rtl="0" fontAlgn="base">
        <a:spcBef>
          <a:spcPct val="20000"/>
        </a:spcBef>
        <a:spcAft>
          <a:spcPct val="0"/>
        </a:spcAft>
        <a:buClr>
          <a:schemeClr val="folHlink"/>
        </a:buClr>
        <a:buSzPct val="80000"/>
        <a:buFont typeface="Wingdings" panose="05000000000000000000" pitchFamily="2" charset="2"/>
        <a:buChar char="§"/>
        <a:defRPr sz="2000">
          <a:solidFill>
            <a:schemeClr val="tx1"/>
          </a:solidFill>
          <a:latin typeface="+mn-lt"/>
          <a:ea typeface="+mn-ea"/>
        </a:defRPr>
      </a:lvl7pPr>
      <a:lvl8pPr marL="2970530" indent="-316230" algn="l" rtl="0" fontAlgn="base">
        <a:spcBef>
          <a:spcPct val="20000"/>
        </a:spcBef>
        <a:spcAft>
          <a:spcPct val="0"/>
        </a:spcAft>
        <a:buClr>
          <a:schemeClr val="folHlink"/>
        </a:buClr>
        <a:buSzPct val="80000"/>
        <a:buFont typeface="Wingdings" panose="05000000000000000000" pitchFamily="2" charset="2"/>
        <a:buChar char="§"/>
        <a:defRPr sz="2000">
          <a:solidFill>
            <a:schemeClr val="tx1"/>
          </a:solidFill>
          <a:latin typeface="+mn-lt"/>
          <a:ea typeface="+mn-ea"/>
        </a:defRPr>
      </a:lvl8pPr>
      <a:lvl9pPr marL="3427730" indent="-316230" algn="l" rtl="0" fontAlgn="base">
        <a:spcBef>
          <a:spcPct val="20000"/>
        </a:spcBef>
        <a:spcAft>
          <a:spcPct val="0"/>
        </a:spcAft>
        <a:buClr>
          <a:schemeClr val="folHlink"/>
        </a:buClr>
        <a:buSzPct val="80000"/>
        <a:buFont typeface="Wingdings" panose="05000000000000000000" pitchFamily="2"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control" Target="../activeX/activeX1.xml"/><Relationship Id="rId1" Type="http://schemas.openxmlformats.org/officeDocument/2006/relationships/vmlDrawing" Target="../drawings/vmlDrawing1.vml"/><Relationship Id="rId4" Type="http://schemas.openxmlformats.org/officeDocument/2006/relationships/image" Target="../media/image3.wmf"/></Relationships>
</file>

<file path=ppt/slides/_rels/slide7.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8" Type="http://schemas.openxmlformats.org/officeDocument/2006/relationships/image" Target="../media/image7.wmf"/><Relationship Id="rId13" Type="http://schemas.openxmlformats.org/officeDocument/2006/relationships/oleObject" Target="../embeddings/oleObject6.bin"/><Relationship Id="rId18" Type="http://schemas.openxmlformats.org/officeDocument/2006/relationships/image" Target="../media/image12.wmf"/><Relationship Id="rId3" Type="http://schemas.openxmlformats.org/officeDocument/2006/relationships/oleObject" Target="../embeddings/oleObject1.bin"/><Relationship Id="rId21" Type="http://schemas.openxmlformats.org/officeDocument/2006/relationships/oleObject" Target="../embeddings/oleObject10.bin"/><Relationship Id="rId7" Type="http://schemas.openxmlformats.org/officeDocument/2006/relationships/oleObject" Target="../embeddings/oleObject3.bin"/><Relationship Id="rId12" Type="http://schemas.openxmlformats.org/officeDocument/2006/relationships/image" Target="../media/image9.wmf"/><Relationship Id="rId17" Type="http://schemas.openxmlformats.org/officeDocument/2006/relationships/oleObject" Target="../embeddings/oleObject8.bin"/><Relationship Id="rId2" Type="http://schemas.openxmlformats.org/officeDocument/2006/relationships/slideLayout" Target="../slideLayouts/slideLayout17.xml"/><Relationship Id="rId16" Type="http://schemas.openxmlformats.org/officeDocument/2006/relationships/image" Target="../media/image11.wmf"/><Relationship Id="rId20" Type="http://schemas.openxmlformats.org/officeDocument/2006/relationships/image" Target="../media/image13.wmf"/><Relationship Id="rId1" Type="http://schemas.openxmlformats.org/officeDocument/2006/relationships/vmlDrawing" Target="../drawings/vmlDrawing2.vml"/><Relationship Id="rId6" Type="http://schemas.openxmlformats.org/officeDocument/2006/relationships/image" Target="../media/image6.wmf"/><Relationship Id="rId11" Type="http://schemas.openxmlformats.org/officeDocument/2006/relationships/oleObject" Target="../embeddings/oleObject5.bin"/><Relationship Id="rId5" Type="http://schemas.openxmlformats.org/officeDocument/2006/relationships/oleObject" Target="../embeddings/oleObject2.bin"/><Relationship Id="rId15" Type="http://schemas.openxmlformats.org/officeDocument/2006/relationships/oleObject" Target="../embeddings/oleObject7.bin"/><Relationship Id="rId10" Type="http://schemas.openxmlformats.org/officeDocument/2006/relationships/image" Target="../media/image8.wmf"/><Relationship Id="rId19" Type="http://schemas.openxmlformats.org/officeDocument/2006/relationships/oleObject" Target="../embeddings/oleObject9.bin"/><Relationship Id="rId4" Type="http://schemas.openxmlformats.org/officeDocument/2006/relationships/image" Target="../media/image5.wmf"/><Relationship Id="rId9" Type="http://schemas.openxmlformats.org/officeDocument/2006/relationships/oleObject" Target="../embeddings/oleObject4.bin"/><Relationship Id="rId14" Type="http://schemas.openxmlformats.org/officeDocument/2006/relationships/image" Target="../media/image10.wmf"/><Relationship Id="rId22" Type="http://schemas.openxmlformats.org/officeDocument/2006/relationships/image" Target="../media/image14.wmf"/></Relationships>
</file>

<file path=ppt/slides/_rels/slide10.xml.rels><?xml version="1.0" encoding="UTF-8" standalone="yes"?>
<Relationships xmlns="http://schemas.openxmlformats.org/package/2006/relationships"><Relationship Id="rId8" Type="http://schemas.openxmlformats.org/officeDocument/2006/relationships/image" Target="../media/image17.wmf"/><Relationship Id="rId3" Type="http://schemas.openxmlformats.org/officeDocument/2006/relationships/oleObject" Target="../embeddings/oleObject11.bin"/><Relationship Id="rId7" Type="http://schemas.openxmlformats.org/officeDocument/2006/relationships/oleObject" Target="../embeddings/oleObject13.bin"/><Relationship Id="rId2" Type="http://schemas.openxmlformats.org/officeDocument/2006/relationships/slideLayout" Target="../slideLayouts/slideLayout16.xml"/><Relationship Id="rId1" Type="http://schemas.openxmlformats.org/officeDocument/2006/relationships/vmlDrawing" Target="../drawings/vmlDrawing3.vml"/><Relationship Id="rId6" Type="http://schemas.openxmlformats.org/officeDocument/2006/relationships/image" Target="../media/image16.wmf"/><Relationship Id="rId5" Type="http://schemas.openxmlformats.org/officeDocument/2006/relationships/oleObject" Target="../embeddings/oleObject12.bin"/><Relationship Id="rId10" Type="http://schemas.openxmlformats.org/officeDocument/2006/relationships/image" Target="../media/image18.wmf"/><Relationship Id="rId4" Type="http://schemas.openxmlformats.org/officeDocument/2006/relationships/image" Target="../media/image15.wmf"/><Relationship Id="rId9" Type="http://schemas.openxmlformats.org/officeDocument/2006/relationships/oleObject" Target="../embeddings/oleObject14.bin"/></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17WLG20.tif" TargetMode="External"/><Relationship Id="rId2" Type="http://schemas.openxmlformats.org/officeDocument/2006/relationships/image" Target="../media/image21.png"/><Relationship Id="rId1" Type="http://schemas.openxmlformats.org/officeDocument/2006/relationships/slideLayout" Target="../slideLayouts/slideLayout17.xml"/><Relationship Id="rId4" Type="http://schemas.openxmlformats.org/officeDocument/2006/relationships/image" Target="../media/image22.emf"/></Relationships>
</file>

<file path=ppt/slides/_rels/slide13.xml.rels><?xml version="1.0" encoding="UTF-8" standalone="yes"?>
<Relationships xmlns="http://schemas.openxmlformats.org/package/2006/relationships"><Relationship Id="rId8" Type="http://schemas.openxmlformats.org/officeDocument/2006/relationships/image" Target="../media/image25.wmf"/><Relationship Id="rId3" Type="http://schemas.openxmlformats.org/officeDocument/2006/relationships/oleObject" Target="../embeddings/oleObject15.bin"/><Relationship Id="rId7" Type="http://schemas.openxmlformats.org/officeDocument/2006/relationships/oleObject" Target="../embeddings/oleObject17.bin"/><Relationship Id="rId2" Type="http://schemas.openxmlformats.org/officeDocument/2006/relationships/slideLayout" Target="../slideLayouts/slideLayout1.xml"/><Relationship Id="rId1" Type="http://schemas.openxmlformats.org/officeDocument/2006/relationships/vmlDrawing" Target="../drawings/vmlDrawing4.vml"/><Relationship Id="rId6" Type="http://schemas.openxmlformats.org/officeDocument/2006/relationships/image" Target="../media/image24.wmf"/><Relationship Id="rId5" Type="http://schemas.openxmlformats.org/officeDocument/2006/relationships/oleObject" Target="../embeddings/oleObject16.bin"/><Relationship Id="rId4" Type="http://schemas.openxmlformats.org/officeDocument/2006/relationships/image" Target="../media/image23.wmf"/></Relationships>
</file>

<file path=ppt/slides/_rels/slide1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hyperlink" Target="../&#31934;&#36873;&#35838;&#20214;&#19987;&#36753;/&#21525;&#25991;&#24428;ppt/&#39134;&#26426;&#25237;&#24377;6.swf"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Layout" Target="../slideLayouts/slideLayout1.xml"/><Relationship Id="rId1" Type="http://schemas.openxmlformats.org/officeDocument/2006/relationships/vmlDrawing" Target="../drawings/vmlDrawing5.vml"/><Relationship Id="rId6" Type="http://schemas.openxmlformats.org/officeDocument/2006/relationships/image" Target="../media/image28.wmf"/><Relationship Id="rId5" Type="http://schemas.openxmlformats.org/officeDocument/2006/relationships/oleObject" Target="../embeddings/oleObject19.bin"/><Relationship Id="rId4" Type="http://schemas.openxmlformats.org/officeDocument/2006/relationships/image" Target="../media/image27.wmf"/></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slideLayout" Target="../slideLayouts/slideLayout1.xml"/><Relationship Id="rId1" Type="http://schemas.openxmlformats.org/officeDocument/2006/relationships/vmlDrawing" Target="../drawings/vmlDrawing6.vml"/><Relationship Id="rId5" Type="http://schemas.openxmlformats.org/officeDocument/2006/relationships/image" Target="../media/image29.wmf"/><Relationship Id="rId4" Type="http://schemas.openxmlformats.org/officeDocument/2006/relationships/oleObject" Target="../embeddings/oleObject20.bin"/></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2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41.png"/><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2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5.png"/><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2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8.png"/><Relationship Id="rId1" Type="http://schemas.openxmlformats.org/officeDocument/2006/relationships/slideLayout" Target="../slideLayouts/slideLayout2.xml"/><Relationship Id="rId5" Type="http://schemas.openxmlformats.org/officeDocument/2006/relationships/image" Target="../media/image48.emf"/><Relationship Id="rId4" Type="http://schemas.openxmlformats.org/officeDocument/2006/relationships/image" Target="../media/image47.emf"/></Relationships>
</file>

<file path=ppt/slides/_rels/slide29.xml.rels><?xml version="1.0" encoding="UTF-8" standalone="yes"?>
<Relationships xmlns="http://schemas.openxmlformats.org/package/2006/relationships"><Relationship Id="rId8" Type="http://schemas.openxmlformats.org/officeDocument/2006/relationships/image" Target="../media/image51.wmf"/><Relationship Id="rId13" Type="http://schemas.openxmlformats.org/officeDocument/2006/relationships/oleObject" Target="../embeddings/oleObject26.bin"/><Relationship Id="rId3" Type="http://schemas.openxmlformats.org/officeDocument/2006/relationships/oleObject" Target="../embeddings/oleObject21.bin"/><Relationship Id="rId7" Type="http://schemas.openxmlformats.org/officeDocument/2006/relationships/oleObject" Target="../embeddings/oleObject23.bin"/><Relationship Id="rId12" Type="http://schemas.openxmlformats.org/officeDocument/2006/relationships/image" Target="../media/image53.wmf"/><Relationship Id="rId2" Type="http://schemas.openxmlformats.org/officeDocument/2006/relationships/slideLayout" Target="../slideLayouts/slideLayout7.xml"/><Relationship Id="rId1" Type="http://schemas.openxmlformats.org/officeDocument/2006/relationships/vmlDrawing" Target="../drawings/vmlDrawing7.vml"/><Relationship Id="rId6" Type="http://schemas.openxmlformats.org/officeDocument/2006/relationships/image" Target="../media/image50.wmf"/><Relationship Id="rId11" Type="http://schemas.openxmlformats.org/officeDocument/2006/relationships/oleObject" Target="../embeddings/oleObject25.bin"/><Relationship Id="rId5" Type="http://schemas.openxmlformats.org/officeDocument/2006/relationships/oleObject" Target="../embeddings/oleObject22.bin"/><Relationship Id="rId10" Type="http://schemas.openxmlformats.org/officeDocument/2006/relationships/image" Target="../media/image52.wmf"/><Relationship Id="rId4" Type="http://schemas.openxmlformats.org/officeDocument/2006/relationships/image" Target="../media/image49.wmf"/><Relationship Id="rId9" Type="http://schemas.openxmlformats.org/officeDocument/2006/relationships/oleObject" Target="../embeddings/oleObject24.bin"/><Relationship Id="rId14" Type="http://schemas.openxmlformats.org/officeDocument/2006/relationships/image" Target="../media/image54.wmf"/></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27.bin"/><Relationship Id="rId2" Type="http://schemas.openxmlformats.org/officeDocument/2006/relationships/slideLayout" Target="../slideLayouts/slideLayout7.xml"/><Relationship Id="rId1" Type="http://schemas.openxmlformats.org/officeDocument/2006/relationships/vmlDrawing" Target="../drawings/vmlDrawing8.vml"/><Relationship Id="rId4" Type="http://schemas.openxmlformats.org/officeDocument/2006/relationships/image" Target="../media/image55.wmf"/></Relationships>
</file>

<file path=ppt/slides/_rels/slide31.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hyperlink" Target="&#24179;&#25243;&#36816;&#21160;6.sw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1" name="Rectangle 2"/>
          <p:cNvSpPr>
            <a:spLocks noGrp="1"/>
          </p:cNvSpPr>
          <p:nvPr>
            <p:ph type="ctrTitle"/>
          </p:nvPr>
        </p:nvSpPr>
        <p:spPr>
          <a:xfrm>
            <a:off x="1069975" y="2057400"/>
            <a:ext cx="5559425" cy="917575"/>
          </a:xfrm>
          <a:ln/>
        </p:spPr>
        <p:txBody>
          <a:bodyPr vert="horz" wrap="square" lIns="91440" tIns="45720" rIns="91440" bIns="45720" anchor="b"/>
          <a:lstStyle/>
          <a:p>
            <a:pPr eaLnBrk="1" hangingPunct="1">
              <a:buClrTx/>
              <a:buSzTx/>
              <a:buFontTx/>
            </a:pPr>
            <a:r>
              <a:rPr lang="en-US" altLang="zh-CN" sz="6000" dirty="0">
                <a:latin typeface="+mj-lt"/>
                <a:ea typeface="华文行楷" pitchFamily="2" charset="-122"/>
                <a:cs typeface="+mj-cs"/>
              </a:rPr>
              <a:t>§5.2 </a:t>
            </a:r>
            <a:r>
              <a:rPr lang="zh-CN" altLang="en-US" sz="6000" dirty="0">
                <a:latin typeface="+mj-lt"/>
                <a:ea typeface="华文行楷" pitchFamily="2" charset="-122"/>
                <a:cs typeface="+mj-cs"/>
              </a:rPr>
              <a:t>平抛运动</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70" name="椭圆 7169"/>
          <p:cNvSpPr/>
          <p:nvPr/>
        </p:nvSpPr>
        <p:spPr>
          <a:xfrm>
            <a:off x="6480175" y="3862388"/>
            <a:ext cx="287338" cy="287337"/>
          </a:xfrm>
          <a:prstGeom prst="ellipse">
            <a:avLst/>
          </a:prstGeom>
          <a:gradFill rotWithShape="1">
            <a:gsLst>
              <a:gs pos="0">
                <a:srgbClr val="FE3722"/>
              </a:gs>
              <a:gs pos="100000">
                <a:srgbClr val="761910"/>
              </a:gs>
            </a:gsLst>
            <a:path path="rect">
              <a:fillToRect r="100000" b="100000"/>
            </a:path>
            <a:tileRect/>
          </a:gradFill>
          <a:ln w="9525">
            <a:noFill/>
          </a:ln>
        </p:spPr>
        <p:txBody>
          <a:bodyPr anchor="t"/>
          <a:lstStyle/>
          <a:p>
            <a:endParaRPr lang="zh-CN" altLang="en-US">
              <a:latin typeface="Arial" panose="020B0604020202020204" pitchFamily="34" charset="0"/>
              <a:ea typeface="宋体" panose="02010600030101010101" pitchFamily="2" charset="-122"/>
            </a:endParaRPr>
          </a:p>
        </p:txBody>
      </p:sp>
      <p:sp>
        <p:nvSpPr>
          <p:cNvPr id="7171" name="椭圆 7170"/>
          <p:cNvSpPr/>
          <p:nvPr/>
        </p:nvSpPr>
        <p:spPr>
          <a:xfrm>
            <a:off x="6480175" y="3862388"/>
            <a:ext cx="287338" cy="287337"/>
          </a:xfrm>
          <a:prstGeom prst="ellipse">
            <a:avLst/>
          </a:prstGeom>
          <a:gradFill rotWithShape="1">
            <a:gsLst>
              <a:gs pos="0">
                <a:srgbClr val="FE3722"/>
              </a:gs>
              <a:gs pos="100000">
                <a:srgbClr val="761910"/>
              </a:gs>
            </a:gsLst>
            <a:path path="rect">
              <a:fillToRect r="100000" b="100000"/>
            </a:path>
            <a:tileRect/>
          </a:gradFill>
          <a:ln w="9525">
            <a:noFill/>
          </a:ln>
        </p:spPr>
        <p:txBody>
          <a:bodyPr anchor="t"/>
          <a:lstStyle/>
          <a:p>
            <a:endParaRPr lang="zh-CN" altLang="en-US">
              <a:latin typeface="Arial" panose="020B0604020202020204" pitchFamily="34" charset="0"/>
              <a:ea typeface="宋体" panose="02010600030101010101" pitchFamily="2" charset="-122"/>
            </a:endParaRPr>
          </a:p>
        </p:txBody>
      </p:sp>
      <p:sp>
        <p:nvSpPr>
          <p:cNvPr id="7172" name="直接连接符 7171"/>
          <p:cNvSpPr/>
          <p:nvPr/>
        </p:nvSpPr>
        <p:spPr>
          <a:xfrm>
            <a:off x="6624638" y="4006850"/>
            <a:ext cx="720725" cy="0"/>
          </a:xfrm>
          <a:prstGeom prst="line">
            <a:avLst/>
          </a:prstGeom>
          <a:ln w="38100" cap="flat" cmpd="sng">
            <a:solidFill>
              <a:srgbClr val="0000CC"/>
            </a:solidFill>
            <a:prstDash val="solid"/>
            <a:round/>
            <a:headEnd type="none" w="med" len="med"/>
            <a:tailEnd type="triangle" w="med" len="med"/>
          </a:ln>
        </p:spPr>
      </p:sp>
      <p:sp>
        <p:nvSpPr>
          <p:cNvPr id="7173" name="文本框 7172"/>
          <p:cNvSpPr txBox="1"/>
          <p:nvPr/>
        </p:nvSpPr>
        <p:spPr>
          <a:xfrm>
            <a:off x="7021513" y="3394075"/>
            <a:ext cx="828675" cy="519113"/>
          </a:xfrm>
          <a:prstGeom prst="rect">
            <a:avLst/>
          </a:prstGeom>
          <a:noFill/>
          <a:ln w="9525">
            <a:noFill/>
          </a:ln>
        </p:spPr>
        <p:txBody>
          <a:bodyPr anchor="t">
            <a:spAutoFit/>
          </a:bodyPr>
          <a:lstStyle/>
          <a:p>
            <a:pPr>
              <a:spcBef>
                <a:spcPct val="50000"/>
              </a:spcBef>
            </a:pPr>
            <a:r>
              <a:rPr lang="en-US" altLang="zh-CN" sz="2800" b="1" i="1">
                <a:latin typeface="Times New Roman" panose="02020603050405020304" pitchFamily="18" charset="0"/>
                <a:ea typeface="华文中宋" pitchFamily="2" charset="-122"/>
              </a:rPr>
              <a:t>v</a:t>
            </a:r>
            <a:r>
              <a:rPr lang="en-US" altLang="zh-CN" sz="2800" b="1" baseline="-25000">
                <a:latin typeface="Times New Roman" panose="02020603050405020304" pitchFamily="18" charset="0"/>
                <a:ea typeface="华文中宋" pitchFamily="2" charset="-122"/>
              </a:rPr>
              <a:t>0</a:t>
            </a:r>
          </a:p>
        </p:txBody>
      </p:sp>
      <p:sp>
        <p:nvSpPr>
          <p:cNvPr id="7174" name="椭圆 7173"/>
          <p:cNvSpPr/>
          <p:nvPr/>
        </p:nvSpPr>
        <p:spPr>
          <a:xfrm>
            <a:off x="1582738" y="3824288"/>
            <a:ext cx="287337" cy="287337"/>
          </a:xfrm>
          <a:prstGeom prst="ellipse">
            <a:avLst/>
          </a:prstGeom>
          <a:gradFill rotWithShape="1">
            <a:gsLst>
              <a:gs pos="0">
                <a:srgbClr val="FE3722"/>
              </a:gs>
              <a:gs pos="100000">
                <a:srgbClr val="761910"/>
              </a:gs>
            </a:gsLst>
            <a:path path="rect">
              <a:fillToRect r="100000" b="100000"/>
            </a:path>
            <a:tileRect/>
          </a:gradFill>
          <a:ln w="9525">
            <a:noFill/>
          </a:ln>
        </p:spPr>
        <p:txBody>
          <a:bodyPr anchor="t"/>
          <a:lstStyle/>
          <a:p>
            <a:endParaRPr lang="zh-CN" altLang="en-US">
              <a:latin typeface="Arial" panose="020B0604020202020204" pitchFamily="34" charset="0"/>
              <a:ea typeface="宋体" panose="02010600030101010101" pitchFamily="2" charset="-122"/>
            </a:endParaRPr>
          </a:p>
        </p:txBody>
      </p:sp>
      <p:sp>
        <p:nvSpPr>
          <p:cNvPr id="7175" name="椭圆 7174"/>
          <p:cNvSpPr/>
          <p:nvPr/>
        </p:nvSpPr>
        <p:spPr>
          <a:xfrm>
            <a:off x="1582738" y="3825875"/>
            <a:ext cx="287337" cy="287338"/>
          </a:xfrm>
          <a:prstGeom prst="ellipse">
            <a:avLst/>
          </a:prstGeom>
          <a:gradFill rotWithShape="1">
            <a:gsLst>
              <a:gs pos="0">
                <a:srgbClr val="FE3722"/>
              </a:gs>
              <a:gs pos="100000">
                <a:srgbClr val="761910"/>
              </a:gs>
            </a:gsLst>
            <a:path path="rect">
              <a:fillToRect r="100000" b="100000"/>
            </a:path>
            <a:tileRect/>
          </a:gradFill>
          <a:ln w="9525">
            <a:noFill/>
          </a:ln>
        </p:spPr>
        <p:txBody>
          <a:bodyPr anchor="t"/>
          <a:lstStyle/>
          <a:p>
            <a:endParaRPr lang="zh-CN" altLang="en-US">
              <a:latin typeface="Arial" panose="020B0604020202020204" pitchFamily="34" charset="0"/>
              <a:ea typeface="宋体" panose="02010600030101010101" pitchFamily="2" charset="-122"/>
            </a:endParaRPr>
          </a:p>
        </p:txBody>
      </p:sp>
      <p:sp>
        <p:nvSpPr>
          <p:cNvPr id="7176" name="直接连接符 7175"/>
          <p:cNvSpPr/>
          <p:nvPr/>
        </p:nvSpPr>
        <p:spPr>
          <a:xfrm flipH="1" flipV="1">
            <a:off x="1727200" y="3321050"/>
            <a:ext cx="0" cy="647700"/>
          </a:xfrm>
          <a:prstGeom prst="line">
            <a:avLst/>
          </a:prstGeom>
          <a:ln w="38100" cap="flat" cmpd="sng">
            <a:solidFill>
              <a:srgbClr val="0000CC"/>
            </a:solidFill>
            <a:prstDash val="solid"/>
            <a:round/>
            <a:headEnd type="none" w="med" len="med"/>
            <a:tailEnd type="triangle" w="med" len="med"/>
          </a:ln>
        </p:spPr>
      </p:sp>
      <p:sp>
        <p:nvSpPr>
          <p:cNvPr id="7177" name="文本框 7176"/>
          <p:cNvSpPr txBox="1"/>
          <p:nvPr/>
        </p:nvSpPr>
        <p:spPr>
          <a:xfrm>
            <a:off x="1798638" y="3105150"/>
            <a:ext cx="828675" cy="519113"/>
          </a:xfrm>
          <a:prstGeom prst="rect">
            <a:avLst/>
          </a:prstGeom>
          <a:noFill/>
          <a:ln w="9525">
            <a:noFill/>
          </a:ln>
        </p:spPr>
        <p:txBody>
          <a:bodyPr anchor="t">
            <a:spAutoFit/>
          </a:bodyPr>
          <a:lstStyle/>
          <a:p>
            <a:pPr>
              <a:spcBef>
                <a:spcPct val="50000"/>
              </a:spcBef>
            </a:pPr>
            <a:r>
              <a:rPr lang="en-US" altLang="zh-CN" sz="2800" b="1" i="1">
                <a:latin typeface="Times New Roman" panose="02020603050405020304" pitchFamily="18" charset="0"/>
                <a:ea typeface="华文中宋" pitchFamily="2" charset="-122"/>
              </a:rPr>
              <a:t>v</a:t>
            </a:r>
            <a:r>
              <a:rPr lang="en-US" altLang="zh-CN" sz="2800" b="1" baseline="-25000">
                <a:latin typeface="Times New Roman" panose="02020603050405020304" pitchFamily="18" charset="0"/>
                <a:ea typeface="华文中宋" pitchFamily="2" charset="-122"/>
              </a:rPr>
              <a:t>0</a:t>
            </a:r>
          </a:p>
        </p:txBody>
      </p:sp>
      <p:sp>
        <p:nvSpPr>
          <p:cNvPr id="7178" name="椭圆 7177"/>
          <p:cNvSpPr/>
          <p:nvPr/>
        </p:nvSpPr>
        <p:spPr>
          <a:xfrm>
            <a:off x="3382963" y="4005263"/>
            <a:ext cx="287337" cy="287337"/>
          </a:xfrm>
          <a:prstGeom prst="ellipse">
            <a:avLst/>
          </a:prstGeom>
          <a:gradFill rotWithShape="1">
            <a:gsLst>
              <a:gs pos="0">
                <a:srgbClr val="FE3722"/>
              </a:gs>
              <a:gs pos="100000">
                <a:srgbClr val="761910"/>
              </a:gs>
            </a:gsLst>
            <a:path path="rect">
              <a:fillToRect r="100000" b="100000"/>
            </a:path>
            <a:tileRect/>
          </a:gradFill>
          <a:ln w="9525">
            <a:noFill/>
          </a:ln>
        </p:spPr>
        <p:txBody>
          <a:bodyPr anchor="t"/>
          <a:lstStyle/>
          <a:p>
            <a:endParaRPr lang="zh-CN" altLang="en-US">
              <a:latin typeface="Arial" panose="020B0604020202020204" pitchFamily="34" charset="0"/>
              <a:ea typeface="宋体" panose="02010600030101010101" pitchFamily="2" charset="-122"/>
            </a:endParaRPr>
          </a:p>
        </p:txBody>
      </p:sp>
      <p:sp>
        <p:nvSpPr>
          <p:cNvPr id="7179" name="椭圆 7178"/>
          <p:cNvSpPr/>
          <p:nvPr/>
        </p:nvSpPr>
        <p:spPr>
          <a:xfrm>
            <a:off x="3382963" y="4006850"/>
            <a:ext cx="287337" cy="287338"/>
          </a:xfrm>
          <a:prstGeom prst="ellipse">
            <a:avLst/>
          </a:prstGeom>
          <a:gradFill rotWithShape="1">
            <a:gsLst>
              <a:gs pos="0">
                <a:srgbClr val="FE3722"/>
              </a:gs>
              <a:gs pos="100000">
                <a:srgbClr val="761910"/>
              </a:gs>
            </a:gsLst>
            <a:path path="rect">
              <a:fillToRect r="100000" b="100000"/>
            </a:path>
            <a:tileRect/>
          </a:gradFill>
          <a:ln w="9525">
            <a:noFill/>
          </a:ln>
        </p:spPr>
        <p:txBody>
          <a:bodyPr anchor="t"/>
          <a:lstStyle/>
          <a:p>
            <a:endParaRPr lang="zh-CN" altLang="en-US">
              <a:latin typeface="Arial" panose="020B0604020202020204" pitchFamily="34" charset="0"/>
              <a:ea typeface="宋体" panose="02010600030101010101" pitchFamily="2" charset="-122"/>
            </a:endParaRPr>
          </a:p>
        </p:txBody>
      </p:sp>
      <p:sp>
        <p:nvSpPr>
          <p:cNvPr id="7180" name="直接连接符 7179"/>
          <p:cNvSpPr/>
          <p:nvPr/>
        </p:nvSpPr>
        <p:spPr>
          <a:xfrm flipV="1">
            <a:off x="3527425" y="3502025"/>
            <a:ext cx="215900" cy="647700"/>
          </a:xfrm>
          <a:prstGeom prst="line">
            <a:avLst/>
          </a:prstGeom>
          <a:ln w="38100" cap="flat" cmpd="sng">
            <a:solidFill>
              <a:srgbClr val="0000CC"/>
            </a:solidFill>
            <a:prstDash val="solid"/>
            <a:round/>
            <a:headEnd type="none" w="med" len="med"/>
            <a:tailEnd type="triangle" w="med" len="med"/>
          </a:ln>
        </p:spPr>
      </p:sp>
      <p:sp>
        <p:nvSpPr>
          <p:cNvPr id="7181" name="文本框 7180"/>
          <p:cNvSpPr txBox="1"/>
          <p:nvPr/>
        </p:nvSpPr>
        <p:spPr>
          <a:xfrm>
            <a:off x="3348038" y="2889250"/>
            <a:ext cx="828675" cy="519113"/>
          </a:xfrm>
          <a:prstGeom prst="rect">
            <a:avLst/>
          </a:prstGeom>
          <a:noFill/>
          <a:ln w="9525">
            <a:noFill/>
          </a:ln>
        </p:spPr>
        <p:txBody>
          <a:bodyPr anchor="t">
            <a:spAutoFit/>
          </a:bodyPr>
          <a:lstStyle/>
          <a:p>
            <a:pPr>
              <a:spcBef>
                <a:spcPct val="50000"/>
              </a:spcBef>
            </a:pPr>
            <a:r>
              <a:rPr lang="en-US" altLang="zh-CN" sz="2800" b="1" i="1">
                <a:latin typeface="Times New Roman" panose="02020603050405020304" pitchFamily="18" charset="0"/>
                <a:ea typeface="华文中宋" pitchFamily="2" charset="-122"/>
              </a:rPr>
              <a:t>v</a:t>
            </a:r>
            <a:r>
              <a:rPr lang="en-US" altLang="zh-CN" sz="2800" b="1" baseline="-25000">
                <a:latin typeface="Times New Roman" panose="02020603050405020304" pitchFamily="18" charset="0"/>
                <a:ea typeface="华文中宋" pitchFamily="2" charset="-122"/>
              </a:rPr>
              <a:t>0</a:t>
            </a:r>
          </a:p>
        </p:txBody>
      </p:sp>
      <p:sp>
        <p:nvSpPr>
          <p:cNvPr id="7182" name="文本框 7181"/>
          <p:cNvSpPr txBox="1"/>
          <p:nvPr/>
        </p:nvSpPr>
        <p:spPr>
          <a:xfrm>
            <a:off x="647700" y="1246188"/>
            <a:ext cx="8137525" cy="1076325"/>
          </a:xfrm>
          <a:prstGeom prst="rect">
            <a:avLst/>
          </a:prstGeom>
          <a:noFill/>
          <a:ln w="9525">
            <a:noFill/>
          </a:ln>
        </p:spPr>
        <p:txBody>
          <a:bodyPr anchor="t">
            <a:spAutoFit/>
          </a:bodyPr>
          <a:lstStyle/>
          <a:p>
            <a:pPr>
              <a:spcBef>
                <a:spcPct val="50000"/>
              </a:spcBef>
            </a:pPr>
            <a:r>
              <a:rPr lang="en-US" altLang="zh-CN" sz="3200" b="1">
                <a:solidFill>
                  <a:srgbClr val="04060C"/>
                </a:solidFill>
                <a:latin typeface="Times New Roman" panose="02020603050405020304" pitchFamily="18" charset="0"/>
                <a:ea typeface="华文中宋" pitchFamily="2" charset="-122"/>
              </a:rPr>
              <a:t>    </a:t>
            </a:r>
            <a:r>
              <a:rPr lang="zh-CN" altLang="en-US" sz="3200" b="1">
                <a:solidFill>
                  <a:srgbClr val="04060C"/>
                </a:solidFill>
                <a:latin typeface="Times New Roman" panose="02020603050405020304" pitchFamily="18" charset="0"/>
                <a:ea typeface="华文中宋" pitchFamily="2" charset="-122"/>
              </a:rPr>
              <a:t>以</a:t>
            </a:r>
            <a:r>
              <a:rPr lang="zh-CN" altLang="en-US" sz="3200" b="1">
                <a:solidFill>
                  <a:srgbClr val="FF0000"/>
                </a:solidFill>
                <a:latin typeface="Times New Roman" panose="02020603050405020304" pitchFamily="18" charset="0"/>
                <a:ea typeface="华文中宋" pitchFamily="2" charset="-122"/>
              </a:rPr>
              <a:t>一定的速度</a:t>
            </a:r>
            <a:r>
              <a:rPr lang="zh-CN" altLang="en-US" sz="3200" b="1">
                <a:solidFill>
                  <a:srgbClr val="04060C"/>
                </a:solidFill>
                <a:latin typeface="Times New Roman" panose="02020603050405020304" pitchFamily="18" charset="0"/>
                <a:ea typeface="华文中宋" pitchFamily="2" charset="-122"/>
              </a:rPr>
              <a:t>将物体抛出，在</a:t>
            </a:r>
            <a:r>
              <a:rPr lang="zh-CN" altLang="en-US" sz="3200" b="1">
                <a:solidFill>
                  <a:srgbClr val="04060C"/>
                </a:solidFill>
                <a:latin typeface="Times New Roman" panose="02020603050405020304" pitchFamily="18" charset="0"/>
                <a:ea typeface="华文中宋" pitchFamily="2" charset="-122"/>
                <a:sym typeface="宋体" panose="02010600030101010101" pitchFamily="2" charset="-122"/>
              </a:rPr>
              <a:t>忽略</a:t>
            </a:r>
            <a:r>
              <a:rPr lang="zh-CN" altLang="en-US" sz="3200" b="1">
                <a:solidFill>
                  <a:srgbClr val="04060C"/>
                </a:solidFill>
                <a:latin typeface="Times New Roman" panose="02020603050405020304" pitchFamily="18" charset="0"/>
                <a:ea typeface="华文中宋" pitchFamily="2" charset="-122"/>
              </a:rPr>
              <a:t>空气阻力的情况下，物体</a:t>
            </a:r>
            <a:r>
              <a:rPr lang="zh-CN" altLang="en-US" sz="3200" b="1">
                <a:solidFill>
                  <a:srgbClr val="FF0000"/>
                </a:solidFill>
                <a:latin typeface="Times New Roman" panose="02020603050405020304" pitchFamily="18" charset="0"/>
                <a:ea typeface="华文中宋" pitchFamily="2" charset="-122"/>
              </a:rPr>
              <a:t>只受重力</a:t>
            </a:r>
            <a:r>
              <a:rPr lang="zh-CN" altLang="en-US" sz="3200" b="1">
                <a:solidFill>
                  <a:srgbClr val="04060C"/>
                </a:solidFill>
                <a:latin typeface="Times New Roman" panose="02020603050405020304" pitchFamily="18" charset="0"/>
                <a:ea typeface="华文中宋" pitchFamily="2" charset="-122"/>
              </a:rPr>
              <a:t>作用的运动。</a:t>
            </a:r>
          </a:p>
        </p:txBody>
      </p:sp>
      <p:sp>
        <p:nvSpPr>
          <p:cNvPr id="7183" name="椭圆 7182"/>
          <p:cNvSpPr/>
          <p:nvPr/>
        </p:nvSpPr>
        <p:spPr>
          <a:xfrm>
            <a:off x="1546225" y="2636838"/>
            <a:ext cx="287338" cy="287337"/>
          </a:xfrm>
          <a:prstGeom prst="ellipse">
            <a:avLst/>
          </a:prstGeom>
          <a:gradFill rotWithShape="1">
            <a:gsLst>
              <a:gs pos="0">
                <a:srgbClr val="FE3722"/>
              </a:gs>
              <a:gs pos="100000">
                <a:srgbClr val="761910"/>
              </a:gs>
            </a:gsLst>
            <a:path path="rect">
              <a:fillToRect r="100000" b="100000"/>
            </a:path>
            <a:tileRect/>
          </a:gradFill>
          <a:ln w="9525">
            <a:noFill/>
          </a:ln>
        </p:spPr>
        <p:txBody>
          <a:bodyPr anchor="t"/>
          <a:lstStyle/>
          <a:p>
            <a:endParaRPr lang="zh-CN" altLang="en-US">
              <a:latin typeface="Arial" panose="020B0604020202020204" pitchFamily="34" charset="0"/>
              <a:ea typeface="宋体" panose="02010600030101010101" pitchFamily="2" charset="-122"/>
            </a:endParaRPr>
          </a:p>
        </p:txBody>
      </p:sp>
      <p:sp>
        <p:nvSpPr>
          <p:cNvPr id="7184" name="文本框 7183"/>
          <p:cNvSpPr txBox="1"/>
          <p:nvPr/>
        </p:nvSpPr>
        <p:spPr>
          <a:xfrm>
            <a:off x="719138" y="5302250"/>
            <a:ext cx="2916237" cy="519113"/>
          </a:xfrm>
          <a:prstGeom prst="rect">
            <a:avLst/>
          </a:prstGeom>
          <a:noFill/>
          <a:ln w="9525">
            <a:noFill/>
          </a:ln>
        </p:spPr>
        <p:txBody>
          <a:bodyPr anchor="t">
            <a:spAutoFit/>
          </a:bodyPr>
          <a:lstStyle/>
          <a:p>
            <a:pPr>
              <a:spcBef>
                <a:spcPct val="50000"/>
              </a:spcBef>
            </a:pPr>
            <a:r>
              <a:rPr lang="zh-CN" altLang="en-US" sz="2800" b="1">
                <a:solidFill>
                  <a:schemeClr val="accent2"/>
                </a:solidFill>
                <a:latin typeface="Times New Roman" panose="02020603050405020304" pitchFamily="18" charset="0"/>
                <a:ea typeface="华文楷体" pitchFamily="2" charset="-122"/>
              </a:rPr>
              <a:t>竖直上抛</a:t>
            </a:r>
            <a:r>
              <a:rPr lang="zh-CN" altLang="en-US" sz="2800" b="1">
                <a:solidFill>
                  <a:srgbClr val="04060C"/>
                </a:solidFill>
                <a:latin typeface="Times New Roman" panose="02020603050405020304" pitchFamily="18" charset="0"/>
                <a:ea typeface="华文楷体" pitchFamily="2" charset="-122"/>
              </a:rPr>
              <a:t>运动</a:t>
            </a:r>
          </a:p>
        </p:txBody>
      </p:sp>
      <p:sp>
        <p:nvSpPr>
          <p:cNvPr id="7185" name="文本框 7184"/>
          <p:cNvSpPr txBox="1"/>
          <p:nvPr/>
        </p:nvSpPr>
        <p:spPr>
          <a:xfrm>
            <a:off x="6480175" y="5322888"/>
            <a:ext cx="2339975" cy="519112"/>
          </a:xfrm>
          <a:prstGeom prst="rect">
            <a:avLst/>
          </a:prstGeom>
          <a:noFill/>
          <a:ln w="9525">
            <a:noFill/>
          </a:ln>
        </p:spPr>
        <p:txBody>
          <a:bodyPr anchor="t">
            <a:spAutoFit/>
          </a:bodyPr>
          <a:lstStyle/>
          <a:p>
            <a:pPr>
              <a:spcBef>
                <a:spcPct val="50000"/>
              </a:spcBef>
            </a:pPr>
            <a:r>
              <a:rPr lang="zh-CN" altLang="en-US" sz="2800" b="1">
                <a:solidFill>
                  <a:schemeClr val="accent2"/>
                </a:solidFill>
                <a:latin typeface="Times New Roman" panose="02020603050405020304" pitchFamily="18" charset="0"/>
                <a:ea typeface="华文楷体" pitchFamily="2" charset="-122"/>
              </a:rPr>
              <a:t>平抛</a:t>
            </a:r>
            <a:r>
              <a:rPr lang="zh-CN" altLang="en-US" sz="2800" b="1">
                <a:solidFill>
                  <a:srgbClr val="04060C"/>
                </a:solidFill>
                <a:latin typeface="Times New Roman" panose="02020603050405020304" pitchFamily="18" charset="0"/>
                <a:ea typeface="华文楷体" pitchFamily="2" charset="-122"/>
              </a:rPr>
              <a:t>运动</a:t>
            </a:r>
          </a:p>
        </p:txBody>
      </p:sp>
      <p:sp>
        <p:nvSpPr>
          <p:cNvPr id="7186" name="文本框 7185"/>
          <p:cNvSpPr txBox="1"/>
          <p:nvPr/>
        </p:nvSpPr>
        <p:spPr>
          <a:xfrm>
            <a:off x="3600450" y="5286375"/>
            <a:ext cx="2303463" cy="519113"/>
          </a:xfrm>
          <a:prstGeom prst="rect">
            <a:avLst/>
          </a:prstGeom>
          <a:noFill/>
          <a:ln w="9525">
            <a:noFill/>
          </a:ln>
        </p:spPr>
        <p:txBody>
          <a:bodyPr anchor="t">
            <a:spAutoFit/>
          </a:bodyPr>
          <a:lstStyle/>
          <a:p>
            <a:pPr>
              <a:spcBef>
                <a:spcPct val="50000"/>
              </a:spcBef>
            </a:pPr>
            <a:r>
              <a:rPr lang="zh-CN" altLang="en-US" sz="2800" b="1">
                <a:solidFill>
                  <a:schemeClr val="accent2"/>
                </a:solidFill>
                <a:latin typeface="Times New Roman" panose="02020603050405020304" pitchFamily="18" charset="0"/>
                <a:ea typeface="华文楷体" pitchFamily="2" charset="-122"/>
              </a:rPr>
              <a:t>斜抛</a:t>
            </a:r>
            <a:r>
              <a:rPr lang="zh-CN" altLang="en-US" sz="2800" b="1">
                <a:solidFill>
                  <a:srgbClr val="04060C"/>
                </a:solidFill>
                <a:latin typeface="Times New Roman" panose="02020603050405020304" pitchFamily="18" charset="0"/>
                <a:ea typeface="华文楷体" pitchFamily="2" charset="-122"/>
              </a:rPr>
              <a:t>运动</a:t>
            </a:r>
          </a:p>
        </p:txBody>
      </p:sp>
      <p:sp>
        <p:nvSpPr>
          <p:cNvPr id="7187" name="直接连接符 7186"/>
          <p:cNvSpPr/>
          <p:nvPr/>
        </p:nvSpPr>
        <p:spPr>
          <a:xfrm>
            <a:off x="431800" y="5302250"/>
            <a:ext cx="8567738" cy="0"/>
          </a:xfrm>
          <a:prstGeom prst="line">
            <a:avLst/>
          </a:prstGeom>
          <a:ln w="76200" cap="flat" cmpd="sng">
            <a:solidFill>
              <a:schemeClr val="tx1"/>
            </a:solidFill>
            <a:prstDash val="solid"/>
            <a:round/>
            <a:headEnd type="none" w="med" len="med"/>
            <a:tailEnd type="none" w="med" len="med"/>
          </a:ln>
        </p:spPr>
      </p:sp>
      <p:sp>
        <p:nvSpPr>
          <p:cNvPr id="8211" name="文本框 7187"/>
          <p:cNvSpPr txBox="1"/>
          <p:nvPr/>
        </p:nvSpPr>
        <p:spPr>
          <a:xfrm>
            <a:off x="533400" y="457200"/>
            <a:ext cx="6018213" cy="641350"/>
          </a:xfrm>
          <a:prstGeom prst="rect">
            <a:avLst/>
          </a:prstGeom>
          <a:noFill/>
          <a:ln w="9525">
            <a:noFill/>
          </a:ln>
        </p:spPr>
        <p:txBody>
          <a:bodyPr anchor="t">
            <a:spAutoFit/>
          </a:bodyPr>
          <a:lstStyle/>
          <a:p>
            <a:pPr>
              <a:spcBef>
                <a:spcPct val="50000"/>
              </a:spcBef>
            </a:pPr>
            <a:r>
              <a:rPr lang="zh-CN" altLang="en-US" sz="3600" b="1">
                <a:solidFill>
                  <a:srgbClr val="04060C"/>
                </a:solidFill>
                <a:latin typeface="Times New Roman" panose="02020603050405020304" pitchFamily="18" charset="0"/>
                <a:ea typeface="华文中宋" pitchFamily="2" charset="-122"/>
              </a:rPr>
              <a:t>一、抛体运动的概念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7182"/>
                                        </p:tgtEl>
                                        <p:attrNameLst>
                                          <p:attrName>style.visibility</p:attrName>
                                        </p:attrNameLst>
                                      </p:cBhvr>
                                      <p:to>
                                        <p:strVal val="visible"/>
                                      </p:to>
                                    </p:set>
                                    <p:anim calcmode="discrete" valueType="clr">
                                      <p:cBhvr override="childStyle">
                                        <p:cTn id="7" dur="80"/>
                                        <p:tgtEl>
                                          <p:spTgt spid="718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7182"/>
                                        </p:tgtEl>
                                        <p:attrNameLst>
                                          <p:attrName>fillcolor</p:attrName>
                                        </p:attrNameLst>
                                      </p:cBhvr>
                                      <p:tavLst>
                                        <p:tav tm="0">
                                          <p:val>
                                            <p:clrVal>
                                              <a:schemeClr val="accent2"/>
                                            </p:clrVal>
                                          </p:val>
                                        </p:tav>
                                        <p:tav tm="50000">
                                          <p:val>
                                            <p:clrVal>
                                              <a:schemeClr val="hlink"/>
                                            </p:clrVal>
                                          </p:val>
                                        </p:tav>
                                      </p:tavLst>
                                    </p:anim>
                                    <p:set>
                                      <p:cBhvr>
                                        <p:cTn id="9" dur="80"/>
                                        <p:tgtEl>
                                          <p:spTgt spid="7182"/>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7175"/>
                                        </p:tgtEl>
                                        <p:attrNameLst>
                                          <p:attrName>style.visibility</p:attrName>
                                        </p:attrNameLst>
                                      </p:cBhvr>
                                      <p:to>
                                        <p:strVal val="visible"/>
                                      </p:to>
                                    </p:set>
                                  </p:childTnLst>
                                </p:cTn>
                              </p:par>
                            </p:childTnLst>
                          </p:cTn>
                        </p:par>
                        <p:par>
                          <p:cTn id="14" fill="hold">
                            <p:stCondLst>
                              <p:cond delay="0"/>
                            </p:stCondLst>
                            <p:childTnLst>
                              <p:par>
                                <p:cTn id="15" presetID="1" presetClass="entr" presetSubtype="0" fill="hold" nodeType="afterEffect">
                                  <p:stCondLst>
                                    <p:cond delay="0"/>
                                  </p:stCondLst>
                                  <p:childTnLst>
                                    <p:set>
                                      <p:cBhvr>
                                        <p:cTn id="16" dur="1" fill="hold">
                                          <p:stCondLst>
                                            <p:cond delay="0"/>
                                          </p:stCondLst>
                                        </p:cTn>
                                        <p:tgtEl>
                                          <p:spTgt spid="7187"/>
                                        </p:tgtEl>
                                        <p:attrNameLst>
                                          <p:attrName>style.visibility</p:attrName>
                                        </p:attrNameLst>
                                      </p:cBhvr>
                                      <p:to>
                                        <p:strVal val="visible"/>
                                      </p:to>
                                    </p:set>
                                  </p:childTnLst>
                                </p:cTn>
                              </p:par>
                            </p:childTnLst>
                          </p:cTn>
                        </p:par>
                        <p:par>
                          <p:cTn id="17" fill="hold">
                            <p:stCondLst>
                              <p:cond delay="0"/>
                            </p:stCondLst>
                            <p:childTnLst>
                              <p:par>
                                <p:cTn id="18" presetID="1" presetClass="entr" presetSubtype="0" fill="hold" nodeType="afterEffect">
                                  <p:stCondLst>
                                    <p:cond delay="0"/>
                                  </p:stCondLst>
                                  <p:childTnLst>
                                    <p:set>
                                      <p:cBhvr>
                                        <p:cTn id="19" dur="1" fill="hold">
                                          <p:stCondLst>
                                            <p:cond delay="0"/>
                                          </p:stCondLst>
                                        </p:cTn>
                                        <p:tgtEl>
                                          <p:spTgt spid="7174"/>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7176"/>
                                        </p:tgtEl>
                                        <p:attrNameLst>
                                          <p:attrName>style.visibility</p:attrName>
                                        </p:attrNameLst>
                                      </p:cBhvr>
                                      <p:to>
                                        <p:strVal val="visible"/>
                                      </p:to>
                                    </p:set>
                                    <p:animEffect transition="in" filter="wipe(down)">
                                      <p:cBhvr>
                                        <p:cTn id="24" dur="500"/>
                                        <p:tgtEl>
                                          <p:spTgt spid="7176"/>
                                        </p:tgtEl>
                                      </p:cBhvr>
                                    </p:animEffect>
                                  </p:childTnLst>
                                </p:cTn>
                              </p:par>
                            </p:childTnLst>
                          </p:cTn>
                        </p:par>
                        <p:par>
                          <p:cTn id="25" fill="hold">
                            <p:stCondLst>
                              <p:cond delay="500"/>
                            </p:stCondLst>
                            <p:childTnLst>
                              <p:par>
                                <p:cTn id="26" presetID="1" presetClass="entr" presetSubtype="0" fill="hold" grpId="0" nodeType="afterEffect">
                                  <p:stCondLst>
                                    <p:cond delay="0"/>
                                  </p:stCondLst>
                                  <p:childTnLst>
                                    <p:set>
                                      <p:cBhvr>
                                        <p:cTn id="27" dur="1" fill="hold">
                                          <p:stCondLst>
                                            <p:cond delay="0"/>
                                          </p:stCondLst>
                                        </p:cTn>
                                        <p:tgtEl>
                                          <p:spTgt spid="7177"/>
                                        </p:tgtEl>
                                        <p:attrNameLst>
                                          <p:attrName>style.visibility</p:attrName>
                                        </p:attrNameLst>
                                      </p:cBhvr>
                                      <p:to>
                                        <p:strVal val="visible"/>
                                      </p:to>
                                    </p:set>
                                  </p:childTnLst>
                                </p:cTn>
                              </p:par>
                            </p:childTnLst>
                          </p:cTn>
                        </p:par>
                        <p:par>
                          <p:cTn id="28" fill="hold">
                            <p:stCondLst>
                              <p:cond delay="500"/>
                            </p:stCondLst>
                            <p:childTnLst>
                              <p:par>
                                <p:cTn id="29" presetID="64" presetClass="path" presetSubtype="0" accel="50000" decel="50000" fill="hold" nodeType="afterEffect">
                                  <p:stCondLst>
                                    <p:cond delay="0"/>
                                  </p:stCondLst>
                                  <p:childTnLst>
                                    <p:animMotion origin="layout" path="M -2.5E-6 4.07407E-6 L -0.00382 -0.17824 " pathEditMode="relative" rAng="0" ptsTypes="AA">
                                      <p:cBhvr>
                                        <p:cTn id="30" dur="2000" fill="hold"/>
                                        <p:tgtEl>
                                          <p:spTgt spid="7175"/>
                                        </p:tgtEl>
                                        <p:attrNameLst>
                                          <p:attrName>ppt_x</p:attrName>
                                          <p:attrName>ppt_y</p:attrName>
                                        </p:attrNameLst>
                                      </p:cBhvr>
                                      <p:rCtr x="0" y="0"/>
                                    </p:animMotion>
                                  </p:childTnLst>
                                </p:cTn>
                              </p:par>
                            </p:childTnLst>
                          </p:cTn>
                        </p:par>
                        <p:par>
                          <p:cTn id="31" fill="hold">
                            <p:stCondLst>
                              <p:cond delay="2500"/>
                            </p:stCondLst>
                            <p:childTnLst>
                              <p:par>
                                <p:cTn id="32" presetID="1" presetClass="entr" presetSubtype="0" fill="hold" nodeType="afterEffect">
                                  <p:stCondLst>
                                    <p:cond delay="0"/>
                                  </p:stCondLst>
                                  <p:childTnLst>
                                    <p:set>
                                      <p:cBhvr>
                                        <p:cTn id="33" dur="1" fill="hold">
                                          <p:stCondLst>
                                            <p:cond delay="0"/>
                                          </p:stCondLst>
                                        </p:cTn>
                                        <p:tgtEl>
                                          <p:spTgt spid="7183"/>
                                        </p:tgtEl>
                                        <p:attrNameLst>
                                          <p:attrName>style.visibility</p:attrName>
                                        </p:attrNameLst>
                                      </p:cBhvr>
                                      <p:to>
                                        <p:strVal val="visible"/>
                                      </p:to>
                                    </p:set>
                                  </p:childTnLst>
                                </p:cTn>
                              </p:par>
                            </p:childTnLst>
                          </p:cTn>
                        </p:par>
                        <p:par>
                          <p:cTn id="34" fill="hold">
                            <p:stCondLst>
                              <p:cond delay="2500"/>
                            </p:stCondLst>
                            <p:childTnLst>
                              <p:par>
                                <p:cTn id="35" presetID="42" presetClass="path" presetSubtype="0" accel="50000" decel="50000" fill="hold" nodeType="afterEffect">
                                  <p:stCondLst>
                                    <p:cond delay="0"/>
                                  </p:stCondLst>
                                  <p:childTnLst>
                                    <p:animMotion origin="layout" path="M -3.05556E-6 4.81481E-6 L 0.004 0.3412 " pathEditMode="relative" rAng="0" ptsTypes="AA">
                                      <p:cBhvr>
                                        <p:cTn id="36" dur="2000" fill="hold"/>
                                        <p:tgtEl>
                                          <p:spTgt spid="7183"/>
                                        </p:tgtEl>
                                        <p:attrNameLst>
                                          <p:attrName>ppt_x</p:attrName>
                                          <p:attrName>ppt_y</p:attrName>
                                        </p:attrNameLst>
                                      </p:cBhvr>
                                      <p:rCtr x="200" y="17100"/>
                                    </p:animMotion>
                                  </p:childTnLst>
                                </p:cTn>
                              </p:par>
                            </p:childTnLst>
                          </p:cTn>
                        </p:par>
                        <p:par>
                          <p:cTn id="37" fill="hold">
                            <p:stCondLst>
                              <p:cond delay="4500"/>
                            </p:stCondLst>
                            <p:childTnLst>
                              <p:par>
                                <p:cTn id="38" presetID="27" presetClass="entr" presetSubtype="0" fill="hold" grpId="0" nodeType="afterEffect">
                                  <p:stCondLst>
                                    <p:cond delay="0"/>
                                  </p:stCondLst>
                                  <p:iterate type="lt">
                                    <p:tmPct val="50000"/>
                                  </p:iterate>
                                  <p:childTnLst>
                                    <p:set>
                                      <p:cBhvr>
                                        <p:cTn id="39" dur="1" fill="hold">
                                          <p:stCondLst>
                                            <p:cond delay="0"/>
                                          </p:stCondLst>
                                        </p:cTn>
                                        <p:tgtEl>
                                          <p:spTgt spid="7184"/>
                                        </p:tgtEl>
                                        <p:attrNameLst>
                                          <p:attrName>style.visibility</p:attrName>
                                        </p:attrNameLst>
                                      </p:cBhvr>
                                      <p:to>
                                        <p:strVal val="visible"/>
                                      </p:to>
                                    </p:set>
                                    <p:anim calcmode="discrete" valueType="clr">
                                      <p:cBhvr override="childStyle">
                                        <p:cTn id="40" dur="80"/>
                                        <p:tgtEl>
                                          <p:spTgt spid="7184"/>
                                        </p:tgtEl>
                                        <p:attrNameLst>
                                          <p:attrName>style.color</p:attrName>
                                        </p:attrNameLst>
                                      </p:cBhvr>
                                      <p:tavLst>
                                        <p:tav tm="0">
                                          <p:val>
                                            <p:clrVal>
                                              <a:schemeClr val="accent2"/>
                                            </p:clrVal>
                                          </p:val>
                                        </p:tav>
                                        <p:tav tm="50000">
                                          <p:val>
                                            <p:clrVal>
                                              <a:schemeClr val="hlink"/>
                                            </p:clrVal>
                                          </p:val>
                                        </p:tav>
                                      </p:tavLst>
                                    </p:anim>
                                    <p:anim calcmode="discrete" valueType="clr">
                                      <p:cBhvr>
                                        <p:cTn id="41" dur="80"/>
                                        <p:tgtEl>
                                          <p:spTgt spid="7184"/>
                                        </p:tgtEl>
                                        <p:attrNameLst>
                                          <p:attrName>fillcolor</p:attrName>
                                        </p:attrNameLst>
                                      </p:cBhvr>
                                      <p:tavLst>
                                        <p:tav tm="0">
                                          <p:val>
                                            <p:clrVal>
                                              <a:schemeClr val="accent2"/>
                                            </p:clrVal>
                                          </p:val>
                                        </p:tav>
                                        <p:tav tm="50000">
                                          <p:val>
                                            <p:clrVal>
                                              <a:schemeClr val="hlink"/>
                                            </p:clrVal>
                                          </p:val>
                                        </p:tav>
                                      </p:tavLst>
                                    </p:anim>
                                    <p:set>
                                      <p:cBhvr>
                                        <p:cTn id="42" dur="80"/>
                                        <p:tgtEl>
                                          <p:spTgt spid="7184"/>
                                        </p:tgtEl>
                                        <p:attrNameLst>
                                          <p:attrName>fill.type</p:attrName>
                                        </p:attrNameLst>
                                      </p:cBhvr>
                                      <p:to>
                                        <p:strVal val="solid"/>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7179"/>
                                        </p:tgtEl>
                                        <p:attrNameLst>
                                          <p:attrName>style.visibility</p:attrName>
                                        </p:attrNameLst>
                                      </p:cBhvr>
                                      <p:to>
                                        <p:strVal val="visible"/>
                                      </p:to>
                                    </p:set>
                                  </p:childTnLst>
                                </p:cTn>
                              </p:par>
                            </p:childTnLst>
                          </p:cTn>
                        </p:par>
                        <p:par>
                          <p:cTn id="47" fill="hold">
                            <p:stCondLst>
                              <p:cond delay="0"/>
                            </p:stCondLst>
                            <p:childTnLst>
                              <p:par>
                                <p:cTn id="48" presetID="1" presetClass="entr" presetSubtype="0" fill="hold" nodeType="afterEffect">
                                  <p:stCondLst>
                                    <p:cond delay="0"/>
                                  </p:stCondLst>
                                  <p:childTnLst>
                                    <p:set>
                                      <p:cBhvr>
                                        <p:cTn id="49" dur="1" fill="hold">
                                          <p:stCondLst>
                                            <p:cond delay="0"/>
                                          </p:stCondLst>
                                        </p:cTn>
                                        <p:tgtEl>
                                          <p:spTgt spid="7178"/>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nodeType="clickEffect">
                                  <p:stCondLst>
                                    <p:cond delay="0"/>
                                  </p:stCondLst>
                                  <p:childTnLst>
                                    <p:set>
                                      <p:cBhvr>
                                        <p:cTn id="53" dur="1" fill="hold">
                                          <p:stCondLst>
                                            <p:cond delay="0"/>
                                          </p:stCondLst>
                                        </p:cTn>
                                        <p:tgtEl>
                                          <p:spTgt spid="7180"/>
                                        </p:tgtEl>
                                        <p:attrNameLst>
                                          <p:attrName>style.visibility</p:attrName>
                                        </p:attrNameLst>
                                      </p:cBhvr>
                                      <p:to>
                                        <p:strVal val="visible"/>
                                      </p:to>
                                    </p:set>
                                    <p:animEffect transition="in" filter="wipe(left)">
                                      <p:cBhvr>
                                        <p:cTn id="54" dur="500"/>
                                        <p:tgtEl>
                                          <p:spTgt spid="7180"/>
                                        </p:tgtEl>
                                      </p:cBhvr>
                                    </p:animEffect>
                                  </p:childTnLst>
                                </p:cTn>
                              </p:par>
                            </p:childTnLst>
                          </p:cTn>
                        </p:par>
                        <p:par>
                          <p:cTn id="55" fill="hold">
                            <p:stCondLst>
                              <p:cond delay="500"/>
                            </p:stCondLst>
                            <p:childTnLst>
                              <p:par>
                                <p:cTn id="56" presetID="1" presetClass="entr" presetSubtype="0" fill="hold" grpId="0" nodeType="afterEffect">
                                  <p:stCondLst>
                                    <p:cond delay="0"/>
                                  </p:stCondLst>
                                  <p:childTnLst>
                                    <p:set>
                                      <p:cBhvr>
                                        <p:cTn id="57" dur="1" fill="hold">
                                          <p:stCondLst>
                                            <p:cond delay="0"/>
                                          </p:stCondLst>
                                        </p:cTn>
                                        <p:tgtEl>
                                          <p:spTgt spid="7181"/>
                                        </p:tgtEl>
                                        <p:attrNameLst>
                                          <p:attrName>style.visibility</p:attrName>
                                        </p:attrNameLst>
                                      </p:cBhvr>
                                      <p:to>
                                        <p:strVal val="visible"/>
                                      </p:to>
                                    </p:set>
                                  </p:childTnLst>
                                </p:cTn>
                              </p:par>
                            </p:childTnLst>
                          </p:cTn>
                        </p:par>
                        <p:par>
                          <p:cTn id="58" fill="hold">
                            <p:stCondLst>
                              <p:cond delay="500"/>
                            </p:stCondLst>
                            <p:childTnLst>
                              <p:par>
                                <p:cTn id="59" presetID="0" presetClass="path" presetSubtype="0" accel="50000" decel="50000" fill="hold" nodeType="afterEffect">
                                  <p:stCondLst>
                                    <p:cond delay="0"/>
                                  </p:stCondLst>
                                  <p:childTnLst>
                                    <p:animMotion origin="layout" path="M -2.77778E-7 -2.59259E-6 C 0.0033 -0.01203 0.0066 -0.02407 0.01042 -0.03333 C 0.01424 -0.04259 0.01736 -0.04768 0.02292 -0.05555 C 0.02847 -0.06342 0.03576 -0.07361 0.04375 -0.08055 C 0.05174 -0.0875 0.06181 -0.09259 0.07083 -0.09722 C 0.07986 -0.10185 0.08837 -0.1074 0.09774 -0.10787 C 0.10712 -0.10833 0.11823 -0.1037 0.12691 -0.09953 C 0.13559 -0.09537 0.14254 -0.08889 0.14983 -0.08287 C 0.15712 -0.07685 0.16476 -0.06944 0.17066 -0.06342 C 0.17656 -0.0574 0.18056 -0.05347 0.18524 -0.04676 C 0.18993 -0.04004 0.1941 -0.02893 0.19844 -0.02268 C 0.20278 -0.01643 0.20712 -0.01481 0.21094 -0.00879 C 0.21476 -0.00278 0.21823 0.00741 0.22135 0.01343 C 0.22448 0.01945 0.22691 0.02222 0.22969 0.02732 C 0.23247 0.03241 0.23524 0.03797 0.23802 0.04398 C 0.2408 0.05 0.24323 0.05602 0.24635 0.06343 C 0.24948 0.07084 0.25399 0.08102 0.25677 0.08843 C 0.25955 0.09584 0.26024 0.09861 0.26302 0.10787 C 0.2658 0.11713 0.27135 0.13658 0.27344 0.14398 " pathEditMode="relative" rAng="0" ptsTypes="aaaaaaaaaaaaaaaaaaa">
                                      <p:cBhvr>
                                        <p:cTn id="60" dur="2000" fill="hold"/>
                                        <p:tgtEl>
                                          <p:spTgt spid="7179"/>
                                        </p:tgtEl>
                                        <p:attrNameLst>
                                          <p:attrName>ppt_x</p:attrName>
                                          <p:attrName>ppt_y</p:attrName>
                                        </p:attrNameLst>
                                      </p:cBhvr>
                                      <p:rCtr x="13700" y="1800"/>
                                    </p:animMotion>
                                  </p:childTnLst>
                                </p:cTn>
                              </p:par>
                            </p:childTnLst>
                          </p:cTn>
                        </p:par>
                        <p:par>
                          <p:cTn id="61" fill="hold">
                            <p:stCondLst>
                              <p:cond delay="2500"/>
                            </p:stCondLst>
                            <p:childTnLst>
                              <p:par>
                                <p:cTn id="62" presetID="27" presetClass="entr" presetSubtype="0" fill="hold" grpId="0" nodeType="afterEffect">
                                  <p:stCondLst>
                                    <p:cond delay="0"/>
                                  </p:stCondLst>
                                  <p:iterate type="lt">
                                    <p:tmPct val="50000"/>
                                  </p:iterate>
                                  <p:childTnLst>
                                    <p:set>
                                      <p:cBhvr>
                                        <p:cTn id="63" dur="1" fill="hold">
                                          <p:stCondLst>
                                            <p:cond delay="0"/>
                                          </p:stCondLst>
                                        </p:cTn>
                                        <p:tgtEl>
                                          <p:spTgt spid="7186"/>
                                        </p:tgtEl>
                                        <p:attrNameLst>
                                          <p:attrName>style.visibility</p:attrName>
                                        </p:attrNameLst>
                                      </p:cBhvr>
                                      <p:to>
                                        <p:strVal val="visible"/>
                                      </p:to>
                                    </p:set>
                                    <p:anim calcmode="discrete" valueType="clr">
                                      <p:cBhvr override="childStyle">
                                        <p:cTn id="64" dur="80"/>
                                        <p:tgtEl>
                                          <p:spTgt spid="7186"/>
                                        </p:tgtEl>
                                        <p:attrNameLst>
                                          <p:attrName>style.color</p:attrName>
                                        </p:attrNameLst>
                                      </p:cBhvr>
                                      <p:tavLst>
                                        <p:tav tm="0">
                                          <p:val>
                                            <p:clrVal>
                                              <a:schemeClr val="accent2"/>
                                            </p:clrVal>
                                          </p:val>
                                        </p:tav>
                                        <p:tav tm="50000">
                                          <p:val>
                                            <p:clrVal>
                                              <a:schemeClr val="hlink"/>
                                            </p:clrVal>
                                          </p:val>
                                        </p:tav>
                                      </p:tavLst>
                                    </p:anim>
                                    <p:anim calcmode="discrete" valueType="clr">
                                      <p:cBhvr>
                                        <p:cTn id="65" dur="80"/>
                                        <p:tgtEl>
                                          <p:spTgt spid="7186"/>
                                        </p:tgtEl>
                                        <p:attrNameLst>
                                          <p:attrName>fillcolor</p:attrName>
                                        </p:attrNameLst>
                                      </p:cBhvr>
                                      <p:tavLst>
                                        <p:tav tm="0">
                                          <p:val>
                                            <p:clrVal>
                                              <a:schemeClr val="accent2"/>
                                            </p:clrVal>
                                          </p:val>
                                        </p:tav>
                                        <p:tav tm="50000">
                                          <p:val>
                                            <p:clrVal>
                                              <a:schemeClr val="hlink"/>
                                            </p:clrVal>
                                          </p:val>
                                        </p:tav>
                                      </p:tavLst>
                                    </p:anim>
                                    <p:set>
                                      <p:cBhvr>
                                        <p:cTn id="66" dur="80"/>
                                        <p:tgtEl>
                                          <p:spTgt spid="7186"/>
                                        </p:tgtEl>
                                        <p:attrNameLst>
                                          <p:attrName>fill.type</p:attrName>
                                        </p:attrNameLst>
                                      </p:cBhvr>
                                      <p:to>
                                        <p:strVal val="solid"/>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nodeType="clickEffect">
                                  <p:stCondLst>
                                    <p:cond delay="0"/>
                                  </p:stCondLst>
                                  <p:childTnLst>
                                    <p:set>
                                      <p:cBhvr>
                                        <p:cTn id="70" dur="1" fill="hold">
                                          <p:stCondLst>
                                            <p:cond delay="0"/>
                                          </p:stCondLst>
                                        </p:cTn>
                                        <p:tgtEl>
                                          <p:spTgt spid="7171"/>
                                        </p:tgtEl>
                                        <p:attrNameLst>
                                          <p:attrName>style.visibility</p:attrName>
                                        </p:attrNameLst>
                                      </p:cBhvr>
                                      <p:to>
                                        <p:strVal val="visible"/>
                                      </p:to>
                                    </p:set>
                                  </p:childTnLst>
                                </p:cTn>
                              </p:par>
                            </p:childTnLst>
                          </p:cTn>
                        </p:par>
                        <p:par>
                          <p:cTn id="71" fill="hold">
                            <p:stCondLst>
                              <p:cond delay="0"/>
                            </p:stCondLst>
                            <p:childTnLst>
                              <p:par>
                                <p:cTn id="72" presetID="1" presetClass="entr" presetSubtype="0" fill="hold" nodeType="afterEffect">
                                  <p:stCondLst>
                                    <p:cond delay="0"/>
                                  </p:stCondLst>
                                  <p:childTnLst>
                                    <p:set>
                                      <p:cBhvr>
                                        <p:cTn id="73" dur="1" fill="hold">
                                          <p:stCondLst>
                                            <p:cond delay="0"/>
                                          </p:stCondLst>
                                        </p:cTn>
                                        <p:tgtEl>
                                          <p:spTgt spid="7170"/>
                                        </p:tgtEl>
                                        <p:attrNameLst>
                                          <p:attrName>style.visibility</p:attrName>
                                        </p:attrNameLst>
                                      </p:cBhvr>
                                      <p:to>
                                        <p:strVal val="visible"/>
                                      </p:to>
                                    </p:set>
                                  </p:childTnLst>
                                </p:cTn>
                              </p:par>
                            </p:childTnLst>
                          </p:cTn>
                        </p:par>
                      </p:childTnLst>
                    </p:cTn>
                  </p:par>
                  <p:par>
                    <p:cTn id="74" fill="hold">
                      <p:stCondLst>
                        <p:cond delay="indefinite"/>
                      </p:stCondLst>
                      <p:childTnLst>
                        <p:par>
                          <p:cTn id="75" fill="hold">
                            <p:stCondLst>
                              <p:cond delay="0"/>
                            </p:stCondLst>
                            <p:childTnLst>
                              <p:par>
                                <p:cTn id="76" presetID="22" presetClass="entr" presetSubtype="8" fill="hold" nodeType="clickEffect">
                                  <p:stCondLst>
                                    <p:cond delay="0"/>
                                  </p:stCondLst>
                                  <p:childTnLst>
                                    <p:set>
                                      <p:cBhvr>
                                        <p:cTn id="77" dur="1" fill="hold">
                                          <p:stCondLst>
                                            <p:cond delay="0"/>
                                          </p:stCondLst>
                                        </p:cTn>
                                        <p:tgtEl>
                                          <p:spTgt spid="7172"/>
                                        </p:tgtEl>
                                        <p:attrNameLst>
                                          <p:attrName>style.visibility</p:attrName>
                                        </p:attrNameLst>
                                      </p:cBhvr>
                                      <p:to>
                                        <p:strVal val="visible"/>
                                      </p:to>
                                    </p:set>
                                    <p:animEffect transition="in" filter="wipe(left)">
                                      <p:cBhvr>
                                        <p:cTn id="78" dur="500"/>
                                        <p:tgtEl>
                                          <p:spTgt spid="7172"/>
                                        </p:tgtEl>
                                      </p:cBhvr>
                                    </p:animEffect>
                                  </p:childTnLst>
                                </p:cTn>
                              </p:par>
                            </p:childTnLst>
                          </p:cTn>
                        </p:par>
                        <p:par>
                          <p:cTn id="79" fill="hold">
                            <p:stCondLst>
                              <p:cond delay="500"/>
                            </p:stCondLst>
                            <p:childTnLst>
                              <p:par>
                                <p:cTn id="80" presetID="1" presetClass="entr" presetSubtype="0" fill="hold" grpId="0" nodeType="afterEffect">
                                  <p:stCondLst>
                                    <p:cond delay="0"/>
                                  </p:stCondLst>
                                  <p:childTnLst>
                                    <p:set>
                                      <p:cBhvr>
                                        <p:cTn id="81" dur="1" fill="hold">
                                          <p:stCondLst>
                                            <p:cond delay="0"/>
                                          </p:stCondLst>
                                        </p:cTn>
                                        <p:tgtEl>
                                          <p:spTgt spid="7173"/>
                                        </p:tgtEl>
                                        <p:attrNameLst>
                                          <p:attrName>style.visibility</p:attrName>
                                        </p:attrNameLst>
                                      </p:cBhvr>
                                      <p:to>
                                        <p:strVal val="visible"/>
                                      </p:to>
                                    </p:set>
                                  </p:childTnLst>
                                </p:cTn>
                              </p:par>
                            </p:childTnLst>
                          </p:cTn>
                        </p:par>
                        <p:par>
                          <p:cTn id="82" fill="hold">
                            <p:stCondLst>
                              <p:cond delay="500"/>
                            </p:stCondLst>
                            <p:childTnLst>
                              <p:par>
                                <p:cTn id="83" presetID="0" presetClass="path" presetSubtype="0" accel="50000" decel="50000" fill="hold" nodeType="afterEffect">
                                  <p:stCondLst>
                                    <p:cond delay="0"/>
                                  </p:stCondLst>
                                  <p:childTnLst>
                                    <p:animMotion origin="layout" path="M -1.38889E-6 2.59259E-6 C 0.00816 0.00254 0.03177 0.00764 0.05 0.01574 C 0.06806 0.02407 0.09184 0.03657 0.10868 0.04907 C 0.12535 0.06157 0.13698 0.07245 0.15035 0.09166 C 0.16372 0.11088 0.18073 0.14953 0.18872 0.16481 " pathEditMode="relative" rAng="0" ptsTypes="aaaaa">
                                      <p:cBhvr>
                                        <p:cTn id="84" dur="2000" fill="hold"/>
                                        <p:tgtEl>
                                          <p:spTgt spid="7170"/>
                                        </p:tgtEl>
                                        <p:attrNameLst>
                                          <p:attrName>ppt_x</p:attrName>
                                          <p:attrName>ppt_y</p:attrName>
                                        </p:attrNameLst>
                                      </p:cBhvr>
                                      <p:rCtr x="9400" y="8200"/>
                                    </p:animMotion>
                                  </p:childTnLst>
                                </p:cTn>
                              </p:par>
                            </p:childTnLst>
                          </p:cTn>
                        </p:par>
                        <p:par>
                          <p:cTn id="85" fill="hold">
                            <p:stCondLst>
                              <p:cond delay="2500"/>
                            </p:stCondLst>
                            <p:childTnLst>
                              <p:par>
                                <p:cTn id="86" presetID="27" presetClass="entr" presetSubtype="0" fill="hold" grpId="0" nodeType="afterEffect">
                                  <p:stCondLst>
                                    <p:cond delay="0"/>
                                  </p:stCondLst>
                                  <p:iterate type="lt">
                                    <p:tmPct val="50000"/>
                                  </p:iterate>
                                  <p:childTnLst>
                                    <p:set>
                                      <p:cBhvr>
                                        <p:cTn id="87" dur="1" fill="hold">
                                          <p:stCondLst>
                                            <p:cond delay="0"/>
                                          </p:stCondLst>
                                        </p:cTn>
                                        <p:tgtEl>
                                          <p:spTgt spid="7185"/>
                                        </p:tgtEl>
                                        <p:attrNameLst>
                                          <p:attrName>style.visibility</p:attrName>
                                        </p:attrNameLst>
                                      </p:cBhvr>
                                      <p:to>
                                        <p:strVal val="visible"/>
                                      </p:to>
                                    </p:set>
                                    <p:anim calcmode="discrete" valueType="clr">
                                      <p:cBhvr override="childStyle">
                                        <p:cTn id="88" dur="80"/>
                                        <p:tgtEl>
                                          <p:spTgt spid="7185"/>
                                        </p:tgtEl>
                                        <p:attrNameLst>
                                          <p:attrName>style.color</p:attrName>
                                        </p:attrNameLst>
                                      </p:cBhvr>
                                      <p:tavLst>
                                        <p:tav tm="0">
                                          <p:val>
                                            <p:clrVal>
                                              <a:schemeClr val="accent2"/>
                                            </p:clrVal>
                                          </p:val>
                                        </p:tav>
                                        <p:tav tm="50000">
                                          <p:val>
                                            <p:clrVal>
                                              <a:schemeClr val="hlink"/>
                                            </p:clrVal>
                                          </p:val>
                                        </p:tav>
                                      </p:tavLst>
                                    </p:anim>
                                    <p:anim calcmode="discrete" valueType="clr">
                                      <p:cBhvr>
                                        <p:cTn id="89" dur="80"/>
                                        <p:tgtEl>
                                          <p:spTgt spid="7185"/>
                                        </p:tgtEl>
                                        <p:attrNameLst>
                                          <p:attrName>fillcolor</p:attrName>
                                        </p:attrNameLst>
                                      </p:cBhvr>
                                      <p:tavLst>
                                        <p:tav tm="0">
                                          <p:val>
                                            <p:clrVal>
                                              <a:schemeClr val="accent2"/>
                                            </p:clrVal>
                                          </p:val>
                                        </p:tav>
                                        <p:tav tm="50000">
                                          <p:val>
                                            <p:clrVal>
                                              <a:schemeClr val="hlink"/>
                                            </p:clrVal>
                                          </p:val>
                                        </p:tav>
                                      </p:tavLst>
                                    </p:anim>
                                    <p:set>
                                      <p:cBhvr>
                                        <p:cTn id="90" dur="80"/>
                                        <p:tgtEl>
                                          <p:spTgt spid="718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3" grpId="0"/>
      <p:bldP spid="7177" grpId="0"/>
      <p:bldP spid="7181" grpId="0"/>
      <p:bldP spid="7182" grpId="0"/>
      <p:bldP spid="7184" grpId="0"/>
      <p:bldP spid="7185" grpId="0"/>
      <p:bldP spid="7186"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94" name="文本框 8193"/>
          <p:cNvSpPr txBox="1"/>
          <p:nvPr/>
        </p:nvSpPr>
        <p:spPr>
          <a:xfrm>
            <a:off x="863600" y="3244850"/>
            <a:ext cx="4176713" cy="579438"/>
          </a:xfrm>
          <a:prstGeom prst="rect">
            <a:avLst/>
          </a:prstGeom>
          <a:noFill/>
          <a:ln w="9525">
            <a:noFill/>
          </a:ln>
        </p:spPr>
        <p:txBody>
          <a:bodyPr anchor="t">
            <a:spAutoFit/>
          </a:bodyPr>
          <a:lstStyle/>
          <a:p>
            <a:pPr>
              <a:spcBef>
                <a:spcPct val="50000"/>
              </a:spcBef>
            </a:pPr>
            <a:r>
              <a:rPr lang="en-US" altLang="zh-CN" sz="3200" b="1">
                <a:solidFill>
                  <a:srgbClr val="04060C"/>
                </a:solidFill>
                <a:latin typeface="Times New Roman" panose="02020603050405020304" pitchFamily="18" charset="0"/>
                <a:ea typeface="华文中宋" pitchFamily="2" charset="-122"/>
              </a:rPr>
              <a:t>2</a:t>
            </a:r>
            <a:r>
              <a:rPr lang="zh-CN" altLang="en-US" sz="3200" b="1">
                <a:solidFill>
                  <a:srgbClr val="04060C"/>
                </a:solidFill>
                <a:latin typeface="Times New Roman" panose="02020603050405020304" pitchFamily="18" charset="0"/>
                <a:ea typeface="华文中宋" pitchFamily="2" charset="-122"/>
              </a:rPr>
              <a:t>、平抛运动的特点</a:t>
            </a:r>
          </a:p>
        </p:txBody>
      </p:sp>
      <p:sp>
        <p:nvSpPr>
          <p:cNvPr id="8195" name="文本框 8194"/>
          <p:cNvSpPr txBox="1"/>
          <p:nvPr/>
        </p:nvSpPr>
        <p:spPr>
          <a:xfrm>
            <a:off x="1042988" y="3821113"/>
            <a:ext cx="4608512" cy="579437"/>
          </a:xfrm>
          <a:prstGeom prst="rect">
            <a:avLst/>
          </a:prstGeom>
          <a:noFill/>
          <a:ln w="9525">
            <a:noFill/>
          </a:ln>
        </p:spPr>
        <p:txBody>
          <a:bodyPr anchor="t">
            <a:spAutoFit/>
          </a:bodyPr>
          <a:lstStyle/>
          <a:p>
            <a:pPr>
              <a:spcBef>
                <a:spcPct val="50000"/>
              </a:spcBef>
            </a:pPr>
            <a:r>
              <a:rPr lang="en-US" altLang="zh-CN" sz="3200" b="1">
                <a:solidFill>
                  <a:srgbClr val="0000CC"/>
                </a:solidFill>
                <a:latin typeface="Times New Roman" panose="02020603050405020304" pitchFamily="18" charset="0"/>
                <a:ea typeface="楷体_GB2312" pitchFamily="1" charset="-122"/>
              </a:rPr>
              <a:t>①</a:t>
            </a:r>
            <a:r>
              <a:rPr lang="zh-CN" altLang="en-US" sz="3200" b="1">
                <a:solidFill>
                  <a:srgbClr val="0000CC"/>
                </a:solidFill>
                <a:latin typeface="Times New Roman" panose="02020603050405020304" pitchFamily="18" charset="0"/>
                <a:ea typeface="楷体_GB2312" pitchFamily="1" charset="-122"/>
              </a:rPr>
              <a:t>初速度沿水平方向</a:t>
            </a:r>
          </a:p>
        </p:txBody>
      </p:sp>
      <p:sp>
        <p:nvSpPr>
          <p:cNvPr id="8196" name="文本框 8195"/>
          <p:cNvSpPr txBox="1"/>
          <p:nvPr/>
        </p:nvSpPr>
        <p:spPr>
          <a:xfrm>
            <a:off x="1042988" y="4432300"/>
            <a:ext cx="4860925" cy="579438"/>
          </a:xfrm>
          <a:prstGeom prst="rect">
            <a:avLst/>
          </a:prstGeom>
          <a:noFill/>
          <a:ln w="9525">
            <a:noFill/>
          </a:ln>
        </p:spPr>
        <p:txBody>
          <a:bodyPr anchor="t">
            <a:spAutoFit/>
          </a:bodyPr>
          <a:lstStyle/>
          <a:p>
            <a:pPr>
              <a:spcBef>
                <a:spcPct val="50000"/>
              </a:spcBef>
            </a:pPr>
            <a:r>
              <a:rPr lang="en-US" altLang="zh-CN" sz="3200" b="1">
                <a:solidFill>
                  <a:srgbClr val="0000CC"/>
                </a:solidFill>
                <a:latin typeface="Times New Roman" panose="02020603050405020304" pitchFamily="18" charset="0"/>
                <a:ea typeface="楷体_GB2312" pitchFamily="1" charset="-122"/>
              </a:rPr>
              <a:t>②</a:t>
            </a:r>
            <a:r>
              <a:rPr lang="zh-CN" altLang="en-US" sz="3200" b="1">
                <a:solidFill>
                  <a:srgbClr val="0000CC"/>
                </a:solidFill>
                <a:latin typeface="Times New Roman" panose="02020603050405020304" pitchFamily="18" charset="0"/>
                <a:ea typeface="楷体_GB2312" pitchFamily="1" charset="-122"/>
              </a:rPr>
              <a:t>只受重力作用</a:t>
            </a:r>
          </a:p>
        </p:txBody>
      </p:sp>
      <p:sp>
        <p:nvSpPr>
          <p:cNvPr id="8197" name="文本框 8196"/>
          <p:cNvSpPr txBox="1"/>
          <p:nvPr/>
        </p:nvSpPr>
        <p:spPr>
          <a:xfrm>
            <a:off x="1042988" y="5045075"/>
            <a:ext cx="4068762" cy="579438"/>
          </a:xfrm>
          <a:prstGeom prst="rect">
            <a:avLst/>
          </a:prstGeom>
          <a:noFill/>
          <a:ln w="9525">
            <a:noFill/>
          </a:ln>
        </p:spPr>
        <p:txBody>
          <a:bodyPr anchor="t">
            <a:spAutoFit/>
          </a:bodyPr>
          <a:lstStyle/>
          <a:p>
            <a:pPr>
              <a:spcBef>
                <a:spcPct val="50000"/>
              </a:spcBef>
            </a:pPr>
            <a:r>
              <a:rPr lang="en-US" altLang="zh-CN" sz="3200" b="1">
                <a:solidFill>
                  <a:srgbClr val="0000CC"/>
                </a:solidFill>
                <a:latin typeface="Times New Roman" panose="02020603050405020304" pitchFamily="18" charset="0"/>
                <a:ea typeface="楷体_GB2312" pitchFamily="1" charset="-122"/>
              </a:rPr>
              <a:t>③</a:t>
            </a:r>
            <a:r>
              <a:rPr lang="zh-CN" altLang="en-US" sz="3200" b="1">
                <a:solidFill>
                  <a:srgbClr val="0000CC"/>
                </a:solidFill>
                <a:latin typeface="Times New Roman" panose="02020603050405020304" pitchFamily="18" charset="0"/>
                <a:ea typeface="楷体_GB2312" pitchFamily="1" charset="-122"/>
              </a:rPr>
              <a:t>运动轨迹是曲线</a:t>
            </a:r>
          </a:p>
        </p:txBody>
      </p:sp>
      <p:sp>
        <p:nvSpPr>
          <p:cNvPr id="10245" name="文本框 8197"/>
          <p:cNvSpPr txBox="1"/>
          <p:nvPr/>
        </p:nvSpPr>
        <p:spPr>
          <a:xfrm>
            <a:off x="827088" y="1268413"/>
            <a:ext cx="4176712" cy="579437"/>
          </a:xfrm>
          <a:prstGeom prst="rect">
            <a:avLst/>
          </a:prstGeom>
          <a:noFill/>
          <a:ln w="9525">
            <a:noFill/>
          </a:ln>
        </p:spPr>
        <p:txBody>
          <a:bodyPr anchor="t">
            <a:spAutoFit/>
          </a:bodyPr>
          <a:lstStyle/>
          <a:p>
            <a:pPr>
              <a:spcBef>
                <a:spcPct val="50000"/>
              </a:spcBef>
            </a:pPr>
            <a:r>
              <a:rPr lang="en-US" altLang="zh-CN" sz="3200" b="1">
                <a:solidFill>
                  <a:srgbClr val="04060C"/>
                </a:solidFill>
                <a:latin typeface="Times New Roman" panose="02020603050405020304" pitchFamily="18" charset="0"/>
                <a:ea typeface="华文中宋" pitchFamily="2" charset="-122"/>
              </a:rPr>
              <a:t>1</a:t>
            </a:r>
            <a:r>
              <a:rPr lang="zh-CN" altLang="en-US" sz="3200" b="1">
                <a:solidFill>
                  <a:srgbClr val="04060C"/>
                </a:solidFill>
                <a:latin typeface="Times New Roman" panose="02020603050405020304" pitchFamily="18" charset="0"/>
                <a:ea typeface="华文中宋" pitchFamily="2" charset="-122"/>
              </a:rPr>
              <a:t>、平抛运动的概念</a:t>
            </a:r>
          </a:p>
        </p:txBody>
      </p:sp>
      <p:sp>
        <p:nvSpPr>
          <p:cNvPr id="8199" name="文本框 8198"/>
          <p:cNvSpPr txBox="1"/>
          <p:nvPr/>
        </p:nvSpPr>
        <p:spPr>
          <a:xfrm>
            <a:off x="1042988" y="1916113"/>
            <a:ext cx="8101012" cy="1066800"/>
          </a:xfrm>
          <a:prstGeom prst="rect">
            <a:avLst/>
          </a:prstGeom>
          <a:noFill/>
          <a:ln w="9525">
            <a:noFill/>
          </a:ln>
        </p:spPr>
        <p:txBody>
          <a:bodyPr anchor="t">
            <a:spAutoFit/>
          </a:bodyPr>
          <a:lstStyle/>
          <a:p>
            <a:pPr>
              <a:spcBef>
                <a:spcPct val="50000"/>
              </a:spcBef>
            </a:pPr>
            <a:r>
              <a:rPr lang="en-US" altLang="zh-CN" sz="3200" b="1">
                <a:solidFill>
                  <a:srgbClr val="04060C"/>
                </a:solidFill>
                <a:latin typeface="Times New Roman" panose="02020603050405020304" pitchFamily="18" charset="0"/>
                <a:ea typeface="华文中宋" pitchFamily="2" charset="-122"/>
              </a:rPr>
              <a:t>    </a:t>
            </a:r>
            <a:r>
              <a:rPr lang="zh-CN" altLang="en-US" sz="3200" b="1">
                <a:solidFill>
                  <a:srgbClr val="04060C"/>
                </a:solidFill>
                <a:latin typeface="Times New Roman" panose="02020603050405020304" pitchFamily="18" charset="0"/>
                <a:ea typeface="华文中宋" pitchFamily="2" charset="-122"/>
              </a:rPr>
              <a:t>以</a:t>
            </a:r>
            <a:r>
              <a:rPr lang="zh-CN" altLang="en-US" sz="3200" b="1">
                <a:solidFill>
                  <a:srgbClr val="FF0000"/>
                </a:solidFill>
                <a:latin typeface="Times New Roman" panose="02020603050405020304" pitchFamily="18" charset="0"/>
                <a:ea typeface="华文中宋" pitchFamily="2" charset="-122"/>
              </a:rPr>
              <a:t>水平方向的初速度</a:t>
            </a:r>
            <a:r>
              <a:rPr lang="zh-CN" altLang="en-US" sz="3200" b="1">
                <a:latin typeface="Times New Roman" panose="02020603050405020304" pitchFamily="18" charset="0"/>
                <a:ea typeface="华文中宋" pitchFamily="2" charset="-122"/>
              </a:rPr>
              <a:t>将</a:t>
            </a:r>
            <a:r>
              <a:rPr lang="zh-CN" altLang="en-US" sz="3200" b="1">
                <a:solidFill>
                  <a:srgbClr val="04060C"/>
                </a:solidFill>
                <a:latin typeface="Times New Roman" panose="02020603050405020304" pitchFamily="18" charset="0"/>
                <a:ea typeface="华文中宋" pitchFamily="2" charset="-122"/>
              </a:rPr>
              <a:t>物体抛出，</a:t>
            </a:r>
            <a:r>
              <a:rPr lang="zh-CN" altLang="en-US" sz="3200" b="1">
                <a:latin typeface="华文中宋" pitchFamily="2" charset="-122"/>
                <a:ea typeface="华文中宋" pitchFamily="2" charset="-122"/>
              </a:rPr>
              <a:t>在空气阻力忽略的情况下，</a:t>
            </a:r>
            <a:r>
              <a:rPr lang="zh-CN" altLang="en-US" sz="3200" b="1">
                <a:solidFill>
                  <a:srgbClr val="FF0000"/>
                </a:solidFill>
                <a:latin typeface="Times New Roman" panose="02020603050405020304" pitchFamily="18" charset="0"/>
                <a:ea typeface="华文中宋" pitchFamily="2" charset="-122"/>
              </a:rPr>
              <a:t>只受重力</a:t>
            </a:r>
            <a:r>
              <a:rPr lang="zh-CN" altLang="en-US" sz="3200" b="1">
                <a:solidFill>
                  <a:srgbClr val="04060C"/>
                </a:solidFill>
                <a:latin typeface="Times New Roman" panose="02020603050405020304" pitchFamily="18" charset="0"/>
                <a:ea typeface="华文中宋" pitchFamily="2" charset="-122"/>
              </a:rPr>
              <a:t>作用的运动。</a:t>
            </a:r>
          </a:p>
        </p:txBody>
      </p:sp>
      <p:sp>
        <p:nvSpPr>
          <p:cNvPr id="10247" name="椭圆 8199"/>
          <p:cNvSpPr/>
          <p:nvPr/>
        </p:nvSpPr>
        <p:spPr>
          <a:xfrm>
            <a:off x="6337300" y="3248025"/>
            <a:ext cx="287338" cy="287338"/>
          </a:xfrm>
          <a:prstGeom prst="ellipse">
            <a:avLst/>
          </a:prstGeom>
          <a:gradFill rotWithShape="1">
            <a:gsLst>
              <a:gs pos="0">
                <a:srgbClr val="FE3722"/>
              </a:gs>
              <a:gs pos="100000">
                <a:srgbClr val="761910"/>
              </a:gs>
            </a:gsLst>
            <a:path path="rect">
              <a:fillToRect r="100000" b="100000"/>
            </a:path>
            <a:tileRect/>
          </a:gradFill>
          <a:ln w="9525">
            <a:noFill/>
          </a:ln>
        </p:spPr>
        <p:txBody>
          <a:bodyPr anchor="t"/>
          <a:lstStyle/>
          <a:p>
            <a:endParaRPr lang="zh-CN" altLang="en-US">
              <a:latin typeface="Arial" panose="020B0604020202020204" pitchFamily="34" charset="0"/>
              <a:ea typeface="宋体" panose="02010600030101010101" pitchFamily="2" charset="-122"/>
            </a:endParaRPr>
          </a:p>
        </p:txBody>
      </p:sp>
      <p:sp>
        <p:nvSpPr>
          <p:cNvPr id="8201" name="椭圆 8200"/>
          <p:cNvSpPr/>
          <p:nvPr/>
        </p:nvSpPr>
        <p:spPr>
          <a:xfrm>
            <a:off x="6337300" y="3249613"/>
            <a:ext cx="287338" cy="287337"/>
          </a:xfrm>
          <a:prstGeom prst="ellipse">
            <a:avLst/>
          </a:prstGeom>
          <a:gradFill rotWithShape="1">
            <a:gsLst>
              <a:gs pos="0">
                <a:srgbClr val="FE3722"/>
              </a:gs>
              <a:gs pos="100000">
                <a:srgbClr val="761910"/>
              </a:gs>
            </a:gsLst>
            <a:path path="rect">
              <a:fillToRect r="100000" b="100000"/>
            </a:path>
            <a:tileRect/>
          </a:gradFill>
          <a:ln w="9525">
            <a:noFill/>
          </a:ln>
        </p:spPr>
        <p:txBody>
          <a:bodyPr anchor="t"/>
          <a:lstStyle/>
          <a:p>
            <a:endParaRPr lang="zh-CN" altLang="en-US">
              <a:latin typeface="Arial" panose="020B0604020202020204" pitchFamily="34" charset="0"/>
              <a:ea typeface="宋体" panose="02010600030101010101" pitchFamily="2" charset="-122"/>
            </a:endParaRPr>
          </a:p>
        </p:txBody>
      </p:sp>
      <p:sp>
        <p:nvSpPr>
          <p:cNvPr id="10249" name="直接连接符 8201"/>
          <p:cNvSpPr/>
          <p:nvPr/>
        </p:nvSpPr>
        <p:spPr>
          <a:xfrm>
            <a:off x="6481763" y="3392488"/>
            <a:ext cx="720725" cy="0"/>
          </a:xfrm>
          <a:prstGeom prst="line">
            <a:avLst/>
          </a:prstGeom>
          <a:ln w="38100" cap="flat" cmpd="sng">
            <a:solidFill>
              <a:srgbClr val="0000CC"/>
            </a:solidFill>
            <a:prstDash val="solid"/>
            <a:round/>
            <a:headEnd type="none" w="med" len="med"/>
            <a:tailEnd type="triangle" w="med" len="med"/>
          </a:ln>
        </p:spPr>
      </p:sp>
      <p:sp>
        <p:nvSpPr>
          <p:cNvPr id="10250" name="文本框 8202"/>
          <p:cNvSpPr txBox="1"/>
          <p:nvPr/>
        </p:nvSpPr>
        <p:spPr>
          <a:xfrm>
            <a:off x="6877050" y="2852738"/>
            <a:ext cx="828675" cy="519112"/>
          </a:xfrm>
          <a:prstGeom prst="rect">
            <a:avLst/>
          </a:prstGeom>
          <a:noFill/>
          <a:ln w="9525">
            <a:noFill/>
          </a:ln>
        </p:spPr>
        <p:txBody>
          <a:bodyPr anchor="t">
            <a:spAutoFit/>
          </a:bodyPr>
          <a:lstStyle/>
          <a:p>
            <a:pPr>
              <a:spcBef>
                <a:spcPct val="50000"/>
              </a:spcBef>
            </a:pPr>
            <a:r>
              <a:rPr lang="en-US" altLang="zh-CN" sz="2800" b="1" i="1">
                <a:latin typeface="Times New Roman" panose="02020603050405020304" pitchFamily="18" charset="0"/>
                <a:ea typeface="华文中宋" pitchFamily="2" charset="-122"/>
              </a:rPr>
              <a:t>v</a:t>
            </a:r>
            <a:r>
              <a:rPr lang="en-US" altLang="zh-CN" sz="2800" b="1" baseline="-25000">
                <a:latin typeface="Times New Roman" panose="02020603050405020304" pitchFamily="18" charset="0"/>
                <a:ea typeface="华文中宋" pitchFamily="2" charset="-122"/>
              </a:rPr>
              <a:t>0</a:t>
            </a:r>
          </a:p>
        </p:txBody>
      </p:sp>
      <p:sp>
        <p:nvSpPr>
          <p:cNvPr id="10251" name="直接连接符 8203"/>
          <p:cNvSpPr/>
          <p:nvPr/>
        </p:nvSpPr>
        <p:spPr>
          <a:xfrm>
            <a:off x="6480175" y="3394075"/>
            <a:ext cx="0" cy="900113"/>
          </a:xfrm>
          <a:prstGeom prst="line">
            <a:avLst/>
          </a:prstGeom>
          <a:ln w="38100" cap="flat" cmpd="sng">
            <a:solidFill>
              <a:srgbClr val="FE3722"/>
            </a:solidFill>
            <a:prstDash val="solid"/>
            <a:round/>
            <a:headEnd type="none" w="med" len="med"/>
            <a:tailEnd type="triangle" w="med" len="med"/>
          </a:ln>
        </p:spPr>
      </p:sp>
      <p:sp>
        <p:nvSpPr>
          <p:cNvPr id="10252" name="文本框 8204"/>
          <p:cNvSpPr txBox="1"/>
          <p:nvPr/>
        </p:nvSpPr>
        <p:spPr>
          <a:xfrm>
            <a:off x="6229350" y="4294188"/>
            <a:ext cx="504825" cy="519112"/>
          </a:xfrm>
          <a:prstGeom prst="rect">
            <a:avLst/>
          </a:prstGeom>
          <a:noFill/>
          <a:ln w="9525">
            <a:noFill/>
          </a:ln>
        </p:spPr>
        <p:txBody>
          <a:bodyPr anchor="t">
            <a:spAutoFit/>
          </a:bodyPr>
          <a:lstStyle/>
          <a:p>
            <a:pPr>
              <a:spcBef>
                <a:spcPct val="50000"/>
              </a:spcBef>
            </a:pPr>
            <a:r>
              <a:rPr lang="en-US" altLang="zh-CN" sz="2800" b="1">
                <a:latin typeface="华文中宋" pitchFamily="2" charset="-122"/>
                <a:ea typeface="华文中宋" pitchFamily="2" charset="-122"/>
              </a:rPr>
              <a:t>G</a:t>
            </a:r>
          </a:p>
        </p:txBody>
      </p:sp>
      <p:sp>
        <p:nvSpPr>
          <p:cNvPr id="8206" name="未知"/>
          <p:cNvSpPr/>
          <p:nvPr/>
        </p:nvSpPr>
        <p:spPr>
          <a:xfrm>
            <a:off x="6516688" y="3394075"/>
            <a:ext cx="1655762" cy="2124075"/>
          </a:xfrm>
          <a:custGeom>
            <a:avLst/>
            <a:gdLst/>
            <a:ahLst/>
            <a:cxnLst/>
            <a:rect l="0" t="0" r="0" b="0"/>
            <a:pathLst>
              <a:path w="2359" h="2041">
                <a:moveTo>
                  <a:pt x="0" y="0"/>
                </a:moveTo>
                <a:cubicBezTo>
                  <a:pt x="64" y="17"/>
                  <a:pt x="128" y="35"/>
                  <a:pt x="181" y="46"/>
                </a:cubicBezTo>
                <a:cubicBezTo>
                  <a:pt x="234" y="57"/>
                  <a:pt x="264" y="53"/>
                  <a:pt x="317" y="68"/>
                </a:cubicBezTo>
                <a:cubicBezTo>
                  <a:pt x="370" y="83"/>
                  <a:pt x="442" y="113"/>
                  <a:pt x="499" y="136"/>
                </a:cubicBezTo>
                <a:cubicBezTo>
                  <a:pt x="556" y="159"/>
                  <a:pt x="605" y="178"/>
                  <a:pt x="658" y="204"/>
                </a:cubicBezTo>
                <a:cubicBezTo>
                  <a:pt x="711" y="230"/>
                  <a:pt x="771" y="268"/>
                  <a:pt x="816" y="295"/>
                </a:cubicBezTo>
                <a:cubicBezTo>
                  <a:pt x="861" y="322"/>
                  <a:pt x="882" y="331"/>
                  <a:pt x="930" y="363"/>
                </a:cubicBezTo>
                <a:cubicBezTo>
                  <a:pt x="978" y="395"/>
                  <a:pt x="1053" y="448"/>
                  <a:pt x="1106" y="490"/>
                </a:cubicBezTo>
                <a:cubicBezTo>
                  <a:pt x="1159" y="532"/>
                  <a:pt x="1197" y="570"/>
                  <a:pt x="1247" y="613"/>
                </a:cubicBezTo>
                <a:cubicBezTo>
                  <a:pt x="1297" y="656"/>
                  <a:pt x="1349" y="696"/>
                  <a:pt x="1406" y="749"/>
                </a:cubicBezTo>
                <a:cubicBezTo>
                  <a:pt x="1463" y="802"/>
                  <a:pt x="1527" y="866"/>
                  <a:pt x="1587" y="930"/>
                </a:cubicBezTo>
                <a:cubicBezTo>
                  <a:pt x="1647" y="994"/>
                  <a:pt x="1712" y="1066"/>
                  <a:pt x="1769" y="1134"/>
                </a:cubicBezTo>
                <a:cubicBezTo>
                  <a:pt x="1826" y="1202"/>
                  <a:pt x="1879" y="1274"/>
                  <a:pt x="1928" y="1338"/>
                </a:cubicBezTo>
                <a:cubicBezTo>
                  <a:pt x="1977" y="1402"/>
                  <a:pt x="2019" y="1456"/>
                  <a:pt x="2064" y="1520"/>
                </a:cubicBezTo>
                <a:cubicBezTo>
                  <a:pt x="2109" y="1584"/>
                  <a:pt x="2158" y="1656"/>
                  <a:pt x="2200" y="1724"/>
                </a:cubicBezTo>
                <a:cubicBezTo>
                  <a:pt x="2242" y="1792"/>
                  <a:pt x="2287" y="1875"/>
                  <a:pt x="2313" y="1928"/>
                </a:cubicBezTo>
                <a:cubicBezTo>
                  <a:pt x="2339" y="1981"/>
                  <a:pt x="2349" y="2011"/>
                  <a:pt x="2359" y="2041"/>
                </a:cubicBezTo>
              </a:path>
            </a:pathLst>
          </a:custGeom>
          <a:noFill/>
          <a:ln w="19050" cap="flat" cmpd="sng">
            <a:solidFill>
              <a:schemeClr val="tx1"/>
            </a:solidFill>
            <a:prstDash val="dash"/>
            <a:round/>
            <a:headEnd type="none" w="med" len="med"/>
            <a:tailEnd type="none" w="med" len="med"/>
          </a:ln>
        </p:spPr>
        <p:txBody>
          <a:bodyPr/>
          <a:lstStyle/>
          <a:p>
            <a:endParaRPr lang="zh-CN" altLang="en-US"/>
          </a:p>
        </p:txBody>
      </p:sp>
      <p:sp>
        <p:nvSpPr>
          <p:cNvPr id="10254" name="文本框 8206"/>
          <p:cNvSpPr txBox="1"/>
          <p:nvPr/>
        </p:nvSpPr>
        <p:spPr>
          <a:xfrm>
            <a:off x="533400" y="457200"/>
            <a:ext cx="6018213" cy="641350"/>
          </a:xfrm>
          <a:prstGeom prst="rect">
            <a:avLst/>
          </a:prstGeom>
          <a:noFill/>
          <a:ln w="9525">
            <a:noFill/>
          </a:ln>
        </p:spPr>
        <p:txBody>
          <a:bodyPr anchor="t">
            <a:spAutoFit/>
          </a:bodyPr>
          <a:lstStyle/>
          <a:p>
            <a:pPr>
              <a:spcBef>
                <a:spcPct val="50000"/>
              </a:spcBef>
            </a:pPr>
            <a:r>
              <a:rPr lang="zh-CN" altLang="en-US" sz="3600" b="1">
                <a:solidFill>
                  <a:srgbClr val="04060C"/>
                </a:solidFill>
                <a:latin typeface="Times New Roman" panose="02020603050405020304" pitchFamily="18" charset="0"/>
                <a:ea typeface="华文中宋" pitchFamily="2" charset="-122"/>
              </a:rPr>
              <a:t>一、抛体运动的概念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8199"/>
                                        </p:tgtEl>
                                        <p:attrNameLst>
                                          <p:attrName>style.visibility</p:attrName>
                                        </p:attrNameLst>
                                      </p:cBhvr>
                                      <p:to>
                                        <p:strVal val="visible"/>
                                      </p:to>
                                    </p:set>
                                    <p:anim calcmode="discrete" valueType="clr">
                                      <p:cBhvr override="childStyle">
                                        <p:cTn id="7" dur="80"/>
                                        <p:tgtEl>
                                          <p:spTgt spid="8199"/>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8199"/>
                                        </p:tgtEl>
                                        <p:attrNameLst>
                                          <p:attrName>fillcolor</p:attrName>
                                        </p:attrNameLst>
                                      </p:cBhvr>
                                      <p:tavLst>
                                        <p:tav tm="0">
                                          <p:val>
                                            <p:clrVal>
                                              <a:schemeClr val="accent2"/>
                                            </p:clrVal>
                                          </p:val>
                                        </p:tav>
                                        <p:tav tm="50000">
                                          <p:val>
                                            <p:clrVal>
                                              <a:schemeClr val="hlink"/>
                                            </p:clrVal>
                                          </p:val>
                                        </p:tav>
                                      </p:tavLst>
                                    </p:anim>
                                    <p:set>
                                      <p:cBhvr>
                                        <p:cTn id="9" dur="80"/>
                                        <p:tgtEl>
                                          <p:spTgt spid="8199"/>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0" presetClass="path" presetSubtype="0" accel="50000" decel="50000" fill="hold" nodeType="clickEffect">
                                  <p:stCondLst>
                                    <p:cond delay="0"/>
                                  </p:stCondLst>
                                  <p:childTnLst>
                                    <p:animMotion origin="layout" path="M 3.61111E-6 -2.59259E-6 C 0.01145 0.00209 0.02291 0.00417 0.03333 0.01111 C 0.04375 0.01806 0.05312 0.03102 0.0625 0.04167 C 0.07187 0.05232 0.08055 0.06204 0.08958 0.075 C 0.09861 0.08797 0.10659 0.1007 0.11666 0.11945 C 0.12673 0.1382 0.14184 0.16852 0.15017 0.18727 C 0.1585 0.20602 0.16128 0.21181 0.16684 0.23172 C 0.17239 0.25162 0.18003 0.29097 0.1835 0.30672 " pathEditMode="relative" rAng="0" ptsTypes="aaaaaaaa">
                                      <p:cBhvr>
                                        <p:cTn id="13" dur="2000" fill="hold"/>
                                        <p:tgtEl>
                                          <p:spTgt spid="8201"/>
                                        </p:tgtEl>
                                        <p:attrNameLst>
                                          <p:attrName>ppt_x</p:attrName>
                                          <p:attrName>ppt_y</p:attrName>
                                        </p:attrNameLst>
                                      </p:cBhvr>
                                      <p:rCtr x="9200" y="15300"/>
                                    </p:animMotion>
                                  </p:childTnLst>
                                </p:cTn>
                              </p:par>
                              <p:par>
                                <p:cTn id="14" presetID="22" presetClass="entr" presetSubtype="1" fill="hold" nodeType="withEffect">
                                  <p:stCondLst>
                                    <p:cond delay="300"/>
                                  </p:stCondLst>
                                  <p:childTnLst>
                                    <p:set>
                                      <p:cBhvr>
                                        <p:cTn id="15" dur="1" fill="hold">
                                          <p:stCondLst>
                                            <p:cond delay="0"/>
                                          </p:stCondLst>
                                        </p:cTn>
                                        <p:tgtEl>
                                          <p:spTgt spid="8206"/>
                                        </p:tgtEl>
                                        <p:attrNameLst>
                                          <p:attrName>style.visibility</p:attrName>
                                        </p:attrNameLst>
                                      </p:cBhvr>
                                      <p:to>
                                        <p:strVal val="visible"/>
                                      </p:to>
                                    </p:set>
                                    <p:animEffect transition="in" filter="wipe(up)">
                                      <p:cBhvr>
                                        <p:cTn id="16" dur="2000"/>
                                        <p:tgtEl>
                                          <p:spTgt spid="8206"/>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8194"/>
                                        </p:tgtEl>
                                        <p:attrNameLst>
                                          <p:attrName>style.visibility</p:attrName>
                                        </p:attrNameLst>
                                      </p:cBhvr>
                                      <p:to>
                                        <p:strVal val="visible"/>
                                      </p:to>
                                    </p:set>
                                    <p:animEffect transition="in" filter="wipe(left)">
                                      <p:cBhvr>
                                        <p:cTn id="21" dur="500"/>
                                        <p:tgtEl>
                                          <p:spTgt spid="8194"/>
                                        </p:tgtEl>
                                      </p:cBhvr>
                                    </p:animEffect>
                                  </p:childTnLst>
                                </p:cTn>
                              </p:par>
                            </p:childTnLst>
                          </p:cTn>
                        </p:par>
                      </p:childTnLst>
                    </p:cTn>
                  </p:par>
                  <p:par>
                    <p:cTn id="22" fill="hold">
                      <p:stCondLst>
                        <p:cond delay="indefinite"/>
                      </p:stCondLst>
                      <p:childTnLst>
                        <p:par>
                          <p:cTn id="23" fill="hold">
                            <p:stCondLst>
                              <p:cond delay="0"/>
                            </p:stCondLst>
                            <p:childTnLst>
                              <p:par>
                                <p:cTn id="24" presetID="27" presetClass="entr" presetSubtype="0" fill="hold" grpId="0" nodeType="clickEffect">
                                  <p:stCondLst>
                                    <p:cond delay="0"/>
                                  </p:stCondLst>
                                  <p:iterate type="lt">
                                    <p:tmPct val="50000"/>
                                  </p:iterate>
                                  <p:childTnLst>
                                    <p:set>
                                      <p:cBhvr>
                                        <p:cTn id="25" dur="1" fill="hold">
                                          <p:stCondLst>
                                            <p:cond delay="0"/>
                                          </p:stCondLst>
                                        </p:cTn>
                                        <p:tgtEl>
                                          <p:spTgt spid="8195"/>
                                        </p:tgtEl>
                                        <p:attrNameLst>
                                          <p:attrName>style.visibility</p:attrName>
                                        </p:attrNameLst>
                                      </p:cBhvr>
                                      <p:to>
                                        <p:strVal val="visible"/>
                                      </p:to>
                                    </p:set>
                                    <p:anim calcmode="discrete" valueType="clr">
                                      <p:cBhvr override="childStyle">
                                        <p:cTn id="26" dur="80"/>
                                        <p:tgtEl>
                                          <p:spTgt spid="8195"/>
                                        </p:tgtEl>
                                        <p:attrNameLst>
                                          <p:attrName>style.color</p:attrName>
                                        </p:attrNameLst>
                                      </p:cBhvr>
                                      <p:tavLst>
                                        <p:tav tm="0">
                                          <p:val>
                                            <p:clrVal>
                                              <a:schemeClr val="accent2"/>
                                            </p:clrVal>
                                          </p:val>
                                        </p:tav>
                                        <p:tav tm="50000">
                                          <p:val>
                                            <p:clrVal>
                                              <a:schemeClr val="hlink"/>
                                            </p:clrVal>
                                          </p:val>
                                        </p:tav>
                                      </p:tavLst>
                                    </p:anim>
                                    <p:anim calcmode="discrete" valueType="clr">
                                      <p:cBhvr>
                                        <p:cTn id="27" dur="80"/>
                                        <p:tgtEl>
                                          <p:spTgt spid="8195"/>
                                        </p:tgtEl>
                                        <p:attrNameLst>
                                          <p:attrName>fillcolor</p:attrName>
                                        </p:attrNameLst>
                                      </p:cBhvr>
                                      <p:tavLst>
                                        <p:tav tm="0">
                                          <p:val>
                                            <p:clrVal>
                                              <a:schemeClr val="accent2"/>
                                            </p:clrVal>
                                          </p:val>
                                        </p:tav>
                                        <p:tav tm="50000">
                                          <p:val>
                                            <p:clrVal>
                                              <a:schemeClr val="hlink"/>
                                            </p:clrVal>
                                          </p:val>
                                        </p:tav>
                                      </p:tavLst>
                                    </p:anim>
                                    <p:set>
                                      <p:cBhvr>
                                        <p:cTn id="28" dur="80"/>
                                        <p:tgtEl>
                                          <p:spTgt spid="8195"/>
                                        </p:tgtEl>
                                        <p:attrNameLst>
                                          <p:attrName>fill.type</p:attrName>
                                        </p:attrNameLst>
                                      </p:cBhvr>
                                      <p:to>
                                        <p:strVal val="solid"/>
                                      </p:to>
                                    </p:set>
                                  </p:childTnLst>
                                </p:cTn>
                              </p:par>
                            </p:childTnLst>
                          </p:cTn>
                        </p:par>
                      </p:childTnLst>
                    </p:cTn>
                  </p:par>
                  <p:par>
                    <p:cTn id="29" fill="hold">
                      <p:stCondLst>
                        <p:cond delay="indefinite"/>
                      </p:stCondLst>
                      <p:childTnLst>
                        <p:par>
                          <p:cTn id="30" fill="hold">
                            <p:stCondLst>
                              <p:cond delay="0"/>
                            </p:stCondLst>
                            <p:childTnLst>
                              <p:par>
                                <p:cTn id="31" presetID="27" presetClass="entr" presetSubtype="0" fill="hold" grpId="0" nodeType="clickEffect">
                                  <p:stCondLst>
                                    <p:cond delay="0"/>
                                  </p:stCondLst>
                                  <p:iterate type="lt">
                                    <p:tmPct val="50000"/>
                                  </p:iterate>
                                  <p:childTnLst>
                                    <p:set>
                                      <p:cBhvr>
                                        <p:cTn id="32" dur="1" fill="hold">
                                          <p:stCondLst>
                                            <p:cond delay="0"/>
                                          </p:stCondLst>
                                        </p:cTn>
                                        <p:tgtEl>
                                          <p:spTgt spid="8196"/>
                                        </p:tgtEl>
                                        <p:attrNameLst>
                                          <p:attrName>style.visibility</p:attrName>
                                        </p:attrNameLst>
                                      </p:cBhvr>
                                      <p:to>
                                        <p:strVal val="visible"/>
                                      </p:to>
                                    </p:set>
                                    <p:anim calcmode="discrete" valueType="clr">
                                      <p:cBhvr override="childStyle">
                                        <p:cTn id="33" dur="80"/>
                                        <p:tgtEl>
                                          <p:spTgt spid="8196"/>
                                        </p:tgtEl>
                                        <p:attrNameLst>
                                          <p:attrName>style.color</p:attrName>
                                        </p:attrNameLst>
                                      </p:cBhvr>
                                      <p:tavLst>
                                        <p:tav tm="0">
                                          <p:val>
                                            <p:clrVal>
                                              <a:schemeClr val="accent2"/>
                                            </p:clrVal>
                                          </p:val>
                                        </p:tav>
                                        <p:tav tm="50000">
                                          <p:val>
                                            <p:clrVal>
                                              <a:schemeClr val="hlink"/>
                                            </p:clrVal>
                                          </p:val>
                                        </p:tav>
                                      </p:tavLst>
                                    </p:anim>
                                    <p:anim calcmode="discrete" valueType="clr">
                                      <p:cBhvr>
                                        <p:cTn id="34" dur="80"/>
                                        <p:tgtEl>
                                          <p:spTgt spid="8196"/>
                                        </p:tgtEl>
                                        <p:attrNameLst>
                                          <p:attrName>fillcolor</p:attrName>
                                        </p:attrNameLst>
                                      </p:cBhvr>
                                      <p:tavLst>
                                        <p:tav tm="0">
                                          <p:val>
                                            <p:clrVal>
                                              <a:schemeClr val="accent2"/>
                                            </p:clrVal>
                                          </p:val>
                                        </p:tav>
                                        <p:tav tm="50000">
                                          <p:val>
                                            <p:clrVal>
                                              <a:schemeClr val="hlink"/>
                                            </p:clrVal>
                                          </p:val>
                                        </p:tav>
                                      </p:tavLst>
                                    </p:anim>
                                    <p:set>
                                      <p:cBhvr>
                                        <p:cTn id="35" dur="80"/>
                                        <p:tgtEl>
                                          <p:spTgt spid="8196"/>
                                        </p:tgtEl>
                                        <p:attrNameLst>
                                          <p:attrName>fill.type</p:attrName>
                                        </p:attrNameLst>
                                      </p:cBhvr>
                                      <p:to>
                                        <p:strVal val="solid"/>
                                      </p:to>
                                    </p:set>
                                  </p:childTnLst>
                                </p:cTn>
                              </p:par>
                            </p:childTnLst>
                          </p:cTn>
                        </p:par>
                      </p:childTnLst>
                    </p:cTn>
                  </p:par>
                  <p:par>
                    <p:cTn id="36" fill="hold">
                      <p:stCondLst>
                        <p:cond delay="indefinite"/>
                      </p:stCondLst>
                      <p:childTnLst>
                        <p:par>
                          <p:cTn id="37" fill="hold">
                            <p:stCondLst>
                              <p:cond delay="0"/>
                            </p:stCondLst>
                            <p:childTnLst>
                              <p:par>
                                <p:cTn id="38" presetID="27" presetClass="entr" presetSubtype="0" fill="hold" grpId="0" nodeType="clickEffect">
                                  <p:stCondLst>
                                    <p:cond delay="0"/>
                                  </p:stCondLst>
                                  <p:iterate type="lt">
                                    <p:tmPct val="50000"/>
                                  </p:iterate>
                                  <p:childTnLst>
                                    <p:set>
                                      <p:cBhvr>
                                        <p:cTn id="39" dur="1" fill="hold">
                                          <p:stCondLst>
                                            <p:cond delay="0"/>
                                          </p:stCondLst>
                                        </p:cTn>
                                        <p:tgtEl>
                                          <p:spTgt spid="8197"/>
                                        </p:tgtEl>
                                        <p:attrNameLst>
                                          <p:attrName>style.visibility</p:attrName>
                                        </p:attrNameLst>
                                      </p:cBhvr>
                                      <p:to>
                                        <p:strVal val="visible"/>
                                      </p:to>
                                    </p:set>
                                    <p:anim calcmode="discrete" valueType="clr">
                                      <p:cBhvr override="childStyle">
                                        <p:cTn id="40" dur="80"/>
                                        <p:tgtEl>
                                          <p:spTgt spid="8197"/>
                                        </p:tgtEl>
                                        <p:attrNameLst>
                                          <p:attrName>style.color</p:attrName>
                                        </p:attrNameLst>
                                      </p:cBhvr>
                                      <p:tavLst>
                                        <p:tav tm="0">
                                          <p:val>
                                            <p:clrVal>
                                              <a:schemeClr val="accent2"/>
                                            </p:clrVal>
                                          </p:val>
                                        </p:tav>
                                        <p:tav tm="50000">
                                          <p:val>
                                            <p:clrVal>
                                              <a:schemeClr val="hlink"/>
                                            </p:clrVal>
                                          </p:val>
                                        </p:tav>
                                      </p:tavLst>
                                    </p:anim>
                                    <p:anim calcmode="discrete" valueType="clr">
                                      <p:cBhvr>
                                        <p:cTn id="41" dur="80"/>
                                        <p:tgtEl>
                                          <p:spTgt spid="8197"/>
                                        </p:tgtEl>
                                        <p:attrNameLst>
                                          <p:attrName>fillcolor</p:attrName>
                                        </p:attrNameLst>
                                      </p:cBhvr>
                                      <p:tavLst>
                                        <p:tav tm="0">
                                          <p:val>
                                            <p:clrVal>
                                              <a:schemeClr val="accent2"/>
                                            </p:clrVal>
                                          </p:val>
                                        </p:tav>
                                        <p:tav tm="50000">
                                          <p:val>
                                            <p:clrVal>
                                              <a:schemeClr val="hlink"/>
                                            </p:clrVal>
                                          </p:val>
                                        </p:tav>
                                      </p:tavLst>
                                    </p:anim>
                                    <p:set>
                                      <p:cBhvr>
                                        <p:cTn id="42" dur="80"/>
                                        <p:tgtEl>
                                          <p:spTgt spid="819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P spid="8196" grpId="0"/>
      <p:bldP spid="8197" grpId="0"/>
      <p:bldP spid="8199"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5" name="标题 9217"/>
          <p:cNvSpPr>
            <a:spLocks noGrp="1"/>
          </p:cNvSpPr>
          <p:nvPr>
            <p:ph type="title"/>
          </p:nvPr>
        </p:nvSpPr>
        <p:spPr>
          <a:ln/>
        </p:spPr>
        <p:txBody>
          <a:bodyPr anchor="ctr"/>
          <a:lstStyle/>
          <a:p>
            <a:r>
              <a:rPr lang="zh-CN" altLang="en-US"/>
              <a:t>蜡块的运动</a:t>
            </a:r>
          </a:p>
        </p:txBody>
      </p:sp>
      <p:sp>
        <p:nvSpPr>
          <p:cNvPr id="11266" name="文本占位符 9218"/>
          <p:cNvSpPr>
            <a:spLocks noGrp="1"/>
          </p:cNvSpPr>
          <p:nvPr>
            <p:ph idx="1"/>
          </p:nvPr>
        </p:nvSpPr>
        <p:spPr>
          <a:xfrm>
            <a:off x="228600" y="4876800"/>
            <a:ext cx="8915400" cy="1477963"/>
          </a:xfrm>
          <a:ln/>
        </p:spPr>
        <p:txBody>
          <a:bodyPr anchor="t"/>
          <a:lstStyle/>
          <a:p>
            <a:pPr>
              <a:buNone/>
            </a:pPr>
            <a:r>
              <a:rPr lang="zh-CN" altLang="en-US" sz="2400" b="1"/>
              <a:t>可看成：</a:t>
            </a:r>
            <a:r>
              <a:rPr lang="zh-CN" altLang="en-US" sz="2400" b="1">
                <a:solidFill>
                  <a:srgbClr val="FF0000"/>
                </a:solidFill>
              </a:rPr>
              <a:t>水平向右</a:t>
            </a:r>
            <a:r>
              <a:rPr lang="zh-CN" altLang="en-US" sz="2400" b="1"/>
              <a:t>匀速直线运动和</a:t>
            </a:r>
            <a:r>
              <a:rPr lang="zh-CN" altLang="en-US" sz="2400" b="1">
                <a:solidFill>
                  <a:srgbClr val="FF0000"/>
                </a:solidFill>
              </a:rPr>
              <a:t>竖直向上</a:t>
            </a:r>
            <a:r>
              <a:rPr lang="zh-CN" altLang="en-US" sz="2400" b="1"/>
              <a:t>匀速直线运动</a:t>
            </a:r>
          </a:p>
          <a:p>
            <a:pPr>
              <a:buNone/>
            </a:pPr>
            <a:r>
              <a:rPr lang="zh-CN" altLang="en-US" sz="2400" b="1"/>
              <a:t>实际运动（合运动）：斜向上匀速直线运动</a:t>
            </a:r>
          </a:p>
        </p:txBody>
      </p:sp>
      <p:pic>
        <p:nvPicPr>
          <p:cNvPr id="11267" name="图片 9219" descr="105"/>
          <p:cNvPicPr>
            <a:picLocks noChangeAspect="1"/>
          </p:cNvPicPr>
          <p:nvPr/>
        </p:nvPicPr>
        <p:blipFill>
          <a:blip r:embed="rId2">
            <a:lum bright="-29999" contrast="72000"/>
          </a:blip>
          <a:srcRect b="9019"/>
          <a:stretch>
            <a:fillRect/>
          </a:stretch>
        </p:blipFill>
        <p:spPr>
          <a:xfrm>
            <a:off x="838200" y="1143000"/>
            <a:ext cx="6705600" cy="3700463"/>
          </a:xfrm>
          <a:prstGeom prst="rect">
            <a:avLst/>
          </a:prstGeom>
          <a:noFill/>
          <a:ln w="9525">
            <a:noFill/>
          </a:ln>
        </p:spPr>
      </p:pic>
      <p:sp>
        <p:nvSpPr>
          <p:cNvPr id="9221" name="爆炸形 1 9220"/>
          <p:cNvSpPr/>
          <p:nvPr/>
        </p:nvSpPr>
        <p:spPr>
          <a:xfrm>
            <a:off x="303213" y="161925"/>
            <a:ext cx="8537575" cy="5048250"/>
          </a:xfrm>
          <a:prstGeom prst="irregularSeal1">
            <a:avLst/>
          </a:prstGeom>
          <a:solidFill>
            <a:schemeClr val="accent1"/>
          </a:solidFill>
          <a:ln w="9525" cap="flat" cmpd="sng">
            <a:solidFill>
              <a:schemeClr val="tx1"/>
            </a:solidFill>
            <a:prstDash val="solid"/>
            <a:miter/>
            <a:headEnd type="none" w="med" len="med"/>
            <a:tailEnd type="none" w="med" len="med"/>
          </a:ln>
        </p:spPr>
        <p:txBody>
          <a:bodyPr wrap="none" anchor="ctr"/>
          <a:lstStyle/>
          <a:p>
            <a:pPr algn="ctr"/>
            <a:r>
              <a:rPr lang="zh-CN" altLang="en-US" sz="4000" b="1">
                <a:solidFill>
                  <a:srgbClr val="FF0000"/>
                </a:solidFill>
                <a:latin typeface="方正舒体" charset="-122"/>
                <a:ea typeface="方正舒体" charset="-122"/>
              </a:rPr>
              <a:t>思考：平抛运动是否也可以看成</a:t>
            </a:r>
          </a:p>
          <a:p>
            <a:pPr algn="ctr"/>
            <a:r>
              <a:rPr lang="zh-CN" altLang="en-US" sz="4000" b="1">
                <a:solidFill>
                  <a:srgbClr val="FF0000"/>
                </a:solidFill>
                <a:latin typeface="方正舒体" charset="-122"/>
                <a:ea typeface="方正舒体" charset="-122"/>
              </a:rPr>
              <a:t>是两个分运动的合成呢？</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221"/>
                                        </p:tgtEl>
                                        <p:attrNameLst>
                                          <p:attrName>style.visibility</p:attrName>
                                        </p:attrNameLst>
                                      </p:cBhvr>
                                      <p:to>
                                        <p:strVal val="visible"/>
                                      </p:to>
                                    </p:set>
                                    <p:anim calcmode="lin" valueType="num">
                                      <p:cBhvr>
                                        <p:cTn id="7" dur="500" fill="hold"/>
                                        <p:tgtEl>
                                          <p:spTgt spid="9221"/>
                                        </p:tgtEl>
                                        <p:attrNameLst>
                                          <p:attrName>ppt_x</p:attrName>
                                        </p:attrNameLst>
                                      </p:cBhvr>
                                      <p:tavLst>
                                        <p:tav tm="0">
                                          <p:val>
                                            <p:strVal val="#ppt_x"/>
                                          </p:val>
                                        </p:tav>
                                        <p:tav tm="100000">
                                          <p:val>
                                            <p:strVal val="#ppt_x"/>
                                          </p:val>
                                        </p:tav>
                                      </p:tavLst>
                                    </p:anim>
                                    <p:anim calcmode="lin" valueType="num">
                                      <p:cBhvr>
                                        <p:cTn id="8" dur="500" fill="hold"/>
                                        <p:tgtEl>
                                          <p:spTgt spid="92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5059" name="Rectangle 3"/>
          <p:cNvSpPr/>
          <p:nvPr/>
        </p:nvSpPr>
        <p:spPr>
          <a:xfrm>
            <a:off x="250825" y="765175"/>
            <a:ext cx="2674938" cy="604838"/>
          </a:xfrm>
          <a:prstGeom prst="rect">
            <a:avLst/>
          </a:prstGeom>
          <a:noFill/>
          <a:ln w="9525">
            <a:noFill/>
          </a:ln>
        </p:spPr>
        <p:txBody>
          <a:bodyPr anchor="t"/>
          <a:lstStyle/>
          <a:p>
            <a:pPr marL="342900" indent="-342900">
              <a:spcBef>
                <a:spcPct val="20000"/>
              </a:spcBef>
              <a:buClr>
                <a:schemeClr val="tx2"/>
              </a:buClr>
              <a:buSzPct val="70000"/>
              <a:buFont typeface="Wingdings" panose="05000000000000000000" pitchFamily="2" charset="2"/>
              <a:buChar char="l"/>
            </a:pPr>
            <a:r>
              <a:rPr lang="zh-CN" altLang="en-US" sz="3000" b="1" dirty="0">
                <a:latin typeface="Arial" panose="020B0604020202020204" pitchFamily="34" charset="0"/>
                <a:ea typeface="宋体" panose="02010600030101010101" pitchFamily="2" charset="-122"/>
              </a:rPr>
              <a:t>理论探究：</a:t>
            </a:r>
          </a:p>
        </p:txBody>
      </p:sp>
      <p:graphicFrame>
        <p:nvGraphicFramePr>
          <p:cNvPr id="45060" name="Group 4"/>
          <p:cNvGraphicFramePr>
            <a:graphicFrameLocks noGrp="1"/>
          </p:cNvGraphicFramePr>
          <p:nvPr>
            <p:ph idx="1"/>
          </p:nvPr>
        </p:nvGraphicFramePr>
        <p:xfrm>
          <a:off x="468313" y="1484313"/>
          <a:ext cx="7715250" cy="1549401"/>
        </p:xfrm>
        <a:graphic>
          <a:graphicData uri="http://schemas.openxmlformats.org/drawingml/2006/table">
            <a:tbl>
              <a:tblPr/>
              <a:tblGrid>
                <a:gridCol w="1804987">
                  <a:extLst>
                    <a:ext uri="{9D8B030D-6E8A-4147-A177-3AD203B41FA5}">
                      <a16:colId xmlns:a16="http://schemas.microsoft.com/office/drawing/2014/main" val="20000"/>
                    </a:ext>
                  </a:extLst>
                </a:gridCol>
                <a:gridCol w="1500188">
                  <a:extLst>
                    <a:ext uri="{9D8B030D-6E8A-4147-A177-3AD203B41FA5}">
                      <a16:colId xmlns:a16="http://schemas.microsoft.com/office/drawing/2014/main" val="20001"/>
                    </a:ext>
                  </a:extLst>
                </a:gridCol>
                <a:gridCol w="1784350">
                  <a:extLst>
                    <a:ext uri="{9D8B030D-6E8A-4147-A177-3AD203B41FA5}">
                      <a16:colId xmlns:a16="http://schemas.microsoft.com/office/drawing/2014/main" val="20002"/>
                    </a:ext>
                  </a:extLst>
                </a:gridCol>
                <a:gridCol w="2625725">
                  <a:extLst>
                    <a:ext uri="{9D8B030D-6E8A-4147-A177-3AD203B41FA5}">
                      <a16:colId xmlns:a16="http://schemas.microsoft.com/office/drawing/2014/main" val="20003"/>
                    </a:ext>
                  </a:extLst>
                </a:gridCol>
              </a:tblGrid>
              <a:tr h="715963">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endParaRPr kumimoji="0" lang="zh-CN" altLang="zh-CN" sz="2600" b="0" i="0" u="none" strike="noStrike" cap="none" normalizeH="0" baseline="0">
                        <a:ln>
                          <a:noFill/>
                        </a:ln>
                        <a:solidFill>
                          <a:schemeClr val="tx1"/>
                        </a:solidFill>
                        <a:effectLst/>
                        <a:latin typeface="Arial" panose="020B0604020202020204" pitchFamily="34" charset="0"/>
                        <a:ea typeface="华文新魏"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r>
                        <a:rPr kumimoji="0" lang="zh-CN" altLang="en-US" sz="2600" b="1" i="0" u="none" strike="noStrike" cap="none" normalizeH="0" baseline="0">
                          <a:ln>
                            <a:noFill/>
                          </a:ln>
                          <a:solidFill>
                            <a:schemeClr val="tx1"/>
                          </a:solidFill>
                          <a:effectLst/>
                          <a:latin typeface="Arial" panose="020B0604020202020204" pitchFamily="34" charset="0"/>
                          <a:ea typeface="华文新魏" pitchFamily="2" charset="-122"/>
                        </a:rPr>
                        <a:t>初速度</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r>
                        <a:rPr kumimoji="0" lang="zh-CN" altLang="en-US" sz="2600" b="1" i="0" u="none" strike="noStrike" cap="none" normalizeH="0" baseline="0">
                          <a:ln>
                            <a:noFill/>
                          </a:ln>
                          <a:solidFill>
                            <a:schemeClr val="tx1"/>
                          </a:solidFill>
                          <a:effectLst/>
                          <a:latin typeface="Arial" panose="020B0604020202020204" pitchFamily="34" charset="0"/>
                          <a:ea typeface="华文新魏" pitchFamily="2" charset="-122"/>
                        </a:rPr>
                        <a:t>受力情况</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r>
                        <a:rPr kumimoji="0" lang="en-US" altLang="zh-CN" sz="2600" b="1" i="0" u="none" strike="noStrike" cap="none" normalizeH="0" baseline="0">
                          <a:ln>
                            <a:noFill/>
                          </a:ln>
                          <a:solidFill>
                            <a:schemeClr val="tx1"/>
                          </a:solidFill>
                          <a:effectLst/>
                          <a:latin typeface="Arial" panose="020B0604020202020204" pitchFamily="34" charset="0"/>
                          <a:ea typeface="华文新魏" pitchFamily="2" charset="-122"/>
                        </a:rPr>
                        <a:t>   </a:t>
                      </a:r>
                      <a:r>
                        <a:rPr kumimoji="0" lang="zh-CN" altLang="en-US" sz="2600" b="1" i="0" u="none" strike="noStrike" cap="none" normalizeH="0" baseline="0">
                          <a:ln>
                            <a:noFill/>
                          </a:ln>
                          <a:solidFill>
                            <a:schemeClr val="tx1"/>
                          </a:solidFill>
                          <a:effectLst/>
                          <a:latin typeface="Arial" panose="020B0604020202020204" pitchFamily="34" charset="0"/>
                          <a:ea typeface="华文新魏" pitchFamily="2" charset="-122"/>
                        </a:rPr>
                        <a:t>运动性质</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833438">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r>
                        <a:rPr kumimoji="0" lang="zh-CN" altLang="en-US" sz="2600" b="1" i="0" u="none" strike="noStrike" cap="none" normalizeH="0" baseline="0">
                          <a:ln>
                            <a:noFill/>
                          </a:ln>
                          <a:solidFill>
                            <a:schemeClr val="tx1"/>
                          </a:solidFill>
                          <a:effectLst/>
                          <a:latin typeface="Arial" panose="020B0604020202020204" pitchFamily="34" charset="0"/>
                          <a:ea typeface="华文新魏" pitchFamily="2" charset="-122"/>
                        </a:rPr>
                        <a:t>竖直方向</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endParaRPr kumimoji="0" lang="zh-CN" altLang="zh-CN" sz="2600" b="0" i="0" u="none" strike="noStrike" cap="none" normalizeH="0" baseline="-25000">
                        <a:ln>
                          <a:noFill/>
                        </a:ln>
                        <a:solidFill>
                          <a:schemeClr val="tx1"/>
                        </a:solidFill>
                        <a:effectLst/>
                        <a:latin typeface="Arial" panose="020B0604020202020204" pitchFamily="34" charset="0"/>
                        <a:ea typeface="华文新魏"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endParaRPr kumimoji="0" lang="zh-CN" altLang="zh-CN" sz="2600" b="0" i="0" u="none" strike="noStrike" cap="none" normalizeH="0" baseline="0">
                        <a:ln>
                          <a:noFill/>
                        </a:ln>
                        <a:solidFill>
                          <a:schemeClr val="tx1"/>
                        </a:solidFill>
                        <a:effectLst/>
                        <a:latin typeface="Arial" panose="020B0604020202020204" pitchFamily="34" charset="0"/>
                        <a:ea typeface="华文新魏"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endParaRPr kumimoji="0" lang="zh-CN" altLang="zh-CN" sz="2600" b="0" i="0" u="none" strike="noStrike" cap="none" normalizeH="0" baseline="0">
                        <a:ln>
                          <a:noFill/>
                        </a:ln>
                        <a:solidFill>
                          <a:schemeClr val="tx1"/>
                        </a:solidFill>
                        <a:effectLst/>
                        <a:latin typeface="Arial" panose="020B0604020202020204" pitchFamily="34" charset="0"/>
                        <a:ea typeface="华文新魏"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5077" name="Text Box 21"/>
          <p:cNvSpPr txBox="1"/>
          <p:nvPr/>
        </p:nvSpPr>
        <p:spPr>
          <a:xfrm>
            <a:off x="2843213" y="2420938"/>
            <a:ext cx="393700" cy="519112"/>
          </a:xfrm>
          <a:prstGeom prst="rect">
            <a:avLst/>
          </a:prstGeom>
          <a:noFill/>
          <a:ln w="9525">
            <a:noFill/>
          </a:ln>
        </p:spPr>
        <p:txBody>
          <a:bodyPr wrap="none" anchor="t">
            <a:spAutoFit/>
          </a:bodyPr>
          <a:lstStyle/>
          <a:p>
            <a:pPr algn="ctr"/>
            <a:r>
              <a:rPr lang="en-US" altLang="zh-CN" sz="2800" dirty="0">
                <a:latin typeface="华文新魏" pitchFamily="2" charset="-122"/>
                <a:ea typeface="华文新魏" pitchFamily="2" charset="-122"/>
              </a:rPr>
              <a:t>0</a:t>
            </a:r>
          </a:p>
        </p:txBody>
      </p:sp>
      <p:sp>
        <p:nvSpPr>
          <p:cNvPr id="45078" name="Text Box 22"/>
          <p:cNvSpPr txBox="1"/>
          <p:nvPr/>
        </p:nvSpPr>
        <p:spPr>
          <a:xfrm>
            <a:off x="4500563" y="2276475"/>
            <a:ext cx="412750" cy="641350"/>
          </a:xfrm>
          <a:prstGeom prst="rect">
            <a:avLst/>
          </a:prstGeom>
          <a:noFill/>
          <a:ln w="9525">
            <a:noFill/>
          </a:ln>
        </p:spPr>
        <p:txBody>
          <a:bodyPr wrap="none" anchor="t">
            <a:spAutoFit/>
          </a:bodyPr>
          <a:lstStyle/>
          <a:p>
            <a:pPr algn="ctr"/>
            <a:r>
              <a:rPr lang="en-US" altLang="zh-CN" sz="3600" dirty="0">
                <a:latin typeface="黑体" panose="02010609060101010101" pitchFamily="2" charset="-122"/>
                <a:ea typeface="黑体" panose="02010609060101010101" pitchFamily="2" charset="-122"/>
              </a:rPr>
              <a:t>G</a:t>
            </a:r>
          </a:p>
        </p:txBody>
      </p:sp>
      <p:sp>
        <p:nvSpPr>
          <p:cNvPr id="45079" name="Text Box 23"/>
          <p:cNvSpPr txBox="1"/>
          <p:nvPr/>
        </p:nvSpPr>
        <p:spPr>
          <a:xfrm>
            <a:off x="5724525" y="2349500"/>
            <a:ext cx="2317750" cy="519113"/>
          </a:xfrm>
          <a:prstGeom prst="rect">
            <a:avLst/>
          </a:prstGeom>
          <a:noFill/>
          <a:ln w="9525">
            <a:noFill/>
          </a:ln>
        </p:spPr>
        <p:txBody>
          <a:bodyPr wrap="none" anchor="t">
            <a:spAutoFit/>
          </a:bodyPr>
          <a:lstStyle/>
          <a:p>
            <a:pPr algn="ctr"/>
            <a:r>
              <a:rPr lang="zh-CN" altLang="en-US" sz="2800" dirty="0">
                <a:latin typeface="华文新魏" pitchFamily="2" charset="-122"/>
                <a:ea typeface="华文新魏" pitchFamily="2" charset="-122"/>
              </a:rPr>
              <a:t>自由落体运动</a:t>
            </a:r>
          </a:p>
        </p:txBody>
      </p:sp>
      <p:sp>
        <p:nvSpPr>
          <p:cNvPr id="45081" name="Rectangle 25"/>
          <p:cNvSpPr/>
          <p:nvPr/>
        </p:nvSpPr>
        <p:spPr>
          <a:xfrm>
            <a:off x="0" y="0"/>
            <a:ext cx="8229600" cy="765175"/>
          </a:xfrm>
          <a:prstGeom prst="rect">
            <a:avLst/>
          </a:prstGeom>
          <a:noFill/>
          <a:ln w="9525">
            <a:noFill/>
          </a:ln>
        </p:spPr>
        <p:txBody>
          <a:bodyPr anchor="b"/>
          <a:lstStyle/>
          <a:p>
            <a:r>
              <a:rPr lang="zh-CN" altLang="en-US" sz="4300" b="1" dirty="0">
                <a:solidFill>
                  <a:schemeClr val="tx2"/>
                </a:solidFill>
                <a:latin typeface="Arial" panose="020B0604020202020204" pitchFamily="34" charset="0"/>
                <a:ea typeface="隶书" pitchFamily="49" charset="-122"/>
              </a:rPr>
              <a:t>猜想：竖直方向做什么运动呢？</a:t>
            </a:r>
          </a:p>
        </p:txBody>
      </p:sp>
      <p:sp>
        <p:nvSpPr>
          <p:cNvPr id="45082" name="Text Box 26"/>
          <p:cNvSpPr txBox="1"/>
          <p:nvPr/>
        </p:nvSpPr>
        <p:spPr>
          <a:xfrm>
            <a:off x="250825" y="3284538"/>
            <a:ext cx="2305050" cy="579437"/>
          </a:xfrm>
          <a:prstGeom prst="rect">
            <a:avLst/>
          </a:prstGeom>
          <a:noFill/>
          <a:ln w="9525">
            <a:noFill/>
          </a:ln>
        </p:spPr>
        <p:txBody>
          <a:bodyPr anchor="t">
            <a:spAutoFit/>
          </a:bodyPr>
          <a:lstStyle/>
          <a:p>
            <a:pPr>
              <a:spcBef>
                <a:spcPct val="50000"/>
              </a:spcBef>
            </a:pPr>
            <a:r>
              <a:rPr lang="zh-CN" altLang="en-US" sz="3200" b="1" dirty="0">
                <a:latin typeface="Arial" panose="020B0604020202020204" pitchFamily="34" charset="0"/>
                <a:ea typeface="宋体" panose="02010600030101010101" pitchFamily="2" charset="-122"/>
              </a:rPr>
              <a:t>实验探究：</a:t>
            </a:r>
          </a:p>
        </p:txBody>
      </p:sp>
      <p:grpSp>
        <p:nvGrpSpPr>
          <p:cNvPr id="2" name="Group 27"/>
          <p:cNvGrpSpPr/>
          <p:nvPr/>
        </p:nvGrpSpPr>
        <p:grpSpPr>
          <a:xfrm>
            <a:off x="2603500" y="3068638"/>
            <a:ext cx="3600450" cy="3789362"/>
            <a:chOff x="0" y="624"/>
            <a:chExt cx="2622" cy="3456"/>
          </a:xfrm>
        </p:grpSpPr>
        <p:pic>
          <p:nvPicPr>
            <p:cNvPr id="12313" name="Picture 28" descr="平抛"/>
            <p:cNvPicPr>
              <a:picLocks noChangeAspect="1"/>
            </p:cNvPicPr>
            <p:nvPr/>
          </p:nvPicPr>
          <p:blipFill>
            <a:blip r:embed="rId2">
              <a:lum bright="-42001" contrast="58000"/>
            </a:blip>
            <a:stretch>
              <a:fillRect/>
            </a:stretch>
          </p:blipFill>
          <p:spPr>
            <a:xfrm>
              <a:off x="0" y="624"/>
              <a:ext cx="2622" cy="3456"/>
            </a:xfrm>
            <a:prstGeom prst="rect">
              <a:avLst/>
            </a:prstGeom>
            <a:noFill/>
            <a:ln w="9525">
              <a:noFill/>
            </a:ln>
          </p:spPr>
        </p:pic>
        <p:sp>
          <p:nvSpPr>
            <p:cNvPr id="12314" name="Text Box 29"/>
            <p:cNvSpPr txBox="1"/>
            <p:nvPr/>
          </p:nvSpPr>
          <p:spPr>
            <a:xfrm>
              <a:off x="1370" y="3181"/>
              <a:ext cx="431" cy="417"/>
            </a:xfrm>
            <a:prstGeom prst="rect">
              <a:avLst/>
            </a:prstGeom>
            <a:noFill/>
            <a:ln w="9525">
              <a:noFill/>
            </a:ln>
          </p:spPr>
          <p:txBody>
            <a:bodyPr anchor="t">
              <a:spAutoFit/>
            </a:bodyPr>
            <a:lstStyle/>
            <a:p>
              <a:pPr algn="ctr">
                <a:spcBef>
                  <a:spcPct val="50000"/>
                </a:spcBef>
              </a:pPr>
              <a:r>
                <a:rPr lang="en-US" altLang="zh-CN" sz="2400" b="1" dirty="0">
                  <a:solidFill>
                    <a:srgbClr val="FF3300"/>
                  </a:solidFill>
                  <a:latin typeface="Times New Roman" panose="02020603050405020304" pitchFamily="18" charset="0"/>
                  <a:ea typeface="华文新魏" pitchFamily="2" charset="-122"/>
                </a:rPr>
                <a:t>B</a:t>
              </a:r>
            </a:p>
          </p:txBody>
        </p:sp>
        <p:sp>
          <p:nvSpPr>
            <p:cNvPr id="12315" name="Text Box 30"/>
            <p:cNvSpPr txBox="1"/>
            <p:nvPr/>
          </p:nvSpPr>
          <p:spPr>
            <a:xfrm>
              <a:off x="2017" y="3181"/>
              <a:ext cx="432" cy="417"/>
            </a:xfrm>
            <a:prstGeom prst="rect">
              <a:avLst/>
            </a:prstGeom>
            <a:noFill/>
            <a:ln w="9525">
              <a:noFill/>
            </a:ln>
          </p:spPr>
          <p:txBody>
            <a:bodyPr anchor="t">
              <a:spAutoFit/>
            </a:bodyPr>
            <a:lstStyle/>
            <a:p>
              <a:pPr algn="ctr">
                <a:spcBef>
                  <a:spcPct val="50000"/>
                </a:spcBef>
              </a:pPr>
              <a:r>
                <a:rPr lang="en-US" altLang="zh-CN" sz="2400" b="1" dirty="0">
                  <a:solidFill>
                    <a:srgbClr val="FF3300"/>
                  </a:solidFill>
                  <a:latin typeface="Times New Roman" panose="02020603050405020304" pitchFamily="18" charset="0"/>
                  <a:ea typeface="华文新魏" pitchFamily="2" charset="-122"/>
                </a:rPr>
                <a:t>A</a:t>
              </a:r>
            </a:p>
          </p:txBody>
        </p:sp>
      </p:grpSp>
      <p:grpSp>
        <p:nvGrpSpPr>
          <p:cNvPr id="3" name="Group 31"/>
          <p:cNvGrpSpPr/>
          <p:nvPr/>
        </p:nvGrpSpPr>
        <p:grpSpPr>
          <a:xfrm>
            <a:off x="5627688" y="3284538"/>
            <a:ext cx="1763712" cy="1008062"/>
            <a:chOff x="3792" y="624"/>
            <a:chExt cx="960" cy="576"/>
          </a:xfrm>
        </p:grpSpPr>
        <p:sp>
          <p:nvSpPr>
            <p:cNvPr id="12317" name="AutoShape 32"/>
            <p:cNvSpPr/>
            <p:nvPr/>
          </p:nvSpPr>
          <p:spPr>
            <a:xfrm>
              <a:off x="3792" y="624"/>
              <a:ext cx="960" cy="576"/>
            </a:xfrm>
            <a:prstGeom prst="cloudCallout">
              <a:avLst>
                <a:gd name="adj1" fmla="val -43750"/>
                <a:gd name="adj2" fmla="val 70000"/>
              </a:avLst>
            </a:prstGeom>
            <a:solidFill>
              <a:srgbClr val="FF3300"/>
            </a:solidFill>
            <a:ln w="9525" cap="flat" cmpd="sng">
              <a:solidFill>
                <a:schemeClr val="tx1"/>
              </a:solidFill>
              <a:prstDash val="solid"/>
              <a:round/>
              <a:headEnd type="none" w="med" len="med"/>
              <a:tailEnd type="none" w="med" len="med"/>
            </a:ln>
          </p:spPr>
          <p:txBody>
            <a:bodyPr anchor="t"/>
            <a:lstStyle/>
            <a:p>
              <a:pPr algn="ctr">
                <a:spcBef>
                  <a:spcPct val="50000"/>
                </a:spcBef>
              </a:pPr>
              <a:endParaRPr lang="zh-CN" altLang="zh-CN" sz="2400" dirty="0">
                <a:latin typeface="Arial" panose="020B0604020202020204" pitchFamily="34" charset="0"/>
                <a:ea typeface="宋体" panose="02010600030101010101" pitchFamily="2" charset="-122"/>
              </a:endParaRPr>
            </a:p>
          </p:txBody>
        </p:sp>
        <p:sp>
          <p:nvSpPr>
            <p:cNvPr id="12318" name="Text Box 33"/>
            <p:cNvSpPr txBox="1"/>
            <p:nvPr/>
          </p:nvSpPr>
          <p:spPr>
            <a:xfrm>
              <a:off x="3936" y="768"/>
              <a:ext cx="672" cy="261"/>
            </a:xfrm>
            <a:prstGeom prst="rect">
              <a:avLst/>
            </a:prstGeom>
            <a:noFill/>
            <a:ln w="9525">
              <a:noFill/>
            </a:ln>
          </p:spPr>
          <p:txBody>
            <a:bodyPr anchor="t">
              <a:spAutoFit/>
            </a:bodyPr>
            <a:lstStyle/>
            <a:p>
              <a:pPr>
                <a:spcBef>
                  <a:spcPct val="50000"/>
                </a:spcBef>
              </a:pPr>
              <a:r>
                <a:rPr lang="zh-CN" altLang="en-US" sz="2400" b="1" i="1" dirty="0">
                  <a:latin typeface="Arial" panose="020B0604020202020204" pitchFamily="34" charset="0"/>
                  <a:ea typeface="宋体" panose="02010600030101010101" pitchFamily="2" charset="-122"/>
                </a:rPr>
                <a:t>探究</a:t>
              </a:r>
              <a:r>
                <a:rPr lang="en-US" altLang="zh-CN" sz="2400" b="1" i="1" dirty="0">
                  <a:latin typeface="Arial" panose="020B0604020202020204" pitchFamily="34" charset="0"/>
                  <a:ea typeface="宋体" panose="02010600030101010101" pitchFamily="2" charset="-122"/>
                </a:rPr>
                <a:t>1</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5081"/>
                                        </p:tgtEl>
                                        <p:attrNameLst>
                                          <p:attrName>style.visibility</p:attrName>
                                        </p:attrNameLst>
                                      </p:cBhvr>
                                      <p:to>
                                        <p:strVal val="visible"/>
                                      </p:to>
                                    </p:set>
                                    <p:animEffect transition="in" filter="blinds(horizontal)">
                                      <p:cBhvr>
                                        <p:cTn id="7" dur="500"/>
                                        <p:tgtEl>
                                          <p:spTgt spid="4508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5059">
                                            <p:txEl>
                                              <p:pRg st="0" end="0"/>
                                            </p:txEl>
                                          </p:spTgt>
                                        </p:tgtEl>
                                        <p:attrNameLst>
                                          <p:attrName>style.visibility</p:attrName>
                                        </p:attrNameLst>
                                      </p:cBhvr>
                                      <p:to>
                                        <p:strVal val="visible"/>
                                      </p:to>
                                    </p:set>
                                    <p:anim calcmode="lin" valueType="num">
                                      <p:cBhvr additive="base">
                                        <p:cTn id="12" dur="500" fill="hold"/>
                                        <p:tgtEl>
                                          <p:spTgt spid="45059">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4505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nodeType="clickEffect">
                                  <p:stCondLst>
                                    <p:cond delay="0"/>
                                  </p:stCondLst>
                                  <p:childTnLst>
                                    <p:set>
                                      <p:cBhvr>
                                        <p:cTn id="17" dur="1" fill="hold">
                                          <p:stCondLst>
                                            <p:cond delay="0"/>
                                          </p:stCondLst>
                                        </p:cTn>
                                        <p:tgtEl>
                                          <p:spTgt spid="45060"/>
                                        </p:tgtEl>
                                        <p:attrNameLst>
                                          <p:attrName>style.visibility</p:attrName>
                                        </p:attrNameLst>
                                      </p:cBhvr>
                                      <p:to>
                                        <p:strVal val="visible"/>
                                      </p:to>
                                    </p:set>
                                    <p:animEffect transition="in" filter="box(in)">
                                      <p:cBhvr>
                                        <p:cTn id="18" dur="500"/>
                                        <p:tgtEl>
                                          <p:spTgt spid="45060"/>
                                        </p:tgtEl>
                                      </p:cBhvr>
                                    </p:animEffect>
                                  </p:childTnLst>
                                </p:cTn>
                              </p:par>
                            </p:childTnLst>
                          </p:cTn>
                        </p:par>
                      </p:childTnLst>
                    </p:cTn>
                  </p:par>
                  <p:par>
                    <p:cTn id="19" fill="hold">
                      <p:stCondLst>
                        <p:cond delay="indefinite"/>
                      </p:stCondLst>
                      <p:childTnLst>
                        <p:par>
                          <p:cTn id="20" fill="hold">
                            <p:stCondLst>
                              <p:cond delay="0"/>
                            </p:stCondLst>
                            <p:childTnLst>
                              <p:par>
                                <p:cTn id="21" presetID="18" presetClass="entr" presetSubtype="12" fill="hold" grpId="0" nodeType="clickEffect">
                                  <p:stCondLst>
                                    <p:cond delay="0"/>
                                  </p:stCondLst>
                                  <p:childTnLst>
                                    <p:set>
                                      <p:cBhvr>
                                        <p:cTn id="22" dur="1" fill="hold">
                                          <p:stCondLst>
                                            <p:cond delay="0"/>
                                          </p:stCondLst>
                                        </p:cTn>
                                        <p:tgtEl>
                                          <p:spTgt spid="45077"/>
                                        </p:tgtEl>
                                        <p:attrNameLst>
                                          <p:attrName>style.visibility</p:attrName>
                                        </p:attrNameLst>
                                      </p:cBhvr>
                                      <p:to>
                                        <p:strVal val="visible"/>
                                      </p:to>
                                    </p:set>
                                    <p:animEffect transition="in" filter="strips(downLeft)">
                                      <p:cBhvr>
                                        <p:cTn id="23" dur="500"/>
                                        <p:tgtEl>
                                          <p:spTgt spid="45077"/>
                                        </p:tgtEl>
                                      </p:cBhvr>
                                    </p:animEffect>
                                  </p:childTnLst>
                                </p:cTn>
                              </p:par>
                            </p:childTnLst>
                          </p:cTn>
                        </p:par>
                      </p:childTnLst>
                    </p:cTn>
                  </p:par>
                  <p:par>
                    <p:cTn id="24" fill="hold">
                      <p:stCondLst>
                        <p:cond delay="indefinite"/>
                      </p:stCondLst>
                      <p:childTnLst>
                        <p:par>
                          <p:cTn id="25" fill="hold">
                            <p:stCondLst>
                              <p:cond delay="0"/>
                            </p:stCondLst>
                            <p:childTnLst>
                              <p:par>
                                <p:cTn id="26" presetID="8" presetClass="entr" presetSubtype="16" fill="hold" grpId="0" nodeType="clickEffect">
                                  <p:stCondLst>
                                    <p:cond delay="0"/>
                                  </p:stCondLst>
                                  <p:childTnLst>
                                    <p:set>
                                      <p:cBhvr>
                                        <p:cTn id="27" dur="1" fill="hold">
                                          <p:stCondLst>
                                            <p:cond delay="0"/>
                                          </p:stCondLst>
                                        </p:cTn>
                                        <p:tgtEl>
                                          <p:spTgt spid="45078"/>
                                        </p:tgtEl>
                                        <p:attrNameLst>
                                          <p:attrName>style.visibility</p:attrName>
                                        </p:attrNameLst>
                                      </p:cBhvr>
                                      <p:to>
                                        <p:strVal val="visible"/>
                                      </p:to>
                                    </p:set>
                                    <p:animEffect transition="in" filter="diamond(in)">
                                      <p:cBhvr>
                                        <p:cTn id="28" dur="2000"/>
                                        <p:tgtEl>
                                          <p:spTgt spid="45078"/>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grpId="0" nodeType="clickEffect">
                                  <p:stCondLst>
                                    <p:cond delay="0"/>
                                  </p:stCondLst>
                                  <p:childTnLst>
                                    <p:set>
                                      <p:cBhvr>
                                        <p:cTn id="32" dur="1" fill="hold">
                                          <p:stCondLst>
                                            <p:cond delay="0"/>
                                          </p:stCondLst>
                                        </p:cTn>
                                        <p:tgtEl>
                                          <p:spTgt spid="45079"/>
                                        </p:tgtEl>
                                        <p:attrNameLst>
                                          <p:attrName>style.visibility</p:attrName>
                                        </p:attrNameLst>
                                      </p:cBhvr>
                                      <p:to>
                                        <p:strVal val="visible"/>
                                      </p:to>
                                    </p:set>
                                    <p:animEffect transition="in" filter="checkerboard(across)">
                                      <p:cBhvr>
                                        <p:cTn id="33" dur="500"/>
                                        <p:tgtEl>
                                          <p:spTgt spid="45079"/>
                                        </p:tgtEl>
                                      </p:cBhvr>
                                    </p:animEffect>
                                  </p:childTnLst>
                                </p:cTn>
                              </p:par>
                            </p:childTnLst>
                          </p:cTn>
                        </p:par>
                      </p:childTnLst>
                    </p:cTn>
                  </p:par>
                  <p:par>
                    <p:cTn id="34" fill="hold">
                      <p:stCondLst>
                        <p:cond delay="indefinite"/>
                      </p:stCondLst>
                      <p:childTnLst>
                        <p:par>
                          <p:cTn id="35" fill="hold">
                            <p:stCondLst>
                              <p:cond delay="0"/>
                            </p:stCondLst>
                            <p:childTnLst>
                              <p:par>
                                <p:cTn id="36" presetID="23" presetClass="entr" presetSubtype="16" fill="hold" grpId="0" nodeType="clickEffect">
                                  <p:stCondLst>
                                    <p:cond delay="0"/>
                                  </p:stCondLst>
                                  <p:childTnLst>
                                    <p:set>
                                      <p:cBhvr>
                                        <p:cTn id="37" dur="1" fill="hold">
                                          <p:stCondLst>
                                            <p:cond delay="0"/>
                                          </p:stCondLst>
                                        </p:cTn>
                                        <p:tgtEl>
                                          <p:spTgt spid="45082"/>
                                        </p:tgtEl>
                                        <p:attrNameLst>
                                          <p:attrName>style.visibility</p:attrName>
                                        </p:attrNameLst>
                                      </p:cBhvr>
                                      <p:to>
                                        <p:strVal val="visible"/>
                                      </p:to>
                                    </p:set>
                                    <p:anim calcmode="lin" valueType="num">
                                      <p:cBhvr>
                                        <p:cTn id="38" dur="500" fill="hold"/>
                                        <p:tgtEl>
                                          <p:spTgt spid="45082"/>
                                        </p:tgtEl>
                                        <p:attrNameLst>
                                          <p:attrName>ppt_w</p:attrName>
                                        </p:attrNameLst>
                                      </p:cBhvr>
                                      <p:tavLst>
                                        <p:tav tm="0">
                                          <p:val>
                                            <p:fltVal val="0"/>
                                          </p:val>
                                        </p:tav>
                                        <p:tav tm="100000">
                                          <p:val>
                                            <p:strVal val="#ppt_w"/>
                                          </p:val>
                                        </p:tav>
                                      </p:tavLst>
                                    </p:anim>
                                    <p:anim calcmode="lin" valueType="num">
                                      <p:cBhvr>
                                        <p:cTn id="39" dur="500" fill="hold"/>
                                        <p:tgtEl>
                                          <p:spTgt spid="45082"/>
                                        </p:tgtEl>
                                        <p:attrNameLst>
                                          <p:attrName>ppt_h</p:attrName>
                                        </p:attrNameLst>
                                      </p:cBhvr>
                                      <p:tavLst>
                                        <p:tav tm="0">
                                          <p:val>
                                            <p:fltVal val="0"/>
                                          </p:val>
                                        </p:tav>
                                        <p:tav tm="100000">
                                          <p:val>
                                            <p:strVal val="#ppt_h"/>
                                          </p:val>
                                        </p:tav>
                                      </p:tavLst>
                                    </p:anim>
                                  </p:childTnLst>
                                </p:cTn>
                              </p:par>
                            </p:childTnLst>
                          </p:cTn>
                        </p:par>
                      </p:childTnLst>
                    </p:cTn>
                  </p:par>
                  <p:par>
                    <p:cTn id="40" fill="hold">
                      <p:stCondLst>
                        <p:cond delay="indefinite"/>
                      </p:stCondLst>
                      <p:childTnLst>
                        <p:par>
                          <p:cTn id="41" fill="hold">
                            <p:stCondLst>
                              <p:cond delay="0"/>
                            </p:stCondLst>
                            <p:childTnLst>
                              <p:par>
                                <p:cTn id="42" presetID="8" presetClass="entr" presetSubtype="16" fill="hold" nodeType="clickEffect">
                                  <p:stCondLst>
                                    <p:cond delay="0"/>
                                  </p:stCondLst>
                                  <p:childTnLst>
                                    <p:set>
                                      <p:cBhvr>
                                        <p:cTn id="43" dur="1" fill="hold">
                                          <p:stCondLst>
                                            <p:cond delay="0"/>
                                          </p:stCondLst>
                                        </p:cTn>
                                        <p:tgtEl>
                                          <p:spTgt spid="2"/>
                                        </p:tgtEl>
                                        <p:attrNameLst>
                                          <p:attrName>style.visibility</p:attrName>
                                        </p:attrNameLst>
                                      </p:cBhvr>
                                      <p:to>
                                        <p:strVal val="visible"/>
                                      </p:to>
                                    </p:set>
                                    <p:animEffect transition="in" filter="diamond(in)">
                                      <p:cBhvr>
                                        <p:cTn id="44" dur="2000"/>
                                        <p:tgtEl>
                                          <p:spTgt spid="2"/>
                                        </p:tgtEl>
                                      </p:cBhvr>
                                    </p:animEffect>
                                  </p:childTnLst>
                                </p:cTn>
                              </p:par>
                            </p:childTnLst>
                          </p:cTn>
                        </p:par>
                      </p:childTnLst>
                    </p:cTn>
                  </p:par>
                  <p:par>
                    <p:cTn id="45" fill="hold">
                      <p:stCondLst>
                        <p:cond delay="indefinite"/>
                      </p:stCondLst>
                      <p:childTnLst>
                        <p:par>
                          <p:cTn id="46" fill="hold">
                            <p:stCondLst>
                              <p:cond delay="0"/>
                            </p:stCondLst>
                            <p:childTnLst>
                              <p:par>
                                <p:cTn id="47" presetID="18" presetClass="entr" presetSubtype="12" fill="hold" nodeType="click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strips(downLeft)">
                                      <p:cBhvr>
                                        <p:cTn id="4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build="p"/>
      <p:bldP spid="45077" grpId="0"/>
      <p:bldP spid="45078" grpId="0"/>
      <p:bldP spid="45079" grpId="0"/>
      <p:bldP spid="45081" grpId="0"/>
      <p:bldP spid="45082"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3043" name="Rectangle 35"/>
          <p:cNvSpPr/>
          <p:nvPr/>
        </p:nvSpPr>
        <p:spPr>
          <a:xfrm>
            <a:off x="395288" y="5257800"/>
            <a:ext cx="8634412" cy="1524000"/>
          </a:xfrm>
          <a:prstGeom prst="rect">
            <a:avLst/>
          </a:prstGeom>
          <a:noFill/>
          <a:ln w="9525">
            <a:noFill/>
          </a:ln>
        </p:spPr>
        <p:txBody>
          <a:bodyPr anchor="ctr"/>
          <a:lstStyle/>
          <a:p>
            <a:r>
              <a:rPr lang="zh-CN" altLang="en-US" sz="2400" b="1" dirty="0">
                <a:solidFill>
                  <a:srgbClr val="FF0000"/>
                </a:solidFill>
                <a:latin typeface="Arial" panose="020B0604020202020204" pitchFamily="34" charset="0"/>
                <a:ea typeface="隶书" pitchFamily="49" charset="-122"/>
              </a:rPr>
              <a:t>结论：</a:t>
            </a:r>
            <a:r>
              <a:rPr lang="zh-CN" altLang="en-US" sz="3600" b="1" dirty="0">
                <a:solidFill>
                  <a:srgbClr val="FF0000"/>
                </a:solidFill>
                <a:latin typeface="Arial" panose="020B0604020202020204" pitchFamily="34" charset="0"/>
                <a:ea typeface="隶书" pitchFamily="49" charset="-122"/>
              </a:rPr>
              <a:t>平抛运动在竖直方向上的分运动是</a:t>
            </a:r>
          </a:p>
          <a:p>
            <a:r>
              <a:rPr lang="zh-CN" altLang="en-US" sz="3600" b="1" dirty="0">
                <a:solidFill>
                  <a:srgbClr val="FF0000"/>
                </a:solidFill>
                <a:latin typeface="Arial" panose="020B0604020202020204" pitchFamily="34" charset="0"/>
                <a:ea typeface="隶书" pitchFamily="49" charset="-122"/>
              </a:rPr>
              <a:t>       自由落体运动</a:t>
            </a:r>
          </a:p>
        </p:txBody>
      </p:sp>
    </p:spTree>
    <p:controls>
      <mc:AlternateContent xmlns:mc="http://schemas.openxmlformats.org/markup-compatibility/2006">
        <mc:Choice xmlns:v="urn:schemas-microsoft-com:vml" Requires="v">
          <p:control spid="13359" r:id="rId2" imgW="6627813" imgH="5334000"/>
        </mc:Choice>
        <mc:Fallback>
          <p:control r:id="rId2" imgW="6627813" imgH="5334000">
            <p:pic>
              <p:nvPicPr>
                <p:cNvPr id="2" name="ShockwaveFlash1"/>
                <p:cNvPicPr/>
                <p:nvPr/>
              </p:nvPicPr>
              <p:blipFill>
                <a:blip r:embed="rId4"/>
                <a:stretch>
                  <a:fillRect/>
                </a:stretch>
              </p:blipFill>
              <p:spPr>
                <a:xfrm>
                  <a:off x="1219200" y="71438"/>
                  <a:ext cx="6627813" cy="5334000"/>
                </a:xfrm>
                <a:prstGeom prst="rect">
                  <a:avLst/>
                </a:prstGeom>
              </p:spPr>
            </p:pic>
          </p:control>
        </mc:Fallback>
      </mc:AlternateContent>
    </p:controls>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3043"/>
                                        </p:tgtEl>
                                        <p:attrNameLst>
                                          <p:attrName>style.visibility</p:attrName>
                                        </p:attrNameLst>
                                      </p:cBhvr>
                                      <p:to>
                                        <p:strVal val="visible"/>
                                      </p:to>
                                    </p:set>
                                    <p:animEffect transition="in" filter="blinds(horizontal)">
                                      <p:cBhvr>
                                        <p:cTn id="7" dur="500"/>
                                        <p:tgtEl>
                                          <p:spTgt spid="430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43"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6082" name="Rectangle 2"/>
          <p:cNvSpPr>
            <a:spLocks noGrp="1"/>
          </p:cNvSpPr>
          <p:nvPr>
            <p:ph type="title"/>
          </p:nvPr>
        </p:nvSpPr>
        <p:spPr>
          <a:xfrm>
            <a:off x="0" y="0"/>
            <a:ext cx="7543800" cy="868363"/>
          </a:xfrm>
          <a:ln/>
        </p:spPr>
        <p:txBody>
          <a:bodyPr vert="horz" wrap="square" lIns="91440" tIns="45720" rIns="91440" bIns="45720" anchor="ctr"/>
          <a:lstStyle/>
          <a:p>
            <a:pPr eaLnBrk="1" hangingPunct="1"/>
            <a:r>
              <a:rPr lang="zh-CN" altLang="en-US" dirty="0">
                <a:ea typeface="隶书" pitchFamily="49" charset="-122"/>
              </a:rPr>
              <a:t>猜想：水平方向做什么运动呢？</a:t>
            </a:r>
          </a:p>
        </p:txBody>
      </p:sp>
      <p:sp>
        <p:nvSpPr>
          <p:cNvPr id="46083" name="Rectangle 3"/>
          <p:cNvSpPr>
            <a:spLocks noGrp="1"/>
          </p:cNvSpPr>
          <p:nvPr>
            <p:ph type="body" sz="half" idx="1"/>
          </p:nvPr>
        </p:nvSpPr>
        <p:spPr>
          <a:xfrm>
            <a:off x="323850" y="765175"/>
            <a:ext cx="4038600" cy="576263"/>
          </a:xfrm>
          <a:ln/>
        </p:spPr>
        <p:txBody>
          <a:bodyPr vert="horz" wrap="square" lIns="91440" tIns="45720" rIns="91440" bIns="45720" anchor="t"/>
          <a:lstStyle/>
          <a:p>
            <a:pPr eaLnBrk="1" hangingPunct="1">
              <a:lnSpc>
                <a:spcPct val="90000"/>
              </a:lnSpc>
              <a:buClr>
                <a:schemeClr val="tx2"/>
              </a:buClr>
              <a:buSzPct val="70000"/>
              <a:buFont typeface="Wingdings" panose="05000000000000000000" pitchFamily="2" charset="2"/>
            </a:pPr>
            <a:r>
              <a:rPr lang="zh-CN" altLang="en-US" sz="3200" b="1" dirty="0"/>
              <a:t>理论探究：</a:t>
            </a:r>
          </a:p>
        </p:txBody>
      </p:sp>
      <p:graphicFrame>
        <p:nvGraphicFramePr>
          <p:cNvPr id="46113" name="Group 33"/>
          <p:cNvGraphicFramePr>
            <a:graphicFrameLocks noGrp="1"/>
          </p:cNvGraphicFramePr>
          <p:nvPr/>
        </p:nvGraphicFramePr>
        <p:xfrm>
          <a:off x="611188" y="1268413"/>
          <a:ext cx="7162800" cy="1273176"/>
        </p:xfrm>
        <a:graphic>
          <a:graphicData uri="http://schemas.openxmlformats.org/drawingml/2006/table">
            <a:tbl>
              <a:tblPr/>
              <a:tblGrid>
                <a:gridCol w="1676400">
                  <a:extLst>
                    <a:ext uri="{9D8B030D-6E8A-4147-A177-3AD203B41FA5}">
                      <a16:colId xmlns:a16="http://schemas.microsoft.com/office/drawing/2014/main" val="20000"/>
                    </a:ext>
                  </a:extLst>
                </a:gridCol>
                <a:gridCol w="1392237">
                  <a:extLst>
                    <a:ext uri="{9D8B030D-6E8A-4147-A177-3AD203B41FA5}">
                      <a16:colId xmlns:a16="http://schemas.microsoft.com/office/drawing/2014/main" val="20001"/>
                    </a:ext>
                  </a:extLst>
                </a:gridCol>
                <a:gridCol w="1655763">
                  <a:extLst>
                    <a:ext uri="{9D8B030D-6E8A-4147-A177-3AD203B41FA5}">
                      <a16:colId xmlns:a16="http://schemas.microsoft.com/office/drawing/2014/main" val="20002"/>
                    </a:ext>
                  </a:extLst>
                </a:gridCol>
                <a:gridCol w="2438400">
                  <a:extLst>
                    <a:ext uri="{9D8B030D-6E8A-4147-A177-3AD203B41FA5}">
                      <a16:colId xmlns:a16="http://schemas.microsoft.com/office/drawing/2014/main" val="20003"/>
                    </a:ext>
                  </a:extLst>
                </a:gridCol>
              </a:tblGrid>
              <a:tr h="576263">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endParaRPr kumimoji="0" lang="zh-CN" altLang="zh-CN" sz="2600" b="0" i="0" u="none" strike="noStrike" cap="none" normalizeH="0" baseline="0">
                        <a:ln>
                          <a:noFill/>
                        </a:ln>
                        <a:solidFill>
                          <a:schemeClr val="tx1"/>
                        </a:solidFill>
                        <a:effectLst/>
                        <a:latin typeface="Arial" panose="020B0604020202020204" pitchFamily="34" charset="0"/>
                        <a:ea typeface="华文新魏"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r>
                        <a:rPr kumimoji="0" lang="zh-CN" altLang="en-US" sz="2600" b="1" i="0" u="none" strike="noStrike" cap="none" normalizeH="0" baseline="0">
                          <a:ln>
                            <a:noFill/>
                          </a:ln>
                          <a:solidFill>
                            <a:schemeClr val="tx1"/>
                          </a:solidFill>
                          <a:effectLst/>
                          <a:latin typeface="Arial" panose="020B0604020202020204" pitchFamily="34" charset="0"/>
                          <a:ea typeface="华文新魏" pitchFamily="2" charset="-122"/>
                        </a:rPr>
                        <a:t>初速度</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r>
                        <a:rPr kumimoji="0" lang="zh-CN" altLang="en-US" sz="2600" b="1" i="0" u="none" strike="noStrike" cap="none" normalizeH="0" baseline="0">
                          <a:ln>
                            <a:noFill/>
                          </a:ln>
                          <a:solidFill>
                            <a:schemeClr val="tx1"/>
                          </a:solidFill>
                          <a:effectLst/>
                          <a:latin typeface="Arial" panose="020B0604020202020204" pitchFamily="34" charset="0"/>
                          <a:ea typeface="华文新魏" pitchFamily="2" charset="-122"/>
                        </a:rPr>
                        <a:t>受力情况</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r>
                        <a:rPr kumimoji="0" lang="en-US" altLang="zh-CN" sz="2600" b="1" i="0" u="none" strike="noStrike" cap="none" normalizeH="0" baseline="0">
                          <a:ln>
                            <a:noFill/>
                          </a:ln>
                          <a:solidFill>
                            <a:schemeClr val="tx1"/>
                          </a:solidFill>
                          <a:effectLst/>
                          <a:latin typeface="Arial" panose="020B0604020202020204" pitchFamily="34" charset="0"/>
                          <a:ea typeface="华文新魏" pitchFamily="2" charset="-122"/>
                        </a:rPr>
                        <a:t>  </a:t>
                      </a:r>
                      <a:r>
                        <a:rPr kumimoji="0" lang="zh-CN" altLang="en-US" sz="2600" b="1" i="0" u="none" strike="noStrike" cap="none" normalizeH="0" baseline="0">
                          <a:ln>
                            <a:noFill/>
                          </a:ln>
                          <a:solidFill>
                            <a:schemeClr val="tx1"/>
                          </a:solidFill>
                          <a:effectLst/>
                          <a:latin typeface="Arial" panose="020B0604020202020204" pitchFamily="34" charset="0"/>
                          <a:ea typeface="华文新魏" pitchFamily="2" charset="-122"/>
                        </a:rPr>
                        <a:t>运动性质</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696913">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r>
                        <a:rPr kumimoji="0" lang="zh-CN" altLang="en-US" sz="2600" b="1" i="0" u="none" strike="noStrike" cap="none" normalizeH="0" baseline="0">
                          <a:ln>
                            <a:noFill/>
                          </a:ln>
                          <a:solidFill>
                            <a:schemeClr val="tx1"/>
                          </a:solidFill>
                          <a:effectLst/>
                          <a:latin typeface="Arial" panose="020B0604020202020204" pitchFamily="34" charset="0"/>
                          <a:ea typeface="华文新魏" pitchFamily="2" charset="-122"/>
                        </a:rPr>
                        <a:t>水平方向</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endParaRPr kumimoji="0" lang="zh-CN" altLang="zh-CN" sz="2600" b="0" i="0" u="none" strike="noStrike" cap="none" normalizeH="0" baseline="-25000">
                        <a:ln>
                          <a:noFill/>
                        </a:ln>
                        <a:solidFill>
                          <a:schemeClr val="tx1"/>
                        </a:solidFill>
                        <a:effectLst/>
                        <a:latin typeface="Arial" panose="020B0604020202020204" pitchFamily="34" charset="0"/>
                        <a:ea typeface="华文新魏"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endParaRPr kumimoji="0" lang="zh-CN" altLang="zh-CN" sz="2600" b="0" i="0" u="none" strike="noStrike" cap="none" normalizeH="0" baseline="0">
                        <a:ln>
                          <a:noFill/>
                        </a:ln>
                        <a:solidFill>
                          <a:schemeClr val="tx1"/>
                        </a:solidFill>
                        <a:effectLst/>
                        <a:latin typeface="Arial" panose="020B0604020202020204" pitchFamily="34" charset="0"/>
                        <a:ea typeface="华文新魏"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endParaRPr kumimoji="0" lang="zh-CN" altLang="zh-CN" sz="2600" b="0" i="0" u="none" strike="noStrike" cap="none" normalizeH="0" baseline="0">
                        <a:ln>
                          <a:noFill/>
                        </a:ln>
                        <a:solidFill>
                          <a:schemeClr val="tx1"/>
                        </a:solidFill>
                        <a:effectLst/>
                        <a:latin typeface="Arial" panose="020B0604020202020204" pitchFamily="34" charset="0"/>
                        <a:ea typeface="华文新魏"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6101" name="Text Box 21"/>
          <p:cNvSpPr txBox="1"/>
          <p:nvPr/>
        </p:nvSpPr>
        <p:spPr>
          <a:xfrm>
            <a:off x="2843213" y="1989138"/>
            <a:ext cx="517525" cy="519112"/>
          </a:xfrm>
          <a:prstGeom prst="rect">
            <a:avLst/>
          </a:prstGeom>
          <a:noFill/>
          <a:ln w="9525">
            <a:noFill/>
          </a:ln>
        </p:spPr>
        <p:txBody>
          <a:bodyPr wrap="none" anchor="t">
            <a:spAutoFit/>
          </a:bodyPr>
          <a:lstStyle/>
          <a:p>
            <a:pPr algn="ctr"/>
            <a:r>
              <a:rPr lang="en-US" altLang="zh-CN" sz="2800" dirty="0">
                <a:latin typeface="华文新魏" pitchFamily="2" charset="-122"/>
                <a:ea typeface="华文新魏" pitchFamily="2" charset="-122"/>
              </a:rPr>
              <a:t>v</a:t>
            </a:r>
            <a:r>
              <a:rPr lang="en-US" altLang="zh-CN" sz="2800" baseline="-25000" dirty="0">
                <a:latin typeface="华文新魏" pitchFamily="2" charset="-122"/>
                <a:ea typeface="华文新魏" pitchFamily="2" charset="-122"/>
              </a:rPr>
              <a:t>0</a:t>
            </a:r>
          </a:p>
        </p:txBody>
      </p:sp>
      <p:sp>
        <p:nvSpPr>
          <p:cNvPr id="46102" name="Text Box 22"/>
          <p:cNvSpPr txBox="1"/>
          <p:nvPr/>
        </p:nvSpPr>
        <p:spPr>
          <a:xfrm>
            <a:off x="3924300" y="1916113"/>
            <a:ext cx="1250950" cy="519112"/>
          </a:xfrm>
          <a:prstGeom prst="rect">
            <a:avLst/>
          </a:prstGeom>
          <a:noFill/>
          <a:ln w="9525">
            <a:noFill/>
          </a:ln>
        </p:spPr>
        <p:txBody>
          <a:bodyPr wrap="none" anchor="t">
            <a:spAutoFit/>
          </a:bodyPr>
          <a:lstStyle/>
          <a:p>
            <a:pPr algn="ctr"/>
            <a:r>
              <a:rPr lang="zh-CN" altLang="en-US" sz="2800" dirty="0">
                <a:latin typeface="华文新魏" pitchFamily="2" charset="-122"/>
                <a:ea typeface="华文新魏" pitchFamily="2" charset="-122"/>
              </a:rPr>
              <a:t>不受力</a:t>
            </a:r>
          </a:p>
        </p:txBody>
      </p:sp>
      <p:sp>
        <p:nvSpPr>
          <p:cNvPr id="46103" name="Text Box 23"/>
          <p:cNvSpPr txBox="1"/>
          <p:nvPr/>
        </p:nvSpPr>
        <p:spPr>
          <a:xfrm>
            <a:off x="5364163" y="1916113"/>
            <a:ext cx="2317750" cy="519112"/>
          </a:xfrm>
          <a:prstGeom prst="rect">
            <a:avLst/>
          </a:prstGeom>
          <a:noFill/>
          <a:ln w="9525">
            <a:noFill/>
          </a:ln>
        </p:spPr>
        <p:txBody>
          <a:bodyPr wrap="none" anchor="t">
            <a:spAutoFit/>
          </a:bodyPr>
          <a:lstStyle/>
          <a:p>
            <a:pPr algn="ctr"/>
            <a:r>
              <a:rPr lang="zh-CN" altLang="en-US" sz="2800" dirty="0">
                <a:latin typeface="华文新魏" pitchFamily="2" charset="-122"/>
                <a:ea typeface="华文新魏" pitchFamily="2" charset="-122"/>
              </a:rPr>
              <a:t>匀速直线运动</a:t>
            </a:r>
          </a:p>
        </p:txBody>
      </p:sp>
      <p:grpSp>
        <p:nvGrpSpPr>
          <p:cNvPr id="2" name="Group 25"/>
          <p:cNvGrpSpPr/>
          <p:nvPr/>
        </p:nvGrpSpPr>
        <p:grpSpPr>
          <a:xfrm>
            <a:off x="7224713" y="44450"/>
            <a:ext cx="1524000" cy="914400"/>
            <a:chOff x="3792" y="624"/>
            <a:chExt cx="960" cy="576"/>
          </a:xfrm>
        </p:grpSpPr>
        <p:sp>
          <p:nvSpPr>
            <p:cNvPr id="14361" name="AutoShape 26"/>
            <p:cNvSpPr/>
            <p:nvPr/>
          </p:nvSpPr>
          <p:spPr>
            <a:xfrm>
              <a:off x="3792" y="624"/>
              <a:ext cx="960" cy="576"/>
            </a:xfrm>
            <a:prstGeom prst="cloudCallout">
              <a:avLst>
                <a:gd name="adj1" fmla="val -43750"/>
                <a:gd name="adj2" fmla="val 70000"/>
              </a:avLst>
            </a:prstGeom>
            <a:solidFill>
              <a:srgbClr val="FF3300"/>
            </a:solidFill>
            <a:ln w="9525" cap="flat" cmpd="sng">
              <a:solidFill>
                <a:schemeClr val="tx1"/>
              </a:solidFill>
              <a:prstDash val="solid"/>
              <a:round/>
              <a:headEnd type="none" w="med" len="med"/>
              <a:tailEnd type="none" w="med" len="med"/>
            </a:ln>
          </p:spPr>
          <p:txBody>
            <a:bodyPr anchor="t"/>
            <a:lstStyle/>
            <a:p>
              <a:pPr algn="ctr">
                <a:spcBef>
                  <a:spcPct val="50000"/>
                </a:spcBef>
              </a:pPr>
              <a:endParaRPr lang="zh-CN" altLang="zh-CN" sz="2400" dirty="0">
                <a:latin typeface="Arial" panose="020B0604020202020204" pitchFamily="34" charset="0"/>
                <a:ea typeface="宋体" panose="02010600030101010101" pitchFamily="2" charset="-122"/>
              </a:endParaRPr>
            </a:p>
          </p:txBody>
        </p:sp>
        <p:sp>
          <p:nvSpPr>
            <p:cNvPr id="14362" name="Text Box 27"/>
            <p:cNvSpPr txBox="1"/>
            <p:nvPr/>
          </p:nvSpPr>
          <p:spPr>
            <a:xfrm>
              <a:off x="3936" y="768"/>
              <a:ext cx="672" cy="288"/>
            </a:xfrm>
            <a:prstGeom prst="rect">
              <a:avLst/>
            </a:prstGeom>
            <a:noFill/>
            <a:ln w="9525">
              <a:noFill/>
            </a:ln>
          </p:spPr>
          <p:txBody>
            <a:bodyPr anchor="t">
              <a:spAutoFit/>
            </a:bodyPr>
            <a:lstStyle/>
            <a:p>
              <a:pPr>
                <a:spcBef>
                  <a:spcPct val="50000"/>
                </a:spcBef>
              </a:pPr>
              <a:r>
                <a:rPr lang="zh-CN" altLang="en-US" sz="2400" b="1" i="1" dirty="0">
                  <a:latin typeface="Arial" panose="020B0604020202020204" pitchFamily="34" charset="0"/>
                  <a:ea typeface="宋体" panose="02010600030101010101" pitchFamily="2" charset="-122"/>
                </a:rPr>
                <a:t>探究</a:t>
              </a:r>
              <a:r>
                <a:rPr lang="en-US" altLang="zh-CN" sz="2400" b="1" i="1" dirty="0">
                  <a:latin typeface="Arial" panose="020B0604020202020204" pitchFamily="34" charset="0"/>
                  <a:ea typeface="宋体" panose="02010600030101010101" pitchFamily="2" charset="-122"/>
                </a:rPr>
                <a:t>2</a:t>
              </a:r>
            </a:p>
          </p:txBody>
        </p:sp>
      </p:grpSp>
      <p:sp>
        <p:nvSpPr>
          <p:cNvPr id="46110" name="Text Box 30"/>
          <p:cNvSpPr txBox="1"/>
          <p:nvPr/>
        </p:nvSpPr>
        <p:spPr>
          <a:xfrm>
            <a:off x="395288" y="2708275"/>
            <a:ext cx="2305050" cy="579438"/>
          </a:xfrm>
          <a:prstGeom prst="rect">
            <a:avLst/>
          </a:prstGeom>
          <a:noFill/>
          <a:ln w="9525">
            <a:noFill/>
          </a:ln>
        </p:spPr>
        <p:txBody>
          <a:bodyPr anchor="t">
            <a:spAutoFit/>
          </a:bodyPr>
          <a:lstStyle/>
          <a:p>
            <a:pPr>
              <a:spcBef>
                <a:spcPct val="50000"/>
              </a:spcBef>
            </a:pPr>
            <a:r>
              <a:rPr lang="zh-CN" altLang="en-US" sz="3200" dirty="0">
                <a:latin typeface="Arial" panose="020B0604020202020204" pitchFamily="34" charset="0"/>
                <a:ea typeface="宋体" panose="02010600030101010101" pitchFamily="2" charset="-122"/>
              </a:rPr>
              <a:t>实验探究</a:t>
            </a:r>
            <a:r>
              <a:rPr lang="zh-CN" altLang="en-US" sz="3200" b="1" dirty="0">
                <a:latin typeface="Arial" panose="020B0604020202020204" pitchFamily="34" charset="0"/>
                <a:ea typeface="宋体" panose="02010600030101010101" pitchFamily="2" charset="-122"/>
              </a:rPr>
              <a:t>：</a:t>
            </a:r>
          </a:p>
        </p:txBody>
      </p:sp>
      <p:pic>
        <p:nvPicPr>
          <p:cNvPr id="5" name="图片 4">
            <a:extLst>
              <a:ext uri="{FF2B5EF4-FFF2-40B4-BE49-F238E27FC236}">
                <a16:creationId xmlns:a16="http://schemas.microsoft.com/office/drawing/2014/main" id="{84D5DEEC-10BA-44C6-8C88-6D177F83D3D0}"/>
              </a:ext>
            </a:extLst>
          </p:cNvPr>
          <p:cNvPicPr>
            <a:picLocks noChangeAspect="1"/>
          </p:cNvPicPr>
          <p:nvPr/>
        </p:nvPicPr>
        <p:blipFill>
          <a:blip r:embed="rId2"/>
          <a:stretch>
            <a:fillRect/>
          </a:stretch>
        </p:blipFill>
        <p:spPr>
          <a:xfrm>
            <a:off x="3135119" y="2780499"/>
            <a:ext cx="4241222" cy="2946598"/>
          </a:xfrm>
          <a:prstGeom prst="rect">
            <a:avLst/>
          </a:prstGeom>
        </p:spPr>
      </p:pic>
      <p:sp>
        <p:nvSpPr>
          <p:cNvPr id="18" name="Rectangle 50">
            <a:extLst>
              <a:ext uri="{FF2B5EF4-FFF2-40B4-BE49-F238E27FC236}">
                <a16:creationId xmlns:a16="http://schemas.microsoft.com/office/drawing/2014/main" id="{0A80BEC2-4216-4A7C-AAFF-A44DFF642B64}"/>
              </a:ext>
            </a:extLst>
          </p:cNvPr>
          <p:cNvSpPr/>
          <p:nvPr/>
        </p:nvSpPr>
        <p:spPr>
          <a:xfrm>
            <a:off x="103187" y="5765042"/>
            <a:ext cx="8893175" cy="1128713"/>
          </a:xfrm>
          <a:prstGeom prst="rect">
            <a:avLst/>
          </a:prstGeom>
          <a:noFill/>
          <a:ln w="9525">
            <a:noFill/>
          </a:ln>
        </p:spPr>
        <p:txBody>
          <a:bodyPr anchor="t">
            <a:spAutoFit/>
          </a:bodyPr>
          <a:lstStyle/>
          <a:p>
            <a:r>
              <a:rPr lang="zh-CN" altLang="en-US" sz="3600" b="1" dirty="0">
                <a:solidFill>
                  <a:srgbClr val="FF0000"/>
                </a:solidFill>
                <a:latin typeface="Arial" panose="020B0604020202020204" pitchFamily="34" charset="0"/>
                <a:ea typeface="宋体" panose="02010600030101010101" pitchFamily="2" charset="-122"/>
              </a:rPr>
              <a:t>结论：</a:t>
            </a:r>
            <a:r>
              <a:rPr lang="zh-CN" altLang="en-US" sz="3200" b="1" dirty="0">
                <a:solidFill>
                  <a:srgbClr val="FF0000"/>
                </a:solidFill>
                <a:latin typeface="Arial" panose="020B0604020202020204" pitchFamily="34" charset="0"/>
                <a:ea typeface="宋体" panose="02010600030101010101" pitchFamily="2" charset="-122"/>
              </a:rPr>
              <a:t>平抛运动在水平方向上的分运动是匀速直线运动</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6082"/>
                                        </p:tgtEl>
                                        <p:attrNameLst>
                                          <p:attrName>style.visibility</p:attrName>
                                        </p:attrNameLst>
                                      </p:cBhvr>
                                      <p:to>
                                        <p:strVal val="visible"/>
                                      </p:to>
                                    </p:set>
                                    <p:animEffect transition="in" filter="blinds(horizontal)">
                                      <p:cBhvr>
                                        <p:cTn id="12" dur="500"/>
                                        <p:tgtEl>
                                          <p:spTgt spid="4608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6083">
                                            <p:txEl>
                                              <p:pRg st="0" end="0"/>
                                            </p:txEl>
                                          </p:spTgt>
                                        </p:tgtEl>
                                        <p:attrNameLst>
                                          <p:attrName>style.visibility</p:attrName>
                                        </p:attrNameLst>
                                      </p:cBhvr>
                                      <p:to>
                                        <p:strVal val="visible"/>
                                      </p:to>
                                    </p:set>
                                    <p:anim calcmode="lin" valueType="num">
                                      <p:cBhvr additive="base">
                                        <p:cTn id="17" dur="500" fill="hold"/>
                                        <p:tgtEl>
                                          <p:spTgt spid="46083">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608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 presetClass="entr" presetSubtype="16" fill="hold" nodeType="clickEffect">
                                  <p:stCondLst>
                                    <p:cond delay="0"/>
                                  </p:stCondLst>
                                  <p:childTnLst>
                                    <p:set>
                                      <p:cBhvr>
                                        <p:cTn id="22" dur="1" fill="hold">
                                          <p:stCondLst>
                                            <p:cond delay="0"/>
                                          </p:stCondLst>
                                        </p:cTn>
                                        <p:tgtEl>
                                          <p:spTgt spid="46113"/>
                                        </p:tgtEl>
                                        <p:attrNameLst>
                                          <p:attrName>style.visibility</p:attrName>
                                        </p:attrNameLst>
                                      </p:cBhvr>
                                      <p:to>
                                        <p:strVal val="visible"/>
                                      </p:to>
                                    </p:set>
                                    <p:animEffect transition="in" filter="box(in)">
                                      <p:cBhvr>
                                        <p:cTn id="23" dur="500"/>
                                        <p:tgtEl>
                                          <p:spTgt spid="46113"/>
                                        </p:tgtEl>
                                      </p:cBhvr>
                                    </p:animEffect>
                                  </p:childTnLst>
                                </p:cTn>
                              </p:par>
                            </p:childTnLst>
                          </p:cTn>
                        </p:par>
                      </p:childTnLst>
                    </p:cTn>
                  </p:par>
                  <p:par>
                    <p:cTn id="24" fill="hold">
                      <p:stCondLst>
                        <p:cond delay="indefinite"/>
                      </p:stCondLst>
                      <p:childTnLst>
                        <p:par>
                          <p:cTn id="25" fill="hold">
                            <p:stCondLst>
                              <p:cond delay="0"/>
                            </p:stCondLst>
                            <p:childTnLst>
                              <p:par>
                                <p:cTn id="26" presetID="18" presetClass="entr" presetSubtype="12" fill="hold" grpId="0" nodeType="clickEffect">
                                  <p:stCondLst>
                                    <p:cond delay="0"/>
                                  </p:stCondLst>
                                  <p:childTnLst>
                                    <p:set>
                                      <p:cBhvr>
                                        <p:cTn id="27" dur="1" fill="hold">
                                          <p:stCondLst>
                                            <p:cond delay="0"/>
                                          </p:stCondLst>
                                        </p:cTn>
                                        <p:tgtEl>
                                          <p:spTgt spid="46101"/>
                                        </p:tgtEl>
                                        <p:attrNameLst>
                                          <p:attrName>style.visibility</p:attrName>
                                        </p:attrNameLst>
                                      </p:cBhvr>
                                      <p:to>
                                        <p:strVal val="visible"/>
                                      </p:to>
                                    </p:set>
                                    <p:animEffect transition="in" filter="strips(downLeft)">
                                      <p:cBhvr>
                                        <p:cTn id="28" dur="500"/>
                                        <p:tgtEl>
                                          <p:spTgt spid="46101"/>
                                        </p:tgtEl>
                                      </p:cBhvr>
                                    </p:animEffec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499"/>
                                          </p:stCondLst>
                                        </p:cTn>
                                        <p:tgtEl>
                                          <p:spTgt spid="4610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46103"/>
                                        </p:tgtEl>
                                        <p:attrNameLst>
                                          <p:attrName>style.visibility</p:attrName>
                                        </p:attrNameLst>
                                      </p:cBhvr>
                                      <p:to>
                                        <p:strVal val="visible"/>
                                      </p:to>
                                    </p:set>
                                    <p:animEffect transition="in" filter="checkerboard(across)">
                                      <p:cBhvr>
                                        <p:cTn id="37" dur="500"/>
                                        <p:tgtEl>
                                          <p:spTgt spid="46103"/>
                                        </p:tgtEl>
                                      </p:cBhvr>
                                    </p:animEffect>
                                  </p:childTnLst>
                                </p:cTn>
                              </p:par>
                            </p:childTnLst>
                          </p:cTn>
                        </p:par>
                      </p:childTnLst>
                    </p:cTn>
                  </p:par>
                  <p:par>
                    <p:cTn id="38" fill="hold">
                      <p:stCondLst>
                        <p:cond delay="indefinite"/>
                      </p:stCondLst>
                      <p:childTnLst>
                        <p:par>
                          <p:cTn id="39" fill="hold">
                            <p:stCondLst>
                              <p:cond delay="0"/>
                            </p:stCondLst>
                            <p:childTnLst>
                              <p:par>
                                <p:cTn id="40" presetID="23" presetClass="entr" presetSubtype="16" fill="hold" grpId="0" nodeType="clickEffect">
                                  <p:stCondLst>
                                    <p:cond delay="0"/>
                                  </p:stCondLst>
                                  <p:childTnLst>
                                    <p:set>
                                      <p:cBhvr>
                                        <p:cTn id="41" dur="1" fill="hold">
                                          <p:stCondLst>
                                            <p:cond delay="0"/>
                                          </p:stCondLst>
                                        </p:cTn>
                                        <p:tgtEl>
                                          <p:spTgt spid="46110"/>
                                        </p:tgtEl>
                                        <p:attrNameLst>
                                          <p:attrName>style.visibility</p:attrName>
                                        </p:attrNameLst>
                                      </p:cBhvr>
                                      <p:to>
                                        <p:strVal val="visible"/>
                                      </p:to>
                                    </p:set>
                                    <p:anim calcmode="lin" valueType="num">
                                      <p:cBhvr>
                                        <p:cTn id="42" dur="500" fill="hold"/>
                                        <p:tgtEl>
                                          <p:spTgt spid="46110"/>
                                        </p:tgtEl>
                                        <p:attrNameLst>
                                          <p:attrName>ppt_w</p:attrName>
                                        </p:attrNameLst>
                                      </p:cBhvr>
                                      <p:tavLst>
                                        <p:tav tm="0">
                                          <p:val>
                                            <p:fltVal val="0"/>
                                          </p:val>
                                        </p:tav>
                                        <p:tav tm="100000">
                                          <p:val>
                                            <p:strVal val="#ppt_w"/>
                                          </p:val>
                                        </p:tav>
                                      </p:tavLst>
                                    </p:anim>
                                    <p:anim calcmode="lin" valueType="num">
                                      <p:cBhvr>
                                        <p:cTn id="43" dur="500" fill="hold"/>
                                        <p:tgtEl>
                                          <p:spTgt spid="46110"/>
                                        </p:tgtEl>
                                        <p:attrNameLst>
                                          <p:attrName>ppt_h</p:attrName>
                                        </p:attrNameLst>
                                      </p:cBhvr>
                                      <p:tavLst>
                                        <p:tav tm="0">
                                          <p:val>
                                            <p:fltVal val="0"/>
                                          </p:val>
                                        </p:tav>
                                        <p:tav tm="100000">
                                          <p:val>
                                            <p:strVal val="#ppt_h"/>
                                          </p:val>
                                        </p:tav>
                                      </p:tavLst>
                                    </p:anim>
                                  </p:childTnLst>
                                </p:cTn>
                              </p:par>
                            </p:childTnLst>
                          </p:cTn>
                        </p:par>
                      </p:childTnLst>
                    </p:cTn>
                  </p:par>
                  <p:par>
                    <p:cTn id="44" fill="hold">
                      <p:stCondLst>
                        <p:cond delay="indefinite"/>
                      </p:stCondLst>
                      <p:childTnLst>
                        <p:par>
                          <p:cTn id="45" fill="hold">
                            <p:stCondLst>
                              <p:cond delay="0"/>
                            </p:stCondLst>
                            <p:childTnLst>
                              <p:par>
                                <p:cTn id="46" presetID="3" presetClass="entr" presetSubtype="10" fill="hold" grpId="0" nodeType="click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blinds(horizontal)">
                                      <p:cBhvr>
                                        <p:cTn id="4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2" grpId="0"/>
      <p:bldP spid="46083" grpId="0" build="p"/>
      <p:bldP spid="46101" grpId="0"/>
      <p:bldP spid="46102" grpId="0"/>
      <p:bldP spid="46103" grpId="0"/>
      <p:bldP spid="46110" grpId="0"/>
      <p:bldP spid="18"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42" name="直接连接符 10241"/>
          <p:cNvSpPr/>
          <p:nvPr/>
        </p:nvSpPr>
        <p:spPr>
          <a:xfrm flipH="1">
            <a:off x="6157913" y="2347913"/>
            <a:ext cx="1587" cy="2665412"/>
          </a:xfrm>
          <a:prstGeom prst="line">
            <a:avLst/>
          </a:prstGeom>
          <a:ln w="38100" cap="flat" cmpd="sng">
            <a:solidFill>
              <a:schemeClr val="tx1"/>
            </a:solidFill>
            <a:prstDash val="solid"/>
            <a:round/>
            <a:headEnd type="none" w="med" len="med"/>
            <a:tailEnd type="triangle" w="med" len="med"/>
          </a:ln>
        </p:spPr>
      </p:sp>
      <p:sp>
        <p:nvSpPr>
          <p:cNvPr id="10243" name="直接连接符 10242"/>
          <p:cNvSpPr/>
          <p:nvPr/>
        </p:nvSpPr>
        <p:spPr>
          <a:xfrm flipV="1">
            <a:off x="6159500" y="2347913"/>
            <a:ext cx="2554288" cy="1587"/>
          </a:xfrm>
          <a:prstGeom prst="line">
            <a:avLst/>
          </a:prstGeom>
          <a:ln w="38100" cap="flat" cmpd="sng">
            <a:solidFill>
              <a:schemeClr val="tx1"/>
            </a:solidFill>
            <a:prstDash val="solid"/>
            <a:round/>
            <a:headEnd type="none" w="med" len="med"/>
            <a:tailEnd type="triangle" w="med" len="med"/>
          </a:ln>
        </p:spPr>
      </p:sp>
      <p:sp>
        <p:nvSpPr>
          <p:cNvPr id="19459" name="椭圆 10243"/>
          <p:cNvSpPr/>
          <p:nvPr/>
        </p:nvSpPr>
        <p:spPr>
          <a:xfrm>
            <a:off x="6015038" y="2203450"/>
            <a:ext cx="287337" cy="287338"/>
          </a:xfrm>
          <a:prstGeom prst="ellipse">
            <a:avLst/>
          </a:prstGeom>
          <a:gradFill rotWithShape="1">
            <a:gsLst>
              <a:gs pos="0">
                <a:srgbClr val="FE3722"/>
              </a:gs>
              <a:gs pos="100000">
                <a:srgbClr val="761910"/>
              </a:gs>
            </a:gsLst>
            <a:path path="rect">
              <a:fillToRect r="100000" b="100000"/>
            </a:path>
            <a:tileRect/>
          </a:gradFill>
          <a:ln w="9525">
            <a:noFill/>
          </a:ln>
        </p:spPr>
        <p:txBody>
          <a:bodyPr anchor="t"/>
          <a:lstStyle/>
          <a:p>
            <a:endParaRPr lang="zh-CN" altLang="en-US">
              <a:latin typeface="Arial" panose="020B0604020202020204" pitchFamily="34" charset="0"/>
              <a:ea typeface="宋体" panose="02010600030101010101" pitchFamily="2" charset="-122"/>
            </a:endParaRPr>
          </a:p>
        </p:txBody>
      </p:sp>
      <p:sp>
        <p:nvSpPr>
          <p:cNvPr id="19460" name="椭圆 10244"/>
          <p:cNvSpPr/>
          <p:nvPr/>
        </p:nvSpPr>
        <p:spPr>
          <a:xfrm>
            <a:off x="6015038" y="2205038"/>
            <a:ext cx="287337" cy="287337"/>
          </a:xfrm>
          <a:prstGeom prst="ellipse">
            <a:avLst/>
          </a:prstGeom>
          <a:gradFill rotWithShape="1">
            <a:gsLst>
              <a:gs pos="0">
                <a:srgbClr val="FE3722"/>
              </a:gs>
              <a:gs pos="100000">
                <a:srgbClr val="761910"/>
              </a:gs>
            </a:gsLst>
            <a:path path="rect">
              <a:fillToRect r="100000" b="100000"/>
            </a:path>
            <a:tileRect/>
          </a:gradFill>
          <a:ln w="9525">
            <a:noFill/>
          </a:ln>
        </p:spPr>
        <p:txBody>
          <a:bodyPr anchor="t"/>
          <a:lstStyle/>
          <a:p>
            <a:endParaRPr lang="zh-CN" altLang="en-US">
              <a:latin typeface="Arial" panose="020B0604020202020204" pitchFamily="34" charset="0"/>
              <a:ea typeface="宋体" panose="02010600030101010101" pitchFamily="2" charset="-122"/>
            </a:endParaRPr>
          </a:p>
        </p:txBody>
      </p:sp>
      <p:sp>
        <p:nvSpPr>
          <p:cNvPr id="19461" name="文本框 10245"/>
          <p:cNvSpPr txBox="1"/>
          <p:nvPr/>
        </p:nvSpPr>
        <p:spPr>
          <a:xfrm>
            <a:off x="533400" y="457200"/>
            <a:ext cx="5622925" cy="641350"/>
          </a:xfrm>
          <a:prstGeom prst="rect">
            <a:avLst/>
          </a:prstGeom>
          <a:noFill/>
          <a:ln w="9525">
            <a:noFill/>
          </a:ln>
        </p:spPr>
        <p:txBody>
          <a:bodyPr anchor="t">
            <a:spAutoFit/>
          </a:bodyPr>
          <a:lstStyle/>
          <a:p>
            <a:pPr>
              <a:spcBef>
                <a:spcPct val="50000"/>
              </a:spcBef>
            </a:pPr>
            <a:r>
              <a:rPr lang="zh-CN" altLang="en-US" sz="3600" b="1">
                <a:solidFill>
                  <a:srgbClr val="04060C"/>
                </a:solidFill>
                <a:latin typeface="Times New Roman" panose="02020603050405020304" pitchFamily="18" charset="0"/>
                <a:ea typeface="华文中宋" pitchFamily="2" charset="-122"/>
              </a:rPr>
              <a:t>二、平抛运动的研究方法</a:t>
            </a:r>
          </a:p>
        </p:txBody>
      </p:sp>
      <p:sp>
        <p:nvSpPr>
          <p:cNvPr id="19462" name="直接连接符 10246"/>
          <p:cNvSpPr/>
          <p:nvPr/>
        </p:nvSpPr>
        <p:spPr>
          <a:xfrm>
            <a:off x="6159500" y="2347913"/>
            <a:ext cx="720725" cy="0"/>
          </a:xfrm>
          <a:prstGeom prst="line">
            <a:avLst/>
          </a:prstGeom>
          <a:ln w="38100" cap="flat" cmpd="sng">
            <a:solidFill>
              <a:srgbClr val="0000CC"/>
            </a:solidFill>
            <a:prstDash val="solid"/>
            <a:round/>
            <a:headEnd type="none" w="med" len="med"/>
            <a:tailEnd type="triangle" w="med" len="med"/>
          </a:ln>
        </p:spPr>
      </p:sp>
      <p:sp>
        <p:nvSpPr>
          <p:cNvPr id="19463" name="文本框 10247"/>
          <p:cNvSpPr txBox="1"/>
          <p:nvPr/>
        </p:nvSpPr>
        <p:spPr>
          <a:xfrm>
            <a:off x="6554788" y="1808163"/>
            <a:ext cx="828675" cy="519112"/>
          </a:xfrm>
          <a:prstGeom prst="rect">
            <a:avLst/>
          </a:prstGeom>
          <a:noFill/>
          <a:ln w="9525">
            <a:noFill/>
          </a:ln>
        </p:spPr>
        <p:txBody>
          <a:bodyPr anchor="t">
            <a:spAutoFit/>
          </a:bodyPr>
          <a:lstStyle/>
          <a:p>
            <a:pPr>
              <a:spcBef>
                <a:spcPct val="50000"/>
              </a:spcBef>
            </a:pPr>
            <a:r>
              <a:rPr lang="en-US" altLang="zh-CN" sz="2800" b="1" i="1">
                <a:latin typeface="Times New Roman" panose="02020603050405020304" pitchFamily="18" charset="0"/>
                <a:ea typeface="华文中宋" pitchFamily="2" charset="-122"/>
              </a:rPr>
              <a:t>v</a:t>
            </a:r>
            <a:r>
              <a:rPr lang="en-US" altLang="zh-CN" sz="2800" b="1" baseline="-25000">
                <a:latin typeface="Times New Roman" panose="02020603050405020304" pitchFamily="18" charset="0"/>
                <a:ea typeface="华文中宋" pitchFamily="2" charset="-122"/>
              </a:rPr>
              <a:t>0</a:t>
            </a:r>
          </a:p>
        </p:txBody>
      </p:sp>
      <p:sp>
        <p:nvSpPr>
          <p:cNvPr id="10249" name="直接连接符 10248"/>
          <p:cNvSpPr/>
          <p:nvPr/>
        </p:nvSpPr>
        <p:spPr>
          <a:xfrm>
            <a:off x="6157913" y="2349500"/>
            <a:ext cx="0" cy="900113"/>
          </a:xfrm>
          <a:prstGeom prst="line">
            <a:avLst/>
          </a:prstGeom>
          <a:ln w="38100" cap="flat" cmpd="sng">
            <a:solidFill>
              <a:srgbClr val="FE3722"/>
            </a:solidFill>
            <a:prstDash val="solid"/>
            <a:round/>
            <a:headEnd type="none" w="med" len="med"/>
            <a:tailEnd type="triangle" w="med" len="med"/>
          </a:ln>
        </p:spPr>
      </p:sp>
      <p:sp>
        <p:nvSpPr>
          <p:cNvPr id="10250" name="文本框 10249"/>
          <p:cNvSpPr txBox="1"/>
          <p:nvPr/>
        </p:nvSpPr>
        <p:spPr>
          <a:xfrm>
            <a:off x="1368425" y="3244850"/>
            <a:ext cx="4681538" cy="579438"/>
          </a:xfrm>
          <a:prstGeom prst="rect">
            <a:avLst/>
          </a:prstGeom>
          <a:noFill/>
          <a:ln w="9525">
            <a:noFill/>
          </a:ln>
        </p:spPr>
        <p:txBody>
          <a:bodyPr anchor="t">
            <a:spAutoFit/>
          </a:bodyPr>
          <a:lstStyle/>
          <a:p>
            <a:pPr>
              <a:spcBef>
                <a:spcPct val="50000"/>
              </a:spcBef>
            </a:pPr>
            <a:r>
              <a:rPr lang="en-US" altLang="zh-CN" sz="2800" b="1">
                <a:solidFill>
                  <a:srgbClr val="04060C"/>
                </a:solidFill>
                <a:latin typeface="华文中宋" pitchFamily="2" charset="-122"/>
                <a:ea typeface="华文中宋" pitchFamily="2" charset="-122"/>
              </a:rPr>
              <a:t>——</a:t>
            </a:r>
            <a:r>
              <a:rPr lang="zh-CN" altLang="en-US" sz="3200" b="1">
                <a:solidFill>
                  <a:schemeClr val="accent2"/>
                </a:solidFill>
                <a:latin typeface="Times New Roman" panose="02020603050405020304" pitchFamily="18" charset="0"/>
                <a:ea typeface="华文楷体" pitchFamily="2" charset="-122"/>
              </a:rPr>
              <a:t>运动的合成与分解</a:t>
            </a:r>
          </a:p>
        </p:txBody>
      </p:sp>
      <p:sp>
        <p:nvSpPr>
          <p:cNvPr id="19466" name="文本框 10250"/>
          <p:cNvSpPr txBox="1"/>
          <p:nvPr/>
        </p:nvSpPr>
        <p:spPr>
          <a:xfrm>
            <a:off x="1368425" y="2133600"/>
            <a:ext cx="3708400" cy="946150"/>
          </a:xfrm>
          <a:prstGeom prst="rect">
            <a:avLst/>
          </a:prstGeom>
          <a:noFill/>
          <a:ln w="9525">
            <a:noFill/>
          </a:ln>
        </p:spPr>
        <p:txBody>
          <a:bodyPr anchor="t">
            <a:spAutoFit/>
          </a:bodyPr>
          <a:lstStyle/>
          <a:p>
            <a:pPr>
              <a:spcBef>
                <a:spcPct val="50000"/>
              </a:spcBef>
            </a:pPr>
            <a:r>
              <a:rPr lang="zh-CN" altLang="en-US" sz="2800" b="1" dirty="0">
                <a:latin typeface="华文中宋" pitchFamily="2" charset="-122"/>
                <a:ea typeface="华文中宋" pitchFamily="2" charset="-122"/>
              </a:rPr>
              <a:t>将</a:t>
            </a:r>
            <a:r>
              <a:rPr lang="en-US" altLang="zh-CN" sz="2800" b="1" i="1" dirty="0">
                <a:latin typeface="Times New Roman" panose="02020603050405020304" pitchFamily="18" charset="0"/>
                <a:ea typeface="华文中宋" pitchFamily="2" charset="-122"/>
              </a:rPr>
              <a:t>v</a:t>
            </a:r>
            <a:r>
              <a:rPr lang="zh-CN" altLang="en-US" sz="2800" b="1" dirty="0">
                <a:latin typeface="华文中宋" pitchFamily="2" charset="-122"/>
                <a:ea typeface="华文中宋" pitchFamily="2" charset="-122"/>
              </a:rPr>
              <a:t>和</a:t>
            </a:r>
            <a:r>
              <a:rPr lang="en-US" altLang="zh-CN" sz="2800" b="1" i="1" dirty="0">
                <a:latin typeface="Times New Roman" panose="02020603050405020304" pitchFamily="18" charset="0"/>
                <a:ea typeface="华文中宋" pitchFamily="2" charset="-122"/>
              </a:rPr>
              <a:t>l</a:t>
            </a:r>
            <a:r>
              <a:rPr lang="zh-CN" altLang="en-US" sz="2800" b="1" dirty="0">
                <a:latin typeface="华文中宋" pitchFamily="2" charset="-122"/>
                <a:ea typeface="华文中宋" pitchFamily="2" charset="-122"/>
              </a:rPr>
              <a:t>沿</a:t>
            </a:r>
            <a:r>
              <a:rPr lang="zh-CN" altLang="en-US" sz="2800" b="1" dirty="0">
                <a:solidFill>
                  <a:srgbClr val="FF0000"/>
                </a:solidFill>
                <a:latin typeface="Times New Roman" panose="02020603050405020304" pitchFamily="18" charset="0"/>
                <a:ea typeface="华文中宋" pitchFamily="2" charset="-122"/>
              </a:rPr>
              <a:t>水平方向</a:t>
            </a:r>
            <a:r>
              <a:rPr lang="zh-CN" altLang="en-US" sz="2800" b="1" dirty="0">
                <a:latin typeface="Times New Roman" panose="02020603050405020304" pitchFamily="18" charset="0"/>
                <a:ea typeface="华文中宋" pitchFamily="2" charset="-122"/>
              </a:rPr>
              <a:t>和</a:t>
            </a:r>
            <a:r>
              <a:rPr lang="zh-CN" altLang="en-US" sz="2800" b="1" dirty="0">
                <a:solidFill>
                  <a:srgbClr val="FF0000"/>
                </a:solidFill>
                <a:latin typeface="华文中宋" pitchFamily="2" charset="-122"/>
                <a:ea typeface="华文中宋" pitchFamily="2" charset="-122"/>
              </a:rPr>
              <a:t>竖直方向</a:t>
            </a:r>
            <a:r>
              <a:rPr lang="zh-CN" altLang="en-US" sz="2800" b="1" dirty="0">
                <a:latin typeface="华文中宋" pitchFamily="2" charset="-122"/>
                <a:ea typeface="华文中宋" pitchFamily="2" charset="-122"/>
              </a:rPr>
              <a:t>分解</a:t>
            </a:r>
          </a:p>
        </p:txBody>
      </p:sp>
      <p:sp>
        <p:nvSpPr>
          <p:cNvPr id="19467" name="未知"/>
          <p:cNvSpPr/>
          <p:nvPr/>
        </p:nvSpPr>
        <p:spPr>
          <a:xfrm>
            <a:off x="6194425" y="2349500"/>
            <a:ext cx="1546225" cy="2124075"/>
          </a:xfrm>
          <a:custGeom>
            <a:avLst/>
            <a:gdLst/>
            <a:ahLst/>
            <a:cxnLst/>
            <a:rect l="0" t="0" r="0" b="0"/>
            <a:pathLst>
              <a:path w="2359" h="2041">
                <a:moveTo>
                  <a:pt x="0" y="0"/>
                </a:moveTo>
                <a:cubicBezTo>
                  <a:pt x="64" y="17"/>
                  <a:pt x="128" y="35"/>
                  <a:pt x="181" y="46"/>
                </a:cubicBezTo>
                <a:cubicBezTo>
                  <a:pt x="234" y="57"/>
                  <a:pt x="264" y="53"/>
                  <a:pt x="317" y="68"/>
                </a:cubicBezTo>
                <a:cubicBezTo>
                  <a:pt x="370" y="83"/>
                  <a:pt x="442" y="113"/>
                  <a:pt x="499" y="136"/>
                </a:cubicBezTo>
                <a:cubicBezTo>
                  <a:pt x="556" y="159"/>
                  <a:pt x="605" y="178"/>
                  <a:pt x="658" y="204"/>
                </a:cubicBezTo>
                <a:cubicBezTo>
                  <a:pt x="711" y="230"/>
                  <a:pt x="771" y="268"/>
                  <a:pt x="816" y="295"/>
                </a:cubicBezTo>
                <a:cubicBezTo>
                  <a:pt x="861" y="322"/>
                  <a:pt x="882" y="331"/>
                  <a:pt x="930" y="363"/>
                </a:cubicBezTo>
                <a:cubicBezTo>
                  <a:pt x="978" y="395"/>
                  <a:pt x="1053" y="448"/>
                  <a:pt x="1106" y="490"/>
                </a:cubicBezTo>
                <a:cubicBezTo>
                  <a:pt x="1159" y="532"/>
                  <a:pt x="1197" y="570"/>
                  <a:pt x="1247" y="613"/>
                </a:cubicBezTo>
                <a:cubicBezTo>
                  <a:pt x="1297" y="656"/>
                  <a:pt x="1349" y="696"/>
                  <a:pt x="1406" y="749"/>
                </a:cubicBezTo>
                <a:cubicBezTo>
                  <a:pt x="1463" y="802"/>
                  <a:pt x="1527" y="866"/>
                  <a:pt x="1587" y="930"/>
                </a:cubicBezTo>
                <a:cubicBezTo>
                  <a:pt x="1647" y="994"/>
                  <a:pt x="1712" y="1066"/>
                  <a:pt x="1769" y="1134"/>
                </a:cubicBezTo>
                <a:cubicBezTo>
                  <a:pt x="1826" y="1202"/>
                  <a:pt x="1879" y="1274"/>
                  <a:pt x="1928" y="1338"/>
                </a:cubicBezTo>
                <a:cubicBezTo>
                  <a:pt x="1977" y="1402"/>
                  <a:pt x="2019" y="1456"/>
                  <a:pt x="2064" y="1520"/>
                </a:cubicBezTo>
                <a:cubicBezTo>
                  <a:pt x="2109" y="1584"/>
                  <a:pt x="2158" y="1656"/>
                  <a:pt x="2200" y="1724"/>
                </a:cubicBezTo>
                <a:cubicBezTo>
                  <a:pt x="2242" y="1792"/>
                  <a:pt x="2287" y="1875"/>
                  <a:pt x="2313" y="1928"/>
                </a:cubicBezTo>
                <a:cubicBezTo>
                  <a:pt x="2339" y="1981"/>
                  <a:pt x="2349" y="2011"/>
                  <a:pt x="2359" y="2041"/>
                </a:cubicBezTo>
              </a:path>
            </a:pathLst>
          </a:custGeom>
          <a:noFill/>
          <a:ln w="19050" cap="flat" cmpd="sng">
            <a:solidFill>
              <a:schemeClr val="tx1"/>
            </a:solidFill>
            <a:prstDash val="dash"/>
            <a:round/>
            <a:headEnd type="none" w="med" len="med"/>
            <a:tailEnd type="none" w="med" len="med"/>
          </a:ln>
        </p:spPr>
        <p:txBody>
          <a:bodyPr/>
          <a:lstStyle/>
          <a:p>
            <a:endParaRPr lang="zh-CN" altLang="en-US"/>
          </a:p>
        </p:txBody>
      </p:sp>
      <p:sp>
        <p:nvSpPr>
          <p:cNvPr id="10253" name="文本框 10252"/>
          <p:cNvSpPr txBox="1"/>
          <p:nvPr/>
        </p:nvSpPr>
        <p:spPr>
          <a:xfrm>
            <a:off x="8461375" y="2276475"/>
            <a:ext cx="503238" cy="519113"/>
          </a:xfrm>
          <a:prstGeom prst="rect">
            <a:avLst/>
          </a:prstGeom>
          <a:noFill/>
          <a:ln w="9525">
            <a:noFill/>
          </a:ln>
        </p:spPr>
        <p:txBody>
          <a:bodyPr anchor="t">
            <a:spAutoFit/>
          </a:bodyPr>
          <a:lstStyle/>
          <a:p>
            <a:pPr>
              <a:spcBef>
                <a:spcPct val="50000"/>
              </a:spcBef>
            </a:pPr>
            <a:r>
              <a:rPr lang="en-US" altLang="zh-CN" sz="2800" b="1" i="1">
                <a:latin typeface="Times New Roman" panose="02020603050405020304" pitchFamily="18" charset="0"/>
                <a:ea typeface="华文中宋" pitchFamily="2" charset="-122"/>
              </a:rPr>
              <a:t>x</a:t>
            </a:r>
          </a:p>
        </p:txBody>
      </p:sp>
      <p:sp>
        <p:nvSpPr>
          <p:cNvPr id="10254" name="文本框 10253"/>
          <p:cNvSpPr txBox="1"/>
          <p:nvPr/>
        </p:nvSpPr>
        <p:spPr>
          <a:xfrm>
            <a:off x="6265863" y="4616450"/>
            <a:ext cx="503237" cy="519113"/>
          </a:xfrm>
          <a:prstGeom prst="rect">
            <a:avLst/>
          </a:prstGeom>
          <a:noFill/>
          <a:ln w="9525">
            <a:noFill/>
          </a:ln>
        </p:spPr>
        <p:txBody>
          <a:bodyPr anchor="t">
            <a:spAutoFit/>
          </a:bodyPr>
          <a:lstStyle/>
          <a:p>
            <a:pPr>
              <a:spcBef>
                <a:spcPct val="50000"/>
              </a:spcBef>
            </a:pPr>
            <a:r>
              <a:rPr lang="en-US" altLang="zh-CN" sz="2800" b="1" i="1">
                <a:latin typeface="Times New Roman" panose="02020603050405020304" pitchFamily="18" charset="0"/>
                <a:ea typeface="华文中宋" pitchFamily="2" charset="-122"/>
              </a:rPr>
              <a:t>y</a:t>
            </a:r>
          </a:p>
        </p:txBody>
      </p:sp>
      <p:sp>
        <p:nvSpPr>
          <p:cNvPr id="10255" name="圆角矩形标注 10254"/>
          <p:cNvSpPr/>
          <p:nvPr/>
        </p:nvSpPr>
        <p:spPr>
          <a:xfrm>
            <a:off x="3600450" y="4689475"/>
            <a:ext cx="1835150" cy="612775"/>
          </a:xfrm>
          <a:prstGeom prst="wedgeRoundRectCallout">
            <a:avLst>
              <a:gd name="adj1" fmla="val -15310"/>
              <a:gd name="adj2" fmla="val -166838"/>
              <a:gd name="adj3" fmla="val 16667"/>
            </a:avLst>
          </a:prstGeom>
          <a:solidFill>
            <a:srgbClr val="FFFFCC"/>
          </a:solidFill>
          <a:ln w="9525" cap="flat" cmpd="sng">
            <a:solidFill>
              <a:schemeClr val="tx1"/>
            </a:solidFill>
            <a:prstDash val="solid"/>
            <a:miter/>
            <a:headEnd type="none" w="med" len="med"/>
            <a:tailEnd type="none" w="med" len="med"/>
          </a:ln>
        </p:spPr>
        <p:txBody>
          <a:bodyPr anchor="t"/>
          <a:lstStyle/>
          <a:p>
            <a:r>
              <a:rPr lang="zh-CN" altLang="en-US" sz="2800" b="1" i="1">
                <a:solidFill>
                  <a:srgbClr val="FF0000"/>
                </a:solidFill>
                <a:latin typeface="华文中宋" pitchFamily="2" charset="-122"/>
                <a:ea typeface="华文中宋" pitchFamily="2" charset="-122"/>
              </a:rPr>
              <a:t>化曲为直</a:t>
            </a:r>
          </a:p>
        </p:txBody>
      </p:sp>
      <p:sp>
        <p:nvSpPr>
          <p:cNvPr id="19471" name="文本框 10255"/>
          <p:cNvSpPr txBox="1"/>
          <p:nvPr/>
        </p:nvSpPr>
        <p:spPr>
          <a:xfrm>
            <a:off x="719138" y="1304925"/>
            <a:ext cx="7669212" cy="579438"/>
          </a:xfrm>
          <a:prstGeom prst="rect">
            <a:avLst/>
          </a:prstGeom>
          <a:noFill/>
          <a:ln w="9525">
            <a:noFill/>
          </a:ln>
        </p:spPr>
        <p:txBody>
          <a:bodyPr anchor="t">
            <a:spAutoFit/>
          </a:bodyPr>
          <a:lstStyle/>
          <a:p>
            <a:pPr>
              <a:spcBef>
                <a:spcPct val="50000"/>
              </a:spcBef>
            </a:pPr>
            <a:r>
              <a:rPr lang="zh-CN" altLang="en-US" sz="3200" b="1" dirty="0">
                <a:solidFill>
                  <a:srgbClr val="04060C"/>
                </a:solidFill>
                <a:latin typeface="华文中宋" pitchFamily="2" charset="-122"/>
                <a:ea typeface="华文中宋" pitchFamily="2" charset="-122"/>
              </a:rPr>
              <a:t>平抛运动是曲线运动，怎样研究？</a:t>
            </a:r>
          </a:p>
        </p:txBody>
      </p:sp>
      <p:sp>
        <p:nvSpPr>
          <p:cNvPr id="10257" name="文本框 10256"/>
          <p:cNvSpPr txBox="1"/>
          <p:nvPr/>
        </p:nvSpPr>
        <p:spPr>
          <a:xfrm>
            <a:off x="1366838" y="3897313"/>
            <a:ext cx="4681537" cy="579437"/>
          </a:xfrm>
          <a:prstGeom prst="rect">
            <a:avLst/>
          </a:prstGeom>
          <a:noFill/>
          <a:ln w="9525">
            <a:noFill/>
          </a:ln>
        </p:spPr>
        <p:txBody>
          <a:bodyPr anchor="t">
            <a:spAutoFit/>
          </a:bodyPr>
          <a:lstStyle/>
          <a:p>
            <a:pPr>
              <a:spcBef>
                <a:spcPct val="50000"/>
              </a:spcBef>
            </a:pPr>
            <a:r>
              <a:rPr lang="en-US" altLang="zh-CN" sz="2800" b="1">
                <a:solidFill>
                  <a:srgbClr val="04060C"/>
                </a:solidFill>
                <a:latin typeface="华文中宋" pitchFamily="2" charset="-122"/>
                <a:ea typeface="华文中宋" pitchFamily="2" charset="-122"/>
              </a:rPr>
              <a:t>——</a:t>
            </a:r>
            <a:r>
              <a:rPr lang="zh-CN" altLang="en-US" sz="3200" b="1">
                <a:solidFill>
                  <a:schemeClr val="accent2"/>
                </a:solidFill>
                <a:latin typeface="Times New Roman" panose="02020603050405020304" pitchFamily="18" charset="0"/>
                <a:ea typeface="华文楷体" pitchFamily="2" charset="-122"/>
              </a:rPr>
              <a:t>建立平面直角坐标系</a:t>
            </a:r>
          </a:p>
        </p:txBody>
      </p:sp>
      <p:sp>
        <p:nvSpPr>
          <p:cNvPr id="19473" name="椭圆 10257"/>
          <p:cNvSpPr/>
          <p:nvPr/>
        </p:nvSpPr>
        <p:spPr>
          <a:xfrm>
            <a:off x="7019925" y="3054350"/>
            <a:ext cx="287338" cy="287338"/>
          </a:xfrm>
          <a:prstGeom prst="ellipse">
            <a:avLst/>
          </a:prstGeom>
          <a:gradFill rotWithShape="1">
            <a:gsLst>
              <a:gs pos="0">
                <a:srgbClr val="FE3722"/>
              </a:gs>
              <a:gs pos="100000">
                <a:srgbClr val="761910"/>
              </a:gs>
            </a:gsLst>
            <a:path path="rect">
              <a:fillToRect r="100000" b="100000"/>
            </a:path>
            <a:tileRect/>
          </a:gradFill>
          <a:ln w="9525">
            <a:noFill/>
          </a:ln>
        </p:spPr>
        <p:txBody>
          <a:bodyPr anchor="t"/>
          <a:lstStyle/>
          <a:p>
            <a:endParaRPr lang="zh-CN" altLang="en-US">
              <a:latin typeface="Arial" panose="020B0604020202020204" pitchFamily="34" charset="0"/>
              <a:ea typeface="宋体" panose="02010600030101010101" pitchFamily="2" charset="-122"/>
            </a:endParaRPr>
          </a:p>
        </p:txBody>
      </p:sp>
      <p:sp>
        <p:nvSpPr>
          <p:cNvPr id="19474" name="文本框 10258"/>
          <p:cNvSpPr txBox="1"/>
          <p:nvPr/>
        </p:nvSpPr>
        <p:spPr>
          <a:xfrm>
            <a:off x="7127875" y="2659063"/>
            <a:ext cx="503238" cy="519112"/>
          </a:xfrm>
          <a:prstGeom prst="rect">
            <a:avLst/>
          </a:prstGeom>
          <a:noFill/>
          <a:ln w="9525">
            <a:noFill/>
          </a:ln>
        </p:spPr>
        <p:txBody>
          <a:bodyPr anchor="t">
            <a:spAutoFit/>
          </a:bodyPr>
          <a:lstStyle/>
          <a:p>
            <a:pPr>
              <a:spcBef>
                <a:spcPct val="50000"/>
              </a:spcBef>
            </a:pPr>
            <a:r>
              <a:rPr lang="en-US" altLang="zh-CN" sz="2800" b="1">
                <a:latin typeface="华文中宋" pitchFamily="2" charset="-122"/>
                <a:ea typeface="华文中宋" pitchFamily="2" charset="-122"/>
              </a:rPr>
              <a:t>P</a:t>
            </a:r>
          </a:p>
        </p:txBody>
      </p:sp>
      <p:sp>
        <p:nvSpPr>
          <p:cNvPr id="19475" name="文本框 10259"/>
          <p:cNvSpPr txBox="1"/>
          <p:nvPr/>
        </p:nvSpPr>
        <p:spPr>
          <a:xfrm>
            <a:off x="7775575" y="2873375"/>
            <a:ext cx="828675" cy="519113"/>
          </a:xfrm>
          <a:prstGeom prst="rect">
            <a:avLst/>
          </a:prstGeom>
          <a:noFill/>
          <a:ln w="9525">
            <a:noFill/>
          </a:ln>
        </p:spPr>
        <p:txBody>
          <a:bodyPr anchor="t">
            <a:spAutoFit/>
          </a:bodyPr>
          <a:lstStyle/>
          <a:p>
            <a:pPr>
              <a:spcBef>
                <a:spcPct val="50000"/>
              </a:spcBef>
            </a:pPr>
            <a:r>
              <a:rPr lang="en-US" altLang="zh-CN" sz="2800" b="1" i="1">
                <a:latin typeface="Times New Roman" panose="02020603050405020304" pitchFamily="18" charset="0"/>
                <a:ea typeface="华文中宋" pitchFamily="2" charset="-122"/>
              </a:rPr>
              <a:t>v</a:t>
            </a:r>
            <a:r>
              <a:rPr lang="en-US" altLang="zh-CN" sz="2800" b="1" i="1" baseline="-25000">
                <a:latin typeface="Times New Roman" panose="02020603050405020304" pitchFamily="18" charset="0"/>
                <a:ea typeface="华文中宋" pitchFamily="2" charset="-122"/>
              </a:rPr>
              <a:t>x</a:t>
            </a:r>
          </a:p>
        </p:txBody>
      </p:sp>
      <p:sp>
        <p:nvSpPr>
          <p:cNvPr id="19476" name="文本框 10260"/>
          <p:cNvSpPr txBox="1"/>
          <p:nvPr/>
        </p:nvSpPr>
        <p:spPr>
          <a:xfrm>
            <a:off x="6911975" y="3897313"/>
            <a:ext cx="828675" cy="519112"/>
          </a:xfrm>
          <a:prstGeom prst="rect">
            <a:avLst/>
          </a:prstGeom>
          <a:noFill/>
          <a:ln w="9525">
            <a:noFill/>
          </a:ln>
        </p:spPr>
        <p:txBody>
          <a:bodyPr anchor="t">
            <a:spAutoFit/>
          </a:bodyPr>
          <a:lstStyle/>
          <a:p>
            <a:pPr>
              <a:spcBef>
                <a:spcPct val="50000"/>
              </a:spcBef>
            </a:pPr>
            <a:r>
              <a:rPr lang="en-US" altLang="zh-CN" sz="2800" b="1" i="1">
                <a:latin typeface="Times New Roman" panose="02020603050405020304" pitchFamily="18" charset="0"/>
                <a:ea typeface="华文中宋" pitchFamily="2" charset="-122"/>
              </a:rPr>
              <a:t>v</a:t>
            </a:r>
            <a:r>
              <a:rPr lang="en-US" altLang="zh-CN" sz="2800" b="1" i="1" baseline="-25000">
                <a:latin typeface="Times New Roman" panose="02020603050405020304" pitchFamily="18" charset="0"/>
                <a:ea typeface="华文中宋" pitchFamily="2" charset="-122"/>
              </a:rPr>
              <a:t>y</a:t>
            </a:r>
          </a:p>
        </p:txBody>
      </p:sp>
      <p:sp>
        <p:nvSpPr>
          <p:cNvPr id="19477" name="直接连接符 10261"/>
          <p:cNvSpPr/>
          <p:nvPr/>
        </p:nvSpPr>
        <p:spPr>
          <a:xfrm>
            <a:off x="7164388" y="3176588"/>
            <a:ext cx="611187" cy="877887"/>
          </a:xfrm>
          <a:prstGeom prst="line">
            <a:avLst/>
          </a:prstGeom>
          <a:ln w="38100" cap="flat" cmpd="sng">
            <a:solidFill>
              <a:schemeClr val="tx1"/>
            </a:solidFill>
            <a:prstDash val="solid"/>
            <a:round/>
            <a:headEnd type="none" w="med" len="med"/>
            <a:tailEnd type="triangle" w="med" len="med"/>
          </a:ln>
        </p:spPr>
      </p:sp>
      <p:sp>
        <p:nvSpPr>
          <p:cNvPr id="19478" name="文本框 10262"/>
          <p:cNvSpPr txBox="1"/>
          <p:nvPr/>
        </p:nvSpPr>
        <p:spPr>
          <a:xfrm>
            <a:off x="7775575" y="3789363"/>
            <a:ext cx="828675" cy="519112"/>
          </a:xfrm>
          <a:prstGeom prst="rect">
            <a:avLst/>
          </a:prstGeom>
          <a:noFill/>
          <a:ln w="9525">
            <a:noFill/>
          </a:ln>
        </p:spPr>
        <p:txBody>
          <a:bodyPr anchor="t">
            <a:spAutoFit/>
          </a:bodyPr>
          <a:lstStyle/>
          <a:p>
            <a:pPr>
              <a:spcBef>
                <a:spcPct val="50000"/>
              </a:spcBef>
            </a:pPr>
            <a:r>
              <a:rPr lang="en-US" altLang="zh-CN" sz="2800" b="1" i="1">
                <a:latin typeface="Times New Roman" panose="02020603050405020304" pitchFamily="18" charset="0"/>
                <a:ea typeface="华文中宋" pitchFamily="2" charset="-122"/>
              </a:rPr>
              <a:t>v</a:t>
            </a:r>
            <a:endParaRPr lang="en-US" altLang="zh-CN" sz="2800" b="1" i="1" baseline="-25000">
              <a:latin typeface="Times New Roman" panose="02020603050405020304" pitchFamily="18" charset="0"/>
              <a:ea typeface="华文中宋" pitchFamily="2" charset="-122"/>
            </a:endParaRPr>
          </a:p>
        </p:txBody>
      </p:sp>
      <p:grpSp>
        <p:nvGrpSpPr>
          <p:cNvPr id="19479" name="组合 10263"/>
          <p:cNvGrpSpPr/>
          <p:nvPr/>
        </p:nvGrpSpPr>
        <p:grpSpPr>
          <a:xfrm>
            <a:off x="7164388" y="3141663"/>
            <a:ext cx="611187" cy="900112"/>
            <a:chOff x="0" y="0"/>
            <a:chExt cx="385" cy="567"/>
          </a:xfrm>
        </p:grpSpPr>
        <p:sp>
          <p:nvSpPr>
            <p:cNvPr id="19480" name="直接连接符 10264"/>
            <p:cNvSpPr/>
            <p:nvPr/>
          </p:nvSpPr>
          <p:spPr>
            <a:xfrm flipV="1">
              <a:off x="385" y="0"/>
              <a:ext cx="0" cy="544"/>
            </a:xfrm>
            <a:prstGeom prst="line">
              <a:avLst/>
            </a:prstGeom>
            <a:ln w="9525" cap="flat" cmpd="sng">
              <a:solidFill>
                <a:schemeClr val="tx1"/>
              </a:solidFill>
              <a:prstDash val="dash"/>
              <a:round/>
              <a:headEnd type="none" w="med" len="med"/>
              <a:tailEnd type="none" w="med" len="med"/>
            </a:ln>
          </p:spPr>
        </p:sp>
        <p:sp>
          <p:nvSpPr>
            <p:cNvPr id="19481" name="直接连接符 10265"/>
            <p:cNvSpPr/>
            <p:nvPr/>
          </p:nvSpPr>
          <p:spPr>
            <a:xfrm>
              <a:off x="0" y="22"/>
              <a:ext cx="0" cy="545"/>
            </a:xfrm>
            <a:prstGeom prst="line">
              <a:avLst/>
            </a:prstGeom>
            <a:ln w="38100" cap="flat" cmpd="sng">
              <a:solidFill>
                <a:schemeClr val="accent2"/>
              </a:solidFill>
              <a:prstDash val="solid"/>
              <a:round/>
              <a:headEnd type="none" w="med" len="med"/>
              <a:tailEnd type="triangle" w="med" len="med"/>
            </a:ln>
          </p:spPr>
        </p:sp>
        <p:sp>
          <p:nvSpPr>
            <p:cNvPr id="19482" name="直接连接符 10266"/>
            <p:cNvSpPr/>
            <p:nvPr/>
          </p:nvSpPr>
          <p:spPr>
            <a:xfrm>
              <a:off x="0" y="567"/>
              <a:ext cx="385" cy="0"/>
            </a:xfrm>
            <a:prstGeom prst="line">
              <a:avLst/>
            </a:prstGeom>
            <a:ln w="9525" cap="flat" cmpd="sng">
              <a:solidFill>
                <a:schemeClr val="tx1"/>
              </a:solidFill>
              <a:prstDash val="dash"/>
              <a:round/>
              <a:headEnd type="none" w="med" len="med"/>
              <a:tailEnd type="none" w="med" len="med"/>
            </a:ln>
          </p:spPr>
        </p:sp>
        <p:sp>
          <p:nvSpPr>
            <p:cNvPr id="19483" name="直接连接符 10267"/>
            <p:cNvSpPr/>
            <p:nvPr/>
          </p:nvSpPr>
          <p:spPr>
            <a:xfrm>
              <a:off x="0" y="22"/>
              <a:ext cx="385" cy="0"/>
            </a:xfrm>
            <a:prstGeom prst="line">
              <a:avLst/>
            </a:prstGeom>
            <a:ln w="38100" cap="flat" cmpd="sng">
              <a:solidFill>
                <a:schemeClr val="accent2"/>
              </a:solidFill>
              <a:prstDash val="solid"/>
              <a:round/>
              <a:headEnd type="none" w="med" len="med"/>
              <a:tailEnd type="triangle" w="med" len="med"/>
            </a:ln>
          </p:spPr>
        </p:sp>
      </p:grpSp>
      <p:sp>
        <p:nvSpPr>
          <p:cNvPr id="10269" name="圆角矩形标注 10268"/>
          <p:cNvSpPr/>
          <p:nvPr/>
        </p:nvSpPr>
        <p:spPr>
          <a:xfrm>
            <a:off x="6588125" y="4976813"/>
            <a:ext cx="1908175" cy="1008062"/>
          </a:xfrm>
          <a:prstGeom prst="wedgeRoundRectCallout">
            <a:avLst>
              <a:gd name="adj1" fmla="val -13477"/>
              <a:gd name="adj2" fmla="val -106694"/>
              <a:gd name="adj3" fmla="val 16667"/>
            </a:avLst>
          </a:prstGeom>
          <a:solidFill>
            <a:srgbClr val="FFFFCC"/>
          </a:solidFill>
          <a:ln w="9525" cap="flat" cmpd="sng">
            <a:solidFill>
              <a:schemeClr val="tx1"/>
            </a:solidFill>
            <a:prstDash val="solid"/>
            <a:miter/>
            <a:headEnd type="none" w="med" len="med"/>
            <a:tailEnd type="none" w="med" len="med"/>
          </a:ln>
        </p:spPr>
        <p:txBody>
          <a:bodyPr anchor="t"/>
          <a:lstStyle/>
          <a:p>
            <a:r>
              <a:rPr lang="zh-CN" altLang="en-US" sz="2800" b="1" i="1">
                <a:solidFill>
                  <a:srgbClr val="FF0000"/>
                </a:solidFill>
                <a:latin typeface="华文中宋" pitchFamily="2" charset="-122"/>
                <a:ea typeface="华文中宋" pitchFamily="2" charset="-122"/>
              </a:rPr>
              <a:t>怎样确定</a:t>
            </a:r>
            <a:r>
              <a:rPr lang="en-US" altLang="zh-CN" sz="2800" b="1" i="1">
                <a:latin typeface="Times New Roman" panose="02020603050405020304" pitchFamily="18" charset="0"/>
                <a:ea typeface="华文中宋" pitchFamily="2" charset="-122"/>
              </a:rPr>
              <a:t>v</a:t>
            </a:r>
            <a:r>
              <a:rPr lang="en-US" altLang="zh-CN" sz="2800" b="1" i="1" baseline="-25000">
                <a:latin typeface="Times New Roman" panose="02020603050405020304" pitchFamily="18" charset="0"/>
                <a:ea typeface="华文中宋" pitchFamily="2" charset="-122"/>
              </a:rPr>
              <a:t>x</a:t>
            </a:r>
            <a:r>
              <a:rPr lang="en-US" altLang="zh-CN" sz="2800" b="1" i="1">
                <a:latin typeface="Times New Roman" panose="02020603050405020304" pitchFamily="18" charset="0"/>
                <a:ea typeface="华文中宋" pitchFamily="2" charset="-122"/>
              </a:rPr>
              <a:t>,</a:t>
            </a:r>
            <a:r>
              <a:rPr lang="en-US" altLang="zh-CN" sz="2800" b="1" i="1" baseline="-25000">
                <a:latin typeface="Times New Roman" panose="02020603050405020304" pitchFamily="18" charset="0"/>
                <a:ea typeface="华文中宋" pitchFamily="2" charset="-122"/>
              </a:rPr>
              <a:t> </a:t>
            </a:r>
            <a:r>
              <a:rPr lang="en-US" altLang="zh-CN" sz="2800" b="1" i="1">
                <a:latin typeface="Times New Roman" panose="02020603050405020304" pitchFamily="18" charset="0"/>
                <a:ea typeface="华文中宋" pitchFamily="2" charset="-122"/>
              </a:rPr>
              <a:t>v</a:t>
            </a:r>
            <a:r>
              <a:rPr lang="en-US" altLang="zh-CN" sz="2800" b="1" i="1" baseline="-25000">
                <a:latin typeface="Times New Roman" panose="02020603050405020304" pitchFamily="18" charset="0"/>
                <a:ea typeface="华文中宋" pitchFamily="2" charset="-122"/>
              </a:rPr>
              <a:t>y </a:t>
            </a:r>
            <a:r>
              <a:rPr lang="en-US" altLang="zh-CN" sz="2800" b="1" i="1">
                <a:latin typeface="Times New Roman" panose="02020603050405020304" pitchFamily="18" charset="0"/>
                <a:ea typeface="华文中宋" pitchFamily="2" charset="-122"/>
              </a:rPr>
              <a:t>,</a:t>
            </a:r>
            <a:r>
              <a:rPr lang="en-US" altLang="zh-CN" sz="2800" b="1" i="1">
                <a:solidFill>
                  <a:srgbClr val="FF0000"/>
                </a:solidFill>
                <a:latin typeface="华文中宋" pitchFamily="2" charset="-122"/>
                <a:ea typeface="华文中宋" pitchFamily="2" charset="-122"/>
              </a:rPr>
              <a:t> </a:t>
            </a:r>
            <a:r>
              <a:rPr lang="en-US" altLang="zh-CN" sz="2800" b="1" i="1">
                <a:latin typeface="Times New Roman" panose="02020603050405020304" pitchFamily="18" charset="0"/>
                <a:ea typeface="华文中宋" pitchFamily="2" charset="-122"/>
              </a:rPr>
              <a:t>x,</a:t>
            </a:r>
            <a:r>
              <a:rPr lang="en-US" altLang="zh-CN" sz="2800" b="1" i="1">
                <a:solidFill>
                  <a:srgbClr val="FF0000"/>
                </a:solidFill>
                <a:latin typeface="华文中宋" pitchFamily="2" charset="-122"/>
                <a:ea typeface="华文中宋" pitchFamily="2" charset="-122"/>
              </a:rPr>
              <a:t> </a:t>
            </a:r>
            <a:r>
              <a:rPr lang="en-US" altLang="zh-CN" sz="2800" b="1" i="1">
                <a:latin typeface="Times New Roman" panose="02020603050405020304" pitchFamily="18" charset="0"/>
                <a:ea typeface="华文中宋" pitchFamily="2" charset="-122"/>
              </a:rPr>
              <a:t>y</a:t>
            </a:r>
          </a:p>
        </p:txBody>
      </p:sp>
      <p:sp>
        <p:nvSpPr>
          <p:cNvPr id="19485" name="直接连接符 10269"/>
          <p:cNvSpPr/>
          <p:nvPr/>
        </p:nvSpPr>
        <p:spPr>
          <a:xfrm>
            <a:off x="6156325" y="2349500"/>
            <a:ext cx="1008063" cy="827088"/>
          </a:xfrm>
          <a:prstGeom prst="line">
            <a:avLst/>
          </a:prstGeom>
          <a:ln w="38100" cap="flat" cmpd="sng">
            <a:solidFill>
              <a:schemeClr val="tx1"/>
            </a:solidFill>
            <a:prstDash val="solid"/>
            <a:round/>
            <a:headEnd type="none" w="med" len="med"/>
            <a:tailEnd type="triangle" w="med" len="med"/>
          </a:ln>
        </p:spPr>
      </p:sp>
      <p:sp>
        <p:nvSpPr>
          <p:cNvPr id="19486" name="文本框 10270"/>
          <p:cNvSpPr txBox="1"/>
          <p:nvPr/>
        </p:nvSpPr>
        <p:spPr>
          <a:xfrm>
            <a:off x="6481763" y="2730500"/>
            <a:ext cx="503237" cy="519113"/>
          </a:xfrm>
          <a:prstGeom prst="rect">
            <a:avLst/>
          </a:prstGeom>
          <a:noFill/>
          <a:ln w="9525">
            <a:noFill/>
          </a:ln>
        </p:spPr>
        <p:txBody>
          <a:bodyPr anchor="t">
            <a:spAutoFit/>
          </a:bodyPr>
          <a:lstStyle/>
          <a:p>
            <a:pPr>
              <a:spcBef>
                <a:spcPct val="50000"/>
              </a:spcBef>
            </a:pPr>
            <a:r>
              <a:rPr lang="en-US" altLang="zh-CN" sz="2800" b="1" i="1">
                <a:latin typeface="Times New Roman" panose="02020603050405020304" pitchFamily="18" charset="0"/>
                <a:ea typeface="华文中宋" pitchFamily="2" charset="-122"/>
              </a:rPr>
              <a:t>l</a:t>
            </a:r>
          </a:p>
        </p:txBody>
      </p:sp>
      <p:sp>
        <p:nvSpPr>
          <p:cNvPr id="10272" name="直接连接符 10271"/>
          <p:cNvSpPr/>
          <p:nvPr/>
        </p:nvSpPr>
        <p:spPr>
          <a:xfrm flipV="1">
            <a:off x="7164388" y="2349500"/>
            <a:ext cx="0" cy="755650"/>
          </a:xfrm>
          <a:prstGeom prst="line">
            <a:avLst/>
          </a:prstGeom>
          <a:ln w="9525" cap="flat" cmpd="sng">
            <a:solidFill>
              <a:schemeClr val="tx1"/>
            </a:solidFill>
            <a:prstDash val="dash"/>
            <a:round/>
            <a:headEnd type="none" w="med" len="med"/>
            <a:tailEnd type="none" w="med" len="med"/>
          </a:ln>
        </p:spPr>
      </p:sp>
      <p:sp>
        <p:nvSpPr>
          <p:cNvPr id="10273" name="直接连接符 10272"/>
          <p:cNvSpPr/>
          <p:nvPr/>
        </p:nvSpPr>
        <p:spPr>
          <a:xfrm flipH="1">
            <a:off x="6156325" y="3213100"/>
            <a:ext cx="1008063" cy="0"/>
          </a:xfrm>
          <a:prstGeom prst="line">
            <a:avLst/>
          </a:prstGeom>
          <a:ln w="9525" cap="flat" cmpd="sng">
            <a:solidFill>
              <a:schemeClr val="tx1"/>
            </a:solidFill>
            <a:prstDash val="dash"/>
            <a:round/>
            <a:headEnd type="none" w="med" len="med"/>
            <a:tailEnd type="none" w="med" len="med"/>
          </a:ln>
        </p:spPr>
      </p:sp>
      <p:sp>
        <p:nvSpPr>
          <p:cNvPr id="10274" name="直接连接符 10273"/>
          <p:cNvSpPr/>
          <p:nvPr/>
        </p:nvSpPr>
        <p:spPr>
          <a:xfrm>
            <a:off x="6156325" y="2349500"/>
            <a:ext cx="1008063" cy="0"/>
          </a:xfrm>
          <a:prstGeom prst="line">
            <a:avLst/>
          </a:prstGeom>
          <a:ln w="38100" cap="flat" cmpd="sng">
            <a:solidFill>
              <a:srgbClr val="FF0000"/>
            </a:solidFill>
            <a:prstDash val="solid"/>
            <a:round/>
            <a:headEnd type="none" w="med" len="med"/>
            <a:tailEnd type="triangle" w="med" len="med"/>
          </a:ln>
        </p:spPr>
      </p:sp>
      <p:sp>
        <p:nvSpPr>
          <p:cNvPr id="10275" name="文本框 10274"/>
          <p:cNvSpPr txBox="1"/>
          <p:nvPr/>
        </p:nvSpPr>
        <p:spPr>
          <a:xfrm>
            <a:off x="7092950" y="1865313"/>
            <a:ext cx="503238" cy="519112"/>
          </a:xfrm>
          <a:prstGeom prst="rect">
            <a:avLst/>
          </a:prstGeom>
          <a:noFill/>
          <a:ln w="9525">
            <a:noFill/>
          </a:ln>
        </p:spPr>
        <p:txBody>
          <a:bodyPr anchor="t">
            <a:spAutoFit/>
          </a:bodyPr>
          <a:lstStyle/>
          <a:p>
            <a:pPr>
              <a:spcBef>
                <a:spcPct val="50000"/>
              </a:spcBef>
            </a:pPr>
            <a:r>
              <a:rPr lang="en-US" altLang="zh-CN" sz="2800" b="1" i="1">
                <a:latin typeface="Times New Roman" panose="02020603050405020304" pitchFamily="18" charset="0"/>
                <a:ea typeface="华文中宋" pitchFamily="2" charset="-122"/>
              </a:rPr>
              <a:t>x</a:t>
            </a:r>
          </a:p>
        </p:txBody>
      </p:sp>
      <p:sp>
        <p:nvSpPr>
          <p:cNvPr id="10276" name="文本框 10275"/>
          <p:cNvSpPr txBox="1"/>
          <p:nvPr/>
        </p:nvSpPr>
        <p:spPr>
          <a:xfrm>
            <a:off x="5832475" y="2852738"/>
            <a:ext cx="503238" cy="519112"/>
          </a:xfrm>
          <a:prstGeom prst="rect">
            <a:avLst/>
          </a:prstGeom>
          <a:noFill/>
          <a:ln w="9525">
            <a:noFill/>
          </a:ln>
        </p:spPr>
        <p:txBody>
          <a:bodyPr anchor="t">
            <a:spAutoFit/>
          </a:bodyPr>
          <a:lstStyle/>
          <a:p>
            <a:pPr>
              <a:spcBef>
                <a:spcPct val="50000"/>
              </a:spcBef>
            </a:pPr>
            <a:r>
              <a:rPr lang="en-US" altLang="zh-CN" sz="2800" b="1" i="1">
                <a:latin typeface="Times New Roman" panose="02020603050405020304" pitchFamily="18" charset="0"/>
                <a:ea typeface="华文中宋" pitchFamily="2" charset="-122"/>
              </a:rPr>
              <a:t>y</a:t>
            </a:r>
          </a:p>
        </p:txBody>
      </p:sp>
      <p:sp>
        <p:nvSpPr>
          <p:cNvPr id="10277" name="文本框 10276"/>
          <p:cNvSpPr txBox="1"/>
          <p:nvPr/>
        </p:nvSpPr>
        <p:spPr>
          <a:xfrm>
            <a:off x="5580063" y="2046288"/>
            <a:ext cx="468312" cy="519112"/>
          </a:xfrm>
          <a:prstGeom prst="rect">
            <a:avLst/>
          </a:prstGeom>
          <a:noFill/>
          <a:ln w="9525">
            <a:noFill/>
          </a:ln>
        </p:spPr>
        <p:txBody>
          <a:bodyPr anchor="t">
            <a:spAutoFit/>
          </a:bodyPr>
          <a:lstStyle/>
          <a:p>
            <a:pPr>
              <a:spcBef>
                <a:spcPct val="50000"/>
              </a:spcBef>
            </a:pPr>
            <a:r>
              <a:rPr lang="en-US" altLang="zh-CN" sz="2800" b="1">
                <a:latin typeface="华文中宋" pitchFamily="2" charset="-122"/>
                <a:ea typeface="华文中宋" pitchFamily="2" charset="-122"/>
              </a:rPr>
              <a:t>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272"/>
                                        </p:tgtEl>
                                        <p:attrNameLst>
                                          <p:attrName>style.visibility</p:attrName>
                                        </p:attrNameLst>
                                      </p:cBhvr>
                                      <p:to>
                                        <p:strVal val="visible"/>
                                      </p:to>
                                    </p:set>
                                    <p:animEffect transition="in" filter="wipe(down)">
                                      <p:cBhvr>
                                        <p:cTn id="7" dur="500"/>
                                        <p:tgtEl>
                                          <p:spTgt spid="1027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0274"/>
                                        </p:tgtEl>
                                        <p:attrNameLst>
                                          <p:attrName>style.visibility</p:attrName>
                                        </p:attrNameLst>
                                      </p:cBhvr>
                                      <p:to>
                                        <p:strVal val="visible"/>
                                      </p:to>
                                    </p:set>
                                    <p:animEffect transition="in" filter="wipe(left)">
                                      <p:cBhvr>
                                        <p:cTn id="11" dur="500"/>
                                        <p:tgtEl>
                                          <p:spTgt spid="10274"/>
                                        </p:tgtEl>
                                      </p:cBhvr>
                                    </p:animEffect>
                                  </p:childTnLst>
                                </p:cTn>
                              </p:par>
                            </p:childTnLst>
                          </p:cTn>
                        </p:par>
                        <p:par>
                          <p:cTn id="12" fill="hold">
                            <p:stCondLst>
                              <p:cond delay="1000"/>
                            </p:stCondLst>
                            <p:childTnLst>
                              <p:par>
                                <p:cTn id="13" presetID="1" presetClass="entr" presetSubtype="0" fill="hold" grpId="0" nodeType="afterEffect">
                                  <p:stCondLst>
                                    <p:cond delay="0"/>
                                  </p:stCondLst>
                                  <p:childTnLst>
                                    <p:set>
                                      <p:cBhvr>
                                        <p:cTn id="14" dur="1" fill="hold">
                                          <p:stCondLst>
                                            <p:cond delay="0"/>
                                          </p:stCondLst>
                                        </p:cTn>
                                        <p:tgtEl>
                                          <p:spTgt spid="10275"/>
                                        </p:tgtEl>
                                        <p:attrNameLst>
                                          <p:attrName>style.visibility</p:attrName>
                                        </p:attrNameLst>
                                      </p:cBhvr>
                                      <p:to>
                                        <p:strVal val="visible"/>
                                      </p:to>
                                    </p:set>
                                  </p:childTnLst>
                                </p:cTn>
                              </p:par>
                            </p:childTnLst>
                          </p:cTn>
                        </p:par>
                        <p:par>
                          <p:cTn id="15" fill="hold">
                            <p:stCondLst>
                              <p:cond delay="1000"/>
                            </p:stCondLst>
                            <p:childTnLst>
                              <p:par>
                                <p:cTn id="16" presetID="22" presetClass="entr" presetSubtype="2" fill="hold" nodeType="afterEffect">
                                  <p:stCondLst>
                                    <p:cond delay="0"/>
                                  </p:stCondLst>
                                  <p:childTnLst>
                                    <p:set>
                                      <p:cBhvr>
                                        <p:cTn id="17" dur="1" fill="hold">
                                          <p:stCondLst>
                                            <p:cond delay="0"/>
                                          </p:stCondLst>
                                        </p:cTn>
                                        <p:tgtEl>
                                          <p:spTgt spid="10273"/>
                                        </p:tgtEl>
                                        <p:attrNameLst>
                                          <p:attrName>style.visibility</p:attrName>
                                        </p:attrNameLst>
                                      </p:cBhvr>
                                      <p:to>
                                        <p:strVal val="visible"/>
                                      </p:to>
                                    </p:set>
                                    <p:animEffect transition="in" filter="wipe(right)">
                                      <p:cBhvr>
                                        <p:cTn id="18" dur="500"/>
                                        <p:tgtEl>
                                          <p:spTgt spid="10273"/>
                                        </p:tgtEl>
                                      </p:cBhvr>
                                    </p:animEffect>
                                  </p:childTnLst>
                                </p:cTn>
                              </p:par>
                            </p:childTnLst>
                          </p:cTn>
                        </p:par>
                        <p:par>
                          <p:cTn id="19" fill="hold">
                            <p:stCondLst>
                              <p:cond delay="1500"/>
                            </p:stCondLst>
                            <p:childTnLst>
                              <p:par>
                                <p:cTn id="20" presetID="22" presetClass="entr" presetSubtype="1" fill="hold" nodeType="afterEffect">
                                  <p:stCondLst>
                                    <p:cond delay="0"/>
                                  </p:stCondLst>
                                  <p:childTnLst>
                                    <p:set>
                                      <p:cBhvr>
                                        <p:cTn id="21" dur="1" fill="hold">
                                          <p:stCondLst>
                                            <p:cond delay="0"/>
                                          </p:stCondLst>
                                        </p:cTn>
                                        <p:tgtEl>
                                          <p:spTgt spid="10249"/>
                                        </p:tgtEl>
                                        <p:attrNameLst>
                                          <p:attrName>style.visibility</p:attrName>
                                        </p:attrNameLst>
                                      </p:cBhvr>
                                      <p:to>
                                        <p:strVal val="visible"/>
                                      </p:to>
                                    </p:set>
                                    <p:animEffect transition="in" filter="wipe(up)">
                                      <p:cBhvr>
                                        <p:cTn id="22" dur="500"/>
                                        <p:tgtEl>
                                          <p:spTgt spid="10249"/>
                                        </p:tgtEl>
                                      </p:cBhvr>
                                    </p:animEffect>
                                  </p:childTnLst>
                                </p:cTn>
                              </p:par>
                            </p:childTnLst>
                          </p:cTn>
                        </p:par>
                        <p:par>
                          <p:cTn id="23" fill="hold">
                            <p:stCondLst>
                              <p:cond delay="2000"/>
                            </p:stCondLst>
                            <p:childTnLst>
                              <p:par>
                                <p:cTn id="24" presetID="1" presetClass="entr" presetSubtype="0" fill="hold" grpId="0" nodeType="afterEffect">
                                  <p:stCondLst>
                                    <p:cond delay="0"/>
                                  </p:stCondLst>
                                  <p:childTnLst>
                                    <p:set>
                                      <p:cBhvr>
                                        <p:cTn id="25" dur="1" fill="hold">
                                          <p:stCondLst>
                                            <p:cond delay="0"/>
                                          </p:stCondLst>
                                        </p:cTn>
                                        <p:tgtEl>
                                          <p:spTgt spid="10276"/>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27" presetClass="entr" presetSubtype="0" fill="hold" grpId="0" nodeType="clickEffect">
                                  <p:stCondLst>
                                    <p:cond delay="0"/>
                                  </p:stCondLst>
                                  <p:iterate type="lt">
                                    <p:tmPct val="50000"/>
                                  </p:iterate>
                                  <p:childTnLst>
                                    <p:set>
                                      <p:cBhvr>
                                        <p:cTn id="29" dur="1" fill="hold">
                                          <p:stCondLst>
                                            <p:cond delay="0"/>
                                          </p:stCondLst>
                                        </p:cTn>
                                        <p:tgtEl>
                                          <p:spTgt spid="10250"/>
                                        </p:tgtEl>
                                        <p:attrNameLst>
                                          <p:attrName>style.visibility</p:attrName>
                                        </p:attrNameLst>
                                      </p:cBhvr>
                                      <p:to>
                                        <p:strVal val="visible"/>
                                      </p:to>
                                    </p:set>
                                    <p:anim calcmode="discrete" valueType="clr">
                                      <p:cBhvr override="childStyle">
                                        <p:cTn id="30" dur="80"/>
                                        <p:tgtEl>
                                          <p:spTgt spid="10250"/>
                                        </p:tgtEl>
                                        <p:attrNameLst>
                                          <p:attrName>style.color</p:attrName>
                                        </p:attrNameLst>
                                      </p:cBhvr>
                                      <p:tavLst>
                                        <p:tav tm="0">
                                          <p:val>
                                            <p:clrVal>
                                              <a:schemeClr val="accent2"/>
                                            </p:clrVal>
                                          </p:val>
                                        </p:tav>
                                        <p:tav tm="50000">
                                          <p:val>
                                            <p:clrVal>
                                              <a:schemeClr val="hlink"/>
                                            </p:clrVal>
                                          </p:val>
                                        </p:tav>
                                      </p:tavLst>
                                    </p:anim>
                                    <p:anim calcmode="discrete" valueType="clr">
                                      <p:cBhvr>
                                        <p:cTn id="31" dur="80"/>
                                        <p:tgtEl>
                                          <p:spTgt spid="10250"/>
                                        </p:tgtEl>
                                        <p:attrNameLst>
                                          <p:attrName>fillcolor</p:attrName>
                                        </p:attrNameLst>
                                      </p:cBhvr>
                                      <p:tavLst>
                                        <p:tav tm="0">
                                          <p:val>
                                            <p:clrVal>
                                              <a:schemeClr val="accent2"/>
                                            </p:clrVal>
                                          </p:val>
                                        </p:tav>
                                        <p:tav tm="50000">
                                          <p:val>
                                            <p:clrVal>
                                              <a:schemeClr val="hlink"/>
                                            </p:clrVal>
                                          </p:val>
                                        </p:tav>
                                      </p:tavLst>
                                    </p:anim>
                                    <p:set>
                                      <p:cBhvr>
                                        <p:cTn id="32" dur="80"/>
                                        <p:tgtEl>
                                          <p:spTgt spid="10250"/>
                                        </p:tgtEl>
                                        <p:attrNameLst>
                                          <p:attrName>fill.type</p:attrName>
                                        </p:attrNameLst>
                                      </p:cBhvr>
                                      <p:to>
                                        <p:strVal val="solid"/>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0277"/>
                                        </p:tgtEl>
                                        <p:attrNameLst>
                                          <p:attrName>style.visibility</p:attrName>
                                        </p:attrNameLst>
                                      </p:cBhvr>
                                      <p:to>
                                        <p:strVal val="visible"/>
                                      </p:to>
                                    </p:set>
                                  </p:childTnLst>
                                </p:cTn>
                              </p:par>
                            </p:childTnLst>
                          </p:cTn>
                        </p:par>
                        <p:par>
                          <p:cTn id="37" fill="hold">
                            <p:stCondLst>
                              <p:cond delay="0"/>
                            </p:stCondLst>
                            <p:childTnLst>
                              <p:par>
                                <p:cTn id="38" presetID="22" presetClass="entr" presetSubtype="8" fill="hold" nodeType="afterEffect">
                                  <p:stCondLst>
                                    <p:cond delay="0"/>
                                  </p:stCondLst>
                                  <p:childTnLst>
                                    <p:set>
                                      <p:cBhvr>
                                        <p:cTn id="39" dur="1" fill="hold">
                                          <p:stCondLst>
                                            <p:cond delay="0"/>
                                          </p:stCondLst>
                                        </p:cTn>
                                        <p:tgtEl>
                                          <p:spTgt spid="10243"/>
                                        </p:tgtEl>
                                        <p:attrNameLst>
                                          <p:attrName>style.visibility</p:attrName>
                                        </p:attrNameLst>
                                      </p:cBhvr>
                                      <p:to>
                                        <p:strVal val="visible"/>
                                      </p:to>
                                    </p:set>
                                    <p:animEffect transition="in" filter="wipe(left)">
                                      <p:cBhvr>
                                        <p:cTn id="40" dur="500"/>
                                        <p:tgtEl>
                                          <p:spTgt spid="10243"/>
                                        </p:tgtEl>
                                      </p:cBhvr>
                                    </p:animEffect>
                                  </p:childTnLst>
                                </p:cTn>
                              </p:par>
                            </p:childTnLst>
                          </p:cTn>
                        </p:par>
                        <p:par>
                          <p:cTn id="41" fill="hold">
                            <p:stCondLst>
                              <p:cond delay="500"/>
                            </p:stCondLst>
                            <p:childTnLst>
                              <p:par>
                                <p:cTn id="42" presetID="22" presetClass="entr" presetSubtype="8" fill="hold" grpId="0" nodeType="afterEffect">
                                  <p:stCondLst>
                                    <p:cond delay="0"/>
                                  </p:stCondLst>
                                  <p:childTnLst>
                                    <p:set>
                                      <p:cBhvr>
                                        <p:cTn id="43" dur="1" fill="hold">
                                          <p:stCondLst>
                                            <p:cond delay="0"/>
                                          </p:stCondLst>
                                        </p:cTn>
                                        <p:tgtEl>
                                          <p:spTgt spid="10253"/>
                                        </p:tgtEl>
                                        <p:attrNameLst>
                                          <p:attrName>style.visibility</p:attrName>
                                        </p:attrNameLst>
                                      </p:cBhvr>
                                      <p:to>
                                        <p:strVal val="visible"/>
                                      </p:to>
                                    </p:set>
                                    <p:animEffect transition="in" filter="wipe(left)">
                                      <p:cBhvr>
                                        <p:cTn id="44" dur="500"/>
                                        <p:tgtEl>
                                          <p:spTgt spid="10253"/>
                                        </p:tgtEl>
                                      </p:cBhvr>
                                    </p:animEffect>
                                  </p:childTnLst>
                                </p:cTn>
                              </p:par>
                            </p:childTnLst>
                          </p:cTn>
                        </p:par>
                        <p:par>
                          <p:cTn id="45" fill="hold">
                            <p:stCondLst>
                              <p:cond delay="1000"/>
                            </p:stCondLst>
                            <p:childTnLst>
                              <p:par>
                                <p:cTn id="46" presetID="22" presetClass="entr" presetSubtype="1" fill="hold" nodeType="afterEffect">
                                  <p:stCondLst>
                                    <p:cond delay="0"/>
                                  </p:stCondLst>
                                  <p:childTnLst>
                                    <p:set>
                                      <p:cBhvr>
                                        <p:cTn id="47" dur="1" fill="hold">
                                          <p:stCondLst>
                                            <p:cond delay="0"/>
                                          </p:stCondLst>
                                        </p:cTn>
                                        <p:tgtEl>
                                          <p:spTgt spid="10242"/>
                                        </p:tgtEl>
                                        <p:attrNameLst>
                                          <p:attrName>style.visibility</p:attrName>
                                        </p:attrNameLst>
                                      </p:cBhvr>
                                      <p:to>
                                        <p:strVal val="visible"/>
                                      </p:to>
                                    </p:set>
                                    <p:animEffect transition="in" filter="wipe(up)">
                                      <p:cBhvr>
                                        <p:cTn id="48" dur="500"/>
                                        <p:tgtEl>
                                          <p:spTgt spid="10242"/>
                                        </p:tgtEl>
                                      </p:cBhvr>
                                    </p:animEffect>
                                  </p:childTnLst>
                                </p:cTn>
                              </p:par>
                            </p:childTnLst>
                          </p:cTn>
                        </p:par>
                        <p:par>
                          <p:cTn id="49" fill="hold">
                            <p:stCondLst>
                              <p:cond delay="1500"/>
                            </p:stCondLst>
                            <p:childTnLst>
                              <p:par>
                                <p:cTn id="50" presetID="22" presetClass="entr" presetSubtype="8" fill="hold" grpId="0" nodeType="afterEffect">
                                  <p:stCondLst>
                                    <p:cond delay="0"/>
                                  </p:stCondLst>
                                  <p:childTnLst>
                                    <p:set>
                                      <p:cBhvr>
                                        <p:cTn id="51" dur="1" fill="hold">
                                          <p:stCondLst>
                                            <p:cond delay="0"/>
                                          </p:stCondLst>
                                        </p:cTn>
                                        <p:tgtEl>
                                          <p:spTgt spid="10254"/>
                                        </p:tgtEl>
                                        <p:attrNameLst>
                                          <p:attrName>style.visibility</p:attrName>
                                        </p:attrNameLst>
                                      </p:cBhvr>
                                      <p:to>
                                        <p:strVal val="visible"/>
                                      </p:to>
                                    </p:set>
                                    <p:animEffect transition="in" filter="wipe(left)">
                                      <p:cBhvr>
                                        <p:cTn id="52" dur="500"/>
                                        <p:tgtEl>
                                          <p:spTgt spid="10254"/>
                                        </p:tgtEl>
                                      </p:cBhvr>
                                    </p:animEffect>
                                  </p:childTnLst>
                                </p:cTn>
                              </p:par>
                            </p:childTnLst>
                          </p:cTn>
                        </p:par>
                        <p:par>
                          <p:cTn id="53" fill="hold">
                            <p:stCondLst>
                              <p:cond delay="2000"/>
                            </p:stCondLst>
                            <p:childTnLst>
                              <p:par>
                                <p:cTn id="54" presetID="27" presetClass="entr" presetSubtype="0" fill="hold" grpId="0" nodeType="afterEffect">
                                  <p:stCondLst>
                                    <p:cond delay="0"/>
                                  </p:stCondLst>
                                  <p:iterate type="lt">
                                    <p:tmPct val="50000"/>
                                  </p:iterate>
                                  <p:childTnLst>
                                    <p:set>
                                      <p:cBhvr>
                                        <p:cTn id="55" dur="1" fill="hold">
                                          <p:stCondLst>
                                            <p:cond delay="0"/>
                                          </p:stCondLst>
                                        </p:cTn>
                                        <p:tgtEl>
                                          <p:spTgt spid="10257"/>
                                        </p:tgtEl>
                                        <p:attrNameLst>
                                          <p:attrName>style.visibility</p:attrName>
                                        </p:attrNameLst>
                                      </p:cBhvr>
                                      <p:to>
                                        <p:strVal val="visible"/>
                                      </p:to>
                                    </p:set>
                                    <p:anim calcmode="discrete" valueType="clr">
                                      <p:cBhvr override="childStyle">
                                        <p:cTn id="56" dur="80"/>
                                        <p:tgtEl>
                                          <p:spTgt spid="10257"/>
                                        </p:tgtEl>
                                        <p:attrNameLst>
                                          <p:attrName>style.color</p:attrName>
                                        </p:attrNameLst>
                                      </p:cBhvr>
                                      <p:tavLst>
                                        <p:tav tm="0">
                                          <p:val>
                                            <p:clrVal>
                                              <a:schemeClr val="accent2"/>
                                            </p:clrVal>
                                          </p:val>
                                        </p:tav>
                                        <p:tav tm="50000">
                                          <p:val>
                                            <p:clrVal>
                                              <a:schemeClr val="hlink"/>
                                            </p:clrVal>
                                          </p:val>
                                        </p:tav>
                                      </p:tavLst>
                                    </p:anim>
                                    <p:anim calcmode="discrete" valueType="clr">
                                      <p:cBhvr>
                                        <p:cTn id="57" dur="80"/>
                                        <p:tgtEl>
                                          <p:spTgt spid="10257"/>
                                        </p:tgtEl>
                                        <p:attrNameLst>
                                          <p:attrName>fillcolor</p:attrName>
                                        </p:attrNameLst>
                                      </p:cBhvr>
                                      <p:tavLst>
                                        <p:tav tm="0">
                                          <p:val>
                                            <p:clrVal>
                                              <a:schemeClr val="accent2"/>
                                            </p:clrVal>
                                          </p:val>
                                        </p:tav>
                                        <p:tav tm="50000">
                                          <p:val>
                                            <p:clrVal>
                                              <a:schemeClr val="hlink"/>
                                            </p:clrVal>
                                          </p:val>
                                        </p:tav>
                                      </p:tavLst>
                                    </p:anim>
                                    <p:set>
                                      <p:cBhvr>
                                        <p:cTn id="58" dur="80"/>
                                        <p:tgtEl>
                                          <p:spTgt spid="10257"/>
                                        </p:tgtEl>
                                        <p:attrNameLst>
                                          <p:attrName>fill.type</p:attrName>
                                        </p:attrNameLst>
                                      </p:cBhvr>
                                      <p:to>
                                        <p:strVal val="solid"/>
                                      </p:to>
                                    </p:set>
                                  </p:childTnLst>
                                </p:cTn>
                              </p:par>
                            </p:childTnLst>
                          </p:cTn>
                        </p:par>
                      </p:childTnLst>
                    </p:cTn>
                  </p:par>
                  <p:par>
                    <p:cTn id="59" fill="hold">
                      <p:stCondLst>
                        <p:cond delay="indefinite"/>
                      </p:stCondLst>
                      <p:childTnLst>
                        <p:par>
                          <p:cTn id="60" fill="hold">
                            <p:stCondLst>
                              <p:cond delay="0"/>
                            </p:stCondLst>
                            <p:childTnLst>
                              <p:par>
                                <p:cTn id="61" presetID="41" presetClass="entr" presetSubtype="0" fill="hold" grpId="0" nodeType="clickEffect">
                                  <p:stCondLst>
                                    <p:cond delay="0"/>
                                  </p:stCondLst>
                                  <p:iterate type="lt">
                                    <p:tmPct val="10000"/>
                                  </p:iterate>
                                  <p:childTnLst>
                                    <p:set>
                                      <p:cBhvr>
                                        <p:cTn id="62" dur="1" fill="hold">
                                          <p:stCondLst>
                                            <p:cond delay="0"/>
                                          </p:stCondLst>
                                        </p:cTn>
                                        <p:tgtEl>
                                          <p:spTgt spid="10255"/>
                                        </p:tgtEl>
                                        <p:attrNameLst>
                                          <p:attrName>style.visibility</p:attrName>
                                        </p:attrNameLst>
                                      </p:cBhvr>
                                      <p:to>
                                        <p:strVal val="visible"/>
                                      </p:to>
                                    </p:set>
                                    <p:anim calcmode="lin" valueType="num">
                                      <p:cBhvr>
                                        <p:cTn id="63" dur="500" fill="hold"/>
                                        <p:tgtEl>
                                          <p:spTgt spid="10255"/>
                                        </p:tgtEl>
                                        <p:attrNameLst>
                                          <p:attrName>ppt_x</p:attrName>
                                        </p:attrNameLst>
                                      </p:cBhvr>
                                      <p:tavLst>
                                        <p:tav tm="0">
                                          <p:val>
                                            <p:strVal val="#ppt_x"/>
                                          </p:val>
                                        </p:tav>
                                        <p:tav tm="50000">
                                          <p:val>
                                            <p:strVal val="#ppt_x+.1"/>
                                          </p:val>
                                        </p:tav>
                                        <p:tav tm="100000">
                                          <p:val>
                                            <p:strVal val="#ppt_x"/>
                                          </p:val>
                                        </p:tav>
                                      </p:tavLst>
                                    </p:anim>
                                    <p:anim calcmode="lin" valueType="num">
                                      <p:cBhvr>
                                        <p:cTn id="64" dur="500" fill="hold"/>
                                        <p:tgtEl>
                                          <p:spTgt spid="10255"/>
                                        </p:tgtEl>
                                        <p:attrNameLst>
                                          <p:attrName>ppt_y</p:attrName>
                                        </p:attrNameLst>
                                      </p:cBhvr>
                                      <p:tavLst>
                                        <p:tav tm="0">
                                          <p:val>
                                            <p:strVal val="#ppt_y"/>
                                          </p:val>
                                        </p:tav>
                                        <p:tav tm="100000">
                                          <p:val>
                                            <p:strVal val="#ppt_y"/>
                                          </p:val>
                                        </p:tav>
                                      </p:tavLst>
                                    </p:anim>
                                    <p:anim calcmode="lin" valueType="num">
                                      <p:cBhvr>
                                        <p:cTn id="65" dur="500" fill="hold"/>
                                        <p:tgtEl>
                                          <p:spTgt spid="10255"/>
                                        </p:tgtEl>
                                        <p:attrNameLst>
                                          <p:attrName>ppt_h</p:attrName>
                                        </p:attrNameLst>
                                      </p:cBhvr>
                                      <p:tavLst>
                                        <p:tav tm="0">
                                          <p:val>
                                            <p:strVal val="#ppt_h/10"/>
                                          </p:val>
                                        </p:tav>
                                        <p:tav tm="50000">
                                          <p:val>
                                            <p:strVal val="#ppt_h+.01"/>
                                          </p:val>
                                        </p:tav>
                                        <p:tav tm="100000">
                                          <p:val>
                                            <p:strVal val="#ppt_h"/>
                                          </p:val>
                                        </p:tav>
                                      </p:tavLst>
                                    </p:anim>
                                    <p:anim calcmode="lin" valueType="num">
                                      <p:cBhvr>
                                        <p:cTn id="66" dur="500" fill="hold"/>
                                        <p:tgtEl>
                                          <p:spTgt spid="10255"/>
                                        </p:tgtEl>
                                        <p:attrNameLst>
                                          <p:attrName>ppt_w</p:attrName>
                                        </p:attrNameLst>
                                      </p:cBhvr>
                                      <p:tavLst>
                                        <p:tav tm="0">
                                          <p:val>
                                            <p:strVal val="#ppt_w/10"/>
                                          </p:val>
                                        </p:tav>
                                        <p:tav tm="50000">
                                          <p:val>
                                            <p:strVal val="#ppt_w+.01"/>
                                          </p:val>
                                        </p:tav>
                                        <p:tav tm="100000">
                                          <p:val>
                                            <p:strVal val="#ppt_w"/>
                                          </p:val>
                                        </p:tav>
                                      </p:tavLst>
                                    </p:anim>
                                    <p:animEffect transition="in" filter="fade">
                                      <p:cBhvr>
                                        <p:cTn id="67" dur="500" tmFilter="0,0; .5, 1; 1, 1"/>
                                        <p:tgtEl>
                                          <p:spTgt spid="10255"/>
                                        </p:tgtEl>
                                      </p:cBhvr>
                                    </p:animEffect>
                                  </p:childTnLst>
                                </p:cTn>
                              </p:par>
                            </p:childTnLst>
                          </p:cTn>
                        </p:par>
                      </p:childTnLst>
                    </p:cTn>
                  </p:par>
                  <p:par>
                    <p:cTn id="68" fill="hold">
                      <p:stCondLst>
                        <p:cond delay="indefinite"/>
                      </p:stCondLst>
                      <p:childTnLst>
                        <p:par>
                          <p:cTn id="69" fill="hold">
                            <p:stCondLst>
                              <p:cond delay="0"/>
                            </p:stCondLst>
                            <p:childTnLst>
                              <p:par>
                                <p:cTn id="70" presetID="41" presetClass="entr" presetSubtype="0" fill="hold" grpId="0" nodeType="clickEffect">
                                  <p:stCondLst>
                                    <p:cond delay="0"/>
                                  </p:stCondLst>
                                  <p:iterate type="lt">
                                    <p:tmPct val="10000"/>
                                  </p:iterate>
                                  <p:childTnLst>
                                    <p:set>
                                      <p:cBhvr>
                                        <p:cTn id="71" dur="1" fill="hold">
                                          <p:stCondLst>
                                            <p:cond delay="0"/>
                                          </p:stCondLst>
                                        </p:cTn>
                                        <p:tgtEl>
                                          <p:spTgt spid="10269"/>
                                        </p:tgtEl>
                                        <p:attrNameLst>
                                          <p:attrName>style.visibility</p:attrName>
                                        </p:attrNameLst>
                                      </p:cBhvr>
                                      <p:to>
                                        <p:strVal val="visible"/>
                                      </p:to>
                                    </p:set>
                                    <p:anim calcmode="lin" valueType="num">
                                      <p:cBhvr>
                                        <p:cTn id="72" dur="500" fill="hold"/>
                                        <p:tgtEl>
                                          <p:spTgt spid="10269"/>
                                        </p:tgtEl>
                                        <p:attrNameLst>
                                          <p:attrName>ppt_x</p:attrName>
                                        </p:attrNameLst>
                                      </p:cBhvr>
                                      <p:tavLst>
                                        <p:tav tm="0">
                                          <p:val>
                                            <p:strVal val="#ppt_x"/>
                                          </p:val>
                                        </p:tav>
                                        <p:tav tm="50000">
                                          <p:val>
                                            <p:strVal val="#ppt_x+.1"/>
                                          </p:val>
                                        </p:tav>
                                        <p:tav tm="100000">
                                          <p:val>
                                            <p:strVal val="#ppt_x"/>
                                          </p:val>
                                        </p:tav>
                                      </p:tavLst>
                                    </p:anim>
                                    <p:anim calcmode="lin" valueType="num">
                                      <p:cBhvr>
                                        <p:cTn id="73" dur="500" fill="hold"/>
                                        <p:tgtEl>
                                          <p:spTgt spid="10269"/>
                                        </p:tgtEl>
                                        <p:attrNameLst>
                                          <p:attrName>ppt_y</p:attrName>
                                        </p:attrNameLst>
                                      </p:cBhvr>
                                      <p:tavLst>
                                        <p:tav tm="0">
                                          <p:val>
                                            <p:strVal val="#ppt_y"/>
                                          </p:val>
                                        </p:tav>
                                        <p:tav tm="100000">
                                          <p:val>
                                            <p:strVal val="#ppt_y"/>
                                          </p:val>
                                        </p:tav>
                                      </p:tavLst>
                                    </p:anim>
                                    <p:anim calcmode="lin" valueType="num">
                                      <p:cBhvr>
                                        <p:cTn id="74" dur="500" fill="hold"/>
                                        <p:tgtEl>
                                          <p:spTgt spid="10269"/>
                                        </p:tgtEl>
                                        <p:attrNameLst>
                                          <p:attrName>ppt_h</p:attrName>
                                        </p:attrNameLst>
                                      </p:cBhvr>
                                      <p:tavLst>
                                        <p:tav tm="0">
                                          <p:val>
                                            <p:strVal val="#ppt_h/10"/>
                                          </p:val>
                                        </p:tav>
                                        <p:tav tm="50000">
                                          <p:val>
                                            <p:strVal val="#ppt_h+.01"/>
                                          </p:val>
                                        </p:tav>
                                        <p:tav tm="100000">
                                          <p:val>
                                            <p:strVal val="#ppt_h"/>
                                          </p:val>
                                        </p:tav>
                                      </p:tavLst>
                                    </p:anim>
                                    <p:anim calcmode="lin" valueType="num">
                                      <p:cBhvr>
                                        <p:cTn id="75" dur="500" fill="hold"/>
                                        <p:tgtEl>
                                          <p:spTgt spid="10269"/>
                                        </p:tgtEl>
                                        <p:attrNameLst>
                                          <p:attrName>ppt_w</p:attrName>
                                        </p:attrNameLst>
                                      </p:cBhvr>
                                      <p:tavLst>
                                        <p:tav tm="0">
                                          <p:val>
                                            <p:strVal val="#ppt_w/10"/>
                                          </p:val>
                                        </p:tav>
                                        <p:tav tm="50000">
                                          <p:val>
                                            <p:strVal val="#ppt_w+.01"/>
                                          </p:val>
                                        </p:tav>
                                        <p:tav tm="100000">
                                          <p:val>
                                            <p:strVal val="#ppt_w"/>
                                          </p:val>
                                        </p:tav>
                                      </p:tavLst>
                                    </p:anim>
                                    <p:animEffect transition="in" filter="fade">
                                      <p:cBhvr>
                                        <p:cTn id="76" dur="500" tmFilter="0,0; .5, 1; 1, 1"/>
                                        <p:tgtEl>
                                          <p:spTgt spid="102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0" grpId="0"/>
      <p:bldP spid="10253" grpId="0"/>
      <p:bldP spid="10254" grpId="0"/>
      <p:bldP spid="10255" grpId="0" bldLvl="0" animBg="1"/>
      <p:bldP spid="10257" grpId="0"/>
      <p:bldP spid="10269" grpId="0" bldLvl="0" animBg="1"/>
      <p:bldP spid="10275" grpId="0"/>
      <p:bldP spid="10276" grpId="0"/>
      <p:bldP spid="10277"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602" name="文本框 15362"/>
          <p:cNvSpPr txBox="1"/>
          <p:nvPr/>
        </p:nvSpPr>
        <p:spPr>
          <a:xfrm>
            <a:off x="6840538" y="1952625"/>
            <a:ext cx="1152525" cy="519113"/>
          </a:xfrm>
          <a:prstGeom prst="rect">
            <a:avLst/>
          </a:prstGeom>
          <a:noFill/>
          <a:ln w="9525">
            <a:noFill/>
          </a:ln>
        </p:spPr>
        <p:txBody>
          <a:bodyPr anchor="t">
            <a:spAutoFit/>
          </a:bodyPr>
          <a:lstStyle/>
          <a:p>
            <a:pPr>
              <a:spcBef>
                <a:spcPct val="50000"/>
              </a:spcBef>
            </a:pPr>
            <a:r>
              <a:rPr lang="en-US" altLang="zh-CN" sz="2800" b="1">
                <a:latin typeface="Times New Roman" panose="02020603050405020304" pitchFamily="18" charset="0"/>
                <a:ea typeface="华文中宋" pitchFamily="2" charset="-122"/>
              </a:rPr>
              <a:t>( </a:t>
            </a:r>
            <a:r>
              <a:rPr lang="en-US" altLang="zh-CN" sz="2800" b="1" i="1">
                <a:latin typeface="Times New Roman" panose="02020603050405020304" pitchFamily="18" charset="0"/>
                <a:ea typeface="华文中宋" pitchFamily="2" charset="-122"/>
              </a:rPr>
              <a:t>x,y</a:t>
            </a:r>
            <a:r>
              <a:rPr lang="en-US" altLang="zh-CN" sz="2800" b="1">
                <a:latin typeface="Times New Roman" panose="02020603050405020304" pitchFamily="18" charset="0"/>
                <a:ea typeface="华文中宋" pitchFamily="2" charset="-122"/>
              </a:rPr>
              <a:t>)</a:t>
            </a:r>
          </a:p>
        </p:txBody>
      </p:sp>
      <p:graphicFrame>
        <p:nvGraphicFramePr>
          <p:cNvPr id="15366" name="内容占位符 15365"/>
          <p:cNvGraphicFramePr>
            <a:graphicFrameLocks noGrp="1" noChangeAspect="1"/>
          </p:cNvGraphicFramePr>
          <p:nvPr>
            <p:ph sz="quarter" idx="3"/>
            <p:extLst>
              <p:ext uri="{D42A27DB-BD31-4B8C-83A1-F6EECF244321}">
                <p14:modId xmlns:p14="http://schemas.microsoft.com/office/powerpoint/2010/main" val="3203337562"/>
              </p:ext>
            </p:extLst>
          </p:nvPr>
        </p:nvGraphicFramePr>
        <p:xfrm>
          <a:off x="3316777" y="5409112"/>
          <a:ext cx="3962400" cy="1612900"/>
        </p:xfrm>
        <a:graphic>
          <a:graphicData uri="http://schemas.openxmlformats.org/presentationml/2006/ole">
            <mc:AlternateContent xmlns:mc="http://schemas.openxmlformats.org/markup-compatibility/2006">
              <mc:Choice xmlns:v="urn:schemas-microsoft-com:vml" Requires="v">
                <p:oleObj spid="_x0000_s20879" r:id="rId3" imgW="1498600" imgH="609600" progId="Equation.3">
                  <p:embed/>
                </p:oleObj>
              </mc:Choice>
              <mc:Fallback>
                <p:oleObj r:id="rId3" imgW="1498600" imgH="609600" progId="Equation.3">
                  <p:embed/>
                  <p:pic>
                    <p:nvPicPr>
                      <p:cNvPr id="0" name="图片 3084"/>
                      <p:cNvPicPr/>
                      <p:nvPr/>
                    </p:nvPicPr>
                    <p:blipFill>
                      <a:blip r:embed="rId4"/>
                      <a:stretch>
                        <a:fillRect/>
                      </a:stretch>
                    </p:blipFill>
                    <p:spPr>
                      <a:xfrm>
                        <a:off x="3316777" y="5409112"/>
                        <a:ext cx="3962400" cy="1612900"/>
                      </a:xfrm>
                      <a:prstGeom prst="rect">
                        <a:avLst/>
                      </a:prstGeom>
                      <a:noFill/>
                      <a:ln w="38100">
                        <a:miter/>
                      </a:ln>
                    </p:spPr>
                  </p:pic>
                </p:oleObj>
              </mc:Fallback>
            </mc:AlternateContent>
          </a:graphicData>
        </a:graphic>
      </p:graphicFrame>
      <p:sp>
        <p:nvSpPr>
          <p:cNvPr id="25607" name="直接连接符 15367"/>
          <p:cNvSpPr/>
          <p:nvPr/>
        </p:nvSpPr>
        <p:spPr>
          <a:xfrm flipH="1">
            <a:off x="5616575" y="1736725"/>
            <a:ext cx="1588" cy="2665413"/>
          </a:xfrm>
          <a:prstGeom prst="line">
            <a:avLst/>
          </a:prstGeom>
          <a:ln w="38100" cap="flat" cmpd="sng">
            <a:solidFill>
              <a:schemeClr val="tx1"/>
            </a:solidFill>
            <a:prstDash val="solid"/>
            <a:round/>
            <a:headEnd type="none" w="med" len="med"/>
            <a:tailEnd type="triangle" w="med" len="med"/>
          </a:ln>
        </p:spPr>
      </p:sp>
      <p:sp>
        <p:nvSpPr>
          <p:cNvPr id="25608" name="直接连接符 15368"/>
          <p:cNvSpPr/>
          <p:nvPr/>
        </p:nvSpPr>
        <p:spPr>
          <a:xfrm flipV="1">
            <a:off x="5618163" y="1736725"/>
            <a:ext cx="2554287" cy="1588"/>
          </a:xfrm>
          <a:prstGeom prst="line">
            <a:avLst/>
          </a:prstGeom>
          <a:ln w="38100" cap="flat" cmpd="sng">
            <a:solidFill>
              <a:schemeClr val="tx1"/>
            </a:solidFill>
            <a:prstDash val="solid"/>
            <a:round/>
            <a:headEnd type="none" w="med" len="med"/>
            <a:tailEnd type="triangle" w="med" len="med"/>
          </a:ln>
        </p:spPr>
      </p:sp>
      <p:sp>
        <p:nvSpPr>
          <p:cNvPr id="25609" name="椭圆 15369"/>
          <p:cNvSpPr/>
          <p:nvPr/>
        </p:nvSpPr>
        <p:spPr>
          <a:xfrm>
            <a:off x="5473700" y="1592263"/>
            <a:ext cx="287338" cy="287337"/>
          </a:xfrm>
          <a:prstGeom prst="ellipse">
            <a:avLst/>
          </a:prstGeom>
          <a:gradFill rotWithShape="1">
            <a:gsLst>
              <a:gs pos="0">
                <a:srgbClr val="FE3722"/>
              </a:gs>
              <a:gs pos="100000">
                <a:srgbClr val="761910"/>
              </a:gs>
            </a:gsLst>
            <a:path path="rect">
              <a:fillToRect r="100000" b="100000"/>
            </a:path>
            <a:tileRect/>
          </a:gradFill>
          <a:ln w="9525">
            <a:noFill/>
          </a:ln>
        </p:spPr>
        <p:txBody>
          <a:bodyPr anchor="t"/>
          <a:lstStyle/>
          <a:p>
            <a:endParaRPr lang="zh-CN" altLang="en-US">
              <a:latin typeface="Arial" panose="020B0604020202020204" pitchFamily="34" charset="0"/>
              <a:ea typeface="宋体" panose="02010600030101010101" pitchFamily="2" charset="-122"/>
            </a:endParaRPr>
          </a:p>
        </p:txBody>
      </p:sp>
      <p:sp>
        <p:nvSpPr>
          <p:cNvPr id="25610" name="椭圆 15370"/>
          <p:cNvSpPr/>
          <p:nvPr/>
        </p:nvSpPr>
        <p:spPr>
          <a:xfrm>
            <a:off x="5473700" y="1593850"/>
            <a:ext cx="287338" cy="287338"/>
          </a:xfrm>
          <a:prstGeom prst="ellipse">
            <a:avLst/>
          </a:prstGeom>
          <a:gradFill rotWithShape="1">
            <a:gsLst>
              <a:gs pos="0">
                <a:srgbClr val="FE3722"/>
              </a:gs>
              <a:gs pos="100000">
                <a:srgbClr val="761910"/>
              </a:gs>
            </a:gsLst>
            <a:path path="rect">
              <a:fillToRect r="100000" b="100000"/>
            </a:path>
            <a:tileRect/>
          </a:gradFill>
          <a:ln w="9525">
            <a:noFill/>
          </a:ln>
        </p:spPr>
        <p:txBody>
          <a:bodyPr anchor="t"/>
          <a:lstStyle/>
          <a:p>
            <a:endParaRPr lang="zh-CN" altLang="en-US">
              <a:latin typeface="Arial" panose="020B0604020202020204" pitchFamily="34" charset="0"/>
              <a:ea typeface="宋体" panose="02010600030101010101" pitchFamily="2" charset="-122"/>
            </a:endParaRPr>
          </a:p>
        </p:txBody>
      </p:sp>
      <p:sp>
        <p:nvSpPr>
          <p:cNvPr id="25611" name="直接连接符 15371"/>
          <p:cNvSpPr/>
          <p:nvPr/>
        </p:nvSpPr>
        <p:spPr>
          <a:xfrm>
            <a:off x="5618163" y="1736725"/>
            <a:ext cx="720725" cy="0"/>
          </a:xfrm>
          <a:prstGeom prst="line">
            <a:avLst/>
          </a:prstGeom>
          <a:ln w="38100" cap="flat" cmpd="sng">
            <a:solidFill>
              <a:srgbClr val="0000CC"/>
            </a:solidFill>
            <a:prstDash val="solid"/>
            <a:round/>
            <a:headEnd type="none" w="med" len="med"/>
            <a:tailEnd type="triangle" w="med" len="med"/>
          </a:ln>
        </p:spPr>
      </p:sp>
      <p:sp>
        <p:nvSpPr>
          <p:cNvPr id="25612" name="文本框 15372"/>
          <p:cNvSpPr txBox="1"/>
          <p:nvPr/>
        </p:nvSpPr>
        <p:spPr>
          <a:xfrm>
            <a:off x="6013450" y="1196975"/>
            <a:ext cx="828675" cy="519113"/>
          </a:xfrm>
          <a:prstGeom prst="rect">
            <a:avLst/>
          </a:prstGeom>
          <a:noFill/>
          <a:ln w="9525">
            <a:noFill/>
          </a:ln>
        </p:spPr>
        <p:txBody>
          <a:bodyPr anchor="t">
            <a:spAutoFit/>
          </a:bodyPr>
          <a:lstStyle/>
          <a:p>
            <a:pPr>
              <a:spcBef>
                <a:spcPct val="50000"/>
              </a:spcBef>
            </a:pPr>
            <a:r>
              <a:rPr lang="en-US" altLang="zh-CN" sz="2800" b="1" i="1">
                <a:latin typeface="Times New Roman" panose="02020603050405020304" pitchFamily="18" charset="0"/>
                <a:ea typeface="华文中宋" pitchFamily="2" charset="-122"/>
              </a:rPr>
              <a:t>v</a:t>
            </a:r>
            <a:r>
              <a:rPr lang="en-US" altLang="zh-CN" sz="2800" b="1" baseline="-25000">
                <a:latin typeface="Times New Roman" panose="02020603050405020304" pitchFamily="18" charset="0"/>
                <a:ea typeface="华文中宋" pitchFamily="2" charset="-122"/>
              </a:rPr>
              <a:t>0</a:t>
            </a:r>
          </a:p>
        </p:txBody>
      </p:sp>
      <p:sp>
        <p:nvSpPr>
          <p:cNvPr id="25613" name="未知"/>
          <p:cNvSpPr/>
          <p:nvPr/>
        </p:nvSpPr>
        <p:spPr>
          <a:xfrm>
            <a:off x="5653088" y="1738313"/>
            <a:ext cx="1546225" cy="2124075"/>
          </a:xfrm>
          <a:custGeom>
            <a:avLst/>
            <a:gdLst/>
            <a:ahLst/>
            <a:cxnLst/>
            <a:rect l="0" t="0" r="0" b="0"/>
            <a:pathLst>
              <a:path w="2359" h="2041">
                <a:moveTo>
                  <a:pt x="0" y="0"/>
                </a:moveTo>
                <a:cubicBezTo>
                  <a:pt x="64" y="17"/>
                  <a:pt x="128" y="35"/>
                  <a:pt x="181" y="46"/>
                </a:cubicBezTo>
                <a:cubicBezTo>
                  <a:pt x="234" y="57"/>
                  <a:pt x="264" y="53"/>
                  <a:pt x="317" y="68"/>
                </a:cubicBezTo>
                <a:cubicBezTo>
                  <a:pt x="370" y="83"/>
                  <a:pt x="442" y="113"/>
                  <a:pt x="499" y="136"/>
                </a:cubicBezTo>
                <a:cubicBezTo>
                  <a:pt x="556" y="159"/>
                  <a:pt x="605" y="178"/>
                  <a:pt x="658" y="204"/>
                </a:cubicBezTo>
                <a:cubicBezTo>
                  <a:pt x="711" y="230"/>
                  <a:pt x="771" y="268"/>
                  <a:pt x="816" y="295"/>
                </a:cubicBezTo>
                <a:cubicBezTo>
                  <a:pt x="861" y="322"/>
                  <a:pt x="882" y="331"/>
                  <a:pt x="930" y="363"/>
                </a:cubicBezTo>
                <a:cubicBezTo>
                  <a:pt x="978" y="395"/>
                  <a:pt x="1053" y="448"/>
                  <a:pt x="1106" y="490"/>
                </a:cubicBezTo>
                <a:cubicBezTo>
                  <a:pt x="1159" y="532"/>
                  <a:pt x="1197" y="570"/>
                  <a:pt x="1247" y="613"/>
                </a:cubicBezTo>
                <a:cubicBezTo>
                  <a:pt x="1297" y="656"/>
                  <a:pt x="1349" y="696"/>
                  <a:pt x="1406" y="749"/>
                </a:cubicBezTo>
                <a:cubicBezTo>
                  <a:pt x="1463" y="802"/>
                  <a:pt x="1527" y="866"/>
                  <a:pt x="1587" y="930"/>
                </a:cubicBezTo>
                <a:cubicBezTo>
                  <a:pt x="1647" y="994"/>
                  <a:pt x="1712" y="1066"/>
                  <a:pt x="1769" y="1134"/>
                </a:cubicBezTo>
                <a:cubicBezTo>
                  <a:pt x="1826" y="1202"/>
                  <a:pt x="1879" y="1274"/>
                  <a:pt x="1928" y="1338"/>
                </a:cubicBezTo>
                <a:cubicBezTo>
                  <a:pt x="1977" y="1402"/>
                  <a:pt x="2019" y="1456"/>
                  <a:pt x="2064" y="1520"/>
                </a:cubicBezTo>
                <a:cubicBezTo>
                  <a:pt x="2109" y="1584"/>
                  <a:pt x="2158" y="1656"/>
                  <a:pt x="2200" y="1724"/>
                </a:cubicBezTo>
                <a:cubicBezTo>
                  <a:pt x="2242" y="1792"/>
                  <a:pt x="2287" y="1875"/>
                  <a:pt x="2313" y="1928"/>
                </a:cubicBezTo>
                <a:cubicBezTo>
                  <a:pt x="2339" y="1981"/>
                  <a:pt x="2349" y="2011"/>
                  <a:pt x="2359" y="2041"/>
                </a:cubicBezTo>
              </a:path>
            </a:pathLst>
          </a:custGeom>
          <a:noFill/>
          <a:ln w="19050" cap="flat" cmpd="sng">
            <a:solidFill>
              <a:schemeClr val="tx1"/>
            </a:solidFill>
            <a:prstDash val="dash"/>
            <a:round/>
            <a:headEnd type="none" w="med" len="med"/>
            <a:tailEnd type="none" w="med" len="med"/>
          </a:ln>
        </p:spPr>
        <p:txBody>
          <a:bodyPr/>
          <a:lstStyle/>
          <a:p>
            <a:endParaRPr lang="zh-CN" altLang="en-US"/>
          </a:p>
        </p:txBody>
      </p:sp>
      <p:sp>
        <p:nvSpPr>
          <p:cNvPr id="25614" name="文本框 15374"/>
          <p:cNvSpPr txBox="1"/>
          <p:nvPr/>
        </p:nvSpPr>
        <p:spPr>
          <a:xfrm>
            <a:off x="7920038" y="1665288"/>
            <a:ext cx="503237" cy="519112"/>
          </a:xfrm>
          <a:prstGeom prst="rect">
            <a:avLst/>
          </a:prstGeom>
          <a:noFill/>
          <a:ln w="9525">
            <a:noFill/>
          </a:ln>
        </p:spPr>
        <p:txBody>
          <a:bodyPr anchor="t">
            <a:spAutoFit/>
          </a:bodyPr>
          <a:lstStyle/>
          <a:p>
            <a:pPr>
              <a:spcBef>
                <a:spcPct val="50000"/>
              </a:spcBef>
            </a:pPr>
            <a:r>
              <a:rPr lang="en-US" altLang="zh-CN" sz="2800" b="1" i="1">
                <a:latin typeface="Times New Roman" panose="02020603050405020304" pitchFamily="18" charset="0"/>
                <a:ea typeface="华文中宋" pitchFamily="2" charset="-122"/>
              </a:rPr>
              <a:t>x</a:t>
            </a:r>
          </a:p>
        </p:txBody>
      </p:sp>
      <p:sp>
        <p:nvSpPr>
          <p:cNvPr id="25615" name="文本框 15375"/>
          <p:cNvSpPr txBox="1"/>
          <p:nvPr/>
        </p:nvSpPr>
        <p:spPr>
          <a:xfrm>
            <a:off x="5724525" y="4005263"/>
            <a:ext cx="503238" cy="519112"/>
          </a:xfrm>
          <a:prstGeom prst="rect">
            <a:avLst/>
          </a:prstGeom>
          <a:noFill/>
          <a:ln w="9525">
            <a:noFill/>
          </a:ln>
        </p:spPr>
        <p:txBody>
          <a:bodyPr anchor="t">
            <a:spAutoFit/>
          </a:bodyPr>
          <a:lstStyle/>
          <a:p>
            <a:pPr>
              <a:spcBef>
                <a:spcPct val="50000"/>
              </a:spcBef>
            </a:pPr>
            <a:r>
              <a:rPr lang="en-US" altLang="zh-CN" sz="2800" b="1" i="1">
                <a:latin typeface="Times New Roman" panose="02020603050405020304" pitchFamily="18" charset="0"/>
                <a:ea typeface="华文中宋" pitchFamily="2" charset="-122"/>
              </a:rPr>
              <a:t>y</a:t>
            </a:r>
          </a:p>
        </p:txBody>
      </p:sp>
      <p:sp>
        <p:nvSpPr>
          <p:cNvPr id="25616" name="椭圆 15376"/>
          <p:cNvSpPr/>
          <p:nvPr/>
        </p:nvSpPr>
        <p:spPr>
          <a:xfrm>
            <a:off x="6478588" y="2443163"/>
            <a:ext cx="287337" cy="287337"/>
          </a:xfrm>
          <a:prstGeom prst="ellipse">
            <a:avLst/>
          </a:prstGeom>
          <a:gradFill rotWithShape="1">
            <a:gsLst>
              <a:gs pos="0">
                <a:srgbClr val="FE3722"/>
              </a:gs>
              <a:gs pos="100000">
                <a:srgbClr val="761910"/>
              </a:gs>
            </a:gsLst>
            <a:path path="rect">
              <a:fillToRect r="100000" b="100000"/>
            </a:path>
            <a:tileRect/>
          </a:gradFill>
          <a:ln w="9525">
            <a:noFill/>
          </a:ln>
        </p:spPr>
        <p:txBody>
          <a:bodyPr anchor="t"/>
          <a:lstStyle/>
          <a:p>
            <a:endParaRPr lang="zh-CN" altLang="en-US">
              <a:latin typeface="Arial" panose="020B0604020202020204" pitchFamily="34" charset="0"/>
              <a:ea typeface="宋体" panose="02010600030101010101" pitchFamily="2" charset="-122"/>
            </a:endParaRPr>
          </a:p>
        </p:txBody>
      </p:sp>
      <p:sp>
        <p:nvSpPr>
          <p:cNvPr id="25617" name="文本框 15377"/>
          <p:cNvSpPr txBox="1"/>
          <p:nvPr/>
        </p:nvSpPr>
        <p:spPr>
          <a:xfrm>
            <a:off x="6586538" y="2047875"/>
            <a:ext cx="503237" cy="519113"/>
          </a:xfrm>
          <a:prstGeom prst="rect">
            <a:avLst/>
          </a:prstGeom>
          <a:noFill/>
          <a:ln w="9525">
            <a:noFill/>
          </a:ln>
        </p:spPr>
        <p:txBody>
          <a:bodyPr anchor="t">
            <a:spAutoFit/>
          </a:bodyPr>
          <a:lstStyle/>
          <a:p>
            <a:pPr>
              <a:spcBef>
                <a:spcPct val="50000"/>
              </a:spcBef>
            </a:pPr>
            <a:r>
              <a:rPr lang="en-US" altLang="zh-CN" sz="2800" b="1">
                <a:latin typeface="华文中宋" pitchFamily="2" charset="-122"/>
                <a:ea typeface="华文中宋" pitchFamily="2" charset="-122"/>
              </a:rPr>
              <a:t>P</a:t>
            </a:r>
          </a:p>
        </p:txBody>
      </p:sp>
      <p:sp>
        <p:nvSpPr>
          <p:cNvPr id="25618" name="文本框 15378"/>
          <p:cNvSpPr txBox="1"/>
          <p:nvPr/>
        </p:nvSpPr>
        <p:spPr>
          <a:xfrm>
            <a:off x="7234238" y="2262188"/>
            <a:ext cx="828675" cy="519112"/>
          </a:xfrm>
          <a:prstGeom prst="rect">
            <a:avLst/>
          </a:prstGeom>
          <a:noFill/>
          <a:ln w="9525">
            <a:noFill/>
          </a:ln>
        </p:spPr>
        <p:txBody>
          <a:bodyPr anchor="t">
            <a:spAutoFit/>
          </a:bodyPr>
          <a:lstStyle/>
          <a:p>
            <a:pPr>
              <a:spcBef>
                <a:spcPct val="50000"/>
              </a:spcBef>
            </a:pPr>
            <a:r>
              <a:rPr lang="en-US" altLang="zh-CN" sz="2800" b="1" i="1" dirty="0" err="1">
                <a:latin typeface="Times New Roman" panose="02020603050405020304" pitchFamily="18" charset="0"/>
                <a:ea typeface="华文中宋" pitchFamily="2" charset="-122"/>
              </a:rPr>
              <a:t>v</a:t>
            </a:r>
            <a:r>
              <a:rPr lang="en-US" altLang="zh-CN" sz="2800" b="1" i="1" baseline="-25000" dirty="0" err="1">
                <a:latin typeface="Times New Roman" panose="02020603050405020304" pitchFamily="18" charset="0"/>
                <a:ea typeface="华文中宋" pitchFamily="2" charset="-122"/>
              </a:rPr>
              <a:t>x</a:t>
            </a:r>
            <a:endParaRPr lang="en-US" altLang="zh-CN" sz="2800" b="1" i="1" baseline="-25000" dirty="0">
              <a:latin typeface="Times New Roman" panose="02020603050405020304" pitchFamily="18" charset="0"/>
              <a:ea typeface="华文中宋" pitchFamily="2" charset="-122"/>
            </a:endParaRPr>
          </a:p>
        </p:txBody>
      </p:sp>
      <p:sp>
        <p:nvSpPr>
          <p:cNvPr id="25619" name="文本框 15379"/>
          <p:cNvSpPr txBox="1"/>
          <p:nvPr/>
        </p:nvSpPr>
        <p:spPr>
          <a:xfrm>
            <a:off x="6370638" y="3286125"/>
            <a:ext cx="828675" cy="519113"/>
          </a:xfrm>
          <a:prstGeom prst="rect">
            <a:avLst/>
          </a:prstGeom>
          <a:noFill/>
          <a:ln w="9525">
            <a:noFill/>
          </a:ln>
        </p:spPr>
        <p:txBody>
          <a:bodyPr anchor="t">
            <a:spAutoFit/>
          </a:bodyPr>
          <a:lstStyle/>
          <a:p>
            <a:pPr>
              <a:spcBef>
                <a:spcPct val="50000"/>
              </a:spcBef>
            </a:pPr>
            <a:r>
              <a:rPr lang="en-US" altLang="zh-CN" sz="2800" b="1" i="1" dirty="0" err="1">
                <a:latin typeface="Times New Roman" panose="02020603050405020304" pitchFamily="18" charset="0"/>
                <a:ea typeface="华文中宋" pitchFamily="2" charset="-122"/>
              </a:rPr>
              <a:t>v</a:t>
            </a:r>
            <a:r>
              <a:rPr lang="en-US" altLang="zh-CN" sz="2800" b="1" i="1" baseline="-25000" dirty="0" err="1">
                <a:latin typeface="Times New Roman" panose="02020603050405020304" pitchFamily="18" charset="0"/>
                <a:ea typeface="华文中宋" pitchFamily="2" charset="-122"/>
              </a:rPr>
              <a:t>y</a:t>
            </a:r>
            <a:endParaRPr lang="en-US" altLang="zh-CN" sz="2800" b="1" i="1" baseline="-25000" dirty="0">
              <a:latin typeface="Times New Roman" panose="02020603050405020304" pitchFamily="18" charset="0"/>
              <a:ea typeface="华文中宋" pitchFamily="2" charset="-122"/>
            </a:endParaRPr>
          </a:p>
        </p:txBody>
      </p:sp>
      <p:sp>
        <p:nvSpPr>
          <p:cNvPr id="25620" name="直接连接符 15380"/>
          <p:cNvSpPr/>
          <p:nvPr/>
        </p:nvSpPr>
        <p:spPr>
          <a:xfrm>
            <a:off x="6623050" y="2565400"/>
            <a:ext cx="611188" cy="877888"/>
          </a:xfrm>
          <a:prstGeom prst="line">
            <a:avLst/>
          </a:prstGeom>
          <a:ln w="38100" cap="flat" cmpd="sng">
            <a:solidFill>
              <a:schemeClr val="tx1"/>
            </a:solidFill>
            <a:prstDash val="solid"/>
            <a:round/>
            <a:headEnd type="none" w="med" len="med"/>
            <a:tailEnd type="triangle" w="med" len="med"/>
          </a:ln>
        </p:spPr>
      </p:sp>
      <p:sp>
        <p:nvSpPr>
          <p:cNvPr id="25621" name="文本框 15381"/>
          <p:cNvSpPr txBox="1"/>
          <p:nvPr/>
        </p:nvSpPr>
        <p:spPr>
          <a:xfrm>
            <a:off x="7234238" y="3178175"/>
            <a:ext cx="828675" cy="519113"/>
          </a:xfrm>
          <a:prstGeom prst="rect">
            <a:avLst/>
          </a:prstGeom>
          <a:noFill/>
          <a:ln w="9525">
            <a:noFill/>
          </a:ln>
        </p:spPr>
        <p:txBody>
          <a:bodyPr anchor="t">
            <a:spAutoFit/>
          </a:bodyPr>
          <a:lstStyle/>
          <a:p>
            <a:pPr>
              <a:spcBef>
                <a:spcPct val="50000"/>
              </a:spcBef>
            </a:pPr>
            <a:r>
              <a:rPr lang="en-US" altLang="zh-CN" sz="2800" b="1" i="1" dirty="0">
                <a:latin typeface="Times New Roman" panose="02020603050405020304" pitchFamily="18" charset="0"/>
                <a:ea typeface="华文中宋" pitchFamily="2" charset="-122"/>
              </a:rPr>
              <a:t>v</a:t>
            </a:r>
            <a:endParaRPr lang="en-US" altLang="zh-CN" sz="2800" b="1" i="1" baseline="-25000" dirty="0">
              <a:latin typeface="Times New Roman" panose="02020603050405020304" pitchFamily="18" charset="0"/>
              <a:ea typeface="华文中宋" pitchFamily="2" charset="-122"/>
            </a:endParaRPr>
          </a:p>
        </p:txBody>
      </p:sp>
      <p:grpSp>
        <p:nvGrpSpPr>
          <p:cNvPr id="25622" name="组合 15382"/>
          <p:cNvGrpSpPr/>
          <p:nvPr/>
        </p:nvGrpSpPr>
        <p:grpSpPr>
          <a:xfrm>
            <a:off x="6623050" y="2530475"/>
            <a:ext cx="611188" cy="900113"/>
            <a:chOff x="0" y="0"/>
            <a:chExt cx="385" cy="567"/>
          </a:xfrm>
        </p:grpSpPr>
        <p:sp>
          <p:nvSpPr>
            <p:cNvPr id="25623" name="直接连接符 15383"/>
            <p:cNvSpPr/>
            <p:nvPr/>
          </p:nvSpPr>
          <p:spPr>
            <a:xfrm flipV="1">
              <a:off x="385" y="0"/>
              <a:ext cx="0" cy="544"/>
            </a:xfrm>
            <a:prstGeom prst="line">
              <a:avLst/>
            </a:prstGeom>
            <a:ln w="9525" cap="flat" cmpd="sng">
              <a:solidFill>
                <a:schemeClr val="tx1"/>
              </a:solidFill>
              <a:prstDash val="dash"/>
              <a:round/>
              <a:headEnd type="none" w="med" len="med"/>
              <a:tailEnd type="none" w="med" len="med"/>
            </a:ln>
          </p:spPr>
        </p:sp>
        <p:sp>
          <p:nvSpPr>
            <p:cNvPr id="25624" name="直接连接符 15384"/>
            <p:cNvSpPr/>
            <p:nvPr/>
          </p:nvSpPr>
          <p:spPr>
            <a:xfrm>
              <a:off x="0" y="22"/>
              <a:ext cx="0" cy="545"/>
            </a:xfrm>
            <a:prstGeom prst="line">
              <a:avLst/>
            </a:prstGeom>
            <a:ln w="38100" cap="flat" cmpd="sng">
              <a:solidFill>
                <a:schemeClr val="accent2"/>
              </a:solidFill>
              <a:prstDash val="solid"/>
              <a:round/>
              <a:headEnd type="none" w="med" len="med"/>
              <a:tailEnd type="triangle" w="med" len="med"/>
            </a:ln>
          </p:spPr>
        </p:sp>
        <p:sp>
          <p:nvSpPr>
            <p:cNvPr id="25625" name="直接连接符 15385"/>
            <p:cNvSpPr/>
            <p:nvPr/>
          </p:nvSpPr>
          <p:spPr>
            <a:xfrm>
              <a:off x="0" y="567"/>
              <a:ext cx="385" cy="0"/>
            </a:xfrm>
            <a:prstGeom prst="line">
              <a:avLst/>
            </a:prstGeom>
            <a:ln w="9525" cap="flat" cmpd="sng">
              <a:solidFill>
                <a:schemeClr val="tx1"/>
              </a:solidFill>
              <a:prstDash val="dash"/>
              <a:round/>
              <a:headEnd type="none" w="med" len="med"/>
              <a:tailEnd type="none" w="med" len="med"/>
            </a:ln>
          </p:spPr>
        </p:sp>
        <p:sp>
          <p:nvSpPr>
            <p:cNvPr id="25626" name="直接连接符 15386"/>
            <p:cNvSpPr/>
            <p:nvPr/>
          </p:nvSpPr>
          <p:spPr>
            <a:xfrm>
              <a:off x="0" y="22"/>
              <a:ext cx="385" cy="0"/>
            </a:xfrm>
            <a:prstGeom prst="line">
              <a:avLst/>
            </a:prstGeom>
            <a:ln w="38100" cap="flat" cmpd="sng">
              <a:solidFill>
                <a:schemeClr val="accent2"/>
              </a:solidFill>
              <a:prstDash val="solid"/>
              <a:round/>
              <a:headEnd type="none" w="med" len="med"/>
              <a:tailEnd type="triangle" w="med" len="med"/>
            </a:ln>
          </p:spPr>
        </p:sp>
      </p:grpSp>
      <p:sp>
        <p:nvSpPr>
          <p:cNvPr id="15388" name="直接连接符 15387"/>
          <p:cNvSpPr/>
          <p:nvPr/>
        </p:nvSpPr>
        <p:spPr>
          <a:xfrm>
            <a:off x="5616575" y="1701800"/>
            <a:ext cx="1042988" cy="898525"/>
          </a:xfrm>
          <a:prstGeom prst="line">
            <a:avLst/>
          </a:prstGeom>
          <a:ln w="38100" cap="flat" cmpd="sng">
            <a:solidFill>
              <a:schemeClr val="tx1"/>
            </a:solidFill>
            <a:prstDash val="solid"/>
            <a:round/>
            <a:headEnd type="none" w="med" len="med"/>
            <a:tailEnd type="triangle" w="lg" len="lg"/>
          </a:ln>
        </p:spPr>
      </p:sp>
      <p:sp>
        <p:nvSpPr>
          <p:cNvPr id="15389" name="直接连接符 15388"/>
          <p:cNvSpPr/>
          <p:nvPr/>
        </p:nvSpPr>
        <p:spPr>
          <a:xfrm flipV="1">
            <a:off x="5616575" y="1700213"/>
            <a:ext cx="1042988" cy="1587"/>
          </a:xfrm>
          <a:prstGeom prst="line">
            <a:avLst/>
          </a:prstGeom>
          <a:ln w="38100" cap="flat" cmpd="sng">
            <a:solidFill>
              <a:srgbClr val="FF0000"/>
            </a:solidFill>
            <a:prstDash val="solid"/>
            <a:round/>
            <a:headEnd type="none" w="med" len="med"/>
            <a:tailEnd type="triangle" w="med" len="med"/>
          </a:ln>
        </p:spPr>
      </p:sp>
      <p:sp>
        <p:nvSpPr>
          <p:cNvPr id="15390" name="直接连接符 15389"/>
          <p:cNvSpPr/>
          <p:nvPr/>
        </p:nvSpPr>
        <p:spPr>
          <a:xfrm>
            <a:off x="5616575" y="1738313"/>
            <a:ext cx="0" cy="827087"/>
          </a:xfrm>
          <a:prstGeom prst="line">
            <a:avLst/>
          </a:prstGeom>
          <a:ln w="38100" cap="flat" cmpd="sng">
            <a:solidFill>
              <a:srgbClr val="FF0000"/>
            </a:solidFill>
            <a:prstDash val="solid"/>
            <a:round/>
            <a:headEnd type="none" w="med" len="med"/>
            <a:tailEnd type="triangle" w="med" len="med"/>
          </a:ln>
        </p:spPr>
      </p:sp>
      <p:sp>
        <p:nvSpPr>
          <p:cNvPr id="15391" name="直接连接符 15390"/>
          <p:cNvSpPr/>
          <p:nvPr/>
        </p:nvSpPr>
        <p:spPr>
          <a:xfrm flipV="1">
            <a:off x="6624638" y="1736725"/>
            <a:ext cx="0" cy="828675"/>
          </a:xfrm>
          <a:prstGeom prst="line">
            <a:avLst/>
          </a:prstGeom>
          <a:ln w="9525" cap="flat" cmpd="sng">
            <a:solidFill>
              <a:schemeClr val="tx1"/>
            </a:solidFill>
            <a:prstDash val="dash"/>
            <a:round/>
            <a:headEnd type="none" w="med" len="med"/>
            <a:tailEnd type="none" w="med" len="med"/>
          </a:ln>
        </p:spPr>
      </p:sp>
      <p:sp>
        <p:nvSpPr>
          <p:cNvPr id="15392" name="直接连接符 15391"/>
          <p:cNvSpPr/>
          <p:nvPr/>
        </p:nvSpPr>
        <p:spPr>
          <a:xfrm flipH="1">
            <a:off x="5651500" y="2565400"/>
            <a:ext cx="973138" cy="0"/>
          </a:xfrm>
          <a:prstGeom prst="line">
            <a:avLst/>
          </a:prstGeom>
          <a:ln w="9525" cap="flat" cmpd="sng">
            <a:solidFill>
              <a:schemeClr val="tx1"/>
            </a:solidFill>
            <a:prstDash val="dash"/>
            <a:round/>
            <a:headEnd type="none" w="med" len="med"/>
            <a:tailEnd type="none" w="med" len="med"/>
          </a:ln>
        </p:spPr>
      </p:sp>
      <p:sp>
        <p:nvSpPr>
          <p:cNvPr id="15393" name="文本框 15392"/>
          <p:cNvSpPr txBox="1"/>
          <p:nvPr/>
        </p:nvSpPr>
        <p:spPr>
          <a:xfrm>
            <a:off x="5938838" y="2117725"/>
            <a:ext cx="828675" cy="519113"/>
          </a:xfrm>
          <a:prstGeom prst="rect">
            <a:avLst/>
          </a:prstGeom>
          <a:noFill/>
          <a:ln w="9525">
            <a:noFill/>
          </a:ln>
        </p:spPr>
        <p:txBody>
          <a:bodyPr anchor="t">
            <a:spAutoFit/>
          </a:bodyPr>
          <a:lstStyle/>
          <a:p>
            <a:pPr>
              <a:spcBef>
                <a:spcPct val="50000"/>
              </a:spcBef>
            </a:pPr>
            <a:r>
              <a:rPr lang="en-US" altLang="zh-CN" sz="2800" b="1" i="1" dirty="0">
                <a:latin typeface="Times New Roman" panose="02020603050405020304" pitchFamily="18" charset="0"/>
                <a:ea typeface="华文中宋" pitchFamily="2" charset="-122"/>
              </a:rPr>
              <a:t>l</a:t>
            </a:r>
            <a:endParaRPr lang="en-US" altLang="zh-CN" sz="2800" b="1" i="1" baseline="-25000" dirty="0">
              <a:latin typeface="Times New Roman" panose="02020603050405020304" pitchFamily="18" charset="0"/>
              <a:ea typeface="华文中宋" pitchFamily="2" charset="-122"/>
            </a:endParaRPr>
          </a:p>
        </p:txBody>
      </p:sp>
      <p:sp>
        <p:nvSpPr>
          <p:cNvPr id="25633" name="文本框 15393"/>
          <p:cNvSpPr txBox="1"/>
          <p:nvPr/>
        </p:nvSpPr>
        <p:spPr>
          <a:xfrm>
            <a:off x="6614821" y="2503089"/>
            <a:ext cx="828675" cy="457200"/>
          </a:xfrm>
          <a:prstGeom prst="rect">
            <a:avLst/>
          </a:prstGeom>
          <a:noFill/>
          <a:ln w="9525">
            <a:noFill/>
          </a:ln>
        </p:spPr>
        <p:txBody>
          <a:bodyPr anchor="t">
            <a:spAutoFit/>
          </a:bodyPr>
          <a:lstStyle/>
          <a:p>
            <a:pPr>
              <a:spcBef>
                <a:spcPct val="50000"/>
              </a:spcBef>
            </a:pPr>
            <a:r>
              <a:rPr lang="en-US" altLang="zh-CN" sz="2400" b="1" i="1" dirty="0">
                <a:latin typeface="Times New Roman" panose="02020603050405020304" pitchFamily="18" charset="0"/>
                <a:ea typeface="华文中宋" pitchFamily="2" charset="-122"/>
              </a:rPr>
              <a:t>θ</a:t>
            </a:r>
            <a:endParaRPr lang="en-US" altLang="zh-CN" sz="2400" b="1" i="1" baseline="-25000" dirty="0">
              <a:latin typeface="Times New Roman" panose="02020603050405020304" pitchFamily="18" charset="0"/>
              <a:ea typeface="华文中宋" pitchFamily="2" charset="-122"/>
            </a:endParaRPr>
          </a:p>
        </p:txBody>
      </p:sp>
      <p:sp>
        <p:nvSpPr>
          <p:cNvPr id="15395" name="文本框 15394"/>
          <p:cNvSpPr txBox="1"/>
          <p:nvPr/>
        </p:nvSpPr>
        <p:spPr>
          <a:xfrm>
            <a:off x="6588125" y="1233488"/>
            <a:ext cx="503238" cy="519112"/>
          </a:xfrm>
          <a:prstGeom prst="rect">
            <a:avLst/>
          </a:prstGeom>
          <a:noFill/>
          <a:ln w="9525">
            <a:noFill/>
          </a:ln>
        </p:spPr>
        <p:txBody>
          <a:bodyPr anchor="t">
            <a:spAutoFit/>
          </a:bodyPr>
          <a:lstStyle/>
          <a:p>
            <a:pPr>
              <a:spcBef>
                <a:spcPct val="50000"/>
              </a:spcBef>
            </a:pPr>
            <a:r>
              <a:rPr lang="en-US" altLang="zh-CN" sz="2800" b="1" i="1">
                <a:latin typeface="Times New Roman" panose="02020603050405020304" pitchFamily="18" charset="0"/>
                <a:ea typeface="华文中宋" pitchFamily="2" charset="-122"/>
              </a:rPr>
              <a:t>x</a:t>
            </a:r>
          </a:p>
        </p:txBody>
      </p:sp>
      <p:sp>
        <p:nvSpPr>
          <p:cNvPr id="15396" name="文本框 15395"/>
          <p:cNvSpPr txBox="1"/>
          <p:nvPr/>
        </p:nvSpPr>
        <p:spPr>
          <a:xfrm>
            <a:off x="5184775" y="2276475"/>
            <a:ext cx="503238" cy="519113"/>
          </a:xfrm>
          <a:prstGeom prst="rect">
            <a:avLst/>
          </a:prstGeom>
          <a:noFill/>
          <a:ln w="9525">
            <a:noFill/>
          </a:ln>
        </p:spPr>
        <p:txBody>
          <a:bodyPr anchor="t">
            <a:spAutoFit/>
          </a:bodyPr>
          <a:lstStyle/>
          <a:p>
            <a:pPr>
              <a:spcBef>
                <a:spcPct val="50000"/>
              </a:spcBef>
            </a:pPr>
            <a:r>
              <a:rPr lang="en-US" altLang="zh-CN" sz="2800" b="1" i="1" dirty="0">
                <a:latin typeface="Times New Roman" panose="02020603050405020304" pitchFamily="18" charset="0"/>
                <a:ea typeface="华文中宋" pitchFamily="2" charset="-122"/>
              </a:rPr>
              <a:t>y</a:t>
            </a:r>
          </a:p>
        </p:txBody>
      </p:sp>
      <p:sp>
        <p:nvSpPr>
          <p:cNvPr id="25636" name="文本框 15396"/>
          <p:cNvSpPr txBox="1"/>
          <p:nvPr/>
        </p:nvSpPr>
        <p:spPr>
          <a:xfrm>
            <a:off x="5040313" y="1449388"/>
            <a:ext cx="468312" cy="519112"/>
          </a:xfrm>
          <a:prstGeom prst="rect">
            <a:avLst/>
          </a:prstGeom>
          <a:noFill/>
          <a:ln w="9525">
            <a:noFill/>
          </a:ln>
        </p:spPr>
        <p:txBody>
          <a:bodyPr anchor="t">
            <a:spAutoFit/>
          </a:bodyPr>
          <a:lstStyle/>
          <a:p>
            <a:pPr>
              <a:spcBef>
                <a:spcPct val="50000"/>
              </a:spcBef>
            </a:pPr>
            <a:r>
              <a:rPr lang="en-US" altLang="zh-CN" sz="2800" b="1">
                <a:latin typeface="华文中宋" pitchFamily="2" charset="-122"/>
                <a:ea typeface="华文中宋" pitchFamily="2" charset="-122"/>
              </a:rPr>
              <a:t>O</a:t>
            </a:r>
          </a:p>
        </p:txBody>
      </p:sp>
      <p:graphicFrame>
        <p:nvGraphicFramePr>
          <p:cNvPr id="15399" name="对象 15398"/>
          <p:cNvGraphicFramePr>
            <a:graphicFrameLocks noChangeAspect="1"/>
          </p:cNvGraphicFramePr>
          <p:nvPr/>
        </p:nvGraphicFramePr>
        <p:xfrm>
          <a:off x="5943600" y="1752600"/>
          <a:ext cx="387350" cy="457200"/>
        </p:xfrm>
        <a:graphic>
          <a:graphicData uri="http://schemas.openxmlformats.org/presentationml/2006/ole">
            <mc:AlternateContent xmlns:mc="http://schemas.openxmlformats.org/markup-compatibility/2006">
              <mc:Choice xmlns:v="urn:schemas-microsoft-com:vml" Requires="v">
                <p:oleObj spid="_x0000_s20880" r:id="rId5" imgW="140335" imgH="165735" progId="Equation.3">
                  <p:embed/>
                </p:oleObj>
              </mc:Choice>
              <mc:Fallback>
                <p:oleObj r:id="rId5" imgW="140335" imgH="165735" progId="Equation.3">
                  <p:embed/>
                  <p:pic>
                    <p:nvPicPr>
                      <p:cNvPr id="0" name="图片 3089"/>
                      <p:cNvPicPr/>
                      <p:nvPr/>
                    </p:nvPicPr>
                    <p:blipFill>
                      <a:blip r:embed="rId6"/>
                      <a:stretch>
                        <a:fillRect/>
                      </a:stretch>
                    </p:blipFill>
                    <p:spPr>
                      <a:xfrm>
                        <a:off x="5943600" y="1752600"/>
                        <a:ext cx="387350" cy="457200"/>
                      </a:xfrm>
                      <a:prstGeom prst="rect">
                        <a:avLst/>
                      </a:prstGeom>
                      <a:noFill/>
                      <a:ln w="38100">
                        <a:noFill/>
                        <a:miter/>
                      </a:ln>
                    </p:spPr>
                  </p:pic>
                </p:oleObj>
              </mc:Fallback>
            </mc:AlternateContent>
          </a:graphicData>
        </a:graphic>
      </p:graphicFrame>
      <p:sp>
        <p:nvSpPr>
          <p:cNvPr id="48" name="文本框 11265">
            <a:extLst>
              <a:ext uri="{FF2B5EF4-FFF2-40B4-BE49-F238E27FC236}">
                <a16:creationId xmlns:a16="http://schemas.microsoft.com/office/drawing/2014/main" id="{7A714FB0-19AA-419F-A913-1F283CA436D0}"/>
              </a:ext>
            </a:extLst>
          </p:cNvPr>
          <p:cNvSpPr txBox="1"/>
          <p:nvPr/>
        </p:nvSpPr>
        <p:spPr>
          <a:xfrm>
            <a:off x="23967" y="110732"/>
            <a:ext cx="5622925" cy="641350"/>
          </a:xfrm>
          <a:prstGeom prst="rect">
            <a:avLst/>
          </a:prstGeom>
          <a:noFill/>
          <a:ln w="9525">
            <a:noFill/>
          </a:ln>
        </p:spPr>
        <p:txBody>
          <a:bodyPr anchor="t">
            <a:spAutoFit/>
          </a:bodyPr>
          <a:lstStyle/>
          <a:p>
            <a:pPr>
              <a:spcBef>
                <a:spcPct val="50000"/>
              </a:spcBef>
            </a:pPr>
            <a:r>
              <a:rPr lang="zh-CN" altLang="en-US" sz="3600" b="1" dirty="0">
                <a:solidFill>
                  <a:srgbClr val="04060C"/>
                </a:solidFill>
                <a:latin typeface="Times New Roman" panose="02020603050405020304" pitchFamily="18" charset="0"/>
                <a:ea typeface="华文中宋" pitchFamily="2" charset="-122"/>
              </a:rPr>
              <a:t>三、平抛运动特点</a:t>
            </a:r>
          </a:p>
        </p:txBody>
      </p:sp>
      <p:sp>
        <p:nvSpPr>
          <p:cNvPr id="49" name="文本框 11267">
            <a:extLst>
              <a:ext uri="{FF2B5EF4-FFF2-40B4-BE49-F238E27FC236}">
                <a16:creationId xmlns:a16="http://schemas.microsoft.com/office/drawing/2014/main" id="{7D3BD0FF-EA88-43ED-A80E-2983B42FA5D0}"/>
              </a:ext>
            </a:extLst>
          </p:cNvPr>
          <p:cNvSpPr txBox="1"/>
          <p:nvPr/>
        </p:nvSpPr>
        <p:spPr>
          <a:xfrm>
            <a:off x="344481" y="843617"/>
            <a:ext cx="4717977" cy="523220"/>
          </a:xfrm>
          <a:prstGeom prst="rect">
            <a:avLst/>
          </a:prstGeom>
          <a:noFill/>
          <a:ln w="9525">
            <a:noFill/>
          </a:ln>
        </p:spPr>
        <p:txBody>
          <a:bodyPr wrap="square" anchor="t">
            <a:spAutoFit/>
          </a:bodyPr>
          <a:lstStyle/>
          <a:p>
            <a:pPr>
              <a:spcBef>
                <a:spcPct val="50000"/>
              </a:spcBef>
            </a:pPr>
            <a:r>
              <a:rPr lang="en-US" altLang="zh-CN" sz="2800" b="1" dirty="0">
                <a:latin typeface="华文中宋" pitchFamily="2" charset="-122"/>
                <a:ea typeface="华文中宋" pitchFamily="2" charset="-122"/>
              </a:rPr>
              <a:t>①</a:t>
            </a:r>
            <a:r>
              <a:rPr lang="zh-CN" altLang="en-US" sz="2800" b="1" dirty="0">
                <a:latin typeface="Times New Roman" panose="02020603050405020304" pitchFamily="18" charset="0"/>
                <a:ea typeface="华文中宋" pitchFamily="2" charset="-122"/>
              </a:rPr>
              <a:t>水平方向：匀速直线运动</a:t>
            </a:r>
            <a:endParaRPr lang="zh-CN" altLang="en-US" sz="2800" b="1" dirty="0">
              <a:latin typeface="华文中宋" pitchFamily="2" charset="-122"/>
              <a:ea typeface="华文中宋" pitchFamily="2" charset="-122"/>
            </a:endParaRPr>
          </a:p>
        </p:txBody>
      </p:sp>
      <p:graphicFrame>
        <p:nvGraphicFramePr>
          <p:cNvPr id="50" name="内容占位符 11292">
            <a:extLst>
              <a:ext uri="{FF2B5EF4-FFF2-40B4-BE49-F238E27FC236}">
                <a16:creationId xmlns:a16="http://schemas.microsoft.com/office/drawing/2014/main" id="{54511A6C-8277-4AB3-9517-E5DE0EEB0A47}"/>
              </a:ext>
            </a:extLst>
          </p:cNvPr>
          <p:cNvGraphicFramePr>
            <a:graphicFrameLocks noChangeAspect="1"/>
          </p:cNvGraphicFramePr>
          <p:nvPr>
            <p:extLst>
              <p:ext uri="{D42A27DB-BD31-4B8C-83A1-F6EECF244321}">
                <p14:modId xmlns:p14="http://schemas.microsoft.com/office/powerpoint/2010/main" val="1530492001"/>
              </p:ext>
            </p:extLst>
          </p:nvPr>
        </p:nvGraphicFramePr>
        <p:xfrm>
          <a:off x="1799354" y="1251163"/>
          <a:ext cx="1331913" cy="685800"/>
        </p:xfrm>
        <a:graphic>
          <a:graphicData uri="http://schemas.openxmlformats.org/presentationml/2006/ole">
            <mc:AlternateContent xmlns:mc="http://schemas.openxmlformats.org/markup-compatibility/2006">
              <mc:Choice xmlns:v="urn:schemas-microsoft-com:vml" Requires="v">
                <p:oleObj spid="_x0000_s20881" r:id="rId7" imgW="445770" imgH="229235" progId="Equation.3">
                  <p:embed/>
                </p:oleObj>
              </mc:Choice>
              <mc:Fallback>
                <p:oleObj r:id="rId7" imgW="445770" imgH="229235" progId="Equation.3">
                  <p:embed/>
                  <p:pic>
                    <p:nvPicPr>
                      <p:cNvPr id="11293" name="内容占位符 11292"/>
                      <p:cNvPicPr/>
                      <p:nvPr/>
                    </p:nvPicPr>
                    <p:blipFill>
                      <a:blip r:embed="rId8"/>
                      <a:stretch>
                        <a:fillRect/>
                      </a:stretch>
                    </p:blipFill>
                    <p:spPr>
                      <a:xfrm>
                        <a:off x="1799354" y="1251163"/>
                        <a:ext cx="1331913" cy="685800"/>
                      </a:xfrm>
                      <a:prstGeom prst="rect">
                        <a:avLst/>
                      </a:prstGeom>
                      <a:noFill/>
                      <a:ln w="38100">
                        <a:miter/>
                      </a:ln>
                    </p:spPr>
                  </p:pic>
                </p:oleObj>
              </mc:Fallback>
            </mc:AlternateContent>
          </a:graphicData>
        </a:graphic>
      </p:graphicFrame>
      <p:graphicFrame>
        <p:nvGraphicFramePr>
          <p:cNvPr id="51" name="对象 50">
            <a:extLst>
              <a:ext uri="{FF2B5EF4-FFF2-40B4-BE49-F238E27FC236}">
                <a16:creationId xmlns:a16="http://schemas.microsoft.com/office/drawing/2014/main" id="{72733E4B-BEF9-4D4A-AB50-B60E371A886F}"/>
              </a:ext>
            </a:extLst>
          </p:cNvPr>
          <p:cNvGraphicFramePr>
            <a:graphicFrameLocks noChangeAspect="1"/>
          </p:cNvGraphicFramePr>
          <p:nvPr>
            <p:extLst>
              <p:ext uri="{D42A27DB-BD31-4B8C-83A1-F6EECF244321}">
                <p14:modId xmlns:p14="http://schemas.microsoft.com/office/powerpoint/2010/main" val="96270688"/>
              </p:ext>
            </p:extLst>
          </p:nvPr>
        </p:nvGraphicFramePr>
        <p:xfrm>
          <a:off x="1977100" y="1908146"/>
          <a:ext cx="1403350" cy="722313"/>
        </p:xfrm>
        <a:graphic>
          <a:graphicData uri="http://schemas.openxmlformats.org/presentationml/2006/ole">
            <mc:AlternateContent xmlns:mc="http://schemas.openxmlformats.org/markup-compatibility/2006">
              <mc:Choice xmlns:v="urn:schemas-microsoft-com:vml" Requires="v">
                <p:oleObj spid="_x0000_s20882" r:id="rId9" imgW="445770" imgH="229235" progId="Equation.3">
                  <p:embed/>
                </p:oleObj>
              </mc:Choice>
              <mc:Fallback>
                <p:oleObj r:id="rId9" imgW="445770" imgH="229235" progId="Equation.3">
                  <p:embed/>
                  <p:pic>
                    <p:nvPicPr>
                      <p:cNvPr id="11294" name="对象 11293"/>
                      <p:cNvPicPr/>
                      <p:nvPr/>
                    </p:nvPicPr>
                    <p:blipFill>
                      <a:blip r:embed="rId10"/>
                      <a:stretch>
                        <a:fillRect/>
                      </a:stretch>
                    </p:blipFill>
                    <p:spPr>
                      <a:xfrm>
                        <a:off x="1977100" y="1908146"/>
                        <a:ext cx="1403350" cy="722313"/>
                      </a:xfrm>
                      <a:prstGeom prst="rect">
                        <a:avLst/>
                      </a:prstGeom>
                      <a:noFill/>
                      <a:ln w="38100">
                        <a:noFill/>
                        <a:miter/>
                      </a:ln>
                    </p:spPr>
                  </p:pic>
                </p:oleObj>
              </mc:Fallback>
            </mc:AlternateContent>
          </a:graphicData>
        </a:graphic>
      </p:graphicFrame>
      <p:sp>
        <p:nvSpPr>
          <p:cNvPr id="52" name="文本框 51">
            <a:extLst>
              <a:ext uri="{FF2B5EF4-FFF2-40B4-BE49-F238E27FC236}">
                <a16:creationId xmlns:a16="http://schemas.microsoft.com/office/drawing/2014/main" id="{B0D8F082-7FF4-4EA7-9546-516B813C8CD7}"/>
              </a:ext>
            </a:extLst>
          </p:cNvPr>
          <p:cNvSpPr txBox="1"/>
          <p:nvPr/>
        </p:nvSpPr>
        <p:spPr>
          <a:xfrm>
            <a:off x="427754" y="1366837"/>
            <a:ext cx="1676400" cy="519113"/>
          </a:xfrm>
          <a:prstGeom prst="rect">
            <a:avLst/>
          </a:prstGeom>
          <a:noFill/>
          <a:ln w="9525">
            <a:noFill/>
          </a:ln>
        </p:spPr>
        <p:txBody>
          <a:bodyPr anchor="t">
            <a:spAutoFit/>
          </a:bodyPr>
          <a:lstStyle/>
          <a:p>
            <a:pPr>
              <a:spcBef>
                <a:spcPct val="50000"/>
              </a:spcBef>
            </a:pPr>
            <a:r>
              <a:rPr lang="zh-CN" altLang="en-US" sz="2800" b="1" dirty="0">
                <a:latin typeface="Arial" panose="020B0604020202020204" pitchFamily="34" charset="0"/>
                <a:ea typeface="宋体" panose="02010600030101010101" pitchFamily="2" charset="-122"/>
              </a:rPr>
              <a:t>分速度：</a:t>
            </a:r>
          </a:p>
        </p:txBody>
      </p:sp>
      <p:sp>
        <p:nvSpPr>
          <p:cNvPr id="53" name="文本框 52">
            <a:extLst>
              <a:ext uri="{FF2B5EF4-FFF2-40B4-BE49-F238E27FC236}">
                <a16:creationId xmlns:a16="http://schemas.microsoft.com/office/drawing/2014/main" id="{EC1AD63A-7BB5-4BDD-826E-EF8F428746AF}"/>
              </a:ext>
            </a:extLst>
          </p:cNvPr>
          <p:cNvSpPr txBox="1"/>
          <p:nvPr/>
        </p:nvSpPr>
        <p:spPr>
          <a:xfrm>
            <a:off x="349735" y="2139950"/>
            <a:ext cx="2590800" cy="519113"/>
          </a:xfrm>
          <a:prstGeom prst="rect">
            <a:avLst/>
          </a:prstGeom>
          <a:noFill/>
          <a:ln w="9525">
            <a:noFill/>
          </a:ln>
        </p:spPr>
        <p:txBody>
          <a:bodyPr anchor="t">
            <a:spAutoFit/>
          </a:bodyPr>
          <a:lstStyle/>
          <a:p>
            <a:pPr>
              <a:spcBef>
                <a:spcPct val="50000"/>
              </a:spcBef>
            </a:pPr>
            <a:r>
              <a:rPr lang="zh-CN" altLang="en-US" sz="2800" b="1" dirty="0">
                <a:latin typeface="Arial" panose="020B0604020202020204" pitchFamily="34" charset="0"/>
                <a:ea typeface="宋体" panose="02010600030101010101" pitchFamily="2" charset="-122"/>
              </a:rPr>
              <a:t>分位移</a:t>
            </a:r>
            <a:r>
              <a:rPr lang="zh-CN" altLang="en-US" sz="2800" dirty="0">
                <a:latin typeface="Arial" panose="020B0604020202020204" pitchFamily="34" charset="0"/>
                <a:ea typeface="宋体" panose="02010600030101010101" pitchFamily="2" charset="-122"/>
              </a:rPr>
              <a:t>：</a:t>
            </a:r>
          </a:p>
        </p:txBody>
      </p:sp>
      <p:graphicFrame>
        <p:nvGraphicFramePr>
          <p:cNvPr id="54" name="内容占位符 12289">
            <a:extLst>
              <a:ext uri="{FF2B5EF4-FFF2-40B4-BE49-F238E27FC236}">
                <a16:creationId xmlns:a16="http://schemas.microsoft.com/office/drawing/2014/main" id="{CEEF3941-9407-49A8-BDF8-2CF45C55C7F6}"/>
              </a:ext>
            </a:extLst>
          </p:cNvPr>
          <p:cNvGraphicFramePr>
            <a:graphicFrameLocks noChangeAspect="1"/>
          </p:cNvGraphicFramePr>
          <p:nvPr>
            <p:extLst>
              <p:ext uri="{D42A27DB-BD31-4B8C-83A1-F6EECF244321}">
                <p14:modId xmlns:p14="http://schemas.microsoft.com/office/powerpoint/2010/main" val="3756223522"/>
              </p:ext>
            </p:extLst>
          </p:nvPr>
        </p:nvGraphicFramePr>
        <p:xfrm>
          <a:off x="1925827" y="3105161"/>
          <a:ext cx="1524000" cy="782638"/>
        </p:xfrm>
        <a:graphic>
          <a:graphicData uri="http://schemas.openxmlformats.org/presentationml/2006/ole">
            <mc:AlternateContent xmlns:mc="http://schemas.openxmlformats.org/markup-compatibility/2006">
              <mc:Choice xmlns:v="urn:schemas-microsoft-com:vml" Requires="v">
                <p:oleObj spid="_x0000_s20883" r:id="rId11" imgW="471170" imgH="241935" progId="Equation.3">
                  <p:embed/>
                </p:oleObj>
              </mc:Choice>
              <mc:Fallback>
                <p:oleObj r:id="rId11" imgW="471170" imgH="241935" progId="Equation.3">
                  <p:embed/>
                  <p:pic>
                    <p:nvPicPr>
                      <p:cNvPr id="36" name="内容占位符 12289">
                        <a:extLst>
                          <a:ext uri="{FF2B5EF4-FFF2-40B4-BE49-F238E27FC236}">
                            <a16:creationId xmlns:a16="http://schemas.microsoft.com/office/drawing/2014/main" id="{79923B0F-9548-4BAB-9414-90EC3E42E628}"/>
                          </a:ext>
                        </a:extLst>
                      </p:cNvPr>
                      <p:cNvPicPr/>
                      <p:nvPr/>
                    </p:nvPicPr>
                    <p:blipFill>
                      <a:blip r:embed="rId12"/>
                      <a:stretch>
                        <a:fillRect/>
                      </a:stretch>
                    </p:blipFill>
                    <p:spPr>
                      <a:xfrm>
                        <a:off x="1925827" y="3105161"/>
                        <a:ext cx="1524000" cy="782638"/>
                      </a:xfrm>
                      <a:prstGeom prst="rect">
                        <a:avLst/>
                      </a:prstGeom>
                      <a:noFill/>
                      <a:ln w="38100">
                        <a:miter/>
                      </a:ln>
                    </p:spPr>
                  </p:pic>
                </p:oleObj>
              </mc:Fallback>
            </mc:AlternateContent>
          </a:graphicData>
        </a:graphic>
      </p:graphicFrame>
      <p:sp>
        <p:nvSpPr>
          <p:cNvPr id="55" name="文本框 12290">
            <a:extLst>
              <a:ext uri="{FF2B5EF4-FFF2-40B4-BE49-F238E27FC236}">
                <a16:creationId xmlns:a16="http://schemas.microsoft.com/office/drawing/2014/main" id="{1D8AF803-858F-4A3B-A2A7-9B02D3D3F7DE}"/>
              </a:ext>
            </a:extLst>
          </p:cNvPr>
          <p:cNvSpPr txBox="1"/>
          <p:nvPr/>
        </p:nvSpPr>
        <p:spPr>
          <a:xfrm>
            <a:off x="284073" y="2704101"/>
            <a:ext cx="4443686" cy="523220"/>
          </a:xfrm>
          <a:prstGeom prst="rect">
            <a:avLst/>
          </a:prstGeom>
          <a:noFill/>
          <a:ln w="9525">
            <a:noFill/>
          </a:ln>
        </p:spPr>
        <p:txBody>
          <a:bodyPr wrap="square" anchor="t">
            <a:spAutoFit/>
          </a:bodyPr>
          <a:lstStyle/>
          <a:p>
            <a:pPr>
              <a:spcBef>
                <a:spcPct val="50000"/>
              </a:spcBef>
            </a:pPr>
            <a:r>
              <a:rPr lang="en-US" altLang="zh-CN" sz="2800" b="1" dirty="0">
                <a:latin typeface="华文中宋" pitchFamily="2" charset="-122"/>
                <a:ea typeface="华文中宋" pitchFamily="2" charset="-122"/>
              </a:rPr>
              <a:t>②</a:t>
            </a:r>
            <a:r>
              <a:rPr lang="zh-CN" altLang="en-US" sz="2800" b="1" dirty="0">
                <a:latin typeface="华文中宋" pitchFamily="2" charset="-122"/>
                <a:ea typeface="华文中宋" pitchFamily="2" charset="-122"/>
              </a:rPr>
              <a:t>竖直方向：自由落体</a:t>
            </a:r>
          </a:p>
        </p:txBody>
      </p:sp>
      <p:graphicFrame>
        <p:nvGraphicFramePr>
          <p:cNvPr id="56" name="内容占位符 12292">
            <a:extLst>
              <a:ext uri="{FF2B5EF4-FFF2-40B4-BE49-F238E27FC236}">
                <a16:creationId xmlns:a16="http://schemas.microsoft.com/office/drawing/2014/main" id="{088F9644-0126-43FE-AB57-9E6EF7C6940C}"/>
              </a:ext>
            </a:extLst>
          </p:cNvPr>
          <p:cNvGraphicFramePr>
            <a:graphicFrameLocks noChangeAspect="1"/>
          </p:cNvGraphicFramePr>
          <p:nvPr>
            <p:extLst>
              <p:ext uri="{D42A27DB-BD31-4B8C-83A1-F6EECF244321}">
                <p14:modId xmlns:p14="http://schemas.microsoft.com/office/powerpoint/2010/main" val="3789214464"/>
              </p:ext>
            </p:extLst>
          </p:nvPr>
        </p:nvGraphicFramePr>
        <p:xfrm>
          <a:off x="1947620" y="3700367"/>
          <a:ext cx="1600200" cy="1055688"/>
        </p:xfrm>
        <a:graphic>
          <a:graphicData uri="http://schemas.openxmlformats.org/presentationml/2006/ole">
            <mc:AlternateContent xmlns:mc="http://schemas.openxmlformats.org/markup-compatibility/2006">
              <mc:Choice xmlns:v="urn:schemas-microsoft-com:vml" Requires="v">
                <p:oleObj spid="_x0000_s20884" r:id="rId13" imgW="597535" imgH="394335" progId="Equation.3">
                  <p:embed/>
                </p:oleObj>
              </mc:Choice>
              <mc:Fallback>
                <p:oleObj r:id="rId13" imgW="597535" imgH="394335" progId="Equation.3">
                  <p:embed/>
                  <p:pic>
                    <p:nvPicPr>
                      <p:cNvPr id="38" name="内容占位符 12292">
                        <a:extLst>
                          <a:ext uri="{FF2B5EF4-FFF2-40B4-BE49-F238E27FC236}">
                            <a16:creationId xmlns:a16="http://schemas.microsoft.com/office/drawing/2014/main" id="{64ED40BF-6826-4434-8B71-80A47E848D4A}"/>
                          </a:ext>
                        </a:extLst>
                      </p:cNvPr>
                      <p:cNvPicPr/>
                      <p:nvPr/>
                    </p:nvPicPr>
                    <p:blipFill>
                      <a:blip r:embed="rId14"/>
                      <a:stretch>
                        <a:fillRect/>
                      </a:stretch>
                    </p:blipFill>
                    <p:spPr>
                      <a:xfrm>
                        <a:off x="1947620" y="3700367"/>
                        <a:ext cx="1600200" cy="1055688"/>
                      </a:xfrm>
                      <a:prstGeom prst="rect">
                        <a:avLst/>
                      </a:prstGeom>
                      <a:noFill/>
                      <a:ln w="38100">
                        <a:miter/>
                      </a:ln>
                    </p:spPr>
                  </p:pic>
                </p:oleObj>
              </mc:Fallback>
            </mc:AlternateContent>
          </a:graphicData>
        </a:graphic>
      </p:graphicFrame>
      <p:sp>
        <p:nvSpPr>
          <p:cNvPr id="57" name="文本框 56">
            <a:extLst>
              <a:ext uri="{FF2B5EF4-FFF2-40B4-BE49-F238E27FC236}">
                <a16:creationId xmlns:a16="http://schemas.microsoft.com/office/drawing/2014/main" id="{9E68CDBE-4F19-4522-8B72-4DAD4A267056}"/>
              </a:ext>
            </a:extLst>
          </p:cNvPr>
          <p:cNvSpPr txBox="1"/>
          <p:nvPr/>
        </p:nvSpPr>
        <p:spPr>
          <a:xfrm>
            <a:off x="402284" y="3326819"/>
            <a:ext cx="2438400" cy="519113"/>
          </a:xfrm>
          <a:prstGeom prst="rect">
            <a:avLst/>
          </a:prstGeom>
          <a:noFill/>
          <a:ln w="9525">
            <a:noFill/>
          </a:ln>
        </p:spPr>
        <p:txBody>
          <a:bodyPr anchor="t">
            <a:spAutoFit/>
          </a:bodyPr>
          <a:lstStyle/>
          <a:p>
            <a:pPr>
              <a:spcBef>
                <a:spcPct val="50000"/>
              </a:spcBef>
            </a:pPr>
            <a:r>
              <a:rPr lang="zh-CN" altLang="en-US" sz="2800">
                <a:latin typeface="Arial" panose="020B0604020202020204" pitchFamily="34" charset="0"/>
                <a:ea typeface="宋体" panose="02010600030101010101" pitchFamily="2" charset="-122"/>
              </a:rPr>
              <a:t>分速度：</a:t>
            </a:r>
          </a:p>
        </p:txBody>
      </p:sp>
      <p:sp>
        <p:nvSpPr>
          <p:cNvPr id="58" name="文本框 57">
            <a:extLst>
              <a:ext uri="{FF2B5EF4-FFF2-40B4-BE49-F238E27FC236}">
                <a16:creationId xmlns:a16="http://schemas.microsoft.com/office/drawing/2014/main" id="{8D5D30C5-4408-4954-8035-94FEBC0B5CBA}"/>
              </a:ext>
            </a:extLst>
          </p:cNvPr>
          <p:cNvSpPr txBox="1"/>
          <p:nvPr/>
        </p:nvSpPr>
        <p:spPr>
          <a:xfrm>
            <a:off x="427754" y="4059686"/>
            <a:ext cx="1905000" cy="519113"/>
          </a:xfrm>
          <a:prstGeom prst="rect">
            <a:avLst/>
          </a:prstGeom>
          <a:noFill/>
          <a:ln w="9525">
            <a:noFill/>
          </a:ln>
        </p:spPr>
        <p:txBody>
          <a:bodyPr anchor="t">
            <a:spAutoFit/>
          </a:bodyPr>
          <a:lstStyle/>
          <a:p>
            <a:pPr>
              <a:spcBef>
                <a:spcPct val="50000"/>
              </a:spcBef>
            </a:pPr>
            <a:r>
              <a:rPr lang="zh-CN" altLang="en-US" sz="2800">
                <a:latin typeface="Arial" panose="020B0604020202020204" pitchFamily="34" charset="0"/>
                <a:ea typeface="宋体" panose="02010600030101010101" pitchFamily="2" charset="-122"/>
              </a:rPr>
              <a:t>分位移：</a:t>
            </a:r>
          </a:p>
        </p:txBody>
      </p:sp>
      <p:graphicFrame>
        <p:nvGraphicFramePr>
          <p:cNvPr id="59" name="内容占位符 13342">
            <a:extLst>
              <a:ext uri="{FF2B5EF4-FFF2-40B4-BE49-F238E27FC236}">
                <a16:creationId xmlns:a16="http://schemas.microsoft.com/office/drawing/2014/main" id="{57456F9F-CB04-43E5-81AA-D871A04661D3}"/>
              </a:ext>
            </a:extLst>
          </p:cNvPr>
          <p:cNvGraphicFramePr>
            <a:graphicFrameLocks noChangeAspect="1"/>
          </p:cNvGraphicFramePr>
          <p:nvPr>
            <p:extLst>
              <p:ext uri="{D42A27DB-BD31-4B8C-83A1-F6EECF244321}">
                <p14:modId xmlns:p14="http://schemas.microsoft.com/office/powerpoint/2010/main" val="2337059617"/>
              </p:ext>
            </p:extLst>
          </p:nvPr>
        </p:nvGraphicFramePr>
        <p:xfrm>
          <a:off x="173227" y="4777796"/>
          <a:ext cx="5029200" cy="917575"/>
        </p:xfrm>
        <a:graphic>
          <a:graphicData uri="http://schemas.openxmlformats.org/presentationml/2006/ole">
            <mc:AlternateContent xmlns:mc="http://schemas.openxmlformats.org/markup-compatibility/2006">
              <mc:Choice xmlns:v="urn:schemas-microsoft-com:vml" Requires="v">
                <p:oleObj spid="_x0000_s20885" r:id="rId15" imgW="1738630" imgH="317500" progId="Equation.3">
                  <p:embed/>
                </p:oleObj>
              </mc:Choice>
              <mc:Fallback>
                <p:oleObj r:id="rId15" imgW="1738630" imgH="317500" progId="Equation.3">
                  <p:embed/>
                  <p:pic>
                    <p:nvPicPr>
                      <p:cNvPr id="41" name="内容占位符 13342">
                        <a:extLst>
                          <a:ext uri="{FF2B5EF4-FFF2-40B4-BE49-F238E27FC236}">
                            <a16:creationId xmlns:a16="http://schemas.microsoft.com/office/drawing/2014/main" id="{8CB0F149-98B9-4286-A490-3686D2E06703}"/>
                          </a:ext>
                        </a:extLst>
                      </p:cNvPr>
                      <p:cNvPicPr/>
                      <p:nvPr/>
                    </p:nvPicPr>
                    <p:blipFill>
                      <a:blip r:embed="rId16"/>
                      <a:stretch>
                        <a:fillRect/>
                      </a:stretch>
                    </p:blipFill>
                    <p:spPr>
                      <a:xfrm>
                        <a:off x="173227" y="4777796"/>
                        <a:ext cx="5029200" cy="917575"/>
                      </a:xfrm>
                      <a:prstGeom prst="rect">
                        <a:avLst/>
                      </a:prstGeom>
                      <a:noFill/>
                      <a:ln w="38100">
                        <a:miter/>
                      </a:ln>
                    </p:spPr>
                  </p:pic>
                </p:oleObj>
              </mc:Fallback>
            </mc:AlternateContent>
          </a:graphicData>
        </a:graphic>
      </p:graphicFrame>
      <p:graphicFrame>
        <p:nvGraphicFramePr>
          <p:cNvPr id="60" name="对象 59">
            <a:extLst>
              <a:ext uri="{FF2B5EF4-FFF2-40B4-BE49-F238E27FC236}">
                <a16:creationId xmlns:a16="http://schemas.microsoft.com/office/drawing/2014/main" id="{7C5E223D-F976-4A6A-AD4B-B3E8133CA263}"/>
              </a:ext>
            </a:extLst>
          </p:cNvPr>
          <p:cNvGraphicFramePr>
            <a:graphicFrameLocks noChangeAspect="1"/>
          </p:cNvGraphicFramePr>
          <p:nvPr>
            <p:extLst>
              <p:ext uri="{D42A27DB-BD31-4B8C-83A1-F6EECF244321}">
                <p14:modId xmlns:p14="http://schemas.microsoft.com/office/powerpoint/2010/main" val="3221330118"/>
              </p:ext>
            </p:extLst>
          </p:nvPr>
        </p:nvGraphicFramePr>
        <p:xfrm>
          <a:off x="5444183" y="4340538"/>
          <a:ext cx="2173288" cy="1508125"/>
        </p:xfrm>
        <a:graphic>
          <a:graphicData uri="http://schemas.openxmlformats.org/presentationml/2006/ole">
            <mc:AlternateContent xmlns:mc="http://schemas.openxmlformats.org/markup-compatibility/2006">
              <mc:Choice xmlns:v="urn:schemas-microsoft-com:vml" Requires="v">
                <p:oleObj spid="_x0000_s20886" r:id="rId17" imgW="661035" imgH="457835" progId="Equation.3">
                  <p:embed/>
                </p:oleObj>
              </mc:Choice>
              <mc:Fallback>
                <p:oleObj r:id="rId17" imgW="661035" imgH="457835" progId="Equation.3">
                  <p:embed/>
                  <p:pic>
                    <p:nvPicPr>
                      <p:cNvPr id="42" name="对象 41">
                        <a:extLst>
                          <a:ext uri="{FF2B5EF4-FFF2-40B4-BE49-F238E27FC236}">
                            <a16:creationId xmlns:a16="http://schemas.microsoft.com/office/drawing/2014/main" id="{246AA47A-EB47-4E4F-B630-0C3072B9CCD9}"/>
                          </a:ext>
                        </a:extLst>
                      </p:cNvPr>
                      <p:cNvPicPr/>
                      <p:nvPr/>
                    </p:nvPicPr>
                    <p:blipFill>
                      <a:blip r:embed="rId18"/>
                      <a:stretch>
                        <a:fillRect/>
                      </a:stretch>
                    </p:blipFill>
                    <p:spPr>
                      <a:xfrm>
                        <a:off x="5444183" y="4340538"/>
                        <a:ext cx="2173288" cy="1508125"/>
                      </a:xfrm>
                      <a:prstGeom prst="rect">
                        <a:avLst/>
                      </a:prstGeom>
                      <a:noFill/>
                      <a:ln w="38100">
                        <a:noFill/>
                        <a:miter/>
                      </a:ln>
                    </p:spPr>
                  </p:pic>
                </p:oleObj>
              </mc:Fallback>
            </mc:AlternateContent>
          </a:graphicData>
        </a:graphic>
      </p:graphicFrame>
      <p:graphicFrame>
        <p:nvGraphicFramePr>
          <p:cNvPr id="61" name="对象 60">
            <a:extLst>
              <a:ext uri="{FF2B5EF4-FFF2-40B4-BE49-F238E27FC236}">
                <a16:creationId xmlns:a16="http://schemas.microsoft.com/office/drawing/2014/main" id="{43647561-CA7E-4E37-B4B2-C8C634BC0797}"/>
              </a:ext>
            </a:extLst>
          </p:cNvPr>
          <p:cNvGraphicFramePr>
            <a:graphicFrameLocks noChangeAspect="1"/>
          </p:cNvGraphicFramePr>
          <p:nvPr>
            <p:extLst>
              <p:ext uri="{D42A27DB-BD31-4B8C-83A1-F6EECF244321}">
                <p14:modId xmlns:p14="http://schemas.microsoft.com/office/powerpoint/2010/main" val="321804926"/>
              </p:ext>
            </p:extLst>
          </p:nvPr>
        </p:nvGraphicFramePr>
        <p:xfrm>
          <a:off x="7656720" y="4424675"/>
          <a:ext cx="1087438" cy="1423988"/>
        </p:xfrm>
        <a:graphic>
          <a:graphicData uri="http://schemas.openxmlformats.org/presentationml/2006/ole">
            <mc:AlternateContent xmlns:mc="http://schemas.openxmlformats.org/markup-compatibility/2006">
              <mc:Choice xmlns:v="urn:schemas-microsoft-com:vml" Requires="v">
                <p:oleObj spid="_x0000_s20887" r:id="rId19" imgW="331470" imgH="433070" progId="Equation.3">
                  <p:embed/>
                </p:oleObj>
              </mc:Choice>
              <mc:Fallback>
                <p:oleObj r:id="rId19" imgW="331470" imgH="433070" progId="Equation.3">
                  <p:embed/>
                  <p:pic>
                    <p:nvPicPr>
                      <p:cNvPr id="43" name="对象 42">
                        <a:extLst>
                          <a:ext uri="{FF2B5EF4-FFF2-40B4-BE49-F238E27FC236}">
                            <a16:creationId xmlns:a16="http://schemas.microsoft.com/office/drawing/2014/main" id="{5924417C-10E8-4555-A8B6-F1E55330B90F}"/>
                          </a:ext>
                        </a:extLst>
                      </p:cNvPr>
                      <p:cNvPicPr/>
                      <p:nvPr/>
                    </p:nvPicPr>
                    <p:blipFill>
                      <a:blip r:embed="rId20"/>
                      <a:stretch>
                        <a:fillRect/>
                      </a:stretch>
                    </p:blipFill>
                    <p:spPr>
                      <a:xfrm>
                        <a:off x="7656720" y="4424675"/>
                        <a:ext cx="1087438" cy="1423988"/>
                      </a:xfrm>
                      <a:prstGeom prst="rect">
                        <a:avLst/>
                      </a:prstGeom>
                      <a:noFill/>
                      <a:ln w="38100">
                        <a:noFill/>
                        <a:miter/>
                      </a:ln>
                    </p:spPr>
                  </p:pic>
                </p:oleObj>
              </mc:Fallback>
            </mc:AlternateContent>
          </a:graphicData>
        </a:graphic>
      </p:graphicFrame>
      <p:graphicFrame>
        <p:nvGraphicFramePr>
          <p:cNvPr id="62" name="内容占位符 15364">
            <a:extLst>
              <a:ext uri="{FF2B5EF4-FFF2-40B4-BE49-F238E27FC236}">
                <a16:creationId xmlns:a16="http://schemas.microsoft.com/office/drawing/2014/main" id="{368413D8-412D-4897-BE06-D42983A4382D}"/>
              </a:ext>
            </a:extLst>
          </p:cNvPr>
          <p:cNvGraphicFramePr>
            <a:graphicFrameLocks noChangeAspect="1"/>
          </p:cNvGraphicFramePr>
          <p:nvPr>
            <p:extLst>
              <p:ext uri="{D42A27DB-BD31-4B8C-83A1-F6EECF244321}">
                <p14:modId xmlns:p14="http://schemas.microsoft.com/office/powerpoint/2010/main" val="2499106376"/>
              </p:ext>
            </p:extLst>
          </p:nvPr>
        </p:nvGraphicFramePr>
        <p:xfrm>
          <a:off x="399842" y="5848663"/>
          <a:ext cx="2743200" cy="957263"/>
        </p:xfrm>
        <a:graphic>
          <a:graphicData uri="http://schemas.openxmlformats.org/presentationml/2006/ole">
            <mc:AlternateContent xmlns:mc="http://schemas.openxmlformats.org/markup-compatibility/2006">
              <mc:Choice xmlns:v="urn:schemas-microsoft-com:vml" Requires="v">
                <p:oleObj spid="_x0000_s20888" r:id="rId21" imgW="801370" imgH="280035" progId="Equation.3">
                  <p:embed/>
                </p:oleObj>
              </mc:Choice>
              <mc:Fallback>
                <p:oleObj r:id="rId21" imgW="801370" imgH="280035" progId="Equation.3">
                  <p:embed/>
                  <p:pic>
                    <p:nvPicPr>
                      <p:cNvPr id="44" name="内容占位符 15364">
                        <a:extLst>
                          <a:ext uri="{FF2B5EF4-FFF2-40B4-BE49-F238E27FC236}">
                            <a16:creationId xmlns:a16="http://schemas.microsoft.com/office/drawing/2014/main" id="{3E5E3A4A-C8C6-43CC-9757-C246A736251F}"/>
                          </a:ext>
                        </a:extLst>
                      </p:cNvPr>
                      <p:cNvPicPr/>
                      <p:nvPr/>
                    </p:nvPicPr>
                    <p:blipFill>
                      <a:blip r:embed="rId22"/>
                      <a:stretch>
                        <a:fillRect/>
                      </a:stretch>
                    </p:blipFill>
                    <p:spPr>
                      <a:xfrm>
                        <a:off x="399842" y="5848663"/>
                        <a:ext cx="2743200" cy="957263"/>
                      </a:xfrm>
                      <a:prstGeom prst="rect">
                        <a:avLst/>
                      </a:prstGeom>
                      <a:noFill/>
                      <a:ln w="38100">
                        <a:miter/>
                      </a:ln>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52">
                                            <p:txEl>
                                              <p:pRg st="0" end="0"/>
                                            </p:txEl>
                                          </p:spTgt>
                                        </p:tgtEl>
                                        <p:attrNameLst>
                                          <p:attrName>style.visibility</p:attrName>
                                        </p:attrNameLst>
                                      </p:cBhvr>
                                      <p:to>
                                        <p:strVal val="visible"/>
                                      </p:to>
                                    </p:set>
                                    <p:animEffect transition="in" filter="blinds(horizontal)">
                                      <p:cBhvr>
                                        <p:cTn id="11" dur="500"/>
                                        <p:tgtEl>
                                          <p:spTgt spid="52">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50"/>
                                        </p:tgtEl>
                                        <p:attrNameLst>
                                          <p:attrName>style.visibility</p:attrName>
                                        </p:attrNameLst>
                                      </p:cBhvr>
                                      <p:to>
                                        <p:strVal val="visible"/>
                                      </p:to>
                                    </p:set>
                                    <p:animEffect transition="in" filter="wipe(left)">
                                      <p:cBhvr>
                                        <p:cTn id="16" dur="500"/>
                                        <p:tgtEl>
                                          <p:spTgt spid="50"/>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53">
                                            <p:txEl>
                                              <p:pRg st="0" end="0"/>
                                            </p:txEl>
                                          </p:spTgt>
                                        </p:tgtEl>
                                        <p:attrNameLst>
                                          <p:attrName>style.visibility</p:attrName>
                                        </p:attrNameLst>
                                      </p:cBhvr>
                                      <p:to>
                                        <p:strVal val="visible"/>
                                      </p:to>
                                    </p:set>
                                    <p:animEffect transition="in" filter="blinds(horizontal)">
                                      <p:cBhvr>
                                        <p:cTn id="21" dur="500"/>
                                        <p:tgtEl>
                                          <p:spTgt spid="53">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nodeType="clickEffect">
                                  <p:stCondLst>
                                    <p:cond delay="0"/>
                                  </p:stCondLst>
                                  <p:childTnLst>
                                    <p:set>
                                      <p:cBhvr>
                                        <p:cTn id="25" dur="1" fill="hold">
                                          <p:stCondLst>
                                            <p:cond delay="0"/>
                                          </p:stCondLst>
                                        </p:cTn>
                                        <p:tgtEl>
                                          <p:spTgt spid="51"/>
                                        </p:tgtEl>
                                        <p:attrNameLst>
                                          <p:attrName>style.visibility</p:attrName>
                                        </p:attrNameLst>
                                      </p:cBhvr>
                                      <p:to>
                                        <p:strVal val="visible"/>
                                      </p:to>
                                    </p:set>
                                    <p:animEffect transition="in" filter="wipe(left)">
                                      <p:cBhvr>
                                        <p:cTn id="26" dur="500"/>
                                        <p:tgtEl>
                                          <p:spTgt spid="51"/>
                                        </p:tgtEl>
                                      </p:cBhvr>
                                    </p:animEffec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nodeType="clickEffect">
                                  <p:stCondLst>
                                    <p:cond delay="0"/>
                                  </p:stCondLst>
                                  <p:childTnLst>
                                    <p:set>
                                      <p:cBhvr>
                                        <p:cTn id="34" dur="1" fill="hold">
                                          <p:stCondLst>
                                            <p:cond delay="0"/>
                                          </p:stCondLst>
                                        </p:cTn>
                                        <p:tgtEl>
                                          <p:spTgt spid="57">
                                            <p:txEl>
                                              <p:pRg st="0" end="0"/>
                                            </p:txEl>
                                          </p:spTgt>
                                        </p:tgtEl>
                                        <p:attrNameLst>
                                          <p:attrName>style.visibility</p:attrName>
                                        </p:attrNameLst>
                                      </p:cBhvr>
                                      <p:to>
                                        <p:strVal val="visible"/>
                                      </p:to>
                                    </p:set>
                                    <p:animEffect transition="in" filter="blinds(horizontal)">
                                      <p:cBhvr>
                                        <p:cTn id="35" dur="500"/>
                                        <p:tgtEl>
                                          <p:spTgt spid="57">
                                            <p:txEl>
                                              <p:pRg st="0" end="0"/>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nodeType="clickEffect">
                                  <p:stCondLst>
                                    <p:cond delay="0"/>
                                  </p:stCondLst>
                                  <p:childTnLst>
                                    <p:set>
                                      <p:cBhvr>
                                        <p:cTn id="39" dur="1" fill="hold">
                                          <p:stCondLst>
                                            <p:cond delay="0"/>
                                          </p:stCondLst>
                                        </p:cTn>
                                        <p:tgtEl>
                                          <p:spTgt spid="54"/>
                                        </p:tgtEl>
                                        <p:attrNameLst>
                                          <p:attrName>style.visibility</p:attrName>
                                        </p:attrNameLst>
                                      </p:cBhvr>
                                      <p:to>
                                        <p:strVal val="visible"/>
                                      </p:to>
                                    </p:set>
                                    <p:animEffect transition="in" filter="wipe(left)">
                                      <p:cBhvr>
                                        <p:cTn id="40" dur="500"/>
                                        <p:tgtEl>
                                          <p:spTgt spid="54"/>
                                        </p:tgtEl>
                                      </p:cBhvr>
                                    </p:animEffect>
                                  </p:childTnLst>
                                </p:cTn>
                              </p:par>
                            </p:childTnLst>
                          </p:cTn>
                        </p:par>
                      </p:childTnLst>
                    </p:cTn>
                  </p:par>
                  <p:par>
                    <p:cTn id="41" fill="hold">
                      <p:stCondLst>
                        <p:cond delay="indefinite"/>
                      </p:stCondLst>
                      <p:childTnLst>
                        <p:par>
                          <p:cTn id="42" fill="hold">
                            <p:stCondLst>
                              <p:cond delay="0"/>
                            </p:stCondLst>
                            <p:childTnLst>
                              <p:par>
                                <p:cTn id="43" presetID="3" presetClass="entr" presetSubtype="10" fill="hold" nodeType="clickEffect">
                                  <p:stCondLst>
                                    <p:cond delay="0"/>
                                  </p:stCondLst>
                                  <p:childTnLst>
                                    <p:set>
                                      <p:cBhvr>
                                        <p:cTn id="44" dur="1" fill="hold">
                                          <p:stCondLst>
                                            <p:cond delay="0"/>
                                          </p:stCondLst>
                                        </p:cTn>
                                        <p:tgtEl>
                                          <p:spTgt spid="58">
                                            <p:txEl>
                                              <p:pRg st="0" end="0"/>
                                            </p:txEl>
                                          </p:spTgt>
                                        </p:tgtEl>
                                        <p:attrNameLst>
                                          <p:attrName>style.visibility</p:attrName>
                                        </p:attrNameLst>
                                      </p:cBhvr>
                                      <p:to>
                                        <p:strVal val="visible"/>
                                      </p:to>
                                    </p:set>
                                    <p:animEffect transition="in" filter="blinds(horizontal)">
                                      <p:cBhvr>
                                        <p:cTn id="45" dur="500"/>
                                        <p:tgtEl>
                                          <p:spTgt spid="58">
                                            <p:txEl>
                                              <p:pRg st="0" end="0"/>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nodeType="clickEffect">
                                  <p:stCondLst>
                                    <p:cond delay="0"/>
                                  </p:stCondLst>
                                  <p:childTnLst>
                                    <p:set>
                                      <p:cBhvr>
                                        <p:cTn id="49" dur="1" fill="hold">
                                          <p:stCondLst>
                                            <p:cond delay="0"/>
                                          </p:stCondLst>
                                        </p:cTn>
                                        <p:tgtEl>
                                          <p:spTgt spid="25620"/>
                                        </p:tgtEl>
                                        <p:attrNameLst>
                                          <p:attrName>style.visibility</p:attrName>
                                        </p:attrNameLst>
                                      </p:cBhvr>
                                      <p:to>
                                        <p:strVal val="visible"/>
                                      </p:to>
                                    </p:set>
                                  </p:childTnLst>
                                </p:cTn>
                              </p:par>
                              <p:par>
                                <p:cTn id="50" presetID="1" presetClass="entr" presetSubtype="0" fill="hold" grpId="0" nodeType="withEffect">
                                  <p:stCondLst>
                                    <p:cond delay="0"/>
                                  </p:stCondLst>
                                  <p:childTnLst>
                                    <p:set>
                                      <p:cBhvr>
                                        <p:cTn id="51" dur="1" fill="hold">
                                          <p:stCondLst>
                                            <p:cond delay="0"/>
                                          </p:stCondLst>
                                        </p:cTn>
                                        <p:tgtEl>
                                          <p:spTgt spid="25621"/>
                                        </p:tgtEl>
                                        <p:attrNameLst>
                                          <p:attrName>style.visibility</p:attrName>
                                        </p:attrNameLst>
                                      </p:cBhvr>
                                      <p:to>
                                        <p:strVal val="visible"/>
                                      </p:to>
                                    </p:set>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grpId="0" nodeType="clickEffect">
                                  <p:stCondLst>
                                    <p:cond delay="0"/>
                                  </p:stCondLst>
                                  <p:childTnLst>
                                    <p:set>
                                      <p:cBhvr>
                                        <p:cTn id="55" dur="1" fill="hold">
                                          <p:stCondLst>
                                            <p:cond delay="0"/>
                                          </p:stCondLst>
                                        </p:cTn>
                                        <p:tgtEl>
                                          <p:spTgt spid="25633"/>
                                        </p:tgtEl>
                                        <p:attrNameLst>
                                          <p:attrName>style.visibility</p:attrName>
                                        </p:attrNameLst>
                                      </p:cBhvr>
                                      <p:to>
                                        <p:strVal val="visible"/>
                                      </p:to>
                                    </p:set>
                                  </p:childTnLst>
                                </p:cTn>
                              </p:par>
                              <p:par>
                                <p:cTn id="56" presetID="1" presetClass="entr" presetSubtype="0" fill="hold" grpId="0" nodeType="withEffect">
                                  <p:stCondLst>
                                    <p:cond delay="0"/>
                                  </p:stCondLst>
                                  <p:childTnLst>
                                    <p:set>
                                      <p:cBhvr>
                                        <p:cTn id="57" dur="1" fill="hold">
                                          <p:stCondLst>
                                            <p:cond delay="0"/>
                                          </p:stCondLst>
                                        </p:cTn>
                                        <p:tgtEl>
                                          <p:spTgt spid="25618"/>
                                        </p:tgtEl>
                                        <p:attrNameLst>
                                          <p:attrName>style.visibility</p:attrName>
                                        </p:attrNameLst>
                                      </p:cBhvr>
                                      <p:to>
                                        <p:strVal val="visible"/>
                                      </p:to>
                                    </p:set>
                                  </p:childTnLst>
                                </p:cTn>
                              </p:par>
                            </p:childTnLst>
                          </p:cTn>
                        </p:par>
                      </p:childTnLst>
                    </p:cTn>
                  </p:par>
                  <p:par>
                    <p:cTn id="58" fill="hold">
                      <p:stCondLst>
                        <p:cond delay="indefinite"/>
                      </p:stCondLst>
                      <p:childTnLst>
                        <p:par>
                          <p:cTn id="59" fill="hold">
                            <p:stCondLst>
                              <p:cond delay="0"/>
                            </p:stCondLst>
                            <p:childTnLst>
                              <p:par>
                                <p:cTn id="60" presetID="1" presetClass="entr" presetSubtype="0" fill="hold" nodeType="clickEffect">
                                  <p:stCondLst>
                                    <p:cond delay="0"/>
                                  </p:stCondLst>
                                  <p:childTnLst>
                                    <p:set>
                                      <p:cBhvr>
                                        <p:cTn id="61" dur="1" fill="hold">
                                          <p:stCondLst>
                                            <p:cond delay="0"/>
                                          </p:stCondLst>
                                        </p:cTn>
                                        <p:tgtEl>
                                          <p:spTgt spid="25622"/>
                                        </p:tgtEl>
                                        <p:attrNameLst>
                                          <p:attrName>style.visibility</p:attrName>
                                        </p:attrNameLst>
                                      </p:cBhvr>
                                      <p:to>
                                        <p:strVal val="visible"/>
                                      </p:to>
                                    </p:set>
                                  </p:childTnLst>
                                </p:cTn>
                              </p:par>
                              <p:par>
                                <p:cTn id="62" presetID="1" presetClass="entr" presetSubtype="0" fill="hold" grpId="0" nodeType="withEffect">
                                  <p:stCondLst>
                                    <p:cond delay="0"/>
                                  </p:stCondLst>
                                  <p:childTnLst>
                                    <p:set>
                                      <p:cBhvr>
                                        <p:cTn id="63" dur="1" fill="hold">
                                          <p:stCondLst>
                                            <p:cond delay="0"/>
                                          </p:stCondLst>
                                        </p:cTn>
                                        <p:tgtEl>
                                          <p:spTgt spid="25619"/>
                                        </p:tgtEl>
                                        <p:attrNameLst>
                                          <p:attrName>style.visibility</p:attrName>
                                        </p:attrNameLst>
                                      </p:cBhvr>
                                      <p:to>
                                        <p:strVal val="visible"/>
                                      </p:to>
                                    </p:set>
                                  </p:childTnLst>
                                </p:cTn>
                              </p:par>
                            </p:childTnLst>
                          </p:cTn>
                        </p:par>
                      </p:childTnLst>
                    </p:cTn>
                  </p:par>
                  <p:par>
                    <p:cTn id="64" fill="hold">
                      <p:stCondLst>
                        <p:cond delay="indefinite"/>
                      </p:stCondLst>
                      <p:childTnLst>
                        <p:par>
                          <p:cTn id="65" fill="hold">
                            <p:stCondLst>
                              <p:cond delay="0"/>
                            </p:stCondLst>
                            <p:childTnLst>
                              <p:par>
                                <p:cTn id="66" presetID="22" presetClass="entr" presetSubtype="8" fill="hold" nodeType="clickEffect">
                                  <p:stCondLst>
                                    <p:cond delay="0"/>
                                  </p:stCondLst>
                                  <p:childTnLst>
                                    <p:set>
                                      <p:cBhvr>
                                        <p:cTn id="67" dur="1" fill="hold">
                                          <p:stCondLst>
                                            <p:cond delay="0"/>
                                          </p:stCondLst>
                                        </p:cTn>
                                        <p:tgtEl>
                                          <p:spTgt spid="56"/>
                                        </p:tgtEl>
                                        <p:attrNameLst>
                                          <p:attrName>style.visibility</p:attrName>
                                        </p:attrNameLst>
                                      </p:cBhvr>
                                      <p:to>
                                        <p:strVal val="visible"/>
                                      </p:to>
                                    </p:set>
                                    <p:animEffect transition="in" filter="wipe(left)">
                                      <p:cBhvr>
                                        <p:cTn id="68" dur="500"/>
                                        <p:tgtEl>
                                          <p:spTgt spid="56"/>
                                        </p:tgtEl>
                                      </p:cBhvr>
                                    </p:animEffect>
                                  </p:childTnLst>
                                </p:cTn>
                              </p:par>
                            </p:childTnLst>
                          </p:cTn>
                        </p:par>
                      </p:childTnLst>
                    </p:cTn>
                  </p:par>
                  <p:par>
                    <p:cTn id="69" fill="hold">
                      <p:stCondLst>
                        <p:cond delay="indefinite"/>
                      </p:stCondLst>
                      <p:childTnLst>
                        <p:par>
                          <p:cTn id="70" fill="hold">
                            <p:stCondLst>
                              <p:cond delay="0"/>
                            </p:stCondLst>
                            <p:childTnLst>
                              <p:par>
                                <p:cTn id="71" presetID="3" presetClass="entr" presetSubtype="10" fill="hold" nodeType="clickEffect">
                                  <p:stCondLst>
                                    <p:cond delay="0"/>
                                  </p:stCondLst>
                                  <p:childTnLst>
                                    <p:set>
                                      <p:cBhvr>
                                        <p:cTn id="72" dur="1" fill="hold">
                                          <p:stCondLst>
                                            <p:cond delay="0"/>
                                          </p:stCondLst>
                                        </p:cTn>
                                        <p:tgtEl>
                                          <p:spTgt spid="59"/>
                                        </p:tgtEl>
                                        <p:attrNameLst>
                                          <p:attrName>style.visibility</p:attrName>
                                        </p:attrNameLst>
                                      </p:cBhvr>
                                      <p:to>
                                        <p:strVal val="visible"/>
                                      </p:to>
                                    </p:set>
                                    <p:animEffect transition="in" filter="blinds(horizontal)">
                                      <p:cBhvr>
                                        <p:cTn id="73" dur="500"/>
                                        <p:tgtEl>
                                          <p:spTgt spid="59"/>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8" fill="hold" nodeType="clickEffect">
                                  <p:stCondLst>
                                    <p:cond delay="0"/>
                                  </p:stCondLst>
                                  <p:childTnLst>
                                    <p:set>
                                      <p:cBhvr>
                                        <p:cTn id="77" dur="1" fill="hold">
                                          <p:stCondLst>
                                            <p:cond delay="0"/>
                                          </p:stCondLst>
                                        </p:cTn>
                                        <p:tgtEl>
                                          <p:spTgt spid="60"/>
                                        </p:tgtEl>
                                        <p:attrNameLst>
                                          <p:attrName>style.visibility</p:attrName>
                                        </p:attrNameLst>
                                      </p:cBhvr>
                                      <p:to>
                                        <p:strVal val="visible"/>
                                      </p:to>
                                    </p:set>
                                    <p:animEffect transition="in" filter="wipe(left)">
                                      <p:cBhvr>
                                        <p:cTn id="78" dur="500"/>
                                        <p:tgtEl>
                                          <p:spTgt spid="60"/>
                                        </p:tgtEl>
                                      </p:cBhvr>
                                    </p:animEffect>
                                  </p:childTnLst>
                                </p:cTn>
                              </p:par>
                            </p:childTnLst>
                          </p:cTn>
                        </p:par>
                      </p:childTnLst>
                    </p:cTn>
                  </p:par>
                  <p:par>
                    <p:cTn id="79" fill="hold">
                      <p:stCondLst>
                        <p:cond delay="indefinite"/>
                      </p:stCondLst>
                      <p:childTnLst>
                        <p:par>
                          <p:cTn id="80" fill="hold">
                            <p:stCondLst>
                              <p:cond delay="0"/>
                            </p:stCondLst>
                            <p:childTnLst>
                              <p:par>
                                <p:cTn id="81" presetID="22" presetClass="entr" presetSubtype="8" fill="hold" nodeType="clickEffect">
                                  <p:stCondLst>
                                    <p:cond delay="0"/>
                                  </p:stCondLst>
                                  <p:childTnLst>
                                    <p:set>
                                      <p:cBhvr>
                                        <p:cTn id="82" dur="1" fill="hold">
                                          <p:stCondLst>
                                            <p:cond delay="0"/>
                                          </p:stCondLst>
                                        </p:cTn>
                                        <p:tgtEl>
                                          <p:spTgt spid="61"/>
                                        </p:tgtEl>
                                        <p:attrNameLst>
                                          <p:attrName>style.visibility</p:attrName>
                                        </p:attrNameLst>
                                      </p:cBhvr>
                                      <p:to>
                                        <p:strVal val="visible"/>
                                      </p:to>
                                    </p:set>
                                    <p:animEffect transition="in" filter="wipe(left)">
                                      <p:cBhvr>
                                        <p:cTn id="83" dur="500"/>
                                        <p:tgtEl>
                                          <p:spTgt spid="61"/>
                                        </p:tgtEl>
                                      </p:cBhvr>
                                    </p:animEffect>
                                  </p:childTnLst>
                                </p:cTn>
                              </p:par>
                            </p:childTnLst>
                          </p:cTn>
                        </p:par>
                      </p:childTnLst>
                    </p:cTn>
                  </p:par>
                  <p:par>
                    <p:cTn id="84" fill="hold">
                      <p:stCondLst>
                        <p:cond delay="indefinite"/>
                      </p:stCondLst>
                      <p:childTnLst>
                        <p:par>
                          <p:cTn id="85" fill="hold">
                            <p:stCondLst>
                              <p:cond delay="0"/>
                            </p:stCondLst>
                            <p:childTnLst>
                              <p:par>
                                <p:cTn id="86" presetID="1" presetClass="entr" presetSubtype="0" fill="hold" nodeType="clickEffect">
                                  <p:stCondLst>
                                    <p:cond delay="0"/>
                                  </p:stCondLst>
                                  <p:childTnLst>
                                    <p:set>
                                      <p:cBhvr>
                                        <p:cTn id="87" dur="1" fill="hold">
                                          <p:stCondLst>
                                            <p:cond delay="0"/>
                                          </p:stCondLst>
                                        </p:cTn>
                                        <p:tgtEl>
                                          <p:spTgt spid="15388"/>
                                        </p:tgtEl>
                                        <p:attrNameLst>
                                          <p:attrName>style.visibility</p:attrName>
                                        </p:attrNameLst>
                                      </p:cBhvr>
                                      <p:to>
                                        <p:strVal val="visible"/>
                                      </p:to>
                                    </p:set>
                                  </p:childTnLst>
                                </p:cTn>
                              </p:par>
                              <p:par>
                                <p:cTn id="88" presetID="1" presetClass="entr" presetSubtype="0" fill="hold" grpId="0" nodeType="withEffect">
                                  <p:stCondLst>
                                    <p:cond delay="0"/>
                                  </p:stCondLst>
                                  <p:childTnLst>
                                    <p:set>
                                      <p:cBhvr>
                                        <p:cTn id="89" dur="1" fill="hold">
                                          <p:stCondLst>
                                            <p:cond delay="0"/>
                                          </p:stCondLst>
                                        </p:cTn>
                                        <p:tgtEl>
                                          <p:spTgt spid="15393"/>
                                        </p:tgtEl>
                                        <p:attrNameLst>
                                          <p:attrName>style.visibility</p:attrName>
                                        </p:attrNameLst>
                                      </p:cBhvr>
                                      <p:to>
                                        <p:strVal val="visible"/>
                                      </p:to>
                                    </p:set>
                                  </p:childTnLst>
                                </p:cTn>
                              </p:par>
                            </p:childTnLst>
                          </p:cTn>
                        </p:par>
                      </p:childTnLst>
                    </p:cTn>
                  </p:par>
                  <p:par>
                    <p:cTn id="90" fill="hold">
                      <p:stCondLst>
                        <p:cond delay="indefinite"/>
                      </p:stCondLst>
                      <p:childTnLst>
                        <p:par>
                          <p:cTn id="91" fill="hold">
                            <p:stCondLst>
                              <p:cond delay="0"/>
                            </p:stCondLst>
                            <p:childTnLst>
                              <p:par>
                                <p:cTn id="92" presetID="1" presetClass="entr" presetSubtype="0" fill="hold" nodeType="clickEffect">
                                  <p:stCondLst>
                                    <p:cond delay="0"/>
                                  </p:stCondLst>
                                  <p:childTnLst>
                                    <p:set>
                                      <p:cBhvr>
                                        <p:cTn id="93" dur="1" fill="hold">
                                          <p:stCondLst>
                                            <p:cond delay="0"/>
                                          </p:stCondLst>
                                        </p:cTn>
                                        <p:tgtEl>
                                          <p:spTgt spid="15390"/>
                                        </p:tgtEl>
                                        <p:attrNameLst>
                                          <p:attrName>style.visibility</p:attrName>
                                        </p:attrNameLst>
                                      </p:cBhvr>
                                      <p:to>
                                        <p:strVal val="visible"/>
                                      </p:to>
                                    </p:set>
                                  </p:childTnLst>
                                </p:cTn>
                              </p:par>
                              <p:par>
                                <p:cTn id="94" presetID="1" presetClass="entr" presetSubtype="0" fill="hold" grpId="0" nodeType="withEffect">
                                  <p:stCondLst>
                                    <p:cond delay="0"/>
                                  </p:stCondLst>
                                  <p:childTnLst>
                                    <p:set>
                                      <p:cBhvr>
                                        <p:cTn id="95" dur="1" fill="hold">
                                          <p:stCondLst>
                                            <p:cond delay="0"/>
                                          </p:stCondLst>
                                        </p:cTn>
                                        <p:tgtEl>
                                          <p:spTgt spid="15396"/>
                                        </p:tgtEl>
                                        <p:attrNameLst>
                                          <p:attrName>style.visibility</p:attrName>
                                        </p:attrNameLst>
                                      </p:cBhvr>
                                      <p:to>
                                        <p:strVal val="visible"/>
                                      </p:to>
                                    </p:set>
                                  </p:childTnLst>
                                </p:cTn>
                              </p:par>
                            </p:childTnLst>
                          </p:cTn>
                        </p:par>
                      </p:childTnLst>
                    </p:cTn>
                  </p:par>
                  <p:par>
                    <p:cTn id="96" fill="hold">
                      <p:stCondLst>
                        <p:cond delay="indefinite"/>
                      </p:stCondLst>
                      <p:childTnLst>
                        <p:par>
                          <p:cTn id="97" fill="hold">
                            <p:stCondLst>
                              <p:cond delay="0"/>
                            </p:stCondLst>
                            <p:childTnLst>
                              <p:par>
                                <p:cTn id="98" presetID="1" presetClass="entr" presetSubtype="0" fill="hold" nodeType="clickEffect">
                                  <p:stCondLst>
                                    <p:cond delay="0"/>
                                  </p:stCondLst>
                                  <p:childTnLst>
                                    <p:set>
                                      <p:cBhvr>
                                        <p:cTn id="99" dur="1" fill="hold">
                                          <p:stCondLst>
                                            <p:cond delay="0"/>
                                          </p:stCondLst>
                                        </p:cTn>
                                        <p:tgtEl>
                                          <p:spTgt spid="15399"/>
                                        </p:tgtEl>
                                        <p:attrNameLst>
                                          <p:attrName>style.visibility</p:attrName>
                                        </p:attrNameLst>
                                      </p:cBhvr>
                                      <p:to>
                                        <p:strVal val="visible"/>
                                      </p:to>
                                    </p:set>
                                  </p:childTnLst>
                                </p:cTn>
                              </p:par>
                            </p:childTnLst>
                          </p:cTn>
                        </p:par>
                      </p:childTnLst>
                    </p:cTn>
                  </p:par>
                  <p:par>
                    <p:cTn id="100" fill="hold">
                      <p:stCondLst>
                        <p:cond delay="indefinite"/>
                      </p:stCondLst>
                      <p:childTnLst>
                        <p:par>
                          <p:cTn id="101" fill="hold">
                            <p:stCondLst>
                              <p:cond delay="0"/>
                            </p:stCondLst>
                            <p:childTnLst>
                              <p:par>
                                <p:cTn id="102" presetID="3" presetClass="entr" presetSubtype="10" fill="hold" nodeType="clickEffect">
                                  <p:stCondLst>
                                    <p:cond delay="0"/>
                                  </p:stCondLst>
                                  <p:childTnLst>
                                    <p:set>
                                      <p:cBhvr>
                                        <p:cTn id="103" dur="1" fill="hold">
                                          <p:stCondLst>
                                            <p:cond delay="0"/>
                                          </p:stCondLst>
                                        </p:cTn>
                                        <p:tgtEl>
                                          <p:spTgt spid="62"/>
                                        </p:tgtEl>
                                        <p:attrNameLst>
                                          <p:attrName>style.visibility</p:attrName>
                                        </p:attrNameLst>
                                      </p:cBhvr>
                                      <p:to>
                                        <p:strVal val="visible"/>
                                      </p:to>
                                    </p:set>
                                    <p:animEffect transition="in" filter="blinds(horizontal)">
                                      <p:cBhvr>
                                        <p:cTn id="104" dur="500"/>
                                        <p:tgtEl>
                                          <p:spTgt spid="62"/>
                                        </p:tgtEl>
                                      </p:cBhvr>
                                    </p:animEffect>
                                  </p:childTnLst>
                                </p:cTn>
                              </p:par>
                              <p:par>
                                <p:cTn id="105" presetID="1" presetClass="entr" presetSubtype="0" fill="hold" nodeType="withEffect">
                                  <p:stCondLst>
                                    <p:cond delay="0"/>
                                  </p:stCondLst>
                                  <p:childTnLst>
                                    <p:set>
                                      <p:cBhvr>
                                        <p:cTn id="106" dur="1" fill="hold">
                                          <p:stCondLst>
                                            <p:cond delay="0"/>
                                          </p:stCondLst>
                                        </p:cTn>
                                        <p:tgtEl>
                                          <p:spTgt spid="15389"/>
                                        </p:tgtEl>
                                        <p:attrNameLst>
                                          <p:attrName>style.visibility</p:attrName>
                                        </p:attrNameLst>
                                      </p:cBhvr>
                                      <p:to>
                                        <p:strVal val="visible"/>
                                      </p:to>
                                    </p:set>
                                  </p:childTnLst>
                                </p:cTn>
                              </p:par>
                              <p:par>
                                <p:cTn id="107" presetID="1" presetClass="entr" presetSubtype="0" fill="hold" grpId="0" nodeType="withEffect">
                                  <p:stCondLst>
                                    <p:cond delay="0"/>
                                  </p:stCondLst>
                                  <p:childTnLst>
                                    <p:set>
                                      <p:cBhvr>
                                        <p:cTn id="108" dur="1" fill="hold">
                                          <p:stCondLst>
                                            <p:cond delay="0"/>
                                          </p:stCondLst>
                                        </p:cTn>
                                        <p:tgtEl>
                                          <p:spTgt spid="15395"/>
                                        </p:tgtEl>
                                        <p:attrNameLst>
                                          <p:attrName>style.visibility</p:attrName>
                                        </p:attrNameLst>
                                      </p:cBhvr>
                                      <p:to>
                                        <p:strVal val="visible"/>
                                      </p:to>
                                    </p:set>
                                  </p:childTnLst>
                                </p:cTn>
                              </p:par>
                            </p:childTnLst>
                          </p:cTn>
                        </p:par>
                      </p:childTnLst>
                    </p:cTn>
                  </p:par>
                  <p:par>
                    <p:cTn id="109" fill="hold">
                      <p:stCondLst>
                        <p:cond delay="indefinite"/>
                      </p:stCondLst>
                      <p:childTnLst>
                        <p:par>
                          <p:cTn id="110" fill="hold">
                            <p:stCondLst>
                              <p:cond delay="0"/>
                            </p:stCondLst>
                            <p:childTnLst>
                              <p:par>
                                <p:cTn id="111" presetID="3" presetClass="entr" presetSubtype="10" fill="hold" nodeType="clickEffect">
                                  <p:stCondLst>
                                    <p:cond delay="0"/>
                                  </p:stCondLst>
                                  <p:childTnLst>
                                    <p:set>
                                      <p:cBhvr>
                                        <p:cTn id="112" dur="1" fill="hold">
                                          <p:stCondLst>
                                            <p:cond delay="0"/>
                                          </p:stCondLst>
                                        </p:cTn>
                                        <p:tgtEl>
                                          <p:spTgt spid="15366"/>
                                        </p:tgtEl>
                                        <p:attrNameLst>
                                          <p:attrName>style.visibility</p:attrName>
                                        </p:attrNameLst>
                                      </p:cBhvr>
                                      <p:to>
                                        <p:strVal val="visible"/>
                                      </p:to>
                                    </p:set>
                                    <p:animEffect transition="in" filter="blinds(horizontal)">
                                      <p:cBhvr>
                                        <p:cTn id="113" dur="500"/>
                                        <p:tgtEl>
                                          <p:spTgt spid="153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8" grpId="0"/>
      <p:bldP spid="25619" grpId="0"/>
      <p:bldP spid="25621" grpId="0"/>
      <p:bldP spid="15393" grpId="0"/>
      <p:bldP spid="25633" grpId="0"/>
      <p:bldP spid="15395" grpId="0"/>
      <p:bldP spid="15396" grpId="0"/>
      <p:bldP spid="49" grpId="0"/>
      <p:bldP spid="55"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3" name="直接连接符 18433"/>
          <p:cNvSpPr/>
          <p:nvPr/>
        </p:nvSpPr>
        <p:spPr>
          <a:xfrm flipV="1">
            <a:off x="4719638" y="1520825"/>
            <a:ext cx="2554287" cy="1588"/>
          </a:xfrm>
          <a:prstGeom prst="line">
            <a:avLst/>
          </a:prstGeom>
          <a:ln w="38100" cap="flat" cmpd="sng">
            <a:solidFill>
              <a:schemeClr val="tx1"/>
            </a:solidFill>
            <a:prstDash val="solid"/>
            <a:round/>
            <a:headEnd type="none" w="med" len="med"/>
            <a:tailEnd type="triangle" w="med" len="med"/>
          </a:ln>
        </p:spPr>
      </p:sp>
      <p:sp>
        <p:nvSpPr>
          <p:cNvPr id="28674" name="直接连接符 18434"/>
          <p:cNvSpPr/>
          <p:nvPr/>
        </p:nvSpPr>
        <p:spPr>
          <a:xfrm flipH="1">
            <a:off x="4718050" y="1520825"/>
            <a:ext cx="1588" cy="2665413"/>
          </a:xfrm>
          <a:prstGeom prst="line">
            <a:avLst/>
          </a:prstGeom>
          <a:ln w="38100" cap="flat" cmpd="sng">
            <a:solidFill>
              <a:schemeClr val="tx1"/>
            </a:solidFill>
            <a:prstDash val="solid"/>
            <a:round/>
            <a:headEnd type="none" w="med" len="med"/>
            <a:tailEnd type="triangle" w="med" len="med"/>
          </a:ln>
        </p:spPr>
      </p:sp>
      <p:sp>
        <p:nvSpPr>
          <p:cNvPr id="28675" name="椭圆 18435"/>
          <p:cNvSpPr/>
          <p:nvPr/>
        </p:nvSpPr>
        <p:spPr>
          <a:xfrm>
            <a:off x="6119813" y="2168525"/>
            <a:ext cx="287337" cy="287338"/>
          </a:xfrm>
          <a:prstGeom prst="ellipse">
            <a:avLst/>
          </a:prstGeom>
          <a:gradFill rotWithShape="1">
            <a:gsLst>
              <a:gs pos="0">
                <a:srgbClr val="FE3722"/>
              </a:gs>
              <a:gs pos="100000">
                <a:srgbClr val="761910"/>
              </a:gs>
            </a:gsLst>
            <a:path path="rect">
              <a:fillToRect r="100000" b="100000"/>
            </a:path>
            <a:tileRect/>
          </a:gradFill>
          <a:ln w="9525">
            <a:noFill/>
          </a:ln>
        </p:spPr>
        <p:txBody>
          <a:bodyPr anchor="t"/>
          <a:lstStyle/>
          <a:p>
            <a:endParaRPr lang="zh-CN" altLang="en-US">
              <a:latin typeface="Arial" panose="020B0604020202020204" pitchFamily="34" charset="0"/>
              <a:ea typeface="宋体" panose="02010600030101010101" pitchFamily="2" charset="-122"/>
            </a:endParaRPr>
          </a:p>
        </p:txBody>
      </p:sp>
      <p:sp>
        <p:nvSpPr>
          <p:cNvPr id="28676" name="椭圆 18436"/>
          <p:cNvSpPr/>
          <p:nvPr/>
        </p:nvSpPr>
        <p:spPr>
          <a:xfrm>
            <a:off x="4572000" y="1376363"/>
            <a:ext cx="287338" cy="287337"/>
          </a:xfrm>
          <a:prstGeom prst="ellipse">
            <a:avLst/>
          </a:prstGeom>
          <a:gradFill rotWithShape="1">
            <a:gsLst>
              <a:gs pos="0">
                <a:srgbClr val="FE3722"/>
              </a:gs>
              <a:gs pos="100000">
                <a:srgbClr val="761910"/>
              </a:gs>
            </a:gsLst>
            <a:path path="rect">
              <a:fillToRect r="100000" b="100000"/>
            </a:path>
            <a:tileRect/>
          </a:gradFill>
          <a:ln w="9525">
            <a:noFill/>
          </a:ln>
        </p:spPr>
        <p:txBody>
          <a:bodyPr anchor="t"/>
          <a:lstStyle/>
          <a:p>
            <a:endParaRPr lang="zh-CN" altLang="en-US">
              <a:latin typeface="Arial" panose="020B0604020202020204" pitchFamily="34" charset="0"/>
              <a:ea typeface="宋体" panose="02010600030101010101" pitchFamily="2" charset="-122"/>
            </a:endParaRPr>
          </a:p>
        </p:txBody>
      </p:sp>
      <p:sp>
        <p:nvSpPr>
          <p:cNvPr id="28677" name="文本框 18437"/>
          <p:cNvSpPr txBox="1"/>
          <p:nvPr/>
        </p:nvSpPr>
        <p:spPr>
          <a:xfrm>
            <a:off x="533400" y="457200"/>
            <a:ext cx="7135812" cy="646331"/>
          </a:xfrm>
          <a:prstGeom prst="rect">
            <a:avLst/>
          </a:prstGeom>
          <a:noFill/>
          <a:ln w="9525">
            <a:noFill/>
          </a:ln>
        </p:spPr>
        <p:txBody>
          <a:bodyPr wrap="square" anchor="t">
            <a:spAutoFit/>
          </a:bodyPr>
          <a:lstStyle/>
          <a:p>
            <a:pPr>
              <a:spcBef>
                <a:spcPct val="50000"/>
              </a:spcBef>
            </a:pPr>
            <a:r>
              <a:rPr lang="zh-CN" altLang="en-US" sz="3600" b="1" dirty="0">
                <a:solidFill>
                  <a:srgbClr val="04060C"/>
                </a:solidFill>
                <a:latin typeface="Times New Roman" panose="02020603050405020304" pitchFamily="18" charset="0"/>
                <a:ea typeface="华文中宋" pitchFamily="2" charset="-122"/>
              </a:rPr>
              <a:t>三、平抛运动的特点</a:t>
            </a:r>
            <a:r>
              <a:rPr lang="en-US" altLang="zh-CN" sz="3600" b="1" dirty="0">
                <a:solidFill>
                  <a:srgbClr val="04060C"/>
                </a:solidFill>
                <a:latin typeface="Times New Roman" panose="02020603050405020304" pitchFamily="18" charset="0"/>
                <a:ea typeface="华文中宋" pitchFamily="2" charset="-122"/>
              </a:rPr>
              <a:t>——</a:t>
            </a:r>
            <a:r>
              <a:rPr lang="zh-CN" altLang="en-US" sz="3600" b="1" dirty="0">
                <a:solidFill>
                  <a:srgbClr val="04060C"/>
                </a:solidFill>
                <a:latin typeface="Times New Roman" panose="02020603050405020304" pitchFamily="18" charset="0"/>
                <a:ea typeface="华文中宋" pitchFamily="2" charset="-122"/>
              </a:rPr>
              <a:t>轨迹</a:t>
            </a:r>
          </a:p>
        </p:txBody>
      </p:sp>
      <p:sp>
        <p:nvSpPr>
          <p:cNvPr id="28678" name="文本框 18438"/>
          <p:cNvSpPr txBox="1"/>
          <p:nvPr/>
        </p:nvSpPr>
        <p:spPr>
          <a:xfrm>
            <a:off x="4140200" y="1233488"/>
            <a:ext cx="503238" cy="519112"/>
          </a:xfrm>
          <a:prstGeom prst="rect">
            <a:avLst/>
          </a:prstGeom>
          <a:noFill/>
          <a:ln w="9525">
            <a:noFill/>
          </a:ln>
        </p:spPr>
        <p:txBody>
          <a:bodyPr anchor="t">
            <a:spAutoFit/>
          </a:bodyPr>
          <a:lstStyle/>
          <a:p>
            <a:pPr>
              <a:spcBef>
                <a:spcPct val="50000"/>
              </a:spcBef>
            </a:pPr>
            <a:r>
              <a:rPr lang="en-US" altLang="zh-CN" sz="2800" b="1">
                <a:latin typeface="华文中宋" pitchFamily="2" charset="-122"/>
                <a:ea typeface="华文中宋" pitchFamily="2" charset="-122"/>
              </a:rPr>
              <a:t>O</a:t>
            </a:r>
          </a:p>
        </p:txBody>
      </p:sp>
      <p:sp>
        <p:nvSpPr>
          <p:cNvPr id="28679" name="文本框 18439"/>
          <p:cNvSpPr txBox="1"/>
          <p:nvPr/>
        </p:nvSpPr>
        <p:spPr>
          <a:xfrm>
            <a:off x="6300788" y="1773238"/>
            <a:ext cx="503237" cy="519112"/>
          </a:xfrm>
          <a:prstGeom prst="rect">
            <a:avLst/>
          </a:prstGeom>
          <a:noFill/>
          <a:ln w="9525">
            <a:noFill/>
          </a:ln>
        </p:spPr>
        <p:txBody>
          <a:bodyPr anchor="t">
            <a:spAutoFit/>
          </a:bodyPr>
          <a:lstStyle/>
          <a:p>
            <a:pPr>
              <a:spcBef>
                <a:spcPct val="50000"/>
              </a:spcBef>
            </a:pPr>
            <a:r>
              <a:rPr lang="en-US" altLang="zh-CN" sz="2800" b="1">
                <a:latin typeface="华文中宋" pitchFamily="2" charset="-122"/>
                <a:ea typeface="华文中宋" pitchFamily="2" charset="-122"/>
              </a:rPr>
              <a:t>P</a:t>
            </a:r>
          </a:p>
        </p:txBody>
      </p:sp>
      <p:sp>
        <p:nvSpPr>
          <p:cNvPr id="28680" name="直接连接符 18440"/>
          <p:cNvSpPr/>
          <p:nvPr/>
        </p:nvSpPr>
        <p:spPr>
          <a:xfrm>
            <a:off x="6264275" y="2312988"/>
            <a:ext cx="720725" cy="0"/>
          </a:xfrm>
          <a:prstGeom prst="line">
            <a:avLst/>
          </a:prstGeom>
          <a:ln w="38100" cap="flat" cmpd="sng">
            <a:solidFill>
              <a:srgbClr val="0000CC"/>
            </a:solidFill>
            <a:prstDash val="solid"/>
            <a:round/>
            <a:headEnd type="none" w="med" len="med"/>
            <a:tailEnd type="triangle" w="med" len="med"/>
          </a:ln>
        </p:spPr>
      </p:sp>
      <p:sp>
        <p:nvSpPr>
          <p:cNvPr id="28681" name="直接连接符 18441"/>
          <p:cNvSpPr/>
          <p:nvPr/>
        </p:nvSpPr>
        <p:spPr>
          <a:xfrm flipV="1">
            <a:off x="6264275" y="2312988"/>
            <a:ext cx="0" cy="647700"/>
          </a:xfrm>
          <a:prstGeom prst="line">
            <a:avLst/>
          </a:prstGeom>
          <a:ln w="38100" cap="flat" cmpd="sng">
            <a:solidFill>
              <a:srgbClr val="0000CC"/>
            </a:solidFill>
            <a:prstDash val="solid"/>
            <a:round/>
            <a:headEnd type="triangle" w="med" len="med"/>
            <a:tailEnd type="none" w="med" len="med"/>
          </a:ln>
        </p:spPr>
      </p:sp>
      <p:sp>
        <p:nvSpPr>
          <p:cNvPr id="28682" name="文本框 18442"/>
          <p:cNvSpPr txBox="1"/>
          <p:nvPr/>
        </p:nvSpPr>
        <p:spPr>
          <a:xfrm>
            <a:off x="6985000" y="2081213"/>
            <a:ext cx="828675" cy="519112"/>
          </a:xfrm>
          <a:prstGeom prst="rect">
            <a:avLst/>
          </a:prstGeom>
          <a:noFill/>
          <a:ln w="9525">
            <a:noFill/>
          </a:ln>
        </p:spPr>
        <p:txBody>
          <a:bodyPr anchor="t">
            <a:spAutoFit/>
          </a:bodyPr>
          <a:lstStyle/>
          <a:p>
            <a:pPr>
              <a:spcBef>
                <a:spcPct val="50000"/>
              </a:spcBef>
            </a:pPr>
            <a:r>
              <a:rPr lang="en-US" altLang="zh-CN" sz="2800" b="1" i="1">
                <a:latin typeface="Times New Roman" panose="02020603050405020304" pitchFamily="18" charset="0"/>
                <a:ea typeface="华文中宋" pitchFamily="2" charset="-122"/>
              </a:rPr>
              <a:t>v</a:t>
            </a:r>
            <a:r>
              <a:rPr lang="en-US" altLang="zh-CN" sz="2800" b="1" i="1" baseline="-25000">
                <a:latin typeface="Times New Roman" panose="02020603050405020304" pitchFamily="18" charset="0"/>
                <a:ea typeface="华文中宋" pitchFamily="2" charset="-122"/>
              </a:rPr>
              <a:t>x</a:t>
            </a:r>
          </a:p>
        </p:txBody>
      </p:sp>
      <p:sp>
        <p:nvSpPr>
          <p:cNvPr id="28683" name="文本框 18443"/>
          <p:cNvSpPr txBox="1"/>
          <p:nvPr/>
        </p:nvSpPr>
        <p:spPr>
          <a:xfrm>
            <a:off x="6048375" y="2924175"/>
            <a:ext cx="828675" cy="519113"/>
          </a:xfrm>
          <a:prstGeom prst="rect">
            <a:avLst/>
          </a:prstGeom>
          <a:noFill/>
          <a:ln w="9525">
            <a:noFill/>
          </a:ln>
        </p:spPr>
        <p:txBody>
          <a:bodyPr anchor="t">
            <a:spAutoFit/>
          </a:bodyPr>
          <a:lstStyle/>
          <a:p>
            <a:pPr>
              <a:spcBef>
                <a:spcPct val="50000"/>
              </a:spcBef>
            </a:pPr>
            <a:r>
              <a:rPr lang="en-US" altLang="zh-CN" sz="2800" b="1" i="1">
                <a:latin typeface="Times New Roman" panose="02020603050405020304" pitchFamily="18" charset="0"/>
                <a:ea typeface="华文中宋" pitchFamily="2" charset="-122"/>
              </a:rPr>
              <a:t>v</a:t>
            </a:r>
            <a:r>
              <a:rPr lang="en-US" altLang="zh-CN" sz="2800" b="1" i="1" baseline="-25000">
                <a:latin typeface="Times New Roman" panose="02020603050405020304" pitchFamily="18" charset="0"/>
                <a:ea typeface="华文中宋" pitchFamily="2" charset="-122"/>
              </a:rPr>
              <a:t>y</a:t>
            </a:r>
          </a:p>
        </p:txBody>
      </p:sp>
      <p:graphicFrame>
        <p:nvGraphicFramePr>
          <p:cNvPr id="18445" name="对象 18444"/>
          <p:cNvGraphicFramePr>
            <a:graphicFrameLocks noChangeAspect="1"/>
          </p:cNvGraphicFramePr>
          <p:nvPr/>
        </p:nvGraphicFramePr>
        <p:xfrm>
          <a:off x="1474788" y="1193800"/>
          <a:ext cx="2052637" cy="1055688"/>
        </p:xfrm>
        <a:graphic>
          <a:graphicData uri="http://schemas.openxmlformats.org/presentationml/2006/ole">
            <mc:AlternateContent xmlns:mc="http://schemas.openxmlformats.org/markup-compatibility/2006">
              <mc:Choice xmlns:v="urn:schemas-microsoft-com:vml" Requires="v">
                <p:oleObj spid="_x0000_s23725" r:id="rId3" imgW="445770" imgH="229235" progId="Equation.3">
                  <p:embed/>
                </p:oleObj>
              </mc:Choice>
              <mc:Fallback>
                <p:oleObj r:id="rId3" imgW="445770" imgH="229235" progId="Equation.3">
                  <p:embed/>
                  <p:pic>
                    <p:nvPicPr>
                      <p:cNvPr id="0" name="图片 3092"/>
                      <p:cNvPicPr/>
                      <p:nvPr/>
                    </p:nvPicPr>
                    <p:blipFill>
                      <a:blip r:embed="rId4"/>
                      <a:stretch>
                        <a:fillRect/>
                      </a:stretch>
                    </p:blipFill>
                    <p:spPr>
                      <a:xfrm>
                        <a:off x="1474788" y="1193800"/>
                        <a:ext cx="2052637" cy="1055688"/>
                      </a:xfrm>
                      <a:prstGeom prst="rect">
                        <a:avLst/>
                      </a:prstGeom>
                      <a:noFill/>
                      <a:ln w="38100">
                        <a:noFill/>
                        <a:miter/>
                      </a:ln>
                    </p:spPr>
                  </p:pic>
                </p:oleObj>
              </mc:Fallback>
            </mc:AlternateContent>
          </a:graphicData>
        </a:graphic>
      </p:graphicFrame>
      <p:graphicFrame>
        <p:nvGraphicFramePr>
          <p:cNvPr id="18446" name="对象 18445"/>
          <p:cNvGraphicFramePr>
            <a:graphicFrameLocks noChangeAspect="1"/>
          </p:cNvGraphicFramePr>
          <p:nvPr/>
        </p:nvGraphicFramePr>
        <p:xfrm>
          <a:off x="1476375" y="2097088"/>
          <a:ext cx="2232025" cy="1470025"/>
        </p:xfrm>
        <a:graphic>
          <a:graphicData uri="http://schemas.openxmlformats.org/presentationml/2006/ole">
            <mc:AlternateContent xmlns:mc="http://schemas.openxmlformats.org/markup-compatibility/2006">
              <mc:Choice xmlns:v="urn:schemas-microsoft-com:vml" Requires="v">
                <p:oleObj spid="_x0000_s23726" r:id="rId5" imgW="597535" imgH="394335" progId="Equation.3">
                  <p:embed/>
                </p:oleObj>
              </mc:Choice>
              <mc:Fallback>
                <p:oleObj r:id="rId5" imgW="597535" imgH="394335" progId="Equation.3">
                  <p:embed/>
                  <p:pic>
                    <p:nvPicPr>
                      <p:cNvPr id="0" name="图片 3091"/>
                      <p:cNvPicPr/>
                      <p:nvPr/>
                    </p:nvPicPr>
                    <p:blipFill>
                      <a:blip r:embed="rId6"/>
                      <a:stretch>
                        <a:fillRect/>
                      </a:stretch>
                    </p:blipFill>
                    <p:spPr>
                      <a:xfrm>
                        <a:off x="1476375" y="2097088"/>
                        <a:ext cx="2232025" cy="1470025"/>
                      </a:xfrm>
                      <a:prstGeom prst="rect">
                        <a:avLst/>
                      </a:prstGeom>
                      <a:noFill/>
                      <a:ln w="38100">
                        <a:noFill/>
                        <a:miter/>
                      </a:ln>
                    </p:spPr>
                  </p:pic>
                </p:oleObj>
              </mc:Fallback>
            </mc:AlternateContent>
          </a:graphicData>
        </a:graphic>
      </p:graphicFrame>
      <p:graphicFrame>
        <p:nvGraphicFramePr>
          <p:cNvPr id="18447" name="对象 18446"/>
          <p:cNvGraphicFramePr>
            <a:graphicFrameLocks noChangeAspect="1"/>
          </p:cNvGraphicFramePr>
          <p:nvPr/>
        </p:nvGraphicFramePr>
        <p:xfrm>
          <a:off x="1476375" y="3536950"/>
          <a:ext cx="2419350" cy="1550988"/>
        </p:xfrm>
        <a:graphic>
          <a:graphicData uri="http://schemas.openxmlformats.org/presentationml/2006/ole">
            <mc:AlternateContent xmlns:mc="http://schemas.openxmlformats.org/markup-compatibility/2006">
              <mc:Choice xmlns:v="urn:schemas-microsoft-com:vml" Requires="v">
                <p:oleObj spid="_x0000_s23727" r:id="rId7" imgW="673735" imgH="432435" progId="Equation.3">
                  <p:embed/>
                </p:oleObj>
              </mc:Choice>
              <mc:Fallback>
                <p:oleObj r:id="rId7" imgW="673735" imgH="432435" progId="Equation.3">
                  <p:embed/>
                  <p:pic>
                    <p:nvPicPr>
                      <p:cNvPr id="0" name="图片 3094"/>
                      <p:cNvPicPr/>
                      <p:nvPr/>
                    </p:nvPicPr>
                    <p:blipFill>
                      <a:blip r:embed="rId8"/>
                      <a:stretch>
                        <a:fillRect/>
                      </a:stretch>
                    </p:blipFill>
                    <p:spPr>
                      <a:xfrm>
                        <a:off x="1476375" y="3536950"/>
                        <a:ext cx="2419350" cy="1550988"/>
                      </a:xfrm>
                      <a:prstGeom prst="rect">
                        <a:avLst/>
                      </a:prstGeom>
                      <a:noFill/>
                      <a:ln w="38100">
                        <a:noFill/>
                        <a:miter/>
                      </a:ln>
                    </p:spPr>
                  </p:pic>
                </p:oleObj>
              </mc:Fallback>
            </mc:AlternateContent>
          </a:graphicData>
        </a:graphic>
      </p:graphicFrame>
      <p:sp>
        <p:nvSpPr>
          <p:cNvPr id="28687" name="文本框 18447"/>
          <p:cNvSpPr txBox="1"/>
          <p:nvPr/>
        </p:nvSpPr>
        <p:spPr>
          <a:xfrm>
            <a:off x="6588125" y="1685925"/>
            <a:ext cx="1152525" cy="519113"/>
          </a:xfrm>
          <a:prstGeom prst="rect">
            <a:avLst/>
          </a:prstGeom>
          <a:noFill/>
          <a:ln w="9525">
            <a:noFill/>
          </a:ln>
        </p:spPr>
        <p:txBody>
          <a:bodyPr anchor="t">
            <a:spAutoFit/>
          </a:bodyPr>
          <a:lstStyle/>
          <a:p>
            <a:pPr>
              <a:spcBef>
                <a:spcPct val="50000"/>
              </a:spcBef>
            </a:pPr>
            <a:r>
              <a:rPr lang="en-US" altLang="zh-CN" sz="2800" b="1">
                <a:latin typeface="Times New Roman" panose="02020603050405020304" pitchFamily="18" charset="0"/>
                <a:ea typeface="华文中宋" pitchFamily="2" charset="-122"/>
              </a:rPr>
              <a:t>( </a:t>
            </a:r>
            <a:r>
              <a:rPr lang="en-US" altLang="zh-CN" sz="2800" b="1" i="1">
                <a:latin typeface="Times New Roman" panose="02020603050405020304" pitchFamily="18" charset="0"/>
                <a:ea typeface="华文中宋" pitchFamily="2" charset="-122"/>
              </a:rPr>
              <a:t>x,y</a:t>
            </a:r>
            <a:r>
              <a:rPr lang="en-US" altLang="zh-CN" sz="2800" b="1">
                <a:latin typeface="Times New Roman" panose="02020603050405020304" pitchFamily="18" charset="0"/>
                <a:ea typeface="华文中宋" pitchFamily="2" charset="-122"/>
              </a:rPr>
              <a:t>)</a:t>
            </a:r>
          </a:p>
        </p:txBody>
      </p:sp>
      <p:sp>
        <p:nvSpPr>
          <p:cNvPr id="28688" name="直接连接符 18448"/>
          <p:cNvSpPr/>
          <p:nvPr/>
        </p:nvSpPr>
        <p:spPr>
          <a:xfrm>
            <a:off x="4716463" y="1520825"/>
            <a:ext cx="720725" cy="0"/>
          </a:xfrm>
          <a:prstGeom prst="line">
            <a:avLst/>
          </a:prstGeom>
          <a:ln w="38100" cap="flat" cmpd="sng">
            <a:solidFill>
              <a:srgbClr val="0000CC"/>
            </a:solidFill>
            <a:prstDash val="solid"/>
            <a:round/>
            <a:headEnd type="none" w="med" len="med"/>
            <a:tailEnd type="triangle" w="med" len="med"/>
          </a:ln>
        </p:spPr>
      </p:sp>
      <p:sp>
        <p:nvSpPr>
          <p:cNvPr id="28689" name="文本框 18449"/>
          <p:cNvSpPr txBox="1"/>
          <p:nvPr/>
        </p:nvSpPr>
        <p:spPr>
          <a:xfrm>
            <a:off x="5111750" y="981075"/>
            <a:ext cx="828675" cy="519113"/>
          </a:xfrm>
          <a:prstGeom prst="rect">
            <a:avLst/>
          </a:prstGeom>
          <a:noFill/>
          <a:ln w="9525">
            <a:noFill/>
          </a:ln>
        </p:spPr>
        <p:txBody>
          <a:bodyPr anchor="t">
            <a:spAutoFit/>
          </a:bodyPr>
          <a:lstStyle/>
          <a:p>
            <a:pPr>
              <a:spcBef>
                <a:spcPct val="50000"/>
              </a:spcBef>
            </a:pPr>
            <a:r>
              <a:rPr lang="en-US" altLang="zh-CN" sz="2800" b="1" i="1">
                <a:latin typeface="Times New Roman" panose="02020603050405020304" pitchFamily="18" charset="0"/>
                <a:ea typeface="华文中宋" pitchFamily="2" charset="-122"/>
              </a:rPr>
              <a:t>v</a:t>
            </a:r>
            <a:r>
              <a:rPr lang="en-US" altLang="zh-CN" sz="2800" b="1" baseline="-25000">
                <a:latin typeface="Times New Roman" panose="02020603050405020304" pitchFamily="18" charset="0"/>
                <a:ea typeface="华文中宋" pitchFamily="2" charset="-122"/>
              </a:rPr>
              <a:t>0</a:t>
            </a:r>
          </a:p>
        </p:txBody>
      </p:sp>
      <p:sp>
        <p:nvSpPr>
          <p:cNvPr id="28690" name="文本框 18450"/>
          <p:cNvSpPr txBox="1"/>
          <p:nvPr/>
        </p:nvSpPr>
        <p:spPr>
          <a:xfrm>
            <a:off x="6948488" y="2781300"/>
            <a:ext cx="828675" cy="519113"/>
          </a:xfrm>
          <a:prstGeom prst="rect">
            <a:avLst/>
          </a:prstGeom>
          <a:noFill/>
          <a:ln w="9525">
            <a:noFill/>
          </a:ln>
        </p:spPr>
        <p:txBody>
          <a:bodyPr anchor="t">
            <a:spAutoFit/>
          </a:bodyPr>
          <a:lstStyle/>
          <a:p>
            <a:pPr>
              <a:spcBef>
                <a:spcPct val="50000"/>
              </a:spcBef>
            </a:pPr>
            <a:r>
              <a:rPr lang="en-US" altLang="zh-CN" sz="2800" b="1" i="1">
                <a:latin typeface="Times New Roman" panose="02020603050405020304" pitchFamily="18" charset="0"/>
                <a:ea typeface="华文中宋" pitchFamily="2" charset="-122"/>
              </a:rPr>
              <a:t>v</a:t>
            </a:r>
            <a:endParaRPr lang="en-US" altLang="zh-CN" sz="2800" b="1" i="1" baseline="-25000">
              <a:latin typeface="Times New Roman" panose="02020603050405020304" pitchFamily="18" charset="0"/>
              <a:ea typeface="华文中宋" pitchFamily="2" charset="-122"/>
            </a:endParaRPr>
          </a:p>
        </p:txBody>
      </p:sp>
      <p:sp>
        <p:nvSpPr>
          <p:cNvPr id="28691" name="直接连接符 18451"/>
          <p:cNvSpPr/>
          <p:nvPr/>
        </p:nvSpPr>
        <p:spPr>
          <a:xfrm>
            <a:off x="6948488" y="2312988"/>
            <a:ext cx="0" cy="611187"/>
          </a:xfrm>
          <a:prstGeom prst="line">
            <a:avLst/>
          </a:prstGeom>
          <a:ln w="9525" cap="flat" cmpd="sng">
            <a:solidFill>
              <a:schemeClr val="tx1"/>
            </a:solidFill>
            <a:prstDash val="dash"/>
            <a:round/>
            <a:headEnd type="none" w="med" len="med"/>
            <a:tailEnd type="none" w="med" len="med"/>
          </a:ln>
        </p:spPr>
      </p:sp>
      <p:sp>
        <p:nvSpPr>
          <p:cNvPr id="28692" name="直接连接符 18452"/>
          <p:cNvSpPr/>
          <p:nvPr/>
        </p:nvSpPr>
        <p:spPr>
          <a:xfrm>
            <a:off x="6264275" y="2924175"/>
            <a:ext cx="684213" cy="0"/>
          </a:xfrm>
          <a:prstGeom prst="line">
            <a:avLst/>
          </a:prstGeom>
          <a:ln w="9525" cap="flat" cmpd="sng">
            <a:solidFill>
              <a:schemeClr val="tx1"/>
            </a:solidFill>
            <a:prstDash val="dash"/>
            <a:round/>
            <a:headEnd type="none" w="med" len="med"/>
            <a:tailEnd type="none" w="med" len="med"/>
          </a:ln>
        </p:spPr>
      </p:sp>
      <p:sp>
        <p:nvSpPr>
          <p:cNvPr id="28693" name="直接连接符 18453"/>
          <p:cNvSpPr/>
          <p:nvPr/>
        </p:nvSpPr>
        <p:spPr>
          <a:xfrm>
            <a:off x="6264275" y="2312988"/>
            <a:ext cx="684213" cy="611187"/>
          </a:xfrm>
          <a:prstGeom prst="line">
            <a:avLst/>
          </a:prstGeom>
          <a:ln w="38100" cap="flat" cmpd="sng">
            <a:solidFill>
              <a:srgbClr val="FE3722"/>
            </a:solidFill>
            <a:prstDash val="solid"/>
            <a:round/>
            <a:headEnd type="none" w="med" len="med"/>
            <a:tailEnd type="triangle" w="med" len="med"/>
          </a:ln>
        </p:spPr>
      </p:sp>
      <p:sp>
        <p:nvSpPr>
          <p:cNvPr id="18455" name="未知"/>
          <p:cNvSpPr/>
          <p:nvPr/>
        </p:nvSpPr>
        <p:spPr>
          <a:xfrm>
            <a:off x="4716463" y="1520825"/>
            <a:ext cx="3203575" cy="3240088"/>
          </a:xfrm>
          <a:custGeom>
            <a:avLst/>
            <a:gdLst/>
            <a:ahLst/>
            <a:cxnLst/>
            <a:rect l="0" t="0" r="0" b="0"/>
            <a:pathLst>
              <a:path w="2359" h="2041">
                <a:moveTo>
                  <a:pt x="0" y="0"/>
                </a:moveTo>
                <a:cubicBezTo>
                  <a:pt x="64" y="17"/>
                  <a:pt x="128" y="35"/>
                  <a:pt x="181" y="46"/>
                </a:cubicBezTo>
                <a:cubicBezTo>
                  <a:pt x="234" y="57"/>
                  <a:pt x="264" y="53"/>
                  <a:pt x="317" y="68"/>
                </a:cubicBezTo>
                <a:cubicBezTo>
                  <a:pt x="370" y="83"/>
                  <a:pt x="442" y="113"/>
                  <a:pt x="499" y="136"/>
                </a:cubicBezTo>
                <a:cubicBezTo>
                  <a:pt x="556" y="159"/>
                  <a:pt x="605" y="178"/>
                  <a:pt x="658" y="204"/>
                </a:cubicBezTo>
                <a:cubicBezTo>
                  <a:pt x="711" y="230"/>
                  <a:pt x="771" y="268"/>
                  <a:pt x="816" y="295"/>
                </a:cubicBezTo>
                <a:cubicBezTo>
                  <a:pt x="861" y="322"/>
                  <a:pt x="882" y="331"/>
                  <a:pt x="930" y="363"/>
                </a:cubicBezTo>
                <a:cubicBezTo>
                  <a:pt x="978" y="395"/>
                  <a:pt x="1053" y="448"/>
                  <a:pt x="1106" y="490"/>
                </a:cubicBezTo>
                <a:cubicBezTo>
                  <a:pt x="1159" y="532"/>
                  <a:pt x="1197" y="570"/>
                  <a:pt x="1247" y="613"/>
                </a:cubicBezTo>
                <a:cubicBezTo>
                  <a:pt x="1297" y="656"/>
                  <a:pt x="1349" y="696"/>
                  <a:pt x="1406" y="749"/>
                </a:cubicBezTo>
                <a:cubicBezTo>
                  <a:pt x="1463" y="802"/>
                  <a:pt x="1527" y="866"/>
                  <a:pt x="1587" y="930"/>
                </a:cubicBezTo>
                <a:cubicBezTo>
                  <a:pt x="1647" y="994"/>
                  <a:pt x="1712" y="1066"/>
                  <a:pt x="1769" y="1134"/>
                </a:cubicBezTo>
                <a:cubicBezTo>
                  <a:pt x="1826" y="1202"/>
                  <a:pt x="1879" y="1274"/>
                  <a:pt x="1928" y="1338"/>
                </a:cubicBezTo>
                <a:cubicBezTo>
                  <a:pt x="1977" y="1402"/>
                  <a:pt x="2019" y="1456"/>
                  <a:pt x="2064" y="1520"/>
                </a:cubicBezTo>
                <a:cubicBezTo>
                  <a:pt x="2109" y="1584"/>
                  <a:pt x="2158" y="1656"/>
                  <a:pt x="2200" y="1724"/>
                </a:cubicBezTo>
                <a:cubicBezTo>
                  <a:pt x="2242" y="1792"/>
                  <a:pt x="2287" y="1875"/>
                  <a:pt x="2313" y="1928"/>
                </a:cubicBezTo>
                <a:cubicBezTo>
                  <a:pt x="2339" y="1981"/>
                  <a:pt x="2349" y="2011"/>
                  <a:pt x="2359" y="2041"/>
                </a:cubicBezTo>
              </a:path>
            </a:pathLst>
          </a:custGeom>
          <a:noFill/>
          <a:ln w="19050" cap="flat" cmpd="sng">
            <a:solidFill>
              <a:schemeClr val="tx1"/>
            </a:solidFill>
            <a:prstDash val="dash"/>
            <a:round/>
            <a:headEnd type="none" w="med" len="med"/>
            <a:tailEnd type="none" w="med" len="med"/>
          </a:ln>
        </p:spPr>
        <p:txBody>
          <a:bodyPr/>
          <a:lstStyle/>
          <a:p>
            <a:endParaRPr lang="zh-CN" altLang="en-US"/>
          </a:p>
        </p:txBody>
      </p:sp>
      <p:sp>
        <p:nvSpPr>
          <p:cNvPr id="28695" name="文本框 18455"/>
          <p:cNvSpPr txBox="1"/>
          <p:nvPr/>
        </p:nvSpPr>
        <p:spPr>
          <a:xfrm>
            <a:off x="7235825" y="1233488"/>
            <a:ext cx="503238" cy="519112"/>
          </a:xfrm>
          <a:prstGeom prst="rect">
            <a:avLst/>
          </a:prstGeom>
          <a:noFill/>
          <a:ln w="9525">
            <a:noFill/>
          </a:ln>
        </p:spPr>
        <p:txBody>
          <a:bodyPr anchor="t">
            <a:spAutoFit/>
          </a:bodyPr>
          <a:lstStyle/>
          <a:p>
            <a:pPr>
              <a:spcBef>
                <a:spcPct val="50000"/>
              </a:spcBef>
            </a:pPr>
            <a:r>
              <a:rPr lang="en-US" altLang="zh-CN" sz="2800" b="1" i="1">
                <a:latin typeface="Times New Roman" panose="02020603050405020304" pitchFamily="18" charset="0"/>
                <a:ea typeface="华文中宋" pitchFamily="2" charset="-122"/>
              </a:rPr>
              <a:t>x</a:t>
            </a:r>
          </a:p>
        </p:txBody>
      </p:sp>
      <p:sp>
        <p:nvSpPr>
          <p:cNvPr id="28696" name="文本框 18456"/>
          <p:cNvSpPr txBox="1"/>
          <p:nvPr/>
        </p:nvSpPr>
        <p:spPr>
          <a:xfrm>
            <a:off x="4826000" y="3789363"/>
            <a:ext cx="503238" cy="519112"/>
          </a:xfrm>
          <a:prstGeom prst="rect">
            <a:avLst/>
          </a:prstGeom>
          <a:noFill/>
          <a:ln w="9525">
            <a:noFill/>
          </a:ln>
        </p:spPr>
        <p:txBody>
          <a:bodyPr anchor="t">
            <a:spAutoFit/>
          </a:bodyPr>
          <a:lstStyle/>
          <a:p>
            <a:pPr>
              <a:spcBef>
                <a:spcPct val="50000"/>
              </a:spcBef>
            </a:pPr>
            <a:r>
              <a:rPr lang="en-US" altLang="zh-CN" sz="2800" b="1" i="1">
                <a:latin typeface="Times New Roman" panose="02020603050405020304" pitchFamily="18" charset="0"/>
                <a:ea typeface="华文中宋" pitchFamily="2" charset="-122"/>
              </a:rPr>
              <a:t>y</a:t>
            </a:r>
          </a:p>
        </p:txBody>
      </p:sp>
      <p:sp>
        <p:nvSpPr>
          <p:cNvPr id="18458" name="圆角矩形标注 18457"/>
          <p:cNvSpPr/>
          <p:nvPr/>
        </p:nvSpPr>
        <p:spPr>
          <a:xfrm>
            <a:off x="5940425" y="4545013"/>
            <a:ext cx="1584325" cy="684212"/>
          </a:xfrm>
          <a:prstGeom prst="wedgeRoundRectCallout">
            <a:avLst>
              <a:gd name="adj1" fmla="val 35370"/>
              <a:gd name="adj2" fmla="val -168097"/>
              <a:gd name="adj3" fmla="val 16667"/>
            </a:avLst>
          </a:prstGeom>
          <a:solidFill>
            <a:srgbClr val="FFFFCC"/>
          </a:solidFill>
          <a:ln w="9525" cap="flat" cmpd="sng">
            <a:solidFill>
              <a:schemeClr val="tx1"/>
            </a:solidFill>
            <a:prstDash val="solid"/>
            <a:miter/>
            <a:headEnd type="none" w="med" len="med"/>
            <a:tailEnd type="none" w="med" len="med"/>
          </a:ln>
        </p:spPr>
        <p:txBody>
          <a:bodyPr anchor="t"/>
          <a:lstStyle/>
          <a:p>
            <a:r>
              <a:rPr lang="zh-CN" altLang="en-US" sz="2800" b="1" i="1">
                <a:solidFill>
                  <a:srgbClr val="FF0000"/>
                </a:solidFill>
                <a:latin typeface="华文中宋" pitchFamily="2" charset="-122"/>
                <a:ea typeface="华文中宋" pitchFamily="2" charset="-122"/>
              </a:rPr>
              <a:t>抛物线</a:t>
            </a:r>
          </a:p>
        </p:txBody>
      </p:sp>
      <p:graphicFrame>
        <p:nvGraphicFramePr>
          <p:cNvPr id="18459" name="对象 18458"/>
          <p:cNvGraphicFramePr>
            <a:graphicFrameLocks noChangeAspect="1"/>
          </p:cNvGraphicFramePr>
          <p:nvPr>
            <p:extLst>
              <p:ext uri="{D42A27DB-BD31-4B8C-83A1-F6EECF244321}">
                <p14:modId xmlns:p14="http://schemas.microsoft.com/office/powerpoint/2010/main" val="922910391"/>
              </p:ext>
            </p:extLst>
          </p:nvPr>
        </p:nvGraphicFramePr>
        <p:xfrm>
          <a:off x="5991225" y="5314950"/>
          <a:ext cx="1914525" cy="906462"/>
        </p:xfrm>
        <a:graphic>
          <a:graphicData uri="http://schemas.openxmlformats.org/presentationml/2006/ole">
            <mc:AlternateContent xmlns:mc="http://schemas.openxmlformats.org/markup-compatibility/2006">
              <mc:Choice xmlns:v="urn:schemas-microsoft-com:vml" Requires="v">
                <p:oleObj spid="_x0000_s23728" r:id="rId9" imgW="483870" imgH="229235" progId="Equation.3">
                  <p:embed/>
                </p:oleObj>
              </mc:Choice>
              <mc:Fallback>
                <p:oleObj r:id="rId9" imgW="483870" imgH="229235" progId="Equation.3">
                  <p:embed/>
                  <p:pic>
                    <p:nvPicPr>
                      <p:cNvPr id="0" name="图片 3100"/>
                      <p:cNvPicPr/>
                      <p:nvPr/>
                    </p:nvPicPr>
                    <p:blipFill>
                      <a:blip r:embed="rId10"/>
                      <a:stretch>
                        <a:fillRect/>
                      </a:stretch>
                    </p:blipFill>
                    <p:spPr>
                      <a:xfrm>
                        <a:off x="5991225" y="5314950"/>
                        <a:ext cx="1914525" cy="906462"/>
                      </a:xfrm>
                      <a:prstGeom prst="rect">
                        <a:avLst/>
                      </a:prstGeom>
                      <a:noFill/>
                      <a:ln w="38100">
                        <a:noFill/>
                        <a:miter/>
                      </a:ln>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8445"/>
                                        </p:tgtEl>
                                        <p:attrNameLst>
                                          <p:attrName>style.visibility</p:attrName>
                                        </p:attrNameLst>
                                      </p:cBhvr>
                                      <p:to>
                                        <p:strVal val="visible"/>
                                      </p:to>
                                    </p:set>
                                    <p:animEffect transition="in" filter="wipe(left)">
                                      <p:cBhvr>
                                        <p:cTn id="7" dur="500"/>
                                        <p:tgtEl>
                                          <p:spTgt spid="1844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8446"/>
                                        </p:tgtEl>
                                        <p:attrNameLst>
                                          <p:attrName>style.visibility</p:attrName>
                                        </p:attrNameLst>
                                      </p:cBhvr>
                                      <p:to>
                                        <p:strVal val="visible"/>
                                      </p:to>
                                    </p:set>
                                    <p:animEffect transition="in" filter="wipe(left)">
                                      <p:cBhvr>
                                        <p:cTn id="12" dur="500"/>
                                        <p:tgtEl>
                                          <p:spTgt spid="1844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8447"/>
                                        </p:tgtEl>
                                        <p:attrNameLst>
                                          <p:attrName>style.visibility</p:attrName>
                                        </p:attrNameLst>
                                      </p:cBhvr>
                                      <p:to>
                                        <p:strVal val="visible"/>
                                      </p:to>
                                    </p:set>
                                    <p:animEffect transition="in" filter="wipe(left)">
                                      <p:cBhvr>
                                        <p:cTn id="17" dur="500"/>
                                        <p:tgtEl>
                                          <p:spTgt spid="1844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8459"/>
                                        </p:tgtEl>
                                        <p:attrNameLst>
                                          <p:attrName>style.visibility</p:attrName>
                                        </p:attrNameLst>
                                      </p:cBhvr>
                                      <p:to>
                                        <p:strVal val="visible"/>
                                      </p:to>
                                    </p:set>
                                    <p:animEffect transition="in" filter="wipe(left)">
                                      <p:cBhvr>
                                        <p:cTn id="22" dur="500"/>
                                        <p:tgtEl>
                                          <p:spTgt spid="18459"/>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nodeType="clickEffect">
                                  <p:stCondLst>
                                    <p:cond delay="0"/>
                                  </p:stCondLst>
                                  <p:childTnLst>
                                    <p:set>
                                      <p:cBhvr>
                                        <p:cTn id="26" dur="1" fill="hold">
                                          <p:stCondLst>
                                            <p:cond delay="0"/>
                                          </p:stCondLst>
                                        </p:cTn>
                                        <p:tgtEl>
                                          <p:spTgt spid="18455"/>
                                        </p:tgtEl>
                                        <p:attrNameLst>
                                          <p:attrName>style.visibility</p:attrName>
                                        </p:attrNameLst>
                                      </p:cBhvr>
                                      <p:to>
                                        <p:strVal val="visible"/>
                                      </p:to>
                                    </p:set>
                                    <p:animEffect transition="in" filter="wipe(up)">
                                      <p:cBhvr>
                                        <p:cTn id="27" dur="500"/>
                                        <p:tgtEl>
                                          <p:spTgt spid="18455"/>
                                        </p:tgtEl>
                                      </p:cBhvr>
                                    </p:animEffect>
                                  </p:childTnLst>
                                </p:cTn>
                              </p:par>
                            </p:childTnLst>
                          </p:cTn>
                        </p:par>
                        <p:par>
                          <p:cTn id="28" fill="hold">
                            <p:stCondLst>
                              <p:cond delay="50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18458"/>
                                        </p:tgtEl>
                                        <p:attrNameLst>
                                          <p:attrName>style.visibility</p:attrName>
                                        </p:attrNameLst>
                                      </p:cBhvr>
                                      <p:to>
                                        <p:strVal val="visible"/>
                                      </p:to>
                                    </p:set>
                                    <p:anim calcmode="lin" valueType="num">
                                      <p:cBhvr>
                                        <p:cTn id="31" dur="500" fill="hold"/>
                                        <p:tgtEl>
                                          <p:spTgt spid="18458"/>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18458"/>
                                        </p:tgtEl>
                                        <p:attrNameLst>
                                          <p:attrName>ppt_y</p:attrName>
                                        </p:attrNameLst>
                                      </p:cBhvr>
                                      <p:tavLst>
                                        <p:tav tm="0">
                                          <p:val>
                                            <p:strVal val="#ppt_y"/>
                                          </p:val>
                                        </p:tav>
                                        <p:tav tm="100000">
                                          <p:val>
                                            <p:strVal val="#ppt_y"/>
                                          </p:val>
                                        </p:tav>
                                      </p:tavLst>
                                    </p:anim>
                                    <p:anim calcmode="lin" valueType="num">
                                      <p:cBhvr>
                                        <p:cTn id="33" dur="500" fill="hold"/>
                                        <p:tgtEl>
                                          <p:spTgt spid="18458"/>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18458"/>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184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58"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p:cNvSpPr>
          <p:nvPr>
            <p:ph type="title"/>
          </p:nvPr>
        </p:nvSpPr>
        <p:spPr>
          <a:xfrm>
            <a:off x="425450" y="571500"/>
            <a:ext cx="8291513" cy="3168650"/>
          </a:xfrm>
          <a:ln/>
        </p:spPr>
        <p:txBody>
          <a:bodyPr vert="horz" wrap="square" lIns="91440" tIns="45720" rIns="91440" bIns="45720" anchor="b"/>
          <a:lstStyle/>
          <a:p>
            <a:pPr eaLnBrk="1" hangingPunct="1"/>
            <a:r>
              <a:rPr lang="en-US" altLang="zh-CN" b="0" dirty="0">
                <a:latin typeface="宋体" panose="02010600030101010101" pitchFamily="2" charset="-122"/>
              </a:rPr>
              <a:t>    </a:t>
            </a:r>
            <a:r>
              <a:rPr lang="zh-CN" altLang="en-US" b="0" dirty="0">
                <a:latin typeface="宋体" panose="02010600030101010101" pitchFamily="2" charset="-122"/>
              </a:rPr>
              <a:t>动物管理员在森林里寻找到了一只丢失的猴子，立即用麻醉枪水平地射击，设子弹从枪口水平射出的瞬间，精明的猴子便从静止开始自由下落．猴子跑掉了吗？为什么？</a:t>
            </a:r>
          </a:p>
        </p:txBody>
      </p:sp>
      <p:pic>
        <p:nvPicPr>
          <p:cNvPr id="52227" name="Picture 3"/>
          <p:cNvPicPr>
            <a:picLocks noChangeAspect="1"/>
          </p:cNvPicPr>
          <p:nvPr/>
        </p:nvPicPr>
        <p:blipFill>
          <a:blip r:embed="rId2"/>
          <a:stretch>
            <a:fillRect/>
          </a:stretch>
        </p:blipFill>
        <p:spPr>
          <a:xfrm>
            <a:off x="6124575" y="4200525"/>
            <a:ext cx="1087438" cy="928688"/>
          </a:xfrm>
          <a:prstGeom prst="rect">
            <a:avLst/>
          </a:prstGeom>
          <a:noFill/>
          <a:ln w="9525">
            <a:noFill/>
          </a:ln>
        </p:spPr>
      </p:pic>
      <p:pic>
        <p:nvPicPr>
          <p:cNvPr id="52228" name="Picture 4"/>
          <p:cNvPicPr>
            <a:picLocks noChangeAspect="1"/>
          </p:cNvPicPr>
          <p:nvPr/>
        </p:nvPicPr>
        <p:blipFill>
          <a:blip r:embed="rId3"/>
          <a:stretch>
            <a:fillRect/>
          </a:stretch>
        </p:blipFill>
        <p:spPr>
          <a:xfrm>
            <a:off x="1524000" y="4137025"/>
            <a:ext cx="1079500" cy="957263"/>
          </a:xfrm>
          <a:prstGeom prst="rect">
            <a:avLst/>
          </a:prstGeom>
          <a:noFill/>
          <a:ln w="9525">
            <a:noFill/>
          </a:ln>
        </p:spPr>
      </p:pic>
      <p:sp>
        <p:nvSpPr>
          <p:cNvPr id="52229" name="Line 5"/>
          <p:cNvSpPr/>
          <p:nvPr/>
        </p:nvSpPr>
        <p:spPr>
          <a:xfrm flipV="1">
            <a:off x="2316163" y="4438650"/>
            <a:ext cx="3792537" cy="7938"/>
          </a:xfrm>
          <a:prstGeom prst="line">
            <a:avLst/>
          </a:prstGeom>
          <a:ln w="9525" cap="flat" cmpd="sng">
            <a:solidFill>
              <a:srgbClr val="000000"/>
            </a:solidFill>
            <a:prstDash val="lgDash"/>
            <a:round/>
            <a:headEnd type="none" w="med" len="med"/>
            <a:tailEnd type="none" w="med" len="med"/>
          </a:ln>
        </p:spPr>
      </p:sp>
      <p:grpSp>
        <p:nvGrpSpPr>
          <p:cNvPr id="2" name="xjhwt8"/>
          <p:cNvGrpSpPr>
            <a:grpSpLocks noChangeAspect="1"/>
          </p:cNvGrpSpPr>
          <p:nvPr/>
        </p:nvGrpSpPr>
        <p:grpSpPr>
          <a:xfrm flipH="1">
            <a:off x="5988050" y="4446588"/>
            <a:ext cx="209550" cy="71437"/>
            <a:chOff x="5400" y="2064"/>
            <a:chExt cx="1440" cy="492"/>
          </a:xfrm>
        </p:grpSpPr>
        <p:sp>
          <p:nvSpPr>
            <p:cNvPr id="33798" name="AutoShape 7"/>
            <p:cNvSpPr>
              <a:spLocks noChangeAspect="1"/>
            </p:cNvSpPr>
            <p:nvPr/>
          </p:nvSpPr>
          <p:spPr>
            <a:xfrm>
              <a:off x="5400" y="2064"/>
              <a:ext cx="1440" cy="492"/>
            </a:xfrm>
            <a:prstGeom prst="flowChartDelay">
              <a:avLst/>
            </a:prstGeom>
            <a:solidFill>
              <a:srgbClr val="969696"/>
            </a:solidFill>
            <a:ln w="9525" cap="flat" cmpd="sng">
              <a:solidFill>
                <a:srgbClr val="000000"/>
              </a:solidFill>
              <a:prstDash val="solid"/>
              <a:miter/>
              <a:headEnd type="none" w="med" len="med"/>
              <a:tailEnd type="none" w="med" len="med"/>
            </a:ln>
          </p:spPr>
          <p:txBody>
            <a:bodyPr anchor="t"/>
            <a:lstStyle/>
            <a:p>
              <a:endParaRPr lang="zh-CN" altLang="en-US" dirty="0">
                <a:latin typeface="Arial" panose="020B0604020202020204" pitchFamily="34" charset="0"/>
                <a:ea typeface="宋体" panose="02010600030101010101" pitchFamily="2" charset="-122"/>
              </a:endParaRPr>
            </a:p>
          </p:txBody>
        </p:sp>
        <p:sp>
          <p:nvSpPr>
            <p:cNvPr id="33799" name="Line 8"/>
            <p:cNvSpPr>
              <a:spLocks noChangeAspect="1"/>
            </p:cNvSpPr>
            <p:nvPr/>
          </p:nvSpPr>
          <p:spPr>
            <a:xfrm>
              <a:off x="6300" y="2064"/>
              <a:ext cx="0" cy="492"/>
            </a:xfrm>
            <a:prstGeom prst="line">
              <a:avLst/>
            </a:prstGeom>
            <a:ln w="9525" cap="flat" cmpd="sng">
              <a:solidFill>
                <a:srgbClr val="000000"/>
              </a:solidFill>
              <a:prstDash val="solid"/>
              <a:round/>
              <a:headEnd type="none" w="med" len="med"/>
              <a:tailEnd type="none" w="med" len="med"/>
            </a:ln>
          </p:spPr>
        </p:sp>
      </p:grpSp>
      <p:sp>
        <p:nvSpPr>
          <p:cNvPr id="52233" name="Freeform 9"/>
          <p:cNvSpPr/>
          <p:nvPr/>
        </p:nvSpPr>
        <p:spPr>
          <a:xfrm>
            <a:off x="2387600" y="4518025"/>
            <a:ext cx="3600450" cy="1654175"/>
          </a:xfrm>
          <a:custGeom>
            <a:avLst/>
            <a:gdLst/>
            <a:ahLst/>
            <a:cxnLst>
              <a:cxn ang="0">
                <a:pos x="2147483647" y="0"/>
              </a:cxn>
              <a:cxn ang="0">
                <a:pos x="2147483647" y="622129134"/>
              </a:cxn>
              <a:cxn ang="0">
                <a:pos x="0" y="2147483647"/>
              </a:cxn>
            </a:cxnLst>
            <a:rect l="0" t="0" r="0" b="0"/>
            <a:pathLst>
              <a:path w="2313" h="997">
                <a:moveTo>
                  <a:pt x="2313" y="0"/>
                </a:moveTo>
                <a:cubicBezTo>
                  <a:pt x="1938" y="30"/>
                  <a:pt x="1564" y="60"/>
                  <a:pt x="1179" y="226"/>
                </a:cubicBezTo>
                <a:cubicBezTo>
                  <a:pt x="794" y="392"/>
                  <a:pt x="197" y="868"/>
                  <a:pt x="0" y="997"/>
                </a:cubicBezTo>
              </a:path>
            </a:pathLst>
          </a:custGeom>
          <a:noFill/>
          <a:ln w="9525" cap="flat" cmpd="sng">
            <a:solidFill>
              <a:schemeClr val="tx1"/>
            </a:solidFill>
            <a:prstDash val="solid"/>
            <a:round/>
            <a:headEnd type="none" w="med" len="med"/>
            <a:tailEnd type="none" w="med" len="med"/>
          </a:ln>
        </p:spPr>
        <p:txBody>
          <a:bodyPr/>
          <a:lstStyle/>
          <a:p>
            <a:endParaRPr lang="zh-CN" altLang="en-US"/>
          </a:p>
        </p:txBody>
      </p:sp>
      <p:sp>
        <p:nvSpPr>
          <p:cNvPr id="52234" name="Line 10"/>
          <p:cNvSpPr/>
          <p:nvPr/>
        </p:nvSpPr>
        <p:spPr>
          <a:xfrm>
            <a:off x="2316163" y="4445000"/>
            <a:ext cx="0" cy="1657350"/>
          </a:xfrm>
          <a:prstGeom prst="line">
            <a:avLst/>
          </a:prstGeom>
          <a:ln w="9525" cap="flat" cmpd="sng">
            <a:solidFill>
              <a:schemeClr val="tx1"/>
            </a:solidFill>
            <a:prstDash val="lgDash"/>
            <a:round/>
            <a:headEnd type="none" w="med" len="med"/>
            <a:tailEnd type="none" w="med" len="med"/>
          </a:ln>
        </p:spPr>
      </p:sp>
    </p:spTree>
    <p:extLst>
      <p:ext uri="{BB962C8B-B14F-4D97-AF65-F5344CB8AC3E}">
        <p14:creationId xmlns:p14="http://schemas.microsoft.com/office/powerpoint/2010/main" val="2420894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2226"/>
                                        </p:tgtEl>
                                        <p:attrNameLst>
                                          <p:attrName>style.visibility</p:attrName>
                                        </p:attrNameLst>
                                      </p:cBhvr>
                                      <p:to>
                                        <p:strVal val="visible"/>
                                      </p:to>
                                    </p:set>
                                    <p:animEffect transition="in" filter="blinds(horizontal)">
                                      <p:cBhvr>
                                        <p:cTn id="7" dur="500"/>
                                        <p:tgtEl>
                                          <p:spTgt spid="52226"/>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52228"/>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52227"/>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0" presetClass="path" presetSubtype="0" accel="50000" decel="50000" fill="hold" nodeType="clickEffect">
                                  <p:stCondLst>
                                    <p:cond delay="0"/>
                                  </p:stCondLst>
                                  <p:childTnLst>
                                    <p:animMotion origin="layout" path="M 4.16667E-6 4.85549E-6 C -0.07969 0.01827 -0.1592 0.03653 -0.22691 0.07815 C -0.29462 0.11977 -0.35052 0.18451 -0.40625 0.24948 " pathEditMode="relative" ptsTypes="aaA">
                                      <p:cBhvr>
                                        <p:cTn id="23" dur="2000" fill="hold"/>
                                        <p:tgtEl>
                                          <p:spTgt spid="2"/>
                                        </p:tgtEl>
                                        <p:attrNameLst>
                                          <p:attrName>ppt_x</p:attrName>
                                          <p:attrName>ppt_y</p:attrName>
                                        </p:attrNameLst>
                                      </p:cBhvr>
                                    </p:animMotion>
                                  </p:childTnLst>
                                </p:cTn>
                              </p:par>
                              <p:par>
                                <p:cTn id="24" presetID="42" presetClass="path" presetSubtype="0" accel="50000" decel="50000" fill="hold" nodeType="withEffect">
                                  <p:stCondLst>
                                    <p:cond delay="0"/>
                                  </p:stCondLst>
                                  <p:childTnLst>
                                    <p:animMotion origin="layout" path="M 0.00399 3.3526E-6 L 0.00798 0.22705 " pathEditMode="relative" rAng="0" ptsTypes="AA">
                                      <p:cBhvr>
                                        <p:cTn id="25" dur="1000" fill="hold"/>
                                        <p:tgtEl>
                                          <p:spTgt spid="52228"/>
                                        </p:tgtEl>
                                        <p:attrNameLst>
                                          <p:attrName>ppt_x</p:attrName>
                                          <p:attrName>ppt_y</p:attrName>
                                        </p:attrNameLst>
                                      </p:cBhvr>
                                      <p:rCtr x="200" y="11400"/>
                                    </p:animMotion>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nodeType="clickEffect">
                                  <p:stCondLst>
                                    <p:cond delay="0"/>
                                  </p:stCondLst>
                                  <p:childTnLst>
                                    <p:set>
                                      <p:cBhvr>
                                        <p:cTn id="29" dur="1" fill="hold">
                                          <p:stCondLst>
                                            <p:cond delay="0"/>
                                          </p:stCondLst>
                                        </p:cTn>
                                        <p:tgtEl>
                                          <p:spTgt spid="52233"/>
                                        </p:tgtEl>
                                        <p:attrNameLst>
                                          <p:attrName>style.visibility</p:attrName>
                                        </p:attrNameLst>
                                      </p:cBhvr>
                                      <p:to>
                                        <p:strVal val="visible"/>
                                      </p:to>
                                    </p:set>
                                    <p:animEffect transition="in" filter="checkerboard(across)">
                                      <p:cBhvr>
                                        <p:cTn id="30" dur="500"/>
                                        <p:tgtEl>
                                          <p:spTgt spid="52233"/>
                                        </p:tgtEl>
                                      </p:cBhvr>
                                    </p:animEffec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223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4" presetClass="entr" presetSubtype="16" fill="hold" nodeType="clickEffect">
                                  <p:stCondLst>
                                    <p:cond delay="0"/>
                                  </p:stCondLst>
                                  <p:childTnLst>
                                    <p:set>
                                      <p:cBhvr>
                                        <p:cTn id="38" dur="1" fill="hold">
                                          <p:stCondLst>
                                            <p:cond delay="0"/>
                                          </p:stCondLst>
                                        </p:cTn>
                                        <p:tgtEl>
                                          <p:spTgt spid="52229"/>
                                        </p:tgtEl>
                                        <p:attrNameLst>
                                          <p:attrName>style.visibility</p:attrName>
                                        </p:attrNameLst>
                                      </p:cBhvr>
                                      <p:to>
                                        <p:strVal val="visible"/>
                                      </p:to>
                                    </p:set>
                                    <p:animEffect transition="in" filter="box(in)">
                                      <p:cBhvr>
                                        <p:cTn id="39" dur="500"/>
                                        <p:tgtEl>
                                          <p:spTgt spid="522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6"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id="{F0043DA0-7C26-4775-8B1F-20750F1FEA48}"/>
              </a:ext>
            </a:extLst>
          </p:cNvPr>
          <p:cNvPicPr/>
          <p:nvPr/>
        </p:nvPicPr>
        <p:blipFill>
          <a:blip r:embed="rId2" r:link="rId3"/>
          <a:stretch>
            <a:fillRect/>
          </a:stretch>
        </p:blipFill>
        <p:spPr>
          <a:xfrm>
            <a:off x="5796136" y="1405577"/>
            <a:ext cx="2522319" cy="1998449"/>
          </a:xfrm>
          <a:prstGeom prst="rect">
            <a:avLst/>
          </a:prstGeom>
          <a:noFill/>
          <a:ln>
            <a:noFill/>
          </a:ln>
        </p:spPr>
      </p:pic>
      <p:sp>
        <p:nvSpPr>
          <p:cNvPr id="8" name="矩形 7">
            <a:extLst>
              <a:ext uri="{FF2B5EF4-FFF2-40B4-BE49-F238E27FC236}">
                <a16:creationId xmlns:a16="http://schemas.microsoft.com/office/drawing/2014/main" id="{0C8AE35A-0EA5-4DB5-B66B-41CD47C1BE4D}"/>
              </a:ext>
            </a:extLst>
          </p:cNvPr>
          <p:cNvSpPr/>
          <p:nvPr/>
        </p:nvSpPr>
        <p:spPr>
          <a:xfrm>
            <a:off x="251520" y="292016"/>
            <a:ext cx="7560840" cy="1286250"/>
          </a:xfrm>
          <a:prstGeom prst="rect">
            <a:avLst/>
          </a:prstGeom>
        </p:spPr>
        <p:txBody>
          <a:bodyPr wrap="square">
            <a:spAutoFit/>
          </a:bodyPr>
          <a:lstStyle/>
          <a:p>
            <a:pPr algn="just">
              <a:lnSpc>
                <a:spcPct val="150000"/>
              </a:lnSpc>
              <a:spcAft>
                <a:spcPts val="0"/>
              </a:spcAft>
              <a:tabLst>
                <a:tab pos="2400300" algn="l"/>
              </a:tabLst>
            </a:pPr>
            <a:r>
              <a:rPr lang="zh-CN" altLang="zh-CN" b="1" kern="100" dirty="0">
                <a:solidFill>
                  <a:srgbClr val="000000"/>
                </a:solidFill>
                <a:latin typeface="Times New Roman" panose="02020603050405020304" pitchFamily="18" charset="0"/>
                <a:cs typeface="Times New Roman" panose="02020603050405020304" pitchFamily="18" charset="0"/>
              </a:rPr>
              <a:t>【例</a:t>
            </a:r>
            <a:r>
              <a:rPr lang="en-US" altLang="zh-CN" b="1" kern="100" dirty="0">
                <a:solidFill>
                  <a:srgbClr val="000000"/>
                </a:solidFill>
                <a:latin typeface="Times New Roman" panose="02020603050405020304" pitchFamily="18" charset="0"/>
                <a:cs typeface="Times New Roman" panose="02020603050405020304" pitchFamily="18" charset="0"/>
              </a:rPr>
              <a:t>1</a:t>
            </a:r>
            <a:r>
              <a:rPr lang="zh-CN" altLang="zh-CN" b="1" kern="100" dirty="0">
                <a:solidFill>
                  <a:srgbClr val="000000"/>
                </a:solidFill>
                <a:latin typeface="Times New Roman" panose="02020603050405020304" pitchFamily="18" charset="0"/>
                <a:cs typeface="Times New Roman" panose="02020603050405020304" pitchFamily="18" charset="0"/>
              </a:rPr>
              <a:t>】</a:t>
            </a:r>
            <a:r>
              <a:rPr lang="zh-CN" altLang="zh-CN" kern="100" dirty="0">
                <a:solidFill>
                  <a:srgbClr val="000000"/>
                </a:solidFill>
                <a:latin typeface="Times New Roman" panose="02020603050405020304" pitchFamily="18" charset="0"/>
                <a:cs typeface="Times New Roman" panose="02020603050405020304" pitchFamily="18" charset="0"/>
              </a:rPr>
              <a:t>在一次投球游戏中，将球水平抛向放在地面的小桶中，小刚同学调整好力度，结果球沿弧线飞到小桶的右方．不计空气阻力，则下次再投时，球投出方向不变，他可能做出的调整为</a:t>
            </a:r>
            <a:r>
              <a:rPr lang="en-US" altLang="zh-CN" kern="100" dirty="0">
                <a:solidFill>
                  <a:srgbClr val="000000"/>
                </a:solidFill>
                <a:latin typeface="Times New Roman" panose="02020603050405020304" pitchFamily="18" charset="0"/>
                <a:cs typeface="Courier New" panose="02070309020205020404" pitchFamily="49" charset="0"/>
              </a:rPr>
              <a:t>(</a:t>
            </a:r>
            <a:r>
              <a:rPr lang="zh-CN" altLang="zh-CN" kern="100" dirty="0">
                <a:solidFill>
                  <a:srgbClr val="000000"/>
                </a:solidFill>
                <a:latin typeface="Times New Roman" panose="02020603050405020304" pitchFamily="18" charset="0"/>
                <a:cs typeface="Times New Roman" panose="02020603050405020304" pitchFamily="18" charset="0"/>
              </a:rPr>
              <a:t>　　</a:t>
            </a:r>
            <a:r>
              <a:rPr lang="en-US" altLang="zh-CN" kern="100" dirty="0">
                <a:solidFill>
                  <a:srgbClr val="000000"/>
                </a:solidFill>
                <a:latin typeface="Times New Roman" panose="02020603050405020304" pitchFamily="18" charset="0"/>
                <a:cs typeface="Courier New" panose="02070309020205020404" pitchFamily="49" charset="0"/>
              </a:rPr>
              <a:t>)</a:t>
            </a:r>
            <a:endParaRPr lang="zh-CN" altLang="zh-CN" sz="1400" kern="100" dirty="0">
              <a:latin typeface="宋体" panose="02010600030101010101" pitchFamily="2" charset="-122"/>
              <a:cs typeface="Courier New" panose="02070309020205020404" pitchFamily="49" charset="0"/>
            </a:endParaRPr>
          </a:p>
        </p:txBody>
      </p:sp>
      <p:sp>
        <p:nvSpPr>
          <p:cNvPr id="9" name="矩形 8">
            <a:extLst>
              <a:ext uri="{FF2B5EF4-FFF2-40B4-BE49-F238E27FC236}">
                <a16:creationId xmlns:a16="http://schemas.microsoft.com/office/drawing/2014/main" id="{2EAA7798-6CE2-4D39-8E01-681D4A959AB3}"/>
              </a:ext>
            </a:extLst>
          </p:cNvPr>
          <p:cNvSpPr/>
          <p:nvPr/>
        </p:nvSpPr>
        <p:spPr>
          <a:xfrm>
            <a:off x="17871" y="1596918"/>
            <a:ext cx="4572000" cy="1701748"/>
          </a:xfrm>
          <a:prstGeom prst="rect">
            <a:avLst/>
          </a:prstGeom>
        </p:spPr>
        <p:txBody>
          <a:bodyPr>
            <a:spAutoFit/>
          </a:bodyPr>
          <a:lstStyle/>
          <a:p>
            <a:pPr indent="304800" algn="just">
              <a:lnSpc>
                <a:spcPct val="150000"/>
              </a:lnSpc>
              <a:spcAft>
                <a:spcPts val="0"/>
              </a:spcAft>
              <a:tabLst>
                <a:tab pos="2400300" algn="l"/>
              </a:tabLst>
            </a:pPr>
            <a:r>
              <a:rPr lang="en-US" altLang="zh-CN" kern="100" dirty="0">
                <a:solidFill>
                  <a:srgbClr val="000000"/>
                </a:solidFill>
                <a:latin typeface="Times New Roman" panose="02020603050405020304" pitchFamily="18" charset="0"/>
                <a:cs typeface="Courier New" panose="02070309020205020404" pitchFamily="49" charset="0"/>
              </a:rPr>
              <a:t>A</a:t>
            </a:r>
            <a:r>
              <a:rPr lang="zh-CN" altLang="zh-CN" kern="100" dirty="0">
                <a:solidFill>
                  <a:srgbClr val="000000"/>
                </a:solidFill>
                <a:latin typeface="Times New Roman" panose="02020603050405020304" pitchFamily="18" charset="0"/>
                <a:cs typeface="Times New Roman" panose="02020603050405020304" pitchFamily="18" charset="0"/>
              </a:rPr>
              <a:t>．初速度大小不变，降低抛出点高度</a:t>
            </a:r>
            <a:endParaRPr lang="zh-CN" altLang="zh-CN" sz="1400" kern="100" dirty="0">
              <a:latin typeface="宋体" panose="02010600030101010101" pitchFamily="2" charset="-122"/>
              <a:cs typeface="Courier New" panose="02070309020205020404" pitchFamily="49" charset="0"/>
            </a:endParaRPr>
          </a:p>
          <a:p>
            <a:pPr indent="304800" algn="just">
              <a:lnSpc>
                <a:spcPct val="150000"/>
              </a:lnSpc>
              <a:spcAft>
                <a:spcPts val="0"/>
              </a:spcAft>
              <a:tabLst>
                <a:tab pos="2400300" algn="l"/>
              </a:tabLst>
            </a:pPr>
            <a:r>
              <a:rPr lang="en-US" altLang="zh-CN" kern="100" dirty="0">
                <a:solidFill>
                  <a:srgbClr val="000000"/>
                </a:solidFill>
                <a:latin typeface="Times New Roman" panose="02020603050405020304" pitchFamily="18" charset="0"/>
                <a:cs typeface="Courier New" panose="02070309020205020404" pitchFamily="49" charset="0"/>
              </a:rPr>
              <a:t>B</a:t>
            </a:r>
            <a:r>
              <a:rPr lang="zh-CN" altLang="zh-CN" kern="100" dirty="0">
                <a:solidFill>
                  <a:srgbClr val="000000"/>
                </a:solidFill>
                <a:latin typeface="Times New Roman" panose="02020603050405020304" pitchFamily="18" charset="0"/>
                <a:cs typeface="Times New Roman" panose="02020603050405020304" pitchFamily="18" charset="0"/>
              </a:rPr>
              <a:t>．初速度大小不变，提高抛出点高度</a:t>
            </a:r>
            <a:endParaRPr lang="zh-CN" altLang="zh-CN" sz="1400" kern="100" dirty="0">
              <a:latin typeface="宋体" panose="02010600030101010101" pitchFamily="2" charset="-122"/>
              <a:cs typeface="Courier New" panose="02070309020205020404" pitchFamily="49" charset="0"/>
            </a:endParaRPr>
          </a:p>
          <a:p>
            <a:pPr indent="304800" algn="just">
              <a:lnSpc>
                <a:spcPct val="150000"/>
              </a:lnSpc>
              <a:spcAft>
                <a:spcPts val="0"/>
              </a:spcAft>
              <a:tabLst>
                <a:tab pos="2400300" algn="l"/>
              </a:tabLst>
            </a:pPr>
            <a:r>
              <a:rPr lang="en-US" altLang="zh-CN" kern="100" dirty="0">
                <a:solidFill>
                  <a:srgbClr val="000000"/>
                </a:solidFill>
                <a:latin typeface="Times New Roman" panose="02020603050405020304" pitchFamily="18" charset="0"/>
                <a:cs typeface="Courier New" panose="02070309020205020404" pitchFamily="49" charset="0"/>
              </a:rPr>
              <a:t>C</a:t>
            </a:r>
            <a:r>
              <a:rPr lang="zh-CN" altLang="zh-CN" kern="100" dirty="0">
                <a:solidFill>
                  <a:srgbClr val="000000"/>
                </a:solidFill>
                <a:latin typeface="Times New Roman" panose="02020603050405020304" pitchFamily="18" charset="0"/>
                <a:cs typeface="Times New Roman" panose="02020603050405020304" pitchFamily="18" charset="0"/>
              </a:rPr>
              <a:t>．抛出点高度不变，增大初速度</a:t>
            </a:r>
            <a:endParaRPr lang="zh-CN" altLang="zh-CN" sz="1400" kern="100" dirty="0">
              <a:latin typeface="宋体" panose="02010600030101010101" pitchFamily="2" charset="-122"/>
              <a:cs typeface="Courier New" panose="02070309020205020404" pitchFamily="49" charset="0"/>
            </a:endParaRPr>
          </a:p>
          <a:p>
            <a:pPr indent="304800" algn="just">
              <a:lnSpc>
                <a:spcPct val="150000"/>
              </a:lnSpc>
              <a:spcAft>
                <a:spcPts val="0"/>
              </a:spcAft>
              <a:tabLst>
                <a:tab pos="2400300" algn="l"/>
              </a:tabLst>
            </a:pPr>
            <a:r>
              <a:rPr lang="en-US" altLang="zh-CN" kern="100" dirty="0">
                <a:solidFill>
                  <a:srgbClr val="000000"/>
                </a:solidFill>
                <a:latin typeface="Times New Roman" panose="02020603050405020304" pitchFamily="18" charset="0"/>
                <a:cs typeface="Courier New" panose="02070309020205020404" pitchFamily="49" charset="0"/>
              </a:rPr>
              <a:t>D</a:t>
            </a:r>
            <a:r>
              <a:rPr lang="zh-CN" altLang="zh-CN" kern="100" dirty="0">
                <a:solidFill>
                  <a:srgbClr val="000000"/>
                </a:solidFill>
                <a:latin typeface="Times New Roman" panose="02020603050405020304" pitchFamily="18" charset="0"/>
                <a:cs typeface="Times New Roman" panose="02020603050405020304" pitchFamily="18" charset="0"/>
              </a:rPr>
              <a:t>．以上方法都可行</a:t>
            </a:r>
            <a:endParaRPr lang="zh-CN" altLang="zh-CN" sz="1400" kern="100" dirty="0">
              <a:latin typeface="宋体" panose="02010600030101010101" pitchFamily="2" charset="-122"/>
              <a:cs typeface="Courier New" panose="02070309020205020404" pitchFamily="49" charset="0"/>
            </a:endParaRPr>
          </a:p>
        </p:txBody>
      </p:sp>
      <p:pic>
        <p:nvPicPr>
          <p:cNvPr id="10" name="图片 9">
            <a:extLst>
              <a:ext uri="{FF2B5EF4-FFF2-40B4-BE49-F238E27FC236}">
                <a16:creationId xmlns:a16="http://schemas.microsoft.com/office/drawing/2014/main" id="{C174D8B3-6F59-4249-9BD8-935D19C6C641}"/>
              </a:ext>
            </a:extLst>
          </p:cNvPr>
          <p:cNvPicPr>
            <a:picLocks noChangeAspect="1"/>
          </p:cNvPicPr>
          <p:nvPr/>
        </p:nvPicPr>
        <p:blipFill>
          <a:blip r:embed="rId4"/>
          <a:stretch>
            <a:fillRect/>
          </a:stretch>
        </p:blipFill>
        <p:spPr>
          <a:xfrm>
            <a:off x="492463" y="3717032"/>
            <a:ext cx="8194816" cy="2240464"/>
          </a:xfrm>
          <a:prstGeom prst="rect">
            <a:avLst/>
          </a:prstGeom>
        </p:spPr>
      </p:pic>
    </p:spTree>
    <p:extLst>
      <p:ext uri="{BB962C8B-B14F-4D97-AF65-F5344CB8AC3E}">
        <p14:creationId xmlns:p14="http://schemas.microsoft.com/office/powerpoint/2010/main" val="2783668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458" name="文本框 19457"/>
          <p:cNvSpPr txBox="1"/>
          <p:nvPr/>
        </p:nvSpPr>
        <p:spPr>
          <a:xfrm>
            <a:off x="533400" y="457200"/>
            <a:ext cx="7797800" cy="4022725"/>
          </a:xfrm>
          <a:prstGeom prst="rect">
            <a:avLst/>
          </a:prstGeom>
          <a:noFill/>
          <a:ln w="9525">
            <a:noFill/>
          </a:ln>
        </p:spPr>
        <p:txBody>
          <a:bodyPr anchor="t">
            <a:spAutoFit/>
          </a:bodyPr>
          <a:lstStyle/>
          <a:p>
            <a:pPr>
              <a:lnSpc>
                <a:spcPct val="150000"/>
              </a:lnSpc>
            </a:pPr>
            <a:r>
              <a:rPr lang="zh-CN" altLang="en-US" sz="3600" b="1" dirty="0">
                <a:solidFill>
                  <a:srgbClr val="04060C"/>
                </a:solidFill>
                <a:latin typeface="Times New Roman" panose="02020603050405020304" pitchFamily="18" charset="0"/>
                <a:ea typeface="华文中宋" pitchFamily="2" charset="-122"/>
              </a:rPr>
              <a:t>四、对平抛运动规律的理解：</a:t>
            </a:r>
            <a:endParaRPr lang="zh-CN" altLang="en-US" sz="2800" b="1" dirty="0">
              <a:solidFill>
                <a:srgbClr val="000000"/>
              </a:solidFill>
              <a:latin typeface="宋体" panose="02010600030101010101" pitchFamily="2" charset="-122"/>
              <a:ea typeface="宋体" panose="02010600030101010101" pitchFamily="2" charset="-122"/>
            </a:endParaRPr>
          </a:p>
          <a:p>
            <a:pPr>
              <a:lnSpc>
                <a:spcPct val="180000"/>
              </a:lnSpc>
            </a:pPr>
            <a:r>
              <a:rPr lang="en-US" altLang="zh-CN" sz="2800" b="1" dirty="0">
                <a:solidFill>
                  <a:srgbClr val="000000"/>
                </a:solidFill>
                <a:latin typeface="宋体" panose="02010600030101010101" pitchFamily="2" charset="-122"/>
                <a:ea typeface="宋体" panose="02010600030101010101" pitchFamily="2" charset="-122"/>
              </a:rPr>
              <a:t>1.</a:t>
            </a:r>
            <a:r>
              <a:rPr lang="zh-CN" altLang="en-US" sz="2800" b="1" dirty="0">
                <a:solidFill>
                  <a:srgbClr val="000000"/>
                </a:solidFill>
                <a:latin typeface="宋体" panose="02010600030101010101" pitchFamily="2" charset="-122"/>
                <a:ea typeface="宋体" panose="02010600030101010101" pitchFamily="2" charset="-122"/>
              </a:rPr>
              <a:t>平抛运动的时间</a:t>
            </a:r>
          </a:p>
          <a:p>
            <a:pPr>
              <a:lnSpc>
                <a:spcPct val="180000"/>
              </a:lnSpc>
            </a:pPr>
            <a:r>
              <a:rPr lang="zh-CN" altLang="en-US" sz="2800" b="1" dirty="0">
                <a:solidFill>
                  <a:srgbClr val="000000"/>
                </a:solidFill>
                <a:latin typeface="宋体" panose="02010600030101010101" pitchFamily="2" charset="-122"/>
                <a:ea typeface="宋体" panose="02010600030101010101" pitchFamily="2" charset="-122"/>
              </a:rPr>
              <a:t>由       得       ，知做平抛运动的物体在空中运动的时间</a:t>
            </a:r>
            <a:r>
              <a:rPr lang="zh-CN" altLang="en-US" sz="2800" b="1" dirty="0">
                <a:solidFill>
                  <a:srgbClr val="FF0000"/>
                </a:solidFill>
                <a:latin typeface="宋体" panose="02010600030101010101" pitchFamily="2" charset="-122"/>
                <a:ea typeface="宋体" panose="02010600030101010101" pitchFamily="2" charset="-122"/>
              </a:rPr>
              <a:t>只与</a:t>
            </a:r>
            <a:r>
              <a:rPr lang="zh-CN" altLang="en-US" sz="2800" b="1" dirty="0">
                <a:solidFill>
                  <a:srgbClr val="000000"/>
                </a:solidFill>
                <a:latin typeface="宋体" panose="02010600030101010101" pitchFamily="2" charset="-122"/>
                <a:ea typeface="宋体" panose="02010600030101010101" pitchFamily="2" charset="-122"/>
              </a:rPr>
              <a:t>下落的</a:t>
            </a:r>
            <a:r>
              <a:rPr lang="zh-CN" altLang="en-US" sz="2800" b="1" dirty="0">
                <a:solidFill>
                  <a:srgbClr val="FF0000"/>
                </a:solidFill>
                <a:latin typeface="宋体" panose="02010600030101010101" pitchFamily="2" charset="-122"/>
                <a:ea typeface="宋体" panose="02010600030101010101" pitchFamily="2" charset="-122"/>
              </a:rPr>
              <a:t>高度</a:t>
            </a:r>
            <a:r>
              <a:rPr lang="zh-CN" altLang="en-US" sz="2800" b="1" dirty="0">
                <a:solidFill>
                  <a:srgbClr val="000000"/>
                </a:solidFill>
                <a:latin typeface="宋体" panose="02010600030101010101" pitchFamily="2" charset="-122"/>
                <a:ea typeface="宋体" panose="02010600030101010101" pitchFamily="2" charset="-122"/>
              </a:rPr>
              <a:t>有关，</a:t>
            </a:r>
            <a:r>
              <a:rPr lang="zh-CN" altLang="en-US" sz="2800" b="1" dirty="0">
                <a:solidFill>
                  <a:srgbClr val="FF0000"/>
                </a:solidFill>
                <a:latin typeface="宋体" panose="02010600030101010101" pitchFamily="2" charset="-122"/>
                <a:ea typeface="宋体" panose="02010600030101010101" pitchFamily="2" charset="-122"/>
              </a:rPr>
              <a:t>与初速度的大小无关</a:t>
            </a:r>
            <a:r>
              <a:rPr lang="en-US" altLang="zh-CN" sz="2800" b="1" dirty="0">
                <a:solidFill>
                  <a:srgbClr val="FF0000"/>
                </a:solidFill>
                <a:latin typeface="宋体" panose="02010600030101010101" pitchFamily="2" charset="-122"/>
                <a:ea typeface="宋体" panose="02010600030101010101" pitchFamily="2" charset="-122"/>
              </a:rPr>
              <a:t>.</a:t>
            </a:r>
          </a:p>
        </p:txBody>
      </p:sp>
      <p:graphicFrame>
        <p:nvGraphicFramePr>
          <p:cNvPr id="19459" name="对象 19458"/>
          <p:cNvGraphicFramePr>
            <a:graphicFrameLocks noChangeAspect="1"/>
          </p:cNvGraphicFramePr>
          <p:nvPr/>
        </p:nvGraphicFramePr>
        <p:xfrm>
          <a:off x="990600" y="2057400"/>
          <a:ext cx="1219200" cy="812800"/>
        </p:xfrm>
        <a:graphic>
          <a:graphicData uri="http://schemas.openxmlformats.org/presentationml/2006/ole">
            <mc:AlternateContent xmlns:mc="http://schemas.openxmlformats.org/markup-compatibility/2006">
              <mc:Choice xmlns:v="urn:schemas-microsoft-com:vml" Requires="v">
                <p:oleObj spid="_x0000_s41049" r:id="rId3" imgW="916305" imgH="610870" progId="Equation.DSMT4">
                  <p:embed/>
                </p:oleObj>
              </mc:Choice>
              <mc:Fallback>
                <p:oleObj r:id="rId3" imgW="916305" imgH="610870" progId="Equation.DSMT4">
                  <p:embed/>
                  <p:pic>
                    <p:nvPicPr>
                      <p:cNvPr id="19459" name="对象 19458"/>
                      <p:cNvPicPr/>
                      <p:nvPr/>
                    </p:nvPicPr>
                    <p:blipFill>
                      <a:blip r:embed="rId4"/>
                      <a:stretch>
                        <a:fillRect/>
                      </a:stretch>
                    </p:blipFill>
                    <p:spPr>
                      <a:xfrm>
                        <a:off x="990600" y="2057400"/>
                        <a:ext cx="1219200" cy="812800"/>
                      </a:xfrm>
                      <a:prstGeom prst="rect">
                        <a:avLst/>
                      </a:prstGeom>
                      <a:noFill/>
                      <a:ln w="38100">
                        <a:noFill/>
                        <a:miter/>
                      </a:ln>
                    </p:spPr>
                  </p:pic>
                </p:oleObj>
              </mc:Fallback>
            </mc:AlternateContent>
          </a:graphicData>
        </a:graphic>
      </p:graphicFrame>
      <p:graphicFrame>
        <p:nvGraphicFramePr>
          <p:cNvPr id="19460" name="对象 19459"/>
          <p:cNvGraphicFramePr>
            <a:graphicFrameLocks noChangeAspect="1"/>
          </p:cNvGraphicFramePr>
          <p:nvPr/>
        </p:nvGraphicFramePr>
        <p:xfrm>
          <a:off x="2667000" y="1981200"/>
          <a:ext cx="1143000" cy="977900"/>
        </p:xfrm>
        <a:graphic>
          <a:graphicData uri="http://schemas.openxmlformats.org/presentationml/2006/ole">
            <mc:AlternateContent xmlns:mc="http://schemas.openxmlformats.org/markup-compatibility/2006">
              <mc:Choice xmlns:v="urn:schemas-microsoft-com:vml" Requires="v">
                <p:oleObj spid="_x0000_s41050" r:id="rId5" imgW="877570" imgH="750570" progId="Equation.DSMT4">
                  <p:embed/>
                </p:oleObj>
              </mc:Choice>
              <mc:Fallback>
                <p:oleObj r:id="rId5" imgW="877570" imgH="750570" progId="Equation.DSMT4">
                  <p:embed/>
                  <p:pic>
                    <p:nvPicPr>
                      <p:cNvPr id="19460" name="对象 19459"/>
                      <p:cNvPicPr/>
                      <p:nvPr/>
                    </p:nvPicPr>
                    <p:blipFill>
                      <a:blip r:embed="rId6"/>
                      <a:stretch>
                        <a:fillRect/>
                      </a:stretch>
                    </p:blipFill>
                    <p:spPr>
                      <a:xfrm>
                        <a:off x="2667000" y="1981200"/>
                        <a:ext cx="1143000" cy="977900"/>
                      </a:xfrm>
                      <a:prstGeom prst="rect">
                        <a:avLst/>
                      </a:prstGeom>
                      <a:noFill/>
                      <a:ln w="38100">
                        <a:noFill/>
                        <a:miter/>
                      </a:ln>
                    </p:spPr>
                  </p:pic>
                </p:oleObj>
              </mc:Fallback>
            </mc:AlternateContent>
          </a:graphicData>
        </a:graphic>
      </p:graphicFrame>
      <p:sp>
        <p:nvSpPr>
          <p:cNvPr id="19461" name="矩形 19460"/>
          <p:cNvSpPr/>
          <p:nvPr/>
        </p:nvSpPr>
        <p:spPr>
          <a:xfrm>
            <a:off x="685800" y="4419600"/>
            <a:ext cx="7467600" cy="1814513"/>
          </a:xfrm>
          <a:prstGeom prst="rect">
            <a:avLst/>
          </a:prstGeom>
          <a:noFill/>
          <a:ln w="9525">
            <a:noFill/>
          </a:ln>
        </p:spPr>
        <p:txBody>
          <a:bodyPr anchor="t">
            <a:spAutoFit/>
          </a:bodyPr>
          <a:lstStyle/>
          <a:p>
            <a:r>
              <a:rPr lang="en-US" altLang="zh-CN" sz="2800" b="1">
                <a:solidFill>
                  <a:srgbClr val="000000"/>
                </a:solidFill>
                <a:latin typeface="Arial" panose="020B0604020202020204" pitchFamily="34" charset="0"/>
                <a:ea typeface="宋体" panose="02010600030101010101" pitchFamily="2" charset="-122"/>
              </a:rPr>
              <a:t>2.</a:t>
            </a:r>
            <a:r>
              <a:rPr lang="zh-CN" altLang="en-US" sz="2800" b="1">
                <a:solidFill>
                  <a:srgbClr val="000000"/>
                </a:solidFill>
                <a:latin typeface="Arial" panose="020B0604020202020204" pitchFamily="34" charset="0"/>
                <a:ea typeface="宋体" panose="02010600030101010101" pitchFamily="2" charset="-122"/>
              </a:rPr>
              <a:t>平抛运动的水平位移</a:t>
            </a:r>
          </a:p>
          <a:p>
            <a:r>
              <a:rPr lang="zh-CN" altLang="en-US" sz="2800" b="1">
                <a:solidFill>
                  <a:srgbClr val="000000"/>
                </a:solidFill>
                <a:latin typeface="Arial" panose="020B0604020202020204" pitchFamily="34" charset="0"/>
                <a:ea typeface="宋体" panose="02010600030101010101" pitchFamily="2" charset="-122"/>
              </a:rPr>
              <a:t>由                            知，做平抛运动的物体的</a:t>
            </a:r>
          </a:p>
          <a:p>
            <a:endParaRPr lang="zh-CN" altLang="en-US" sz="2800" b="1">
              <a:solidFill>
                <a:srgbClr val="000000"/>
              </a:solidFill>
              <a:latin typeface="Arial" panose="020B0604020202020204" pitchFamily="34" charset="0"/>
              <a:ea typeface="宋体" panose="02010600030101010101" pitchFamily="2" charset="-122"/>
            </a:endParaRPr>
          </a:p>
          <a:p>
            <a:r>
              <a:rPr lang="zh-CN" altLang="en-US" sz="2800" b="1">
                <a:solidFill>
                  <a:srgbClr val="000000"/>
                </a:solidFill>
                <a:latin typeface="Arial" panose="020B0604020202020204" pitchFamily="34" charset="0"/>
                <a:ea typeface="宋体" panose="02010600030101010101" pitchFamily="2" charset="-122"/>
              </a:rPr>
              <a:t>水平位移由</a:t>
            </a:r>
            <a:r>
              <a:rPr lang="zh-CN" altLang="en-US" sz="2800" b="1">
                <a:solidFill>
                  <a:srgbClr val="FF0000"/>
                </a:solidFill>
                <a:latin typeface="Arial" panose="020B0604020202020204" pitchFamily="34" charset="0"/>
                <a:ea typeface="宋体" panose="02010600030101010101" pitchFamily="2" charset="-122"/>
              </a:rPr>
              <a:t>初速度</a:t>
            </a:r>
            <a:r>
              <a:rPr lang="en-US" altLang="zh-CN" sz="2800" b="1">
                <a:solidFill>
                  <a:srgbClr val="FF0000"/>
                </a:solidFill>
                <a:latin typeface="Arial" panose="020B0604020202020204" pitchFamily="34" charset="0"/>
                <a:ea typeface="宋体" panose="02010600030101010101" pitchFamily="2" charset="-122"/>
              </a:rPr>
              <a:t>v</a:t>
            </a:r>
            <a:r>
              <a:rPr lang="en-US" altLang="zh-CN" sz="2800" b="1" baseline="-25000">
                <a:solidFill>
                  <a:srgbClr val="FF0000"/>
                </a:solidFill>
                <a:latin typeface="Arial" panose="020B0604020202020204" pitchFamily="34" charset="0"/>
                <a:ea typeface="宋体" panose="02010600030101010101" pitchFamily="2" charset="-122"/>
              </a:rPr>
              <a:t>0</a:t>
            </a:r>
            <a:r>
              <a:rPr lang="zh-CN" altLang="en-US" sz="2800" b="1">
                <a:solidFill>
                  <a:srgbClr val="FF0000"/>
                </a:solidFill>
                <a:latin typeface="Arial" panose="020B0604020202020204" pitchFamily="34" charset="0"/>
                <a:ea typeface="宋体" panose="02010600030101010101" pitchFamily="2" charset="-122"/>
              </a:rPr>
              <a:t>和下落的高度</a:t>
            </a:r>
            <a:r>
              <a:rPr lang="en-US" altLang="zh-CN" sz="2800" b="1">
                <a:solidFill>
                  <a:srgbClr val="FF0000"/>
                </a:solidFill>
                <a:latin typeface="Arial" panose="020B0604020202020204" pitchFamily="34" charset="0"/>
                <a:ea typeface="宋体" panose="02010600030101010101" pitchFamily="2" charset="-122"/>
              </a:rPr>
              <a:t>y</a:t>
            </a:r>
            <a:r>
              <a:rPr lang="zh-CN" altLang="en-US" sz="2800" b="1">
                <a:solidFill>
                  <a:srgbClr val="FF0000"/>
                </a:solidFill>
                <a:latin typeface="Arial" panose="020B0604020202020204" pitchFamily="34" charset="0"/>
                <a:ea typeface="宋体" panose="02010600030101010101" pitchFamily="2" charset="-122"/>
              </a:rPr>
              <a:t>共同决定</a:t>
            </a:r>
            <a:r>
              <a:rPr lang="en-US" altLang="zh-CN" sz="2800" b="1">
                <a:solidFill>
                  <a:srgbClr val="000000"/>
                </a:solidFill>
                <a:latin typeface="Arial" panose="020B0604020202020204" pitchFamily="34" charset="0"/>
                <a:ea typeface="宋体" panose="02010600030101010101" pitchFamily="2" charset="-122"/>
              </a:rPr>
              <a:t>.</a:t>
            </a:r>
          </a:p>
        </p:txBody>
      </p:sp>
      <p:graphicFrame>
        <p:nvGraphicFramePr>
          <p:cNvPr id="19462" name="对象 19461"/>
          <p:cNvGraphicFramePr>
            <a:graphicFrameLocks noChangeAspect="1"/>
          </p:cNvGraphicFramePr>
          <p:nvPr/>
        </p:nvGraphicFramePr>
        <p:xfrm>
          <a:off x="1143000" y="4724400"/>
          <a:ext cx="2514600" cy="1084263"/>
        </p:xfrm>
        <a:graphic>
          <a:graphicData uri="http://schemas.openxmlformats.org/presentationml/2006/ole">
            <mc:AlternateContent xmlns:mc="http://schemas.openxmlformats.org/markup-compatibility/2006">
              <mc:Choice xmlns:v="urn:schemas-microsoft-com:vml" Requires="v">
                <p:oleObj spid="_x0000_s41051" r:id="rId7" imgW="1739900" imgH="749300" progId="Equation.DSMT4">
                  <p:embed/>
                </p:oleObj>
              </mc:Choice>
              <mc:Fallback>
                <p:oleObj r:id="rId7" imgW="1739900" imgH="749300" progId="Equation.DSMT4">
                  <p:embed/>
                  <p:pic>
                    <p:nvPicPr>
                      <p:cNvPr id="19462" name="对象 19461"/>
                      <p:cNvPicPr/>
                      <p:nvPr/>
                    </p:nvPicPr>
                    <p:blipFill>
                      <a:blip r:embed="rId8"/>
                      <a:stretch>
                        <a:fillRect/>
                      </a:stretch>
                    </p:blipFill>
                    <p:spPr>
                      <a:xfrm>
                        <a:off x="1143000" y="4724400"/>
                        <a:ext cx="2514600" cy="1084263"/>
                      </a:xfrm>
                      <a:prstGeom prst="rect">
                        <a:avLst/>
                      </a:prstGeom>
                      <a:noFill/>
                      <a:ln w="38100">
                        <a:noFill/>
                        <a:miter/>
                      </a:ln>
                    </p:spPr>
                  </p:pic>
                </p:oleObj>
              </mc:Fallback>
            </mc:AlternateContent>
          </a:graphicData>
        </a:graphic>
      </p:graphicFrame>
    </p:spTree>
    <p:extLst>
      <p:ext uri="{BB962C8B-B14F-4D97-AF65-F5344CB8AC3E}">
        <p14:creationId xmlns:p14="http://schemas.microsoft.com/office/powerpoint/2010/main" val="2319312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9458">
                                            <p:txEl>
                                              <p:pRg st="0" end="0"/>
                                            </p:txEl>
                                          </p:spTgt>
                                        </p:tgtEl>
                                        <p:attrNameLst>
                                          <p:attrName>style.visibility</p:attrName>
                                        </p:attrNameLst>
                                      </p:cBhvr>
                                      <p:to>
                                        <p:strVal val="visible"/>
                                      </p:to>
                                    </p:set>
                                    <p:animEffect transition="in" filter="blinds(horizontal)">
                                      <p:cBhvr>
                                        <p:cTn id="7" dur="500"/>
                                        <p:tgtEl>
                                          <p:spTgt spid="19458">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9458">
                                            <p:txEl>
                                              <p:pRg st="0" end="0"/>
                                            </p:txEl>
                                          </p:spTgt>
                                        </p:tgtEl>
                                        <p:attrNameLst>
                                          <p:attrName>style.visibility</p:attrName>
                                        </p:attrNameLst>
                                      </p:cBhvr>
                                      <p:to>
                                        <p:strVal val="visible"/>
                                      </p:to>
                                    </p:set>
                                    <p:animEffect transition="in" filter="blinds(horizontal)">
                                      <p:cBhvr>
                                        <p:cTn id="10" dur="500"/>
                                        <p:tgtEl>
                                          <p:spTgt spid="19458">
                                            <p:txEl>
                                              <p:pRg st="0" end="0"/>
                                            </p:txEl>
                                          </p:spTgt>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9458">
                                            <p:txEl>
                                              <p:pRg st="1" end="1"/>
                                            </p:txEl>
                                          </p:spTgt>
                                        </p:tgtEl>
                                        <p:attrNameLst>
                                          <p:attrName>style.visibility</p:attrName>
                                        </p:attrNameLst>
                                      </p:cBhvr>
                                      <p:to>
                                        <p:strVal val="visible"/>
                                      </p:to>
                                    </p:set>
                                    <p:animEffect transition="in" filter="blinds(horizontal)">
                                      <p:cBhvr>
                                        <p:cTn id="13" dur="500"/>
                                        <p:tgtEl>
                                          <p:spTgt spid="19458">
                                            <p:txEl>
                                              <p:pRg st="1" end="1"/>
                                            </p:txEl>
                                          </p:spTgt>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9458">
                                            <p:txEl>
                                              <p:pRg st="2" end="2"/>
                                            </p:txEl>
                                          </p:spTgt>
                                        </p:tgtEl>
                                        <p:attrNameLst>
                                          <p:attrName>style.visibility</p:attrName>
                                        </p:attrNameLst>
                                      </p:cBhvr>
                                      <p:to>
                                        <p:strVal val="visible"/>
                                      </p:to>
                                    </p:set>
                                    <p:animEffect transition="in" filter="blinds(horizontal)">
                                      <p:cBhvr>
                                        <p:cTn id="16" dur="500"/>
                                        <p:tgtEl>
                                          <p:spTgt spid="19458">
                                            <p:txEl>
                                              <p:pRg st="2" end="2"/>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19459"/>
                                        </p:tgtEl>
                                        <p:attrNameLst>
                                          <p:attrName>style.visibility</p:attrName>
                                        </p:attrNameLst>
                                      </p:cBhvr>
                                      <p:to>
                                        <p:strVal val="visible"/>
                                      </p:to>
                                    </p:set>
                                    <p:animEffect transition="in" filter="blinds(horizontal)">
                                      <p:cBhvr>
                                        <p:cTn id="19" dur="500"/>
                                        <p:tgtEl>
                                          <p:spTgt spid="19459"/>
                                        </p:tgtEl>
                                      </p:cBhvr>
                                    </p:animEffect>
                                  </p:childTnLst>
                                </p:cTn>
                              </p:par>
                              <p:par>
                                <p:cTn id="20" presetID="3" presetClass="entr" presetSubtype="10" fill="hold" nodeType="withEffect">
                                  <p:stCondLst>
                                    <p:cond delay="0"/>
                                  </p:stCondLst>
                                  <p:childTnLst>
                                    <p:set>
                                      <p:cBhvr>
                                        <p:cTn id="21" dur="1" fill="hold">
                                          <p:stCondLst>
                                            <p:cond delay="0"/>
                                          </p:stCondLst>
                                        </p:cTn>
                                        <p:tgtEl>
                                          <p:spTgt spid="19460"/>
                                        </p:tgtEl>
                                        <p:attrNameLst>
                                          <p:attrName>style.visibility</p:attrName>
                                        </p:attrNameLst>
                                      </p:cBhvr>
                                      <p:to>
                                        <p:strVal val="visible"/>
                                      </p:to>
                                    </p:set>
                                    <p:animEffect transition="in" filter="blinds(horizontal)">
                                      <p:cBhvr>
                                        <p:cTn id="22" dur="500"/>
                                        <p:tgtEl>
                                          <p:spTgt spid="19460"/>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9461"/>
                                        </p:tgtEl>
                                        <p:attrNameLst>
                                          <p:attrName>style.visibility</p:attrName>
                                        </p:attrNameLst>
                                      </p:cBhvr>
                                      <p:to>
                                        <p:strVal val="visible"/>
                                      </p:to>
                                    </p:set>
                                    <p:animEffect transition="in" filter="blinds(horizontal)">
                                      <p:cBhvr>
                                        <p:cTn id="27" dur="500"/>
                                        <p:tgtEl>
                                          <p:spTgt spid="19461"/>
                                        </p:tgtEl>
                                      </p:cBhvr>
                                    </p:animEffect>
                                  </p:childTnLst>
                                </p:cTn>
                              </p:par>
                              <p:par>
                                <p:cTn id="28" presetID="3" presetClass="entr" presetSubtype="10" fill="hold" nodeType="withEffect">
                                  <p:stCondLst>
                                    <p:cond delay="0"/>
                                  </p:stCondLst>
                                  <p:childTnLst>
                                    <p:set>
                                      <p:cBhvr>
                                        <p:cTn id="29" dur="1" fill="hold">
                                          <p:stCondLst>
                                            <p:cond delay="0"/>
                                          </p:stCondLst>
                                        </p:cTn>
                                        <p:tgtEl>
                                          <p:spTgt spid="19462"/>
                                        </p:tgtEl>
                                        <p:attrNameLst>
                                          <p:attrName>style.visibility</p:attrName>
                                        </p:attrNameLst>
                                      </p:cBhvr>
                                      <p:to>
                                        <p:strVal val="visible"/>
                                      </p:to>
                                    </p:set>
                                    <p:animEffect transition="in" filter="blinds(horizontal)">
                                      <p:cBhvr>
                                        <p:cTn id="30" dur="500"/>
                                        <p:tgtEl>
                                          <p:spTgt spid="194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uiExpand="1" build="allAtOnce"/>
      <p:bldP spid="19461"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745" name="文本框 21505"/>
          <p:cNvSpPr txBox="1"/>
          <p:nvPr/>
        </p:nvSpPr>
        <p:spPr>
          <a:xfrm>
            <a:off x="158750" y="447675"/>
            <a:ext cx="8831263" cy="3322638"/>
          </a:xfrm>
          <a:prstGeom prst="rect">
            <a:avLst/>
          </a:prstGeom>
          <a:noFill/>
          <a:ln w="9525">
            <a:noFill/>
          </a:ln>
        </p:spPr>
        <p:txBody>
          <a:bodyPr wrap="square" anchor="t">
            <a:spAutoFit/>
          </a:bodyPr>
          <a:lstStyle/>
          <a:p>
            <a:pPr>
              <a:lnSpc>
                <a:spcPct val="150000"/>
              </a:lnSpc>
            </a:pPr>
            <a:r>
              <a:rPr lang="zh-CN" altLang="en-US" sz="2800" b="1" dirty="0">
                <a:solidFill>
                  <a:srgbClr val="FF0000"/>
                </a:solidFill>
                <a:latin typeface="Times New Roman" panose="02020603050405020304" pitchFamily="18" charset="0"/>
                <a:ea typeface="宋体" panose="02010600030101010101" pitchFamily="2" charset="-122"/>
              </a:rPr>
              <a:t>例</a:t>
            </a:r>
            <a:r>
              <a:rPr lang="en-US" altLang="zh-CN" sz="2800" b="1" dirty="0">
                <a:solidFill>
                  <a:srgbClr val="FF0000"/>
                </a:solidFill>
                <a:latin typeface="Times New Roman" panose="02020603050405020304" pitchFamily="18" charset="0"/>
                <a:ea typeface="宋体" panose="02010600030101010101" pitchFamily="2" charset="-122"/>
              </a:rPr>
              <a:t>2</a:t>
            </a:r>
            <a:r>
              <a:rPr lang="zh-CN" altLang="en-US" sz="2800" b="1" dirty="0">
                <a:latin typeface="Times New Roman" panose="02020603050405020304" pitchFamily="18" charset="0"/>
                <a:ea typeface="宋体" panose="02010600030101010101" pitchFamily="2" charset="-122"/>
              </a:rPr>
              <a:t>做平抛运动的物体，每秒的速度增量总是</a:t>
            </a:r>
          </a:p>
          <a:p>
            <a:pPr>
              <a:lnSpc>
                <a:spcPct val="150000"/>
              </a:lnSpc>
            </a:pPr>
            <a:r>
              <a:rPr lang="en-US" altLang="zh-CN" sz="2800" b="1" dirty="0">
                <a:latin typeface="Times New Roman" panose="02020603050405020304" pitchFamily="18" charset="0"/>
                <a:ea typeface="宋体" panose="02010600030101010101" pitchFamily="2" charset="-122"/>
              </a:rPr>
              <a:t>A</a:t>
            </a:r>
            <a:r>
              <a:rPr lang="zh-CN" altLang="en-US" sz="2800" b="1" dirty="0">
                <a:latin typeface="Times New Roman" panose="02020603050405020304" pitchFamily="18" charset="0"/>
                <a:ea typeface="宋体" panose="02010600030101010101" pitchFamily="2" charset="-122"/>
              </a:rPr>
              <a:t>．大小相等，方向相同      </a:t>
            </a:r>
          </a:p>
          <a:p>
            <a:pPr>
              <a:lnSpc>
                <a:spcPct val="150000"/>
              </a:lnSpc>
            </a:pPr>
            <a:r>
              <a:rPr lang="en-US" altLang="zh-CN" sz="2800" b="1" dirty="0">
                <a:latin typeface="Times New Roman" panose="02020603050405020304" pitchFamily="18" charset="0"/>
                <a:ea typeface="宋体" panose="02010600030101010101" pitchFamily="2" charset="-122"/>
              </a:rPr>
              <a:t>B</a:t>
            </a:r>
            <a:r>
              <a:rPr lang="zh-CN" altLang="en-US" sz="2800" b="1" dirty="0">
                <a:latin typeface="Times New Roman" panose="02020603050405020304" pitchFamily="18" charset="0"/>
                <a:ea typeface="宋体" panose="02010600030101010101" pitchFamily="2" charset="-122"/>
              </a:rPr>
              <a:t>．大小不等，方向不同</a:t>
            </a:r>
          </a:p>
          <a:p>
            <a:pPr>
              <a:lnSpc>
                <a:spcPct val="150000"/>
              </a:lnSpc>
            </a:pPr>
            <a:r>
              <a:rPr lang="en-US" altLang="zh-CN" sz="2800" b="1" dirty="0">
                <a:latin typeface="Times New Roman" panose="02020603050405020304" pitchFamily="18" charset="0"/>
                <a:ea typeface="宋体" panose="02010600030101010101" pitchFamily="2" charset="-122"/>
              </a:rPr>
              <a:t>C</a:t>
            </a:r>
            <a:r>
              <a:rPr lang="zh-CN" altLang="en-US" sz="2800" b="1" dirty="0">
                <a:latin typeface="Times New Roman" panose="02020603050405020304" pitchFamily="18" charset="0"/>
                <a:ea typeface="宋体" panose="02010600030101010101" pitchFamily="2" charset="-122"/>
              </a:rPr>
              <a:t>．大小相等，方向不同      </a:t>
            </a:r>
          </a:p>
          <a:p>
            <a:pPr>
              <a:lnSpc>
                <a:spcPct val="150000"/>
              </a:lnSpc>
            </a:pPr>
            <a:r>
              <a:rPr lang="en-US" altLang="zh-CN" sz="2800" b="1" dirty="0">
                <a:latin typeface="Times New Roman" panose="02020603050405020304" pitchFamily="18" charset="0"/>
                <a:ea typeface="宋体" panose="02010600030101010101" pitchFamily="2" charset="-122"/>
              </a:rPr>
              <a:t>D</a:t>
            </a:r>
            <a:r>
              <a:rPr lang="zh-CN" altLang="en-US" sz="2800" b="1" dirty="0">
                <a:latin typeface="Times New Roman" panose="02020603050405020304" pitchFamily="18" charset="0"/>
                <a:ea typeface="宋体" panose="02010600030101010101" pitchFamily="2" charset="-122"/>
              </a:rPr>
              <a:t>．大小不等，方向相同</a:t>
            </a:r>
          </a:p>
        </p:txBody>
      </p:sp>
      <p:sp>
        <p:nvSpPr>
          <p:cNvPr id="21507" name="文本框 21506"/>
          <p:cNvSpPr txBox="1"/>
          <p:nvPr/>
        </p:nvSpPr>
        <p:spPr>
          <a:xfrm>
            <a:off x="357188" y="3862388"/>
            <a:ext cx="3740150" cy="519112"/>
          </a:xfrm>
          <a:prstGeom prst="rect">
            <a:avLst/>
          </a:prstGeom>
          <a:noFill/>
          <a:ln w="9525">
            <a:noFill/>
          </a:ln>
        </p:spPr>
        <p:txBody>
          <a:bodyPr wrap="none" anchor="t">
            <a:spAutoFit/>
          </a:bodyPr>
          <a:lstStyle/>
          <a:p>
            <a:r>
              <a:rPr lang="zh-CN" altLang="en-US" sz="2800" b="1">
                <a:solidFill>
                  <a:srgbClr val="FF0000"/>
                </a:solidFill>
                <a:latin typeface="Times New Roman" panose="02020603050405020304" pitchFamily="18" charset="0"/>
                <a:ea typeface="宋体" panose="02010600030101010101" pitchFamily="2" charset="-122"/>
              </a:rPr>
              <a:t>如何用图形来表示呢？</a:t>
            </a:r>
          </a:p>
        </p:txBody>
      </p:sp>
      <p:grpSp>
        <p:nvGrpSpPr>
          <p:cNvPr id="21508" name="组合 21507"/>
          <p:cNvGrpSpPr/>
          <p:nvPr/>
        </p:nvGrpSpPr>
        <p:grpSpPr>
          <a:xfrm>
            <a:off x="469900" y="4473575"/>
            <a:ext cx="8458200" cy="1905000"/>
            <a:chOff x="0" y="0"/>
            <a:chExt cx="5327" cy="1056"/>
          </a:xfrm>
        </p:grpSpPr>
        <p:grpSp>
          <p:nvGrpSpPr>
            <p:cNvPr id="31748" name="组合 21508"/>
            <p:cNvGrpSpPr/>
            <p:nvPr/>
          </p:nvGrpSpPr>
          <p:grpSpPr>
            <a:xfrm>
              <a:off x="0" y="336"/>
              <a:ext cx="816" cy="672"/>
              <a:chOff x="0" y="0"/>
              <a:chExt cx="816" cy="672"/>
            </a:xfrm>
          </p:grpSpPr>
          <p:sp>
            <p:nvSpPr>
              <p:cNvPr id="31749" name="直接连接符 21509"/>
              <p:cNvSpPr/>
              <p:nvPr/>
            </p:nvSpPr>
            <p:spPr>
              <a:xfrm>
                <a:off x="0" y="0"/>
                <a:ext cx="816" cy="0"/>
              </a:xfrm>
              <a:prstGeom prst="line">
                <a:avLst/>
              </a:prstGeom>
              <a:ln w="28575" cap="flat" cmpd="sng">
                <a:solidFill>
                  <a:schemeClr val="tx1"/>
                </a:solidFill>
                <a:prstDash val="solid"/>
                <a:round/>
                <a:headEnd type="none" w="med" len="med"/>
                <a:tailEnd type="triangle" w="med" len="med"/>
              </a:ln>
            </p:spPr>
          </p:sp>
          <p:sp>
            <p:nvSpPr>
              <p:cNvPr id="31750" name="直接连接符 21510"/>
              <p:cNvSpPr/>
              <p:nvPr/>
            </p:nvSpPr>
            <p:spPr>
              <a:xfrm>
                <a:off x="0" y="0"/>
                <a:ext cx="432" cy="672"/>
              </a:xfrm>
              <a:prstGeom prst="line">
                <a:avLst/>
              </a:prstGeom>
              <a:ln w="28575" cap="flat" cmpd="sng">
                <a:solidFill>
                  <a:schemeClr val="tx1"/>
                </a:solidFill>
                <a:prstDash val="solid"/>
                <a:round/>
                <a:headEnd type="none" w="med" len="med"/>
                <a:tailEnd type="triangle" w="med" len="med"/>
              </a:ln>
            </p:spPr>
          </p:sp>
          <p:sp>
            <p:nvSpPr>
              <p:cNvPr id="31751" name="直接连接符 21511"/>
              <p:cNvSpPr/>
              <p:nvPr/>
            </p:nvSpPr>
            <p:spPr>
              <a:xfrm flipH="1">
                <a:off x="432" y="0"/>
                <a:ext cx="336" cy="624"/>
              </a:xfrm>
              <a:prstGeom prst="line">
                <a:avLst/>
              </a:prstGeom>
              <a:ln w="28575" cap="flat" cmpd="sng">
                <a:solidFill>
                  <a:schemeClr val="tx1"/>
                </a:solidFill>
                <a:prstDash val="solid"/>
                <a:round/>
                <a:headEnd type="none" w="med" len="med"/>
                <a:tailEnd type="triangle" w="med" len="med"/>
              </a:ln>
            </p:spPr>
          </p:sp>
        </p:grpSp>
        <p:grpSp>
          <p:nvGrpSpPr>
            <p:cNvPr id="31752" name="组合 21512"/>
            <p:cNvGrpSpPr/>
            <p:nvPr/>
          </p:nvGrpSpPr>
          <p:grpSpPr>
            <a:xfrm>
              <a:off x="1296" y="336"/>
              <a:ext cx="864" cy="720"/>
              <a:chOff x="0" y="0"/>
              <a:chExt cx="864" cy="720"/>
            </a:xfrm>
          </p:grpSpPr>
          <p:sp>
            <p:nvSpPr>
              <p:cNvPr id="31753" name="直接连接符 21513"/>
              <p:cNvSpPr/>
              <p:nvPr/>
            </p:nvSpPr>
            <p:spPr>
              <a:xfrm>
                <a:off x="0" y="0"/>
                <a:ext cx="864" cy="0"/>
              </a:xfrm>
              <a:prstGeom prst="line">
                <a:avLst/>
              </a:prstGeom>
              <a:ln w="28575" cap="flat" cmpd="sng">
                <a:solidFill>
                  <a:schemeClr val="tx1"/>
                </a:solidFill>
                <a:prstDash val="solid"/>
                <a:round/>
                <a:headEnd type="none" w="med" len="med"/>
                <a:tailEnd type="triangle" w="med" len="med"/>
              </a:ln>
            </p:spPr>
          </p:sp>
          <p:sp>
            <p:nvSpPr>
              <p:cNvPr id="31754" name="直接连接符 21514"/>
              <p:cNvSpPr/>
              <p:nvPr/>
            </p:nvSpPr>
            <p:spPr>
              <a:xfrm>
                <a:off x="0" y="0"/>
                <a:ext cx="864" cy="720"/>
              </a:xfrm>
              <a:prstGeom prst="line">
                <a:avLst/>
              </a:prstGeom>
              <a:ln w="28575" cap="flat" cmpd="sng">
                <a:solidFill>
                  <a:schemeClr val="tx1"/>
                </a:solidFill>
                <a:prstDash val="solid"/>
                <a:round/>
                <a:headEnd type="none" w="med" len="med"/>
                <a:tailEnd type="triangle" w="med" len="med"/>
              </a:ln>
            </p:spPr>
          </p:sp>
          <p:sp>
            <p:nvSpPr>
              <p:cNvPr id="31755" name="直接连接符 21515"/>
              <p:cNvSpPr/>
              <p:nvPr/>
            </p:nvSpPr>
            <p:spPr>
              <a:xfrm>
                <a:off x="864" y="0"/>
                <a:ext cx="0" cy="672"/>
              </a:xfrm>
              <a:prstGeom prst="line">
                <a:avLst/>
              </a:prstGeom>
              <a:ln w="28575" cap="flat" cmpd="sng">
                <a:solidFill>
                  <a:schemeClr val="tx1"/>
                </a:solidFill>
                <a:prstDash val="solid"/>
                <a:round/>
                <a:headEnd type="none" w="med" len="med"/>
                <a:tailEnd type="triangle" w="med" len="med"/>
              </a:ln>
            </p:spPr>
          </p:sp>
        </p:grpSp>
        <p:grpSp>
          <p:nvGrpSpPr>
            <p:cNvPr id="31756" name="组合 21516"/>
            <p:cNvGrpSpPr/>
            <p:nvPr/>
          </p:nvGrpSpPr>
          <p:grpSpPr>
            <a:xfrm>
              <a:off x="2640" y="336"/>
              <a:ext cx="1152" cy="672"/>
              <a:chOff x="0" y="0"/>
              <a:chExt cx="1248" cy="816"/>
            </a:xfrm>
          </p:grpSpPr>
          <p:sp>
            <p:nvSpPr>
              <p:cNvPr id="31757" name="直接连接符 21517"/>
              <p:cNvSpPr/>
              <p:nvPr/>
            </p:nvSpPr>
            <p:spPr>
              <a:xfrm>
                <a:off x="0" y="0"/>
                <a:ext cx="864" cy="0"/>
              </a:xfrm>
              <a:prstGeom prst="line">
                <a:avLst/>
              </a:prstGeom>
              <a:ln w="28575" cap="flat" cmpd="sng">
                <a:solidFill>
                  <a:schemeClr val="tx1"/>
                </a:solidFill>
                <a:prstDash val="solid"/>
                <a:round/>
                <a:headEnd type="none" w="med" len="med"/>
                <a:tailEnd type="triangle" w="med" len="med"/>
              </a:ln>
            </p:spPr>
          </p:sp>
          <p:sp>
            <p:nvSpPr>
              <p:cNvPr id="31758" name="直接连接符 21518"/>
              <p:cNvSpPr/>
              <p:nvPr/>
            </p:nvSpPr>
            <p:spPr>
              <a:xfrm>
                <a:off x="0" y="0"/>
                <a:ext cx="1200" cy="816"/>
              </a:xfrm>
              <a:prstGeom prst="line">
                <a:avLst/>
              </a:prstGeom>
              <a:ln w="28575" cap="flat" cmpd="sng">
                <a:solidFill>
                  <a:schemeClr val="tx1"/>
                </a:solidFill>
                <a:prstDash val="solid"/>
                <a:round/>
                <a:headEnd type="none" w="med" len="med"/>
                <a:tailEnd type="triangle" w="med" len="med"/>
              </a:ln>
            </p:spPr>
          </p:sp>
          <p:sp>
            <p:nvSpPr>
              <p:cNvPr id="31759" name="直接连接符 21519"/>
              <p:cNvSpPr/>
              <p:nvPr/>
            </p:nvSpPr>
            <p:spPr>
              <a:xfrm>
                <a:off x="864" y="0"/>
                <a:ext cx="384" cy="816"/>
              </a:xfrm>
              <a:prstGeom prst="line">
                <a:avLst/>
              </a:prstGeom>
              <a:ln w="28575" cap="flat" cmpd="sng">
                <a:solidFill>
                  <a:schemeClr val="tx1"/>
                </a:solidFill>
                <a:prstDash val="solid"/>
                <a:round/>
                <a:headEnd type="none" w="med" len="med"/>
                <a:tailEnd type="triangle" w="med" len="med"/>
              </a:ln>
            </p:spPr>
          </p:sp>
        </p:grpSp>
        <p:grpSp>
          <p:nvGrpSpPr>
            <p:cNvPr id="31760" name="组合 21520"/>
            <p:cNvGrpSpPr/>
            <p:nvPr/>
          </p:nvGrpSpPr>
          <p:grpSpPr>
            <a:xfrm>
              <a:off x="4128" y="336"/>
              <a:ext cx="864" cy="576"/>
              <a:chOff x="0" y="0"/>
              <a:chExt cx="919" cy="720"/>
            </a:xfrm>
          </p:grpSpPr>
          <p:sp>
            <p:nvSpPr>
              <p:cNvPr id="31761" name="直接连接符 21521"/>
              <p:cNvSpPr/>
              <p:nvPr/>
            </p:nvSpPr>
            <p:spPr>
              <a:xfrm>
                <a:off x="0" y="0"/>
                <a:ext cx="864" cy="0"/>
              </a:xfrm>
              <a:prstGeom prst="line">
                <a:avLst/>
              </a:prstGeom>
              <a:ln w="28575" cap="flat" cmpd="sng">
                <a:solidFill>
                  <a:schemeClr val="tx1"/>
                </a:solidFill>
                <a:prstDash val="solid"/>
                <a:round/>
                <a:headEnd type="none" w="med" len="med"/>
                <a:tailEnd type="triangle" w="med" len="med"/>
              </a:ln>
            </p:spPr>
          </p:sp>
          <p:sp>
            <p:nvSpPr>
              <p:cNvPr id="31762" name="直接连接符 21522"/>
              <p:cNvSpPr/>
              <p:nvPr/>
            </p:nvSpPr>
            <p:spPr>
              <a:xfrm>
                <a:off x="0" y="0"/>
                <a:ext cx="624" cy="720"/>
              </a:xfrm>
              <a:prstGeom prst="line">
                <a:avLst/>
              </a:prstGeom>
              <a:ln w="28575" cap="flat" cmpd="sng">
                <a:solidFill>
                  <a:schemeClr val="tx1"/>
                </a:solidFill>
                <a:prstDash val="solid"/>
                <a:round/>
                <a:headEnd type="none" w="med" len="med"/>
                <a:tailEnd type="triangle" w="med" len="med"/>
              </a:ln>
            </p:spPr>
          </p:sp>
          <p:grpSp>
            <p:nvGrpSpPr>
              <p:cNvPr id="31763" name="组合 21523"/>
              <p:cNvGrpSpPr/>
              <p:nvPr/>
            </p:nvGrpSpPr>
            <p:grpSpPr>
              <a:xfrm>
                <a:off x="672" y="0"/>
                <a:ext cx="247" cy="720"/>
                <a:chOff x="0" y="0"/>
                <a:chExt cx="247" cy="720"/>
              </a:xfrm>
            </p:grpSpPr>
            <p:sp>
              <p:nvSpPr>
                <p:cNvPr id="31764" name="未知"/>
                <p:cNvSpPr/>
                <p:nvPr/>
              </p:nvSpPr>
              <p:spPr>
                <a:xfrm>
                  <a:off x="0" y="0"/>
                  <a:ext cx="247" cy="720"/>
                </a:xfrm>
                <a:custGeom>
                  <a:avLst/>
                  <a:gdLst/>
                  <a:ahLst/>
                  <a:cxnLst/>
                  <a:rect l="0" t="0" r="0" b="0"/>
                  <a:pathLst>
                    <a:path w="247" h="720">
                      <a:moveTo>
                        <a:pt x="192" y="0"/>
                      </a:moveTo>
                      <a:cubicBezTo>
                        <a:pt x="196" y="68"/>
                        <a:pt x="247" y="289"/>
                        <a:pt x="215" y="409"/>
                      </a:cubicBezTo>
                      <a:cubicBezTo>
                        <a:pt x="183" y="529"/>
                        <a:pt x="45" y="655"/>
                        <a:pt x="0" y="720"/>
                      </a:cubicBezTo>
                    </a:path>
                  </a:pathLst>
                </a:custGeom>
                <a:noFill/>
                <a:ln w="28575" cap="flat" cmpd="sng">
                  <a:solidFill>
                    <a:schemeClr val="tx1"/>
                  </a:solidFill>
                  <a:prstDash val="solid"/>
                  <a:round/>
                  <a:headEnd type="none" w="med" len="med"/>
                  <a:tailEnd type="none" w="med" len="med"/>
                </a:ln>
              </p:spPr>
              <p:txBody>
                <a:bodyPr/>
                <a:lstStyle/>
                <a:p>
                  <a:endParaRPr lang="zh-CN" altLang="en-US"/>
                </a:p>
              </p:txBody>
            </p:sp>
            <p:sp>
              <p:nvSpPr>
                <p:cNvPr id="31765" name="直接连接符 21525"/>
                <p:cNvSpPr/>
                <p:nvPr/>
              </p:nvSpPr>
              <p:spPr>
                <a:xfrm flipH="1">
                  <a:off x="0" y="624"/>
                  <a:ext cx="96" cy="96"/>
                </a:xfrm>
                <a:prstGeom prst="line">
                  <a:avLst/>
                </a:prstGeom>
                <a:ln w="28575" cap="flat" cmpd="sng">
                  <a:solidFill>
                    <a:schemeClr val="tx1"/>
                  </a:solidFill>
                  <a:prstDash val="solid"/>
                  <a:round/>
                  <a:headEnd type="none" w="med" len="med"/>
                  <a:tailEnd type="triangle" w="med" len="med"/>
                </a:ln>
              </p:spPr>
            </p:sp>
          </p:grpSp>
        </p:grpSp>
        <p:sp>
          <p:nvSpPr>
            <p:cNvPr id="31766" name="文本框 21526"/>
            <p:cNvSpPr txBox="1"/>
            <p:nvPr/>
          </p:nvSpPr>
          <p:spPr>
            <a:xfrm>
              <a:off x="202" y="20"/>
              <a:ext cx="369" cy="346"/>
            </a:xfrm>
            <a:prstGeom prst="rect">
              <a:avLst/>
            </a:prstGeom>
            <a:noFill/>
            <a:ln w="9525">
              <a:noFill/>
            </a:ln>
          </p:spPr>
          <p:txBody>
            <a:bodyPr wrap="none" anchor="t">
              <a:spAutoFit/>
            </a:bodyPr>
            <a:lstStyle/>
            <a:p>
              <a:r>
                <a:rPr lang="en-US" altLang="zh-CN" sz="3000" b="1">
                  <a:solidFill>
                    <a:srgbClr val="FF0000"/>
                  </a:solidFill>
                  <a:latin typeface="Times New Roman" panose="02020603050405020304" pitchFamily="18" charset="0"/>
                  <a:ea typeface="宋体" panose="02010600030101010101" pitchFamily="2" charset="-122"/>
                </a:rPr>
                <a:t>V</a:t>
              </a:r>
              <a:r>
                <a:rPr lang="en-US" altLang="zh-CN" sz="3000" b="1" baseline="-25000">
                  <a:solidFill>
                    <a:srgbClr val="FF0000"/>
                  </a:solidFill>
                  <a:latin typeface="Times New Roman" panose="02020603050405020304" pitchFamily="18" charset="0"/>
                  <a:ea typeface="宋体" panose="02010600030101010101" pitchFamily="2" charset="-122"/>
                </a:rPr>
                <a:t>0</a:t>
              </a:r>
            </a:p>
          </p:txBody>
        </p:sp>
        <p:sp>
          <p:nvSpPr>
            <p:cNvPr id="31767" name="文本框 21527"/>
            <p:cNvSpPr txBox="1"/>
            <p:nvPr/>
          </p:nvSpPr>
          <p:spPr>
            <a:xfrm>
              <a:off x="1536" y="0"/>
              <a:ext cx="369" cy="346"/>
            </a:xfrm>
            <a:prstGeom prst="rect">
              <a:avLst/>
            </a:prstGeom>
            <a:noFill/>
            <a:ln w="9525">
              <a:noFill/>
            </a:ln>
          </p:spPr>
          <p:txBody>
            <a:bodyPr wrap="none" anchor="t">
              <a:spAutoFit/>
            </a:bodyPr>
            <a:lstStyle/>
            <a:p>
              <a:r>
                <a:rPr lang="en-US" altLang="zh-CN" sz="3000" b="1">
                  <a:solidFill>
                    <a:srgbClr val="FF0000"/>
                  </a:solidFill>
                  <a:latin typeface="Times New Roman" panose="02020603050405020304" pitchFamily="18" charset="0"/>
                  <a:ea typeface="宋体" panose="02010600030101010101" pitchFamily="2" charset="-122"/>
                </a:rPr>
                <a:t>V</a:t>
              </a:r>
              <a:r>
                <a:rPr lang="en-US" altLang="zh-CN" sz="3000" b="1" baseline="-25000">
                  <a:solidFill>
                    <a:srgbClr val="FF0000"/>
                  </a:solidFill>
                  <a:latin typeface="Times New Roman" panose="02020603050405020304" pitchFamily="18" charset="0"/>
                  <a:ea typeface="宋体" panose="02010600030101010101" pitchFamily="2" charset="-122"/>
                </a:rPr>
                <a:t>0</a:t>
              </a:r>
            </a:p>
          </p:txBody>
        </p:sp>
        <p:sp>
          <p:nvSpPr>
            <p:cNvPr id="31768" name="文本框 21528"/>
            <p:cNvSpPr txBox="1"/>
            <p:nvPr/>
          </p:nvSpPr>
          <p:spPr>
            <a:xfrm>
              <a:off x="2832" y="0"/>
              <a:ext cx="369" cy="346"/>
            </a:xfrm>
            <a:prstGeom prst="rect">
              <a:avLst/>
            </a:prstGeom>
            <a:noFill/>
            <a:ln w="9525">
              <a:noFill/>
            </a:ln>
          </p:spPr>
          <p:txBody>
            <a:bodyPr wrap="none" anchor="t">
              <a:spAutoFit/>
            </a:bodyPr>
            <a:lstStyle/>
            <a:p>
              <a:r>
                <a:rPr lang="en-US" altLang="zh-CN" sz="3000" b="1">
                  <a:solidFill>
                    <a:srgbClr val="FF0000"/>
                  </a:solidFill>
                  <a:latin typeface="Times New Roman" panose="02020603050405020304" pitchFamily="18" charset="0"/>
                  <a:ea typeface="宋体" panose="02010600030101010101" pitchFamily="2" charset="-122"/>
                </a:rPr>
                <a:t>V</a:t>
              </a:r>
              <a:r>
                <a:rPr lang="en-US" altLang="zh-CN" sz="3000" b="1" baseline="-25000">
                  <a:solidFill>
                    <a:srgbClr val="FF0000"/>
                  </a:solidFill>
                  <a:latin typeface="Times New Roman" panose="02020603050405020304" pitchFamily="18" charset="0"/>
                  <a:ea typeface="宋体" panose="02010600030101010101" pitchFamily="2" charset="-122"/>
                </a:rPr>
                <a:t>0</a:t>
              </a:r>
            </a:p>
          </p:txBody>
        </p:sp>
        <p:sp>
          <p:nvSpPr>
            <p:cNvPr id="31769" name="文本框 21529"/>
            <p:cNvSpPr txBox="1"/>
            <p:nvPr/>
          </p:nvSpPr>
          <p:spPr>
            <a:xfrm>
              <a:off x="4368" y="0"/>
              <a:ext cx="369" cy="346"/>
            </a:xfrm>
            <a:prstGeom prst="rect">
              <a:avLst/>
            </a:prstGeom>
            <a:noFill/>
            <a:ln w="9525">
              <a:noFill/>
            </a:ln>
          </p:spPr>
          <p:txBody>
            <a:bodyPr wrap="none" anchor="t">
              <a:spAutoFit/>
            </a:bodyPr>
            <a:lstStyle/>
            <a:p>
              <a:r>
                <a:rPr lang="en-US" altLang="zh-CN" sz="3000" b="1">
                  <a:solidFill>
                    <a:srgbClr val="FF0000"/>
                  </a:solidFill>
                  <a:latin typeface="Times New Roman" panose="02020603050405020304" pitchFamily="18" charset="0"/>
                  <a:ea typeface="宋体" panose="02010600030101010101" pitchFamily="2" charset="-122"/>
                </a:rPr>
                <a:t>V</a:t>
              </a:r>
              <a:r>
                <a:rPr lang="en-US" altLang="zh-CN" sz="3000" b="1" baseline="-25000">
                  <a:solidFill>
                    <a:srgbClr val="FF0000"/>
                  </a:solidFill>
                  <a:latin typeface="Times New Roman" panose="02020603050405020304" pitchFamily="18" charset="0"/>
                  <a:ea typeface="宋体" panose="02010600030101010101" pitchFamily="2" charset="-122"/>
                </a:rPr>
                <a:t>0</a:t>
              </a:r>
            </a:p>
          </p:txBody>
        </p:sp>
        <p:sp>
          <p:nvSpPr>
            <p:cNvPr id="31770" name="文本框 21530"/>
            <p:cNvSpPr txBox="1"/>
            <p:nvPr/>
          </p:nvSpPr>
          <p:spPr>
            <a:xfrm>
              <a:off x="0" y="672"/>
              <a:ext cx="342" cy="346"/>
            </a:xfrm>
            <a:prstGeom prst="rect">
              <a:avLst/>
            </a:prstGeom>
            <a:noFill/>
            <a:ln w="9525">
              <a:noFill/>
            </a:ln>
          </p:spPr>
          <p:txBody>
            <a:bodyPr wrap="none" anchor="t">
              <a:spAutoFit/>
            </a:bodyPr>
            <a:lstStyle/>
            <a:p>
              <a:r>
                <a:rPr lang="en-US" altLang="zh-CN" sz="3000" b="1">
                  <a:solidFill>
                    <a:srgbClr val="FF0000"/>
                  </a:solidFill>
                  <a:latin typeface="Times New Roman" panose="02020603050405020304" pitchFamily="18" charset="0"/>
                  <a:ea typeface="宋体" panose="02010600030101010101" pitchFamily="2" charset="-122"/>
                </a:rPr>
                <a:t>V</a:t>
              </a:r>
              <a:r>
                <a:rPr lang="en-US" altLang="zh-CN" sz="3000" b="1" baseline="-25000">
                  <a:solidFill>
                    <a:srgbClr val="FF0000"/>
                  </a:solidFill>
                  <a:latin typeface="Times New Roman" panose="02020603050405020304" pitchFamily="18" charset="0"/>
                  <a:ea typeface="宋体" panose="02010600030101010101" pitchFamily="2" charset="-122"/>
                </a:rPr>
                <a:t>t</a:t>
              </a:r>
            </a:p>
          </p:txBody>
        </p:sp>
        <p:sp>
          <p:nvSpPr>
            <p:cNvPr id="31771" name="文本框 21531"/>
            <p:cNvSpPr txBox="1"/>
            <p:nvPr/>
          </p:nvSpPr>
          <p:spPr>
            <a:xfrm>
              <a:off x="1536" y="672"/>
              <a:ext cx="342" cy="346"/>
            </a:xfrm>
            <a:prstGeom prst="rect">
              <a:avLst/>
            </a:prstGeom>
            <a:noFill/>
            <a:ln w="9525">
              <a:noFill/>
            </a:ln>
          </p:spPr>
          <p:txBody>
            <a:bodyPr wrap="none" anchor="t">
              <a:spAutoFit/>
            </a:bodyPr>
            <a:lstStyle/>
            <a:p>
              <a:r>
                <a:rPr lang="en-US" altLang="zh-CN" sz="3000" b="1">
                  <a:solidFill>
                    <a:srgbClr val="FF0000"/>
                  </a:solidFill>
                  <a:latin typeface="Times New Roman" panose="02020603050405020304" pitchFamily="18" charset="0"/>
                  <a:ea typeface="宋体" panose="02010600030101010101" pitchFamily="2" charset="-122"/>
                </a:rPr>
                <a:t>V</a:t>
              </a:r>
              <a:r>
                <a:rPr lang="en-US" altLang="zh-CN" sz="3000" b="1" baseline="-25000">
                  <a:solidFill>
                    <a:srgbClr val="FF0000"/>
                  </a:solidFill>
                  <a:latin typeface="Times New Roman" panose="02020603050405020304" pitchFamily="18" charset="0"/>
                  <a:ea typeface="宋体" panose="02010600030101010101" pitchFamily="2" charset="-122"/>
                </a:rPr>
                <a:t>t</a:t>
              </a:r>
            </a:p>
          </p:txBody>
        </p:sp>
        <p:sp>
          <p:nvSpPr>
            <p:cNvPr id="31772" name="文本框 21532"/>
            <p:cNvSpPr txBox="1"/>
            <p:nvPr/>
          </p:nvSpPr>
          <p:spPr>
            <a:xfrm>
              <a:off x="2976" y="672"/>
              <a:ext cx="342" cy="346"/>
            </a:xfrm>
            <a:prstGeom prst="rect">
              <a:avLst/>
            </a:prstGeom>
            <a:noFill/>
            <a:ln w="9525">
              <a:noFill/>
            </a:ln>
          </p:spPr>
          <p:txBody>
            <a:bodyPr wrap="none" anchor="t">
              <a:spAutoFit/>
            </a:bodyPr>
            <a:lstStyle/>
            <a:p>
              <a:r>
                <a:rPr lang="en-US" altLang="zh-CN" sz="3000" b="1">
                  <a:solidFill>
                    <a:srgbClr val="FF0000"/>
                  </a:solidFill>
                  <a:latin typeface="Times New Roman" panose="02020603050405020304" pitchFamily="18" charset="0"/>
                  <a:ea typeface="宋体" panose="02010600030101010101" pitchFamily="2" charset="-122"/>
                </a:rPr>
                <a:t>V</a:t>
              </a:r>
              <a:r>
                <a:rPr lang="en-US" altLang="zh-CN" sz="3000" b="1" baseline="-25000">
                  <a:solidFill>
                    <a:srgbClr val="FF0000"/>
                  </a:solidFill>
                  <a:latin typeface="Times New Roman" panose="02020603050405020304" pitchFamily="18" charset="0"/>
                  <a:ea typeface="宋体" panose="02010600030101010101" pitchFamily="2" charset="-122"/>
                </a:rPr>
                <a:t>t</a:t>
              </a:r>
            </a:p>
          </p:txBody>
        </p:sp>
        <p:sp>
          <p:nvSpPr>
            <p:cNvPr id="31773" name="文本框 21533"/>
            <p:cNvSpPr txBox="1"/>
            <p:nvPr/>
          </p:nvSpPr>
          <p:spPr>
            <a:xfrm>
              <a:off x="4224" y="576"/>
              <a:ext cx="342" cy="346"/>
            </a:xfrm>
            <a:prstGeom prst="rect">
              <a:avLst/>
            </a:prstGeom>
            <a:noFill/>
            <a:ln w="9525">
              <a:noFill/>
            </a:ln>
          </p:spPr>
          <p:txBody>
            <a:bodyPr wrap="none" anchor="t">
              <a:spAutoFit/>
            </a:bodyPr>
            <a:lstStyle/>
            <a:p>
              <a:r>
                <a:rPr lang="en-US" altLang="zh-CN" sz="3000" b="1">
                  <a:solidFill>
                    <a:srgbClr val="FF0000"/>
                  </a:solidFill>
                  <a:latin typeface="Times New Roman" panose="02020603050405020304" pitchFamily="18" charset="0"/>
                  <a:ea typeface="宋体" panose="02010600030101010101" pitchFamily="2" charset="-122"/>
                </a:rPr>
                <a:t>V</a:t>
              </a:r>
              <a:r>
                <a:rPr lang="en-US" altLang="zh-CN" sz="3000" b="1" baseline="-25000">
                  <a:solidFill>
                    <a:srgbClr val="FF0000"/>
                  </a:solidFill>
                  <a:latin typeface="Times New Roman" panose="02020603050405020304" pitchFamily="18" charset="0"/>
                  <a:ea typeface="宋体" panose="02010600030101010101" pitchFamily="2" charset="-122"/>
                </a:rPr>
                <a:t>t</a:t>
              </a:r>
            </a:p>
          </p:txBody>
        </p:sp>
        <p:sp>
          <p:nvSpPr>
            <p:cNvPr id="31774" name="文本框 21534"/>
            <p:cNvSpPr txBox="1"/>
            <p:nvPr/>
          </p:nvSpPr>
          <p:spPr>
            <a:xfrm>
              <a:off x="624" y="528"/>
              <a:ext cx="383" cy="346"/>
            </a:xfrm>
            <a:prstGeom prst="rect">
              <a:avLst/>
            </a:prstGeom>
            <a:noFill/>
            <a:ln w="9525">
              <a:noFill/>
            </a:ln>
          </p:spPr>
          <p:txBody>
            <a:bodyPr wrap="none" anchor="t">
              <a:spAutoFit/>
            </a:bodyPr>
            <a:lstStyle/>
            <a:p>
              <a:r>
                <a:rPr lang="en-US" altLang="zh-CN" sz="3000" b="1">
                  <a:solidFill>
                    <a:schemeClr val="accent2"/>
                  </a:solidFill>
                  <a:latin typeface="Times New Roman" panose="02020603050405020304" pitchFamily="18" charset="0"/>
                  <a:ea typeface="宋体" panose="02010600030101010101" pitchFamily="2" charset="-122"/>
                  <a:sym typeface="Symbol" panose="05050102010706020507" pitchFamily="2" charset="2"/>
                </a:rPr>
                <a:t>v</a:t>
              </a:r>
              <a:endParaRPr lang="en-US" altLang="zh-CN" sz="3000" b="1">
                <a:solidFill>
                  <a:schemeClr val="accent2"/>
                </a:solidFill>
                <a:latin typeface="Times New Roman" panose="02020603050405020304" pitchFamily="18" charset="0"/>
                <a:ea typeface="宋体" panose="02010600030101010101" pitchFamily="2" charset="-122"/>
              </a:endParaRPr>
            </a:p>
          </p:txBody>
        </p:sp>
        <p:sp>
          <p:nvSpPr>
            <p:cNvPr id="31775" name="文本框 21535"/>
            <p:cNvSpPr txBox="1"/>
            <p:nvPr/>
          </p:nvSpPr>
          <p:spPr>
            <a:xfrm>
              <a:off x="2160" y="480"/>
              <a:ext cx="383" cy="346"/>
            </a:xfrm>
            <a:prstGeom prst="rect">
              <a:avLst/>
            </a:prstGeom>
            <a:noFill/>
            <a:ln w="9525">
              <a:noFill/>
            </a:ln>
          </p:spPr>
          <p:txBody>
            <a:bodyPr wrap="none" anchor="t">
              <a:spAutoFit/>
            </a:bodyPr>
            <a:lstStyle/>
            <a:p>
              <a:r>
                <a:rPr lang="en-US" altLang="zh-CN" sz="3000" b="1">
                  <a:solidFill>
                    <a:schemeClr val="accent2"/>
                  </a:solidFill>
                  <a:latin typeface="Times New Roman" panose="02020603050405020304" pitchFamily="18" charset="0"/>
                  <a:ea typeface="宋体" panose="02010600030101010101" pitchFamily="2" charset="-122"/>
                  <a:sym typeface="Symbol" panose="05050102010706020507" pitchFamily="2" charset="2"/>
                </a:rPr>
                <a:t>v</a:t>
              </a:r>
              <a:endParaRPr lang="en-US" altLang="zh-CN" sz="3000" b="1">
                <a:solidFill>
                  <a:schemeClr val="accent2"/>
                </a:solidFill>
                <a:latin typeface="Times New Roman" panose="02020603050405020304" pitchFamily="18" charset="0"/>
                <a:ea typeface="宋体" panose="02010600030101010101" pitchFamily="2" charset="-122"/>
              </a:endParaRPr>
            </a:p>
          </p:txBody>
        </p:sp>
        <p:sp>
          <p:nvSpPr>
            <p:cNvPr id="31776" name="文本框 21536"/>
            <p:cNvSpPr txBox="1"/>
            <p:nvPr/>
          </p:nvSpPr>
          <p:spPr>
            <a:xfrm>
              <a:off x="3504" y="384"/>
              <a:ext cx="383" cy="346"/>
            </a:xfrm>
            <a:prstGeom prst="rect">
              <a:avLst/>
            </a:prstGeom>
            <a:noFill/>
            <a:ln w="9525">
              <a:noFill/>
            </a:ln>
          </p:spPr>
          <p:txBody>
            <a:bodyPr wrap="none" anchor="t">
              <a:spAutoFit/>
            </a:bodyPr>
            <a:lstStyle/>
            <a:p>
              <a:r>
                <a:rPr lang="en-US" altLang="zh-CN" sz="3000" b="1">
                  <a:solidFill>
                    <a:schemeClr val="accent2"/>
                  </a:solidFill>
                  <a:latin typeface="Times New Roman" panose="02020603050405020304" pitchFamily="18" charset="0"/>
                  <a:ea typeface="宋体" panose="02010600030101010101" pitchFamily="2" charset="-122"/>
                  <a:sym typeface="Symbol" panose="05050102010706020507" pitchFamily="2" charset="2"/>
                </a:rPr>
                <a:t>v</a:t>
              </a:r>
              <a:endParaRPr lang="en-US" altLang="zh-CN" sz="3000" b="1">
                <a:solidFill>
                  <a:schemeClr val="accent2"/>
                </a:solidFill>
                <a:latin typeface="Times New Roman" panose="02020603050405020304" pitchFamily="18" charset="0"/>
                <a:ea typeface="宋体" panose="02010600030101010101" pitchFamily="2" charset="-122"/>
              </a:endParaRPr>
            </a:p>
          </p:txBody>
        </p:sp>
        <p:sp>
          <p:nvSpPr>
            <p:cNvPr id="31777" name="文本框 21537"/>
            <p:cNvSpPr txBox="1"/>
            <p:nvPr/>
          </p:nvSpPr>
          <p:spPr>
            <a:xfrm>
              <a:off x="4944" y="384"/>
              <a:ext cx="383" cy="346"/>
            </a:xfrm>
            <a:prstGeom prst="rect">
              <a:avLst/>
            </a:prstGeom>
            <a:noFill/>
            <a:ln w="9525">
              <a:noFill/>
            </a:ln>
          </p:spPr>
          <p:txBody>
            <a:bodyPr wrap="none" anchor="t">
              <a:spAutoFit/>
            </a:bodyPr>
            <a:lstStyle/>
            <a:p>
              <a:r>
                <a:rPr lang="en-US" altLang="zh-CN" sz="3000" b="1">
                  <a:solidFill>
                    <a:schemeClr val="accent2"/>
                  </a:solidFill>
                  <a:latin typeface="Times New Roman" panose="02020603050405020304" pitchFamily="18" charset="0"/>
                  <a:ea typeface="宋体" panose="02010600030101010101" pitchFamily="2" charset="-122"/>
                  <a:sym typeface="Symbol" panose="05050102010706020507" pitchFamily="2" charset="2"/>
                </a:rPr>
                <a:t>v</a:t>
              </a:r>
              <a:endParaRPr lang="en-US" altLang="zh-CN" sz="3000" b="1">
                <a:solidFill>
                  <a:schemeClr val="accent2"/>
                </a:solidFill>
                <a:latin typeface="Times New Roman" panose="02020603050405020304" pitchFamily="18" charset="0"/>
                <a:ea typeface="宋体" panose="02010600030101010101" pitchFamily="2" charset="-122"/>
              </a:endParaRPr>
            </a:p>
          </p:txBody>
        </p:sp>
      </p:grpSp>
      <p:pic>
        <p:nvPicPr>
          <p:cNvPr id="21539" name="图片 21538" descr="S48"/>
          <p:cNvPicPr>
            <a:picLocks noChangeAspect="1"/>
          </p:cNvPicPr>
          <p:nvPr/>
        </p:nvPicPr>
        <p:blipFill>
          <a:blip r:embed="rId2"/>
          <a:stretch>
            <a:fillRect/>
          </a:stretch>
        </p:blipFill>
        <p:spPr>
          <a:xfrm>
            <a:off x="5843588" y="1354138"/>
            <a:ext cx="2971800" cy="2628900"/>
          </a:xfrm>
          <a:prstGeom prst="rect">
            <a:avLst/>
          </a:prstGeom>
          <a:noFill/>
          <a:ln w="9525">
            <a:noFill/>
          </a:ln>
        </p:spPr>
      </p:pic>
    </p:spTree>
    <p:extLst>
      <p:ext uri="{BB962C8B-B14F-4D97-AF65-F5344CB8AC3E}">
        <p14:creationId xmlns:p14="http://schemas.microsoft.com/office/powerpoint/2010/main" val="1893866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53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21507"/>
                                        </p:tgtEl>
                                        <p:attrNameLst>
                                          <p:attrName>style.visibility</p:attrName>
                                        </p:attrNameLst>
                                      </p:cBhvr>
                                      <p:to>
                                        <p:strVal val="visible"/>
                                      </p:to>
                                    </p:set>
                                    <p:animEffect transition="in" filter="blinds(horizontal)">
                                      <p:cBhvr>
                                        <p:cTn id="11" dur="500"/>
                                        <p:tgtEl>
                                          <p:spTgt spid="21507"/>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nodeType="clickEffect">
                                  <p:stCondLst>
                                    <p:cond delay="0"/>
                                  </p:stCondLst>
                                  <p:childTnLst>
                                    <p:set>
                                      <p:cBhvr>
                                        <p:cTn id="15" dur="1" fill="hold">
                                          <p:stCondLst>
                                            <p:cond delay="0"/>
                                          </p:stCondLst>
                                        </p:cTn>
                                        <p:tgtEl>
                                          <p:spTgt spid="21508"/>
                                        </p:tgtEl>
                                        <p:attrNameLst>
                                          <p:attrName>style.visibility</p:attrName>
                                        </p:attrNameLst>
                                      </p:cBhvr>
                                      <p:to>
                                        <p:strVal val="visible"/>
                                      </p:to>
                                    </p:set>
                                    <p:animEffect transition="in" filter="blinds(horizontal)">
                                      <p:cBhvr>
                                        <p:cTn id="16" dur="500"/>
                                        <p:tgtEl>
                                          <p:spTgt spid="215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2769" name="组合 1"/>
          <p:cNvGrpSpPr/>
          <p:nvPr/>
        </p:nvGrpSpPr>
        <p:grpSpPr>
          <a:xfrm>
            <a:off x="320675" y="552450"/>
            <a:ext cx="8683625" cy="5540375"/>
            <a:chOff x="723" y="2074"/>
            <a:chExt cx="13677" cy="8726"/>
          </a:xfrm>
        </p:grpSpPr>
        <p:sp>
          <p:nvSpPr>
            <p:cNvPr id="22531" name="Text Box 3">
              <a:hlinkClick r:id="rId2"/>
            </p:cNvPr>
            <p:cNvSpPr txBox="1"/>
            <p:nvPr/>
          </p:nvSpPr>
          <p:spPr>
            <a:xfrm>
              <a:off x="723" y="2074"/>
              <a:ext cx="13045" cy="7608"/>
            </a:xfrm>
            <a:prstGeom prst="rect">
              <a:avLst/>
            </a:prstGeom>
            <a:noFill/>
            <a:ln w="9525">
              <a:noFill/>
            </a:ln>
          </p:spPr>
          <p:txBody>
            <a:bodyPr wrap="square" anchor="ctr">
              <a:spAutoFit/>
            </a:bodyPr>
            <a:lstStyle/>
            <a:p>
              <a:pPr marL="273050" indent="-273050"/>
              <a:r>
                <a:rPr lang="zh-CN" altLang="en-US" sz="2800" noProof="1">
                  <a:effectLst>
                    <a:outerShdw blurRad="38100" dist="38100" dir="2700000">
                      <a:srgbClr val="C0C0C0"/>
                    </a:outerShdw>
                  </a:effectLst>
                  <a:latin typeface="楷体_GB2312" pitchFamily="1" charset="-122"/>
                  <a:ea typeface="楷体_GB2312" pitchFamily="1" charset="-122"/>
                  <a:cs typeface="+mn-cs"/>
                </a:rPr>
                <a:t>练习  用分别表示平抛运动物体的质量、初速度</a:t>
              </a:r>
              <a:endParaRPr lang="zh-CN" altLang="en-US" sz="2800" noProof="1">
                <a:effectLst>
                  <a:outerShdw blurRad="38100" dist="38100" dir="2700000">
                    <a:srgbClr val="C0C0C0"/>
                  </a:outerShdw>
                </a:effectLst>
                <a:latin typeface="楷体_GB2312" pitchFamily="1" charset="-122"/>
                <a:ea typeface="楷体_GB2312" pitchFamily="1" charset="-122"/>
              </a:endParaRPr>
            </a:p>
            <a:p>
              <a:pPr marL="273050" indent="-273050"/>
              <a:endParaRPr lang="zh-CN" altLang="en-US" sz="2800" noProof="1">
                <a:effectLst>
                  <a:outerShdw blurRad="38100" dist="38100" dir="2700000">
                    <a:srgbClr val="C0C0C0"/>
                  </a:outerShdw>
                </a:effectLst>
                <a:latin typeface="楷体_GB2312" pitchFamily="1" charset="-122"/>
                <a:ea typeface="楷体_GB2312" pitchFamily="1" charset="-122"/>
              </a:endParaRPr>
            </a:p>
            <a:p>
              <a:pPr marL="273050" indent="-273050"/>
              <a:r>
                <a:rPr lang="zh-CN" altLang="en-US" sz="2800" noProof="1">
                  <a:effectLst>
                    <a:outerShdw blurRad="38100" dist="38100" dir="2700000">
                      <a:srgbClr val="C0C0C0"/>
                    </a:outerShdw>
                  </a:effectLst>
                  <a:latin typeface="楷体_GB2312" pitchFamily="1" charset="-122"/>
                  <a:ea typeface="楷体_GB2312" pitchFamily="1" charset="-122"/>
                  <a:cs typeface="+mn-cs"/>
                </a:rPr>
                <a:t>和抛出点离水平地面的高度。在这三个量中：</a:t>
              </a:r>
              <a:endParaRPr lang="zh-CN" altLang="en-US" sz="2800" noProof="1">
                <a:effectLst>
                  <a:outerShdw blurRad="38100" dist="38100" dir="2700000">
                    <a:srgbClr val="C0C0C0"/>
                  </a:outerShdw>
                </a:effectLst>
                <a:latin typeface="楷体_GB2312" pitchFamily="1" charset="-122"/>
                <a:ea typeface="楷体_GB2312" pitchFamily="1" charset="-122"/>
              </a:endParaRPr>
            </a:p>
            <a:p>
              <a:pPr marL="273050" indent="-273050"/>
              <a:endParaRPr lang="zh-CN" altLang="en-US" sz="2800" noProof="1">
                <a:effectLst>
                  <a:outerShdw blurRad="38100" dist="38100" dir="2700000">
                    <a:srgbClr val="C0C0C0"/>
                  </a:outerShdw>
                </a:effectLst>
                <a:latin typeface="楷体_GB2312" pitchFamily="1" charset="-122"/>
                <a:ea typeface="楷体_GB2312" pitchFamily="1" charset="-122"/>
              </a:endParaRPr>
            </a:p>
            <a:p>
              <a:pPr marL="273050" indent="-273050"/>
              <a:r>
                <a:rPr lang="en-US" altLang="zh-CN" sz="2800" noProof="1">
                  <a:effectLst>
                    <a:outerShdw blurRad="38100" dist="38100" dir="2700000">
                      <a:srgbClr val="C0C0C0"/>
                    </a:outerShdw>
                  </a:effectLst>
                  <a:latin typeface="楷体_GB2312" pitchFamily="1" charset="-122"/>
                  <a:ea typeface="楷体_GB2312" pitchFamily="1" charset="-122"/>
                  <a:cs typeface="+mn-cs"/>
                </a:rPr>
                <a:t>A</a:t>
              </a:r>
              <a:r>
                <a:rPr lang="zh-CN" altLang="en-US" sz="2800" noProof="1">
                  <a:effectLst>
                    <a:outerShdw blurRad="38100" dist="38100" dir="2700000">
                      <a:srgbClr val="C0C0C0"/>
                    </a:outerShdw>
                  </a:effectLst>
                  <a:latin typeface="楷体_GB2312" pitchFamily="1" charset="-122"/>
                  <a:ea typeface="楷体_GB2312" pitchFamily="1" charset="-122"/>
                  <a:cs typeface="+mn-cs"/>
                </a:rPr>
                <a:t>．物体在空中运动的时间是由</a:t>
              </a:r>
              <a:r>
                <a:rPr lang="en-US" altLang="zh-CN" sz="2800" noProof="1">
                  <a:effectLst>
                    <a:outerShdw blurRad="38100" dist="38100" dir="2700000">
                      <a:srgbClr val="C0C0C0"/>
                    </a:outerShdw>
                  </a:effectLst>
                  <a:latin typeface="楷体_GB2312" pitchFamily="1" charset="-122"/>
                  <a:ea typeface="楷体_GB2312" pitchFamily="1" charset="-122"/>
                  <a:cs typeface="+mn-cs"/>
                </a:rPr>
                <a:t>________</a:t>
              </a:r>
              <a:r>
                <a:rPr lang="zh-CN" altLang="en-US" sz="2800" noProof="1">
                  <a:effectLst>
                    <a:outerShdw blurRad="38100" dist="38100" dir="2700000">
                      <a:srgbClr val="C0C0C0"/>
                    </a:outerShdw>
                  </a:effectLst>
                  <a:latin typeface="楷体_GB2312" pitchFamily="1" charset="-122"/>
                  <a:ea typeface="楷体_GB2312" pitchFamily="1" charset="-122"/>
                  <a:cs typeface="+mn-cs"/>
                </a:rPr>
                <a:t>决定的。</a:t>
              </a:r>
              <a:endParaRPr lang="zh-CN" altLang="en-US" sz="2800" noProof="1">
                <a:effectLst>
                  <a:outerShdw blurRad="38100" dist="38100" dir="2700000">
                    <a:srgbClr val="C0C0C0"/>
                  </a:outerShdw>
                </a:effectLst>
                <a:latin typeface="楷体_GB2312" pitchFamily="1" charset="-122"/>
                <a:ea typeface="楷体_GB2312" pitchFamily="1" charset="-122"/>
              </a:endParaRPr>
            </a:p>
            <a:p>
              <a:pPr marL="273050" indent="-273050"/>
              <a:endParaRPr lang="zh-CN" altLang="en-US" sz="2800" noProof="1">
                <a:effectLst>
                  <a:outerShdw blurRad="38100" dist="38100" dir="2700000">
                    <a:srgbClr val="C0C0C0"/>
                  </a:outerShdw>
                </a:effectLst>
                <a:latin typeface="楷体_GB2312" pitchFamily="1" charset="-122"/>
                <a:ea typeface="楷体_GB2312" pitchFamily="1" charset="-122"/>
              </a:endParaRPr>
            </a:p>
            <a:p>
              <a:pPr marL="273050" indent="-273050"/>
              <a:r>
                <a:rPr lang="en-US" altLang="zh-CN" sz="2800" noProof="1">
                  <a:effectLst>
                    <a:outerShdw blurRad="38100" dist="38100" dir="2700000">
                      <a:srgbClr val="C0C0C0"/>
                    </a:outerShdw>
                  </a:effectLst>
                  <a:latin typeface="楷体_GB2312" pitchFamily="1" charset="-122"/>
                  <a:ea typeface="楷体_GB2312" pitchFamily="1" charset="-122"/>
                  <a:cs typeface="+mn-cs"/>
                </a:rPr>
                <a:t>B</a:t>
              </a:r>
              <a:r>
                <a:rPr lang="zh-CN" altLang="en-US" sz="2800" noProof="1">
                  <a:effectLst>
                    <a:outerShdw blurRad="38100" dist="38100" dir="2700000">
                      <a:srgbClr val="C0C0C0"/>
                    </a:outerShdw>
                  </a:effectLst>
                  <a:latin typeface="楷体_GB2312" pitchFamily="1" charset="-122"/>
                  <a:ea typeface="楷体_GB2312" pitchFamily="1" charset="-122"/>
                  <a:cs typeface="+mn-cs"/>
                </a:rPr>
                <a:t>．在空中运动的水平位移是由</a:t>
              </a:r>
              <a:r>
                <a:rPr lang="en-US" altLang="zh-CN" sz="2800" noProof="1">
                  <a:effectLst>
                    <a:outerShdw blurRad="38100" dist="38100" dir="2700000">
                      <a:srgbClr val="C0C0C0"/>
                    </a:outerShdw>
                  </a:effectLst>
                  <a:latin typeface="楷体_GB2312" pitchFamily="1" charset="-122"/>
                  <a:ea typeface="楷体_GB2312" pitchFamily="1" charset="-122"/>
                  <a:cs typeface="+mn-cs"/>
                </a:rPr>
                <a:t>________ </a:t>
              </a:r>
              <a:r>
                <a:rPr lang="zh-CN" altLang="en-US" sz="2800" noProof="1">
                  <a:effectLst>
                    <a:outerShdw blurRad="38100" dist="38100" dir="2700000">
                      <a:srgbClr val="C0C0C0"/>
                    </a:outerShdw>
                  </a:effectLst>
                  <a:latin typeface="楷体_GB2312" pitchFamily="1" charset="-122"/>
                  <a:ea typeface="楷体_GB2312" pitchFamily="1" charset="-122"/>
                  <a:cs typeface="+mn-cs"/>
                </a:rPr>
                <a:t>决定的。</a:t>
              </a:r>
              <a:endParaRPr lang="zh-CN" altLang="en-US" sz="2800" noProof="1">
                <a:effectLst>
                  <a:outerShdw blurRad="38100" dist="38100" dir="2700000">
                    <a:srgbClr val="C0C0C0"/>
                  </a:outerShdw>
                </a:effectLst>
                <a:latin typeface="楷体_GB2312" pitchFamily="1" charset="-122"/>
                <a:ea typeface="楷体_GB2312" pitchFamily="1" charset="-122"/>
              </a:endParaRPr>
            </a:p>
            <a:p>
              <a:pPr marL="273050" indent="-273050"/>
              <a:endParaRPr lang="zh-CN" altLang="en-US" sz="2800" noProof="1">
                <a:effectLst>
                  <a:outerShdw blurRad="38100" dist="38100" dir="2700000">
                    <a:srgbClr val="C0C0C0"/>
                  </a:outerShdw>
                </a:effectLst>
                <a:latin typeface="楷体_GB2312" pitchFamily="1" charset="-122"/>
                <a:ea typeface="楷体_GB2312" pitchFamily="1" charset="-122"/>
              </a:endParaRPr>
            </a:p>
            <a:p>
              <a:pPr marL="273050" indent="-273050"/>
              <a:r>
                <a:rPr lang="en-US" altLang="zh-CN" sz="2800" noProof="1">
                  <a:effectLst>
                    <a:outerShdw blurRad="38100" dist="38100" dir="2700000">
                      <a:srgbClr val="C0C0C0"/>
                    </a:outerShdw>
                  </a:effectLst>
                  <a:latin typeface="楷体_GB2312" pitchFamily="1" charset="-122"/>
                  <a:ea typeface="楷体_GB2312" pitchFamily="1" charset="-122"/>
                  <a:cs typeface="+mn-cs"/>
                </a:rPr>
                <a:t>C</a:t>
              </a:r>
              <a:r>
                <a:rPr lang="zh-CN" altLang="en-US" sz="2800" noProof="1">
                  <a:effectLst>
                    <a:outerShdw blurRad="38100" dist="38100" dir="2700000">
                      <a:srgbClr val="C0C0C0"/>
                    </a:outerShdw>
                  </a:effectLst>
                  <a:latin typeface="楷体_GB2312" pitchFamily="1" charset="-122"/>
                  <a:ea typeface="楷体_GB2312" pitchFamily="1" charset="-122"/>
                  <a:cs typeface="+mn-cs"/>
                </a:rPr>
                <a:t>．落地时瞬时速度的大小是由</a:t>
              </a:r>
              <a:r>
                <a:rPr lang="en-US" altLang="zh-CN" sz="2800" noProof="1">
                  <a:effectLst>
                    <a:outerShdw blurRad="38100" dist="38100" dir="2700000">
                      <a:srgbClr val="C0C0C0"/>
                    </a:outerShdw>
                  </a:effectLst>
                  <a:latin typeface="楷体_GB2312" pitchFamily="1" charset="-122"/>
                  <a:ea typeface="楷体_GB2312" pitchFamily="1" charset="-122"/>
                  <a:cs typeface="+mn-cs"/>
                </a:rPr>
                <a:t>_____</a:t>
              </a:r>
              <a:r>
                <a:rPr lang="en-US" altLang="zh-CN" sz="2800" u="sng" noProof="1">
                  <a:effectLst>
                    <a:outerShdw blurRad="38100" dist="38100" dir="2700000">
                      <a:srgbClr val="C0C0C0"/>
                    </a:outerShdw>
                  </a:effectLst>
                  <a:latin typeface="楷体_GB2312" pitchFamily="1" charset="-122"/>
                  <a:ea typeface="楷体_GB2312" pitchFamily="1" charset="-122"/>
                  <a:cs typeface="+mn-cs"/>
                </a:rPr>
                <a:t>_  _</a:t>
              </a:r>
              <a:r>
                <a:rPr lang="en-US" altLang="zh-CN" sz="2800" noProof="1">
                  <a:effectLst>
                    <a:outerShdw blurRad="38100" dist="38100" dir="2700000">
                      <a:srgbClr val="C0C0C0"/>
                    </a:outerShdw>
                  </a:effectLst>
                  <a:latin typeface="楷体_GB2312" pitchFamily="1" charset="-122"/>
                  <a:ea typeface="楷体_GB2312" pitchFamily="1" charset="-122"/>
                  <a:cs typeface="+mn-cs"/>
                </a:rPr>
                <a:t>_</a:t>
              </a:r>
              <a:r>
                <a:rPr lang="zh-CN" altLang="en-US" sz="2800" noProof="1">
                  <a:effectLst>
                    <a:outerShdw blurRad="38100" dist="38100" dir="2700000">
                      <a:srgbClr val="C0C0C0"/>
                    </a:outerShdw>
                  </a:effectLst>
                  <a:latin typeface="楷体_GB2312" pitchFamily="1" charset="-122"/>
                  <a:ea typeface="楷体_GB2312" pitchFamily="1" charset="-122"/>
                  <a:cs typeface="+mn-cs"/>
                </a:rPr>
                <a:t>决定的。 </a:t>
              </a:r>
              <a:endParaRPr lang="zh-CN" altLang="en-US" sz="2800" noProof="1">
                <a:effectLst>
                  <a:outerShdw blurRad="38100" dist="38100" dir="2700000">
                    <a:srgbClr val="C0C0C0"/>
                  </a:outerShdw>
                </a:effectLst>
                <a:latin typeface="楷体_GB2312" pitchFamily="1" charset="-122"/>
                <a:ea typeface="楷体_GB2312" pitchFamily="1" charset="-122"/>
              </a:endParaRPr>
            </a:p>
            <a:p>
              <a:pPr marL="273050" indent="-273050"/>
              <a:endParaRPr lang="zh-CN" altLang="en-US" sz="2800" noProof="1">
                <a:effectLst>
                  <a:outerShdw blurRad="38100" dist="38100" dir="2700000">
                    <a:srgbClr val="C0C0C0"/>
                  </a:outerShdw>
                </a:effectLst>
                <a:latin typeface="楷体_GB2312" pitchFamily="1" charset="-122"/>
                <a:ea typeface="楷体_GB2312" pitchFamily="1" charset="-122"/>
              </a:endParaRPr>
            </a:p>
            <a:p>
              <a:pPr marL="273050" indent="-273050"/>
              <a:r>
                <a:rPr lang="en-US" altLang="zh-CN" sz="2800" noProof="1">
                  <a:effectLst>
                    <a:outerShdw blurRad="38100" dist="38100" dir="2700000">
                      <a:srgbClr val="C0C0C0"/>
                    </a:outerShdw>
                  </a:effectLst>
                  <a:latin typeface="楷体_GB2312" pitchFamily="1" charset="-122"/>
                  <a:ea typeface="楷体_GB2312" pitchFamily="1" charset="-122"/>
                  <a:cs typeface="+mn-cs"/>
                </a:rPr>
                <a:t>D</a:t>
              </a:r>
              <a:r>
                <a:rPr lang="zh-CN" altLang="en-US" sz="2800" noProof="1">
                  <a:effectLst>
                    <a:outerShdw blurRad="38100" dist="38100" dir="2700000">
                      <a:srgbClr val="C0C0C0"/>
                    </a:outerShdw>
                  </a:effectLst>
                  <a:latin typeface="楷体_GB2312" pitchFamily="1" charset="-122"/>
                  <a:ea typeface="楷体_GB2312" pitchFamily="1" charset="-122"/>
                  <a:cs typeface="+mn-cs"/>
                </a:rPr>
                <a:t>．落地时瞬时速度的方向是由 </a:t>
              </a:r>
              <a:r>
                <a:rPr lang="en-US" altLang="zh-CN" sz="2800" noProof="1">
                  <a:effectLst>
                    <a:outerShdw blurRad="38100" dist="38100" dir="2700000">
                      <a:srgbClr val="C0C0C0"/>
                    </a:outerShdw>
                  </a:effectLst>
                  <a:latin typeface="楷体_GB2312" pitchFamily="1" charset="-122"/>
                  <a:ea typeface="楷体_GB2312" pitchFamily="1" charset="-122"/>
                  <a:cs typeface="+mn-cs"/>
                </a:rPr>
                <a:t>________</a:t>
              </a:r>
              <a:r>
                <a:rPr lang="zh-CN" altLang="en-US" sz="2800" noProof="1">
                  <a:effectLst>
                    <a:outerShdw blurRad="38100" dist="38100" dir="2700000">
                      <a:srgbClr val="C0C0C0"/>
                    </a:outerShdw>
                  </a:effectLst>
                  <a:latin typeface="楷体_GB2312" pitchFamily="1" charset="-122"/>
                  <a:ea typeface="楷体_GB2312" pitchFamily="1" charset="-122"/>
                  <a:cs typeface="+mn-cs"/>
                </a:rPr>
                <a:t>决定的。</a:t>
              </a:r>
              <a:endParaRPr lang="zh-CN" altLang="en-US" sz="2800" noProof="1">
                <a:latin typeface="楷体_GB2312" pitchFamily="1" charset="-122"/>
                <a:ea typeface="楷体_GB2312" pitchFamily="1" charset="-122"/>
              </a:endParaRPr>
            </a:p>
          </p:txBody>
        </p:sp>
        <p:sp>
          <p:nvSpPr>
            <p:cNvPr id="32771" name="Text Box 4"/>
            <p:cNvSpPr txBox="1"/>
            <p:nvPr/>
          </p:nvSpPr>
          <p:spPr>
            <a:xfrm>
              <a:off x="8865" y="4748"/>
              <a:ext cx="1440" cy="725"/>
            </a:xfrm>
            <a:prstGeom prst="rect">
              <a:avLst/>
            </a:prstGeom>
            <a:noFill/>
            <a:ln w="9525">
              <a:noFill/>
            </a:ln>
          </p:spPr>
          <p:txBody>
            <a:bodyPr anchor="t">
              <a:spAutoFit/>
            </a:bodyPr>
            <a:lstStyle/>
            <a:p>
              <a:pPr>
                <a:spcBef>
                  <a:spcPct val="50000"/>
                </a:spcBef>
              </a:pPr>
              <a:r>
                <a:rPr lang="zh-CN" altLang="en-US" sz="2400">
                  <a:solidFill>
                    <a:srgbClr val="FF0000"/>
                  </a:solidFill>
                  <a:latin typeface="Arial" panose="020B0604020202020204" pitchFamily="34" charset="0"/>
                  <a:ea typeface="宋体" panose="02010600030101010101" pitchFamily="2" charset="-122"/>
                </a:rPr>
                <a:t>高度</a:t>
              </a:r>
            </a:p>
          </p:txBody>
        </p:sp>
        <p:sp>
          <p:nvSpPr>
            <p:cNvPr id="32772" name="Text Box 5"/>
            <p:cNvSpPr txBox="1"/>
            <p:nvPr/>
          </p:nvSpPr>
          <p:spPr>
            <a:xfrm>
              <a:off x="8400" y="5705"/>
              <a:ext cx="4080" cy="725"/>
            </a:xfrm>
            <a:prstGeom prst="rect">
              <a:avLst/>
            </a:prstGeom>
            <a:noFill/>
            <a:ln w="9525">
              <a:noFill/>
            </a:ln>
          </p:spPr>
          <p:txBody>
            <a:bodyPr anchor="t">
              <a:spAutoFit/>
            </a:bodyPr>
            <a:lstStyle/>
            <a:p>
              <a:pPr>
                <a:spcBef>
                  <a:spcPct val="50000"/>
                </a:spcBef>
              </a:pPr>
              <a:r>
                <a:rPr lang="zh-CN" altLang="en-US" sz="2400" dirty="0">
                  <a:solidFill>
                    <a:srgbClr val="FF0000"/>
                  </a:solidFill>
                  <a:latin typeface="Arial" panose="020B0604020202020204" pitchFamily="34" charset="0"/>
                  <a:ea typeface="宋体" panose="02010600030101010101" pitchFamily="2" charset="-122"/>
                </a:rPr>
                <a:t>初速度、高度</a:t>
              </a:r>
            </a:p>
          </p:txBody>
        </p:sp>
        <p:sp>
          <p:nvSpPr>
            <p:cNvPr id="32773" name="Text Box 6"/>
            <p:cNvSpPr txBox="1"/>
            <p:nvPr/>
          </p:nvSpPr>
          <p:spPr>
            <a:xfrm>
              <a:off x="8400" y="6968"/>
              <a:ext cx="4080" cy="725"/>
            </a:xfrm>
            <a:prstGeom prst="rect">
              <a:avLst/>
            </a:prstGeom>
            <a:noFill/>
            <a:ln w="9525">
              <a:noFill/>
            </a:ln>
          </p:spPr>
          <p:txBody>
            <a:bodyPr anchor="t">
              <a:spAutoFit/>
            </a:bodyPr>
            <a:lstStyle/>
            <a:p>
              <a:pPr>
                <a:spcBef>
                  <a:spcPct val="50000"/>
                </a:spcBef>
              </a:pPr>
              <a:r>
                <a:rPr lang="zh-CN" altLang="en-US" sz="2400">
                  <a:solidFill>
                    <a:srgbClr val="FF0000"/>
                  </a:solidFill>
                  <a:latin typeface="Arial" panose="020B0604020202020204" pitchFamily="34" charset="0"/>
                  <a:ea typeface="宋体" panose="02010600030101010101" pitchFamily="2" charset="-122"/>
                </a:rPr>
                <a:t>初速度、高度</a:t>
              </a:r>
            </a:p>
          </p:txBody>
        </p:sp>
        <p:sp>
          <p:nvSpPr>
            <p:cNvPr id="32774" name="Text Box 7"/>
            <p:cNvSpPr txBox="1"/>
            <p:nvPr/>
          </p:nvSpPr>
          <p:spPr>
            <a:xfrm>
              <a:off x="8265" y="8379"/>
              <a:ext cx="4080" cy="725"/>
            </a:xfrm>
            <a:prstGeom prst="rect">
              <a:avLst/>
            </a:prstGeom>
            <a:noFill/>
            <a:ln w="9525">
              <a:noFill/>
            </a:ln>
          </p:spPr>
          <p:txBody>
            <a:bodyPr anchor="t">
              <a:spAutoFit/>
            </a:bodyPr>
            <a:lstStyle/>
            <a:p>
              <a:pPr>
                <a:spcBef>
                  <a:spcPct val="50000"/>
                </a:spcBef>
              </a:pPr>
              <a:r>
                <a:rPr lang="zh-CN" altLang="en-US" sz="2400" dirty="0">
                  <a:solidFill>
                    <a:srgbClr val="FF0000"/>
                  </a:solidFill>
                  <a:latin typeface="Arial" panose="020B0604020202020204" pitchFamily="34" charset="0"/>
                  <a:ea typeface="宋体" panose="02010600030101010101" pitchFamily="2" charset="-122"/>
                </a:rPr>
                <a:t>初速度、高度 </a:t>
              </a:r>
            </a:p>
          </p:txBody>
        </p:sp>
        <p:sp>
          <p:nvSpPr>
            <p:cNvPr id="32775" name="AutoShape 8">
              <a:hlinkClick r:id="rId3" action="ppaction://hlinksldjump"/>
            </p:cNvPr>
            <p:cNvSpPr/>
            <p:nvPr/>
          </p:nvSpPr>
          <p:spPr>
            <a:xfrm>
              <a:off x="13560" y="9960"/>
              <a:ext cx="840" cy="840"/>
            </a:xfrm>
            <a:prstGeom prst="actionButtonInformation">
              <a:avLst/>
            </a:prstGeom>
            <a:solidFill>
              <a:schemeClr val="accent1"/>
            </a:solidFill>
            <a:ln w="9525" cap="flat" cmpd="sng">
              <a:solidFill>
                <a:schemeClr val="tx1"/>
              </a:solidFill>
              <a:prstDash val="solid"/>
              <a:miter/>
              <a:headEnd type="none" w="med" len="med"/>
              <a:tailEnd type="none" w="med" len="med"/>
            </a:ln>
          </p:spPr>
          <p:txBody>
            <a:bodyPr wrap="none" anchor="ctr"/>
            <a:lstStyle/>
            <a:p>
              <a:endParaRPr lang="zh-CN" altLang="zh-CN">
                <a:latin typeface="Arial" panose="020B0604020202020204" pitchFamily="34" charset="0"/>
                <a:ea typeface="宋体" panose="02010600030101010101" pitchFamily="2" charset="-122"/>
              </a:endParaRPr>
            </a:p>
          </p:txBody>
        </p:sp>
      </p:grpSp>
    </p:spTree>
    <p:extLst>
      <p:ext uri="{BB962C8B-B14F-4D97-AF65-F5344CB8AC3E}">
        <p14:creationId xmlns:p14="http://schemas.microsoft.com/office/powerpoint/2010/main" val="2084201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21" name="文本框 20481"/>
          <p:cNvSpPr txBox="1"/>
          <p:nvPr/>
        </p:nvSpPr>
        <p:spPr>
          <a:xfrm>
            <a:off x="609600" y="600075"/>
            <a:ext cx="7797800" cy="2081147"/>
          </a:xfrm>
          <a:prstGeom prst="rect">
            <a:avLst/>
          </a:prstGeom>
          <a:noFill/>
          <a:ln w="9525">
            <a:noFill/>
          </a:ln>
        </p:spPr>
        <p:txBody>
          <a:bodyPr anchor="t">
            <a:spAutoFit/>
          </a:bodyPr>
          <a:lstStyle/>
          <a:p>
            <a:pPr>
              <a:lnSpc>
                <a:spcPct val="150000"/>
              </a:lnSpc>
            </a:pPr>
            <a:r>
              <a:rPr lang="zh-CN" altLang="en-US" sz="2800" b="1" dirty="0">
                <a:solidFill>
                  <a:srgbClr val="04060C"/>
                </a:solidFill>
                <a:latin typeface="Times New Roman" panose="02020603050405020304" pitchFamily="18" charset="0"/>
                <a:ea typeface="华文中宋" pitchFamily="2" charset="-122"/>
              </a:rPr>
              <a:t>四、对平抛运动规律的理解：</a:t>
            </a:r>
            <a:endParaRPr lang="zh-CN" altLang="en-US" sz="2000" b="1" dirty="0">
              <a:solidFill>
                <a:srgbClr val="000000"/>
              </a:solidFill>
              <a:latin typeface="宋体" panose="02010600030101010101" pitchFamily="2" charset="-122"/>
            </a:endParaRPr>
          </a:p>
          <a:p>
            <a:pPr>
              <a:lnSpc>
                <a:spcPct val="170000"/>
              </a:lnSpc>
            </a:pPr>
            <a:r>
              <a:rPr lang="en-US" altLang="zh-CN" sz="2800" b="1" dirty="0">
                <a:solidFill>
                  <a:srgbClr val="000000"/>
                </a:solidFill>
                <a:latin typeface="宋体" panose="02010600030101010101" pitchFamily="2" charset="-122"/>
                <a:ea typeface="宋体" panose="02010600030101010101" pitchFamily="2" charset="-122"/>
              </a:rPr>
              <a:t>3.</a:t>
            </a:r>
            <a:r>
              <a:rPr lang="zh-CN" altLang="en-US" sz="2800" b="1" dirty="0">
                <a:solidFill>
                  <a:srgbClr val="000000"/>
                </a:solidFill>
                <a:latin typeface="宋体" panose="02010600030101010101" pitchFamily="2" charset="-122"/>
                <a:ea typeface="宋体" panose="02010600030101010101" pitchFamily="2" charset="-122"/>
              </a:rPr>
              <a:t>落地速度：</a:t>
            </a:r>
          </a:p>
          <a:p>
            <a:pPr>
              <a:lnSpc>
                <a:spcPct val="170000"/>
              </a:lnSpc>
            </a:pPr>
            <a:r>
              <a:rPr lang="zh-CN" altLang="en-US" sz="2800" b="1" dirty="0">
                <a:solidFill>
                  <a:srgbClr val="000000"/>
                </a:solidFill>
                <a:latin typeface="宋体" panose="02010600030101010101" pitchFamily="2" charset="-122"/>
                <a:ea typeface="宋体" panose="02010600030101010101" pitchFamily="2" charset="-122"/>
              </a:rPr>
              <a:t>即落地速度由</a:t>
            </a:r>
            <a:r>
              <a:rPr lang="zh-CN" altLang="en-US" sz="2800" b="1" dirty="0">
                <a:solidFill>
                  <a:srgbClr val="FF0000"/>
                </a:solidFill>
                <a:latin typeface="宋体" panose="02010600030101010101" pitchFamily="2" charset="-122"/>
                <a:ea typeface="宋体" panose="02010600030101010101" pitchFamily="2" charset="-122"/>
              </a:rPr>
              <a:t>初速度</a:t>
            </a:r>
            <a:r>
              <a:rPr lang="en-US" altLang="zh-CN" sz="2800" b="1" dirty="0">
                <a:solidFill>
                  <a:srgbClr val="FF0000"/>
                </a:solidFill>
                <a:latin typeface="宋体" panose="02010600030101010101" pitchFamily="2" charset="-122"/>
                <a:ea typeface="宋体" panose="02010600030101010101" pitchFamily="2" charset="-122"/>
              </a:rPr>
              <a:t>v</a:t>
            </a:r>
            <a:r>
              <a:rPr lang="en-US" altLang="zh-CN" sz="2800" b="1" baseline="-25000" dirty="0">
                <a:solidFill>
                  <a:srgbClr val="FF0000"/>
                </a:solidFill>
                <a:latin typeface="宋体" panose="02010600030101010101" pitchFamily="2" charset="-122"/>
                <a:ea typeface="宋体" panose="02010600030101010101" pitchFamily="2" charset="-122"/>
              </a:rPr>
              <a:t>0</a:t>
            </a:r>
            <a:r>
              <a:rPr lang="zh-CN" altLang="en-US" sz="2800" b="1" dirty="0">
                <a:solidFill>
                  <a:srgbClr val="FF0000"/>
                </a:solidFill>
                <a:latin typeface="宋体" panose="02010600030101010101" pitchFamily="2" charset="-122"/>
                <a:ea typeface="宋体" panose="02010600030101010101" pitchFamily="2" charset="-122"/>
              </a:rPr>
              <a:t>和下落的高度</a:t>
            </a:r>
            <a:r>
              <a:rPr lang="en-US" altLang="zh-CN" sz="2800" b="1" dirty="0">
                <a:solidFill>
                  <a:srgbClr val="FF0000"/>
                </a:solidFill>
                <a:latin typeface="宋体" panose="02010600030101010101" pitchFamily="2" charset="-122"/>
                <a:ea typeface="宋体" panose="02010600030101010101" pitchFamily="2" charset="-122"/>
              </a:rPr>
              <a:t>y</a:t>
            </a:r>
            <a:r>
              <a:rPr lang="zh-CN" altLang="en-US" sz="2800" b="1" dirty="0">
                <a:solidFill>
                  <a:srgbClr val="FF0000"/>
                </a:solidFill>
                <a:latin typeface="宋体" panose="02010600030101010101" pitchFamily="2" charset="-122"/>
                <a:ea typeface="宋体" panose="02010600030101010101" pitchFamily="2" charset="-122"/>
              </a:rPr>
              <a:t>共同决定</a:t>
            </a:r>
            <a:r>
              <a:rPr lang="en-US" altLang="zh-CN" sz="2800" b="1" dirty="0">
                <a:solidFill>
                  <a:srgbClr val="000000"/>
                </a:solidFill>
                <a:latin typeface="宋体" panose="02010600030101010101" pitchFamily="2" charset="-122"/>
                <a:ea typeface="宋体" panose="02010600030101010101" pitchFamily="2" charset="-122"/>
              </a:rPr>
              <a:t>.</a:t>
            </a:r>
          </a:p>
        </p:txBody>
      </p:sp>
      <p:graphicFrame>
        <p:nvGraphicFramePr>
          <p:cNvPr id="30722" name="对象 20482"/>
          <p:cNvGraphicFramePr>
            <a:graphicFrameLocks noChangeAspect="1"/>
          </p:cNvGraphicFramePr>
          <p:nvPr/>
        </p:nvGraphicFramePr>
        <p:xfrm>
          <a:off x="2628900" y="3014663"/>
          <a:ext cx="3886200" cy="630237"/>
        </p:xfrm>
        <a:graphic>
          <a:graphicData uri="http://schemas.openxmlformats.org/presentationml/2006/ole">
            <mc:AlternateContent xmlns:mc="http://schemas.openxmlformats.org/markup-compatibility/2006">
              <mc:Choice xmlns:v="urn:schemas-microsoft-com:vml" Requires="v">
                <p:oleObj spid="_x0000_s42044" r:id="rId3" imgW="2895600" imgH="469900" progId="Equation.DSMT4">
                  <p:embed/>
                </p:oleObj>
              </mc:Choice>
              <mc:Fallback>
                <p:oleObj r:id="rId3" imgW="2895600" imgH="469900" progId="Equation.DSMT4">
                  <p:embed/>
                  <p:pic>
                    <p:nvPicPr>
                      <p:cNvPr id="30722" name="对象 20482"/>
                      <p:cNvPicPr/>
                      <p:nvPr/>
                    </p:nvPicPr>
                    <p:blipFill>
                      <a:blip r:embed="rId4"/>
                      <a:stretch>
                        <a:fillRect/>
                      </a:stretch>
                    </p:blipFill>
                    <p:spPr>
                      <a:xfrm>
                        <a:off x="2628900" y="3014663"/>
                        <a:ext cx="3886200" cy="630237"/>
                      </a:xfrm>
                      <a:prstGeom prst="rect">
                        <a:avLst/>
                      </a:prstGeom>
                      <a:noFill/>
                      <a:ln w="38100">
                        <a:noFill/>
                        <a:miter/>
                      </a:ln>
                    </p:spPr>
                  </p:pic>
                </p:oleObj>
              </mc:Fallback>
            </mc:AlternateContent>
          </a:graphicData>
        </a:graphic>
      </p:graphicFrame>
      <p:sp>
        <p:nvSpPr>
          <p:cNvPr id="20484" name="文本框 20483"/>
          <p:cNvSpPr txBox="1"/>
          <p:nvPr/>
        </p:nvSpPr>
        <p:spPr>
          <a:xfrm>
            <a:off x="609600" y="4178300"/>
            <a:ext cx="7488238" cy="519113"/>
          </a:xfrm>
          <a:prstGeom prst="rect">
            <a:avLst/>
          </a:prstGeom>
          <a:noFill/>
          <a:ln w="9525">
            <a:noFill/>
          </a:ln>
        </p:spPr>
        <p:txBody>
          <a:bodyPr anchor="t">
            <a:spAutoFit/>
          </a:bodyPr>
          <a:lstStyle/>
          <a:p>
            <a:pPr>
              <a:spcBef>
                <a:spcPct val="50000"/>
              </a:spcBef>
            </a:pPr>
            <a:r>
              <a:rPr lang="en-US" altLang="zh-CN" sz="2800" b="1" i="1">
                <a:solidFill>
                  <a:srgbClr val="0000CC"/>
                </a:solidFill>
                <a:latin typeface="楷体_GB2312" pitchFamily="1" charset="-122"/>
                <a:ea typeface="楷体_GB2312" pitchFamily="1" charset="-122"/>
              </a:rPr>
              <a:t>4.</a:t>
            </a:r>
            <a:r>
              <a:rPr lang="zh-CN" altLang="en-US" sz="2800" b="1" i="1">
                <a:solidFill>
                  <a:srgbClr val="0000CC"/>
                </a:solidFill>
                <a:latin typeface="楷体_GB2312" pitchFamily="1" charset="-122"/>
                <a:ea typeface="楷体_GB2312" pitchFamily="1" charset="-122"/>
              </a:rPr>
              <a:t>任意两个相等时间间隔内的速度变化量相等</a:t>
            </a:r>
          </a:p>
        </p:txBody>
      </p:sp>
      <p:graphicFrame>
        <p:nvGraphicFramePr>
          <p:cNvPr id="20485" name="对象 20484"/>
          <p:cNvGraphicFramePr>
            <a:graphicFrameLocks noChangeAspect="1"/>
          </p:cNvGraphicFramePr>
          <p:nvPr/>
        </p:nvGraphicFramePr>
        <p:xfrm>
          <a:off x="5105400" y="5016500"/>
          <a:ext cx="2362200" cy="714375"/>
        </p:xfrm>
        <a:graphic>
          <a:graphicData uri="http://schemas.openxmlformats.org/presentationml/2006/ole">
            <mc:AlternateContent xmlns:mc="http://schemas.openxmlformats.org/markup-compatibility/2006">
              <mc:Choice xmlns:v="urn:schemas-microsoft-com:vml" Requires="v">
                <p:oleObj spid="_x0000_s42045" r:id="rId5" imgW="673735" imgH="203200" progId="Equation.DSMT4">
                  <p:embed/>
                </p:oleObj>
              </mc:Choice>
              <mc:Fallback>
                <p:oleObj r:id="rId5" imgW="673735" imgH="203200" progId="Equation.DSMT4">
                  <p:embed/>
                  <p:pic>
                    <p:nvPicPr>
                      <p:cNvPr id="20485" name="对象 20484"/>
                      <p:cNvPicPr/>
                      <p:nvPr/>
                    </p:nvPicPr>
                    <p:blipFill>
                      <a:blip r:embed="rId6"/>
                      <a:stretch>
                        <a:fillRect/>
                      </a:stretch>
                    </p:blipFill>
                    <p:spPr>
                      <a:xfrm>
                        <a:off x="5105400" y="5016500"/>
                        <a:ext cx="2362200" cy="714375"/>
                      </a:xfrm>
                      <a:prstGeom prst="rect">
                        <a:avLst/>
                      </a:prstGeom>
                      <a:noFill/>
                      <a:ln w="38100">
                        <a:noFill/>
                        <a:miter/>
                      </a:ln>
                    </p:spPr>
                  </p:pic>
                </p:oleObj>
              </mc:Fallback>
            </mc:AlternateContent>
          </a:graphicData>
        </a:graphic>
      </p:graphicFrame>
    </p:spTree>
    <p:extLst>
      <p:ext uri="{BB962C8B-B14F-4D97-AF65-F5344CB8AC3E}">
        <p14:creationId xmlns:p14="http://schemas.microsoft.com/office/powerpoint/2010/main" val="176426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484"/>
                                        </p:tgtEl>
                                        <p:attrNameLst>
                                          <p:attrName>style.visibility</p:attrName>
                                        </p:attrNameLst>
                                      </p:cBhvr>
                                      <p:to>
                                        <p:strVal val="visible"/>
                                      </p:to>
                                    </p:set>
                                    <p:animEffect transition="in" filter="blinds(horizontal)">
                                      <p:cBhvr>
                                        <p:cTn id="7" dur="500"/>
                                        <p:tgtEl>
                                          <p:spTgt spid="2048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0485"/>
                                        </p:tgtEl>
                                        <p:attrNameLst>
                                          <p:attrName>style.visibility</p:attrName>
                                        </p:attrNameLst>
                                      </p:cBhvr>
                                      <p:to>
                                        <p:strVal val="visible"/>
                                      </p:to>
                                    </p:set>
                                    <p:animEffect transition="in" filter="blinds(horizontal)">
                                      <p:cBhvr>
                                        <p:cTn id="12" dur="500"/>
                                        <p:tgtEl>
                                          <p:spTgt spid="204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4"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38" name="文本框 14337"/>
          <p:cNvSpPr txBox="1"/>
          <p:nvPr/>
        </p:nvSpPr>
        <p:spPr>
          <a:xfrm>
            <a:off x="306388" y="457200"/>
            <a:ext cx="8534400" cy="6230938"/>
          </a:xfrm>
          <a:prstGeom prst="rect">
            <a:avLst/>
          </a:prstGeom>
          <a:noFill/>
          <a:ln w="9525">
            <a:noFill/>
          </a:ln>
        </p:spPr>
        <p:txBody>
          <a:bodyPr wrap="square" anchor="t">
            <a:spAutoFit/>
          </a:bodyPr>
          <a:lstStyle/>
          <a:p>
            <a:pPr>
              <a:lnSpc>
                <a:spcPct val="150000"/>
              </a:lnSpc>
            </a:pPr>
            <a:r>
              <a:rPr lang="zh-CN" altLang="en-US" sz="2800" b="1" dirty="0">
                <a:solidFill>
                  <a:srgbClr val="000000"/>
                </a:solidFill>
                <a:latin typeface="宋体" panose="02010600030101010101" pitchFamily="2" charset="-122"/>
              </a:rPr>
              <a:t>例</a:t>
            </a:r>
            <a:r>
              <a:rPr lang="en-US" altLang="zh-CN" sz="2800" b="1" dirty="0">
                <a:solidFill>
                  <a:srgbClr val="000000"/>
                </a:solidFill>
                <a:latin typeface="宋体" panose="02010600030101010101" pitchFamily="2" charset="-122"/>
              </a:rPr>
              <a:t>3</a:t>
            </a:r>
            <a:r>
              <a:rPr lang="zh-CN" altLang="en-US" sz="2800" b="1" dirty="0">
                <a:solidFill>
                  <a:srgbClr val="000000"/>
                </a:solidFill>
                <a:latin typeface="宋体" panose="02010600030101010101" pitchFamily="2" charset="-122"/>
                <a:ea typeface="宋体" panose="02010600030101010101" pitchFamily="2" charset="-122"/>
              </a:rPr>
              <a:t>  物体做平抛运动时，它的速度的方向和</a:t>
            </a:r>
            <a:endParaRPr lang="en-US" altLang="zh-CN" sz="2800" b="1" dirty="0">
              <a:solidFill>
                <a:srgbClr val="000000"/>
              </a:solidFill>
              <a:latin typeface="宋体" panose="02010600030101010101" pitchFamily="2" charset="-122"/>
              <a:ea typeface="宋体" panose="02010600030101010101" pitchFamily="2" charset="-122"/>
            </a:endParaRPr>
          </a:p>
          <a:p>
            <a:pPr>
              <a:lnSpc>
                <a:spcPct val="150000"/>
              </a:lnSpc>
            </a:pPr>
            <a:r>
              <a:rPr lang="zh-CN" altLang="en-US" sz="2800" b="1" dirty="0">
                <a:solidFill>
                  <a:srgbClr val="000000"/>
                </a:solidFill>
                <a:latin typeface="宋体" panose="02010600030101010101" pitchFamily="2" charset="-122"/>
                <a:ea typeface="宋体" panose="02010600030101010101" pitchFamily="2" charset="-122"/>
              </a:rPr>
              <a:t>水平方向间的夹角</a:t>
            </a:r>
            <a:r>
              <a:rPr lang="en-US" altLang="zh-CN" sz="2800" b="1" dirty="0">
                <a:solidFill>
                  <a:srgbClr val="000000"/>
                </a:solidFill>
                <a:latin typeface="宋体" panose="02010600030101010101" pitchFamily="2" charset="-122"/>
                <a:ea typeface="宋体" panose="02010600030101010101" pitchFamily="2" charset="-122"/>
              </a:rPr>
              <a:t>α</a:t>
            </a:r>
            <a:r>
              <a:rPr lang="zh-CN" altLang="en-US" sz="2800" b="1" dirty="0">
                <a:solidFill>
                  <a:srgbClr val="000000"/>
                </a:solidFill>
                <a:latin typeface="宋体" panose="02010600030101010101" pitchFamily="2" charset="-122"/>
                <a:ea typeface="宋体" panose="02010600030101010101" pitchFamily="2" charset="-122"/>
              </a:rPr>
              <a:t>的正切</a:t>
            </a:r>
            <a:r>
              <a:rPr lang="en-US" altLang="zh-CN" sz="2800" b="1" dirty="0">
                <a:solidFill>
                  <a:srgbClr val="000000"/>
                </a:solidFill>
                <a:latin typeface="宋体" panose="02010600030101010101" pitchFamily="2" charset="-122"/>
                <a:ea typeface="宋体" panose="02010600030101010101" pitchFamily="2" charset="-122"/>
              </a:rPr>
              <a:t>tanα</a:t>
            </a:r>
            <a:r>
              <a:rPr lang="zh-CN" altLang="en-US" sz="2800" b="1" dirty="0">
                <a:solidFill>
                  <a:srgbClr val="000000"/>
                </a:solidFill>
                <a:latin typeface="宋体" panose="02010600030101010101" pitchFamily="2" charset="-122"/>
                <a:ea typeface="宋体" panose="02010600030101010101" pitchFamily="2" charset="-122"/>
              </a:rPr>
              <a:t>随时间</a:t>
            </a:r>
            <a:r>
              <a:rPr lang="en-US" altLang="zh-CN" sz="2800" b="1" dirty="0">
                <a:solidFill>
                  <a:srgbClr val="000000"/>
                </a:solidFill>
                <a:latin typeface="宋体" panose="02010600030101010101" pitchFamily="2" charset="-122"/>
                <a:ea typeface="宋体" panose="02010600030101010101" pitchFamily="2" charset="-122"/>
              </a:rPr>
              <a:t>t</a:t>
            </a:r>
            <a:r>
              <a:rPr lang="zh-CN" altLang="en-US" sz="2800" b="1" dirty="0">
                <a:solidFill>
                  <a:srgbClr val="000000"/>
                </a:solidFill>
                <a:latin typeface="宋体" panose="02010600030101010101" pitchFamily="2" charset="-122"/>
                <a:ea typeface="宋体" panose="02010600030101010101" pitchFamily="2" charset="-122"/>
              </a:rPr>
              <a:t>变化的图象是图中的</a:t>
            </a:r>
            <a:r>
              <a:rPr lang="en-US" altLang="zh-CN" sz="2800" b="1" dirty="0">
                <a:solidFill>
                  <a:srgbClr val="000000"/>
                </a:solidFill>
                <a:latin typeface="宋体" panose="02010600030101010101" pitchFamily="2" charset="-122"/>
                <a:ea typeface="宋体" panose="02010600030101010101" pitchFamily="2" charset="-122"/>
              </a:rPr>
              <a:t>(   )</a:t>
            </a:r>
          </a:p>
          <a:p>
            <a:pPr>
              <a:lnSpc>
                <a:spcPct val="150000"/>
              </a:lnSpc>
            </a:pPr>
            <a:endParaRPr lang="en-US" altLang="zh-CN" sz="2800" b="1" dirty="0">
              <a:solidFill>
                <a:srgbClr val="000000"/>
              </a:solidFill>
              <a:latin typeface="宋体" panose="02010600030101010101" pitchFamily="2" charset="-122"/>
              <a:ea typeface="宋体" panose="02010600030101010101" pitchFamily="2" charset="-122"/>
            </a:endParaRPr>
          </a:p>
          <a:p>
            <a:pPr>
              <a:lnSpc>
                <a:spcPct val="150000"/>
              </a:lnSpc>
            </a:pPr>
            <a:endParaRPr lang="en-US" altLang="zh-CN" sz="2200" b="1" dirty="0">
              <a:solidFill>
                <a:srgbClr val="000000"/>
              </a:solidFill>
              <a:latin typeface="宋体" panose="02010600030101010101" pitchFamily="2" charset="-122"/>
              <a:ea typeface="宋体" panose="02010600030101010101" pitchFamily="2" charset="-122"/>
            </a:endParaRPr>
          </a:p>
          <a:p>
            <a:pPr>
              <a:lnSpc>
                <a:spcPct val="150000"/>
              </a:lnSpc>
            </a:pPr>
            <a:endParaRPr lang="en-US" altLang="zh-CN" sz="2200" b="1" dirty="0">
              <a:solidFill>
                <a:srgbClr val="000000"/>
              </a:solidFill>
              <a:latin typeface="宋体" panose="02010600030101010101" pitchFamily="2" charset="-122"/>
              <a:ea typeface="宋体" panose="02010600030101010101" pitchFamily="2" charset="-122"/>
            </a:endParaRPr>
          </a:p>
          <a:p>
            <a:pPr>
              <a:lnSpc>
                <a:spcPct val="150000"/>
              </a:lnSpc>
            </a:pPr>
            <a:endParaRPr lang="en-US" altLang="zh-CN" sz="2200" b="1" dirty="0">
              <a:solidFill>
                <a:srgbClr val="000000"/>
              </a:solidFill>
              <a:latin typeface="宋体" panose="02010600030101010101" pitchFamily="2" charset="-122"/>
              <a:ea typeface="宋体" panose="02010600030101010101" pitchFamily="2" charset="-122"/>
            </a:endParaRPr>
          </a:p>
          <a:p>
            <a:pPr>
              <a:lnSpc>
                <a:spcPct val="150000"/>
              </a:lnSpc>
            </a:pPr>
            <a:endParaRPr lang="en-US" altLang="zh-CN" sz="2200" b="1" dirty="0">
              <a:solidFill>
                <a:srgbClr val="FF0000"/>
              </a:solidFill>
              <a:latin typeface="楷体_GB2312" pitchFamily="1" charset="-122"/>
              <a:ea typeface="楷体_GB2312" pitchFamily="1" charset="-122"/>
            </a:endParaRPr>
          </a:p>
          <a:p>
            <a:pPr>
              <a:lnSpc>
                <a:spcPct val="150000"/>
              </a:lnSpc>
            </a:pPr>
            <a:r>
              <a:rPr lang="zh-CN" altLang="en-US" sz="2200" b="1" dirty="0">
                <a:solidFill>
                  <a:srgbClr val="FF0000"/>
                </a:solidFill>
                <a:latin typeface="楷体_GB2312" pitchFamily="1" charset="-122"/>
                <a:ea typeface="楷体_GB2312" pitchFamily="1" charset="-122"/>
              </a:rPr>
              <a:t>【解析】</a:t>
            </a:r>
            <a:r>
              <a:rPr lang="zh-CN" altLang="en-US" sz="2200" b="1" dirty="0">
                <a:solidFill>
                  <a:srgbClr val="000000"/>
                </a:solidFill>
                <a:latin typeface="楷体_GB2312" pitchFamily="1" charset="-122"/>
                <a:ea typeface="楷体_GB2312" pitchFamily="1" charset="-122"/>
              </a:rPr>
              <a:t>选</a:t>
            </a:r>
            <a:r>
              <a:rPr lang="en-US" altLang="zh-CN" sz="2200" b="1" dirty="0">
                <a:solidFill>
                  <a:srgbClr val="000000"/>
                </a:solidFill>
                <a:latin typeface="楷体_GB2312" pitchFamily="1" charset="-122"/>
                <a:ea typeface="楷体_GB2312" pitchFamily="1" charset="-122"/>
              </a:rPr>
              <a:t>B.</a:t>
            </a:r>
            <a:r>
              <a:rPr lang="zh-CN" altLang="en-US" sz="2200" b="1" dirty="0">
                <a:solidFill>
                  <a:srgbClr val="000000"/>
                </a:solidFill>
                <a:latin typeface="楷体_GB2312" pitchFamily="1" charset="-122"/>
                <a:ea typeface="楷体_GB2312" pitchFamily="1" charset="-122"/>
              </a:rPr>
              <a:t>设将物体以初速度</a:t>
            </a:r>
            <a:r>
              <a:rPr lang="en-US" altLang="zh-CN" sz="2200" b="1" dirty="0">
                <a:solidFill>
                  <a:srgbClr val="000000"/>
                </a:solidFill>
                <a:latin typeface="楷体_GB2312" pitchFamily="1" charset="-122"/>
                <a:ea typeface="楷体_GB2312" pitchFamily="1" charset="-122"/>
              </a:rPr>
              <a:t>v</a:t>
            </a:r>
            <a:r>
              <a:rPr lang="en-US" altLang="zh-CN" sz="2200" b="1" baseline="-25000" dirty="0">
                <a:solidFill>
                  <a:srgbClr val="000000"/>
                </a:solidFill>
                <a:latin typeface="楷体_GB2312" pitchFamily="1" charset="-122"/>
                <a:ea typeface="楷体_GB2312" pitchFamily="1" charset="-122"/>
              </a:rPr>
              <a:t>0</a:t>
            </a:r>
            <a:r>
              <a:rPr lang="zh-CN" altLang="en-US" sz="2200" b="1" dirty="0">
                <a:solidFill>
                  <a:srgbClr val="000000"/>
                </a:solidFill>
                <a:latin typeface="楷体_GB2312" pitchFamily="1" charset="-122"/>
                <a:ea typeface="楷体_GB2312" pitchFamily="1" charset="-122"/>
              </a:rPr>
              <a:t>水平抛出，则运动时间</a:t>
            </a:r>
            <a:r>
              <a:rPr lang="en-US" altLang="zh-CN" sz="2200" b="1" dirty="0">
                <a:solidFill>
                  <a:srgbClr val="000000"/>
                </a:solidFill>
                <a:latin typeface="楷体_GB2312" pitchFamily="1" charset="-122"/>
                <a:ea typeface="楷体_GB2312" pitchFamily="1" charset="-122"/>
              </a:rPr>
              <a:t>t</a:t>
            </a:r>
            <a:r>
              <a:rPr lang="zh-CN" altLang="en-US" sz="2200" b="1" dirty="0">
                <a:solidFill>
                  <a:srgbClr val="000000"/>
                </a:solidFill>
                <a:latin typeface="楷体_GB2312" pitchFamily="1" charset="-122"/>
                <a:ea typeface="楷体_GB2312" pitchFamily="1" charset="-122"/>
              </a:rPr>
              <a:t>时</a:t>
            </a:r>
          </a:p>
          <a:p>
            <a:pPr>
              <a:lnSpc>
                <a:spcPct val="150000"/>
              </a:lnSpc>
            </a:pPr>
            <a:r>
              <a:rPr lang="zh-CN" altLang="en-US" sz="2200" b="1" dirty="0">
                <a:solidFill>
                  <a:srgbClr val="000000"/>
                </a:solidFill>
                <a:latin typeface="楷体_GB2312" pitchFamily="1" charset="-122"/>
                <a:ea typeface="楷体_GB2312" pitchFamily="1" charset="-122"/>
              </a:rPr>
              <a:t>它的速度的方向和水平方向间的夹角</a:t>
            </a:r>
            <a:r>
              <a:rPr lang="en-US" altLang="zh-CN" sz="2200" b="1" dirty="0">
                <a:solidFill>
                  <a:srgbClr val="000000"/>
                </a:solidFill>
                <a:latin typeface="楷体_GB2312" pitchFamily="1" charset="-122"/>
                <a:ea typeface="楷体_GB2312" pitchFamily="1" charset="-122"/>
              </a:rPr>
              <a:t>α</a:t>
            </a:r>
            <a:r>
              <a:rPr lang="zh-CN" altLang="en-US" sz="2200" b="1" dirty="0">
                <a:solidFill>
                  <a:srgbClr val="000000"/>
                </a:solidFill>
                <a:latin typeface="楷体_GB2312" pitchFamily="1" charset="-122"/>
                <a:ea typeface="楷体_GB2312" pitchFamily="1" charset="-122"/>
              </a:rPr>
              <a:t>的正切</a:t>
            </a:r>
          </a:p>
          <a:p>
            <a:pPr>
              <a:lnSpc>
                <a:spcPct val="150000"/>
              </a:lnSpc>
            </a:pPr>
            <a:r>
              <a:rPr lang="zh-CN" altLang="en-US" sz="2200" b="1" dirty="0">
                <a:solidFill>
                  <a:srgbClr val="000000"/>
                </a:solidFill>
                <a:latin typeface="楷体_GB2312" pitchFamily="1" charset="-122"/>
                <a:ea typeface="楷体_GB2312" pitchFamily="1" charset="-122"/>
              </a:rPr>
              <a:t>即</a:t>
            </a:r>
            <a:r>
              <a:rPr lang="en-US" altLang="zh-CN" sz="2200" b="1" dirty="0">
                <a:solidFill>
                  <a:srgbClr val="000000"/>
                </a:solidFill>
                <a:latin typeface="楷体_GB2312" pitchFamily="1" charset="-122"/>
                <a:ea typeface="楷体_GB2312" pitchFamily="1" charset="-122"/>
              </a:rPr>
              <a:t>tanα</a:t>
            </a:r>
            <a:r>
              <a:rPr lang="zh-CN" altLang="en-US" sz="2200" b="1" dirty="0">
                <a:solidFill>
                  <a:srgbClr val="000000"/>
                </a:solidFill>
                <a:latin typeface="楷体_GB2312" pitchFamily="1" charset="-122"/>
                <a:ea typeface="楷体_GB2312" pitchFamily="1" charset="-122"/>
              </a:rPr>
              <a:t>与时间</a:t>
            </a:r>
            <a:r>
              <a:rPr lang="en-US" altLang="zh-CN" sz="2200" b="1" dirty="0">
                <a:solidFill>
                  <a:srgbClr val="000000"/>
                </a:solidFill>
                <a:latin typeface="楷体_GB2312" pitchFamily="1" charset="-122"/>
                <a:ea typeface="楷体_GB2312" pitchFamily="1" charset="-122"/>
              </a:rPr>
              <a:t>t</a:t>
            </a:r>
            <a:r>
              <a:rPr lang="zh-CN" altLang="en-US" sz="2200" b="1" dirty="0">
                <a:solidFill>
                  <a:srgbClr val="000000"/>
                </a:solidFill>
                <a:latin typeface="楷体_GB2312" pitchFamily="1" charset="-122"/>
                <a:ea typeface="楷体_GB2312" pitchFamily="1" charset="-122"/>
              </a:rPr>
              <a:t>成正比，</a:t>
            </a:r>
            <a:r>
              <a:rPr lang="en-US" altLang="zh-CN" sz="2200" b="1" dirty="0">
                <a:solidFill>
                  <a:srgbClr val="000000"/>
                </a:solidFill>
                <a:latin typeface="楷体_GB2312" pitchFamily="1" charset="-122"/>
                <a:ea typeface="楷体_GB2312" pitchFamily="1" charset="-122"/>
              </a:rPr>
              <a:t>B</a:t>
            </a:r>
            <a:r>
              <a:rPr lang="zh-CN" altLang="en-US" sz="2200" b="1" dirty="0">
                <a:solidFill>
                  <a:srgbClr val="000000"/>
                </a:solidFill>
                <a:latin typeface="楷体_GB2312" pitchFamily="1" charset="-122"/>
                <a:ea typeface="楷体_GB2312" pitchFamily="1" charset="-122"/>
              </a:rPr>
              <a:t>正确</a:t>
            </a:r>
            <a:r>
              <a:rPr lang="en-US" altLang="zh-CN" sz="2200" b="1" dirty="0">
                <a:solidFill>
                  <a:srgbClr val="000000"/>
                </a:solidFill>
                <a:latin typeface="楷体_GB2312" pitchFamily="1" charset="-122"/>
                <a:ea typeface="楷体_GB2312" pitchFamily="1" charset="-122"/>
              </a:rPr>
              <a:t>.</a:t>
            </a:r>
          </a:p>
        </p:txBody>
      </p:sp>
      <p:pic>
        <p:nvPicPr>
          <p:cNvPr id="24578" name="图片 14338"/>
          <p:cNvPicPr>
            <a:picLocks noChangeAspect="1"/>
          </p:cNvPicPr>
          <p:nvPr/>
        </p:nvPicPr>
        <p:blipFill>
          <a:blip r:embed="rId3">
            <a:lum bright="-12000" contrast="23999"/>
          </a:blip>
          <a:stretch>
            <a:fillRect/>
          </a:stretch>
        </p:blipFill>
        <p:spPr>
          <a:xfrm>
            <a:off x="784225" y="2568575"/>
            <a:ext cx="7553325" cy="2009775"/>
          </a:xfrm>
          <a:prstGeom prst="rect">
            <a:avLst/>
          </a:prstGeom>
          <a:noFill/>
          <a:ln w="9525">
            <a:noFill/>
          </a:ln>
        </p:spPr>
      </p:pic>
      <p:graphicFrame>
        <p:nvGraphicFramePr>
          <p:cNvPr id="14340" name="对象 14339"/>
          <p:cNvGraphicFramePr>
            <a:graphicFrameLocks noChangeAspect="1"/>
          </p:cNvGraphicFramePr>
          <p:nvPr/>
        </p:nvGraphicFramePr>
        <p:xfrm>
          <a:off x="6400800" y="5659438"/>
          <a:ext cx="1778000" cy="711200"/>
        </p:xfrm>
        <a:graphic>
          <a:graphicData uri="http://schemas.openxmlformats.org/presentationml/2006/ole">
            <mc:AlternateContent xmlns:mc="http://schemas.openxmlformats.org/markup-compatibility/2006">
              <mc:Choice xmlns:v="urn:schemas-microsoft-com:vml" Requires="v">
                <p:oleObj spid="_x0000_s19500" r:id="rId4" imgW="1777365" imgH="711200" progId="Equation.DSMT4">
                  <p:embed/>
                </p:oleObj>
              </mc:Choice>
              <mc:Fallback>
                <p:oleObj r:id="rId4" imgW="1777365" imgH="711200" progId="Equation.DSMT4">
                  <p:embed/>
                  <p:pic>
                    <p:nvPicPr>
                      <p:cNvPr id="0" name="图片 3086"/>
                      <p:cNvPicPr/>
                      <p:nvPr/>
                    </p:nvPicPr>
                    <p:blipFill>
                      <a:blip r:embed="rId5"/>
                      <a:stretch>
                        <a:fillRect/>
                      </a:stretch>
                    </p:blipFill>
                    <p:spPr>
                      <a:xfrm>
                        <a:off x="6400800" y="5659438"/>
                        <a:ext cx="1778000" cy="711200"/>
                      </a:xfrm>
                      <a:prstGeom prst="rect">
                        <a:avLst/>
                      </a:prstGeom>
                      <a:noFill/>
                      <a:ln w="38100">
                        <a:noFill/>
                        <a:miter/>
                      </a:ln>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4338">
                                            <p:txEl>
                                              <p:charRg st="110" end="128"/>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3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A77042D-68EE-47F3-9384-70ABC32AD9FE}"/>
              </a:ext>
            </a:extLst>
          </p:cNvPr>
          <p:cNvSpPr>
            <a:spLocks noGrp="1"/>
          </p:cNvSpPr>
          <p:nvPr>
            <p:ph type="title"/>
          </p:nvPr>
        </p:nvSpPr>
        <p:spPr/>
        <p:txBody>
          <a:bodyPr/>
          <a:lstStyle/>
          <a:p>
            <a:endParaRPr lang="zh-CN" altLang="en-US"/>
          </a:p>
        </p:txBody>
      </p:sp>
      <p:sp>
        <p:nvSpPr>
          <p:cNvPr id="3" name="内容占位符 2">
            <a:extLst>
              <a:ext uri="{FF2B5EF4-FFF2-40B4-BE49-F238E27FC236}">
                <a16:creationId xmlns:a16="http://schemas.microsoft.com/office/drawing/2014/main" id="{74BFCCDF-3BB9-424E-A5C1-2A4600C9E478}"/>
              </a:ext>
            </a:extLst>
          </p:cNvPr>
          <p:cNvSpPr>
            <a:spLocks noGrp="1"/>
          </p:cNvSpPr>
          <p:nvPr>
            <p:ph idx="1"/>
          </p:nvPr>
        </p:nvSpPr>
        <p:spPr/>
        <p:txBody>
          <a:bodyPr/>
          <a:lstStyle/>
          <a:p>
            <a:endParaRPr lang="zh-CN" altLang="en-US"/>
          </a:p>
        </p:txBody>
      </p:sp>
      <p:sp>
        <p:nvSpPr>
          <p:cNvPr id="4" name="标题 1">
            <a:extLst>
              <a:ext uri="{FF2B5EF4-FFF2-40B4-BE49-F238E27FC236}">
                <a16:creationId xmlns:a16="http://schemas.microsoft.com/office/drawing/2014/main" id="{9D04E636-8FE0-457A-96C3-F8726E4A038C}"/>
              </a:ext>
            </a:extLst>
          </p:cNvPr>
          <p:cNvSpPr txBox="1">
            <a:spLocks/>
          </p:cNvSpPr>
          <p:nvPr/>
        </p:nvSpPr>
        <p:spPr>
          <a:xfrm>
            <a:off x="800100" y="1071563"/>
            <a:ext cx="7543800" cy="1295400"/>
          </a:xfrm>
          <a:prstGeom prst="rect">
            <a:avLst/>
          </a:prstGeom>
          <a:noFill/>
          <a:ln w="9525">
            <a:noFill/>
          </a:ln>
        </p:spPr>
        <p:txBody>
          <a:bodyPr anchor="b"/>
          <a:lstStyle>
            <a:lvl1pPr algn="l" rtl="0" eaLnBrk="0" fontAlgn="base" hangingPunct="0">
              <a:spcBef>
                <a:spcPct val="0"/>
              </a:spcBef>
              <a:spcAft>
                <a:spcPct val="0"/>
              </a:spcAft>
              <a:defRPr sz="3900" b="1">
                <a:solidFill>
                  <a:schemeClr val="tx2"/>
                </a:solidFill>
                <a:latin typeface="+mj-lt"/>
                <a:ea typeface="+mj-ea"/>
                <a:cs typeface="+mj-cs"/>
              </a:defRPr>
            </a:lvl1pPr>
            <a:lvl2pPr algn="l" rtl="0" eaLnBrk="0" fontAlgn="base" hangingPunct="0">
              <a:spcBef>
                <a:spcPct val="0"/>
              </a:spcBef>
              <a:spcAft>
                <a:spcPct val="0"/>
              </a:spcAft>
              <a:defRPr sz="3900" b="1">
                <a:solidFill>
                  <a:schemeClr val="tx2"/>
                </a:solidFill>
                <a:latin typeface="Arial" panose="020B0604020202020204" pitchFamily="34" charset="0"/>
                <a:ea typeface="宋体" panose="02010600030101010101" pitchFamily="2" charset="-122"/>
              </a:defRPr>
            </a:lvl2pPr>
            <a:lvl3pPr algn="l" rtl="0" eaLnBrk="0" fontAlgn="base" hangingPunct="0">
              <a:spcBef>
                <a:spcPct val="0"/>
              </a:spcBef>
              <a:spcAft>
                <a:spcPct val="0"/>
              </a:spcAft>
              <a:defRPr sz="3900" b="1">
                <a:solidFill>
                  <a:schemeClr val="tx2"/>
                </a:solidFill>
                <a:latin typeface="Arial" panose="020B0604020202020204" pitchFamily="34" charset="0"/>
                <a:ea typeface="宋体" panose="02010600030101010101" pitchFamily="2" charset="-122"/>
              </a:defRPr>
            </a:lvl3pPr>
            <a:lvl4pPr algn="l" rtl="0" eaLnBrk="0" fontAlgn="base" hangingPunct="0">
              <a:spcBef>
                <a:spcPct val="0"/>
              </a:spcBef>
              <a:spcAft>
                <a:spcPct val="0"/>
              </a:spcAft>
              <a:defRPr sz="3900" b="1">
                <a:solidFill>
                  <a:schemeClr val="tx2"/>
                </a:solidFill>
                <a:latin typeface="Arial" panose="020B0604020202020204" pitchFamily="34" charset="0"/>
                <a:ea typeface="宋体" panose="02010600030101010101" pitchFamily="2" charset="-122"/>
              </a:defRPr>
            </a:lvl4pPr>
            <a:lvl5pPr algn="l" rtl="0" eaLnBrk="0" fontAlgn="base" hangingPunct="0">
              <a:spcBef>
                <a:spcPct val="0"/>
              </a:spcBef>
              <a:spcAft>
                <a:spcPct val="0"/>
              </a:spcAft>
              <a:defRPr sz="3900" b="1">
                <a:solidFill>
                  <a:schemeClr val="tx2"/>
                </a:solidFill>
                <a:latin typeface="Arial" panose="020B0604020202020204" pitchFamily="34" charset="0"/>
                <a:ea typeface="宋体" panose="02010600030101010101" pitchFamily="2" charset="-122"/>
              </a:defRPr>
            </a:lvl5pPr>
            <a:lvl6pPr marL="457200" algn="l" rtl="0" fontAlgn="base">
              <a:spcBef>
                <a:spcPct val="0"/>
              </a:spcBef>
              <a:spcAft>
                <a:spcPct val="0"/>
              </a:spcAft>
              <a:defRPr sz="3900" b="1">
                <a:solidFill>
                  <a:schemeClr val="tx2"/>
                </a:solidFill>
                <a:latin typeface="Arial" panose="020B0604020202020204" pitchFamily="34" charset="0"/>
                <a:ea typeface="宋体" panose="02010600030101010101" pitchFamily="2" charset="-122"/>
              </a:defRPr>
            </a:lvl6pPr>
            <a:lvl7pPr marL="914400" algn="l" rtl="0" fontAlgn="base">
              <a:spcBef>
                <a:spcPct val="0"/>
              </a:spcBef>
              <a:spcAft>
                <a:spcPct val="0"/>
              </a:spcAft>
              <a:defRPr sz="3900" b="1">
                <a:solidFill>
                  <a:schemeClr val="tx2"/>
                </a:solidFill>
                <a:latin typeface="Arial" panose="020B0604020202020204" pitchFamily="34" charset="0"/>
                <a:ea typeface="宋体" panose="02010600030101010101" pitchFamily="2" charset="-122"/>
              </a:defRPr>
            </a:lvl7pPr>
            <a:lvl8pPr marL="1371600" algn="l" rtl="0" fontAlgn="base">
              <a:spcBef>
                <a:spcPct val="0"/>
              </a:spcBef>
              <a:spcAft>
                <a:spcPct val="0"/>
              </a:spcAft>
              <a:defRPr sz="3900" b="1">
                <a:solidFill>
                  <a:schemeClr val="tx2"/>
                </a:solidFill>
                <a:latin typeface="Arial" panose="020B0604020202020204" pitchFamily="34" charset="0"/>
                <a:ea typeface="宋体" panose="02010600030101010101" pitchFamily="2" charset="-122"/>
              </a:defRPr>
            </a:lvl8pPr>
            <a:lvl9pPr marL="1828800" algn="l" rtl="0" fontAlgn="base">
              <a:spcBef>
                <a:spcPct val="0"/>
              </a:spcBef>
              <a:spcAft>
                <a:spcPct val="0"/>
              </a:spcAft>
              <a:defRPr sz="3900" b="1">
                <a:solidFill>
                  <a:schemeClr val="tx2"/>
                </a:solidFill>
                <a:latin typeface="Arial" panose="020B0604020202020204" pitchFamily="34" charset="0"/>
                <a:ea typeface="宋体" panose="02010600030101010101" pitchFamily="2" charset="-122"/>
              </a:defRPr>
            </a:lvl9pPr>
          </a:lstStyle>
          <a:p>
            <a:r>
              <a:rPr lang="zh-CN" altLang="en-US" kern="0"/>
              <a:t>巩固练习（选择题）（</a:t>
            </a:r>
            <a:r>
              <a:rPr lang="en-US" altLang="zh-CN" kern="0"/>
              <a:t>20</a:t>
            </a:r>
            <a:r>
              <a:rPr lang="zh-CN" altLang="en-US" kern="0"/>
              <a:t>分钟）</a:t>
            </a:r>
            <a:endParaRPr lang="zh-CN" altLang="en-US" kern="0" dirty="0"/>
          </a:p>
        </p:txBody>
      </p:sp>
    </p:spTree>
    <p:extLst>
      <p:ext uri="{BB962C8B-B14F-4D97-AF65-F5344CB8AC3E}">
        <p14:creationId xmlns:p14="http://schemas.microsoft.com/office/powerpoint/2010/main" val="28777606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id="{51B6AFF7-0038-470E-9864-D670A7CB3CED}"/>
              </a:ext>
            </a:extLst>
          </p:cNvPr>
          <p:cNvPicPr/>
          <p:nvPr/>
        </p:nvPicPr>
        <p:blipFill>
          <a:blip r:embed="rId2">
            <a:extLst>
              <a:ext uri="{28A0092B-C50C-407E-A947-70E740481C1C}">
                <a14:useLocalDpi xmlns:a14="http://schemas.microsoft.com/office/drawing/2010/main" val="0"/>
              </a:ext>
            </a:extLst>
          </a:blip>
          <a:stretch>
            <a:fillRect/>
          </a:stretch>
        </p:blipFill>
        <p:spPr bwMode="auto">
          <a:xfrm>
            <a:off x="6689202" y="116632"/>
            <a:ext cx="2160240" cy="2664296"/>
          </a:xfrm>
          <a:prstGeom prst="rect">
            <a:avLst/>
          </a:prstGeom>
          <a:noFill/>
        </p:spPr>
      </p:pic>
      <p:sp>
        <p:nvSpPr>
          <p:cNvPr id="6" name="矩形 5">
            <a:extLst>
              <a:ext uri="{FF2B5EF4-FFF2-40B4-BE49-F238E27FC236}">
                <a16:creationId xmlns:a16="http://schemas.microsoft.com/office/drawing/2014/main" id="{8C01979D-A386-4C8D-81C1-3AC631A8EA6F}"/>
              </a:ext>
            </a:extLst>
          </p:cNvPr>
          <p:cNvSpPr/>
          <p:nvPr/>
        </p:nvSpPr>
        <p:spPr>
          <a:xfrm>
            <a:off x="467544" y="548680"/>
            <a:ext cx="6336704" cy="3323987"/>
          </a:xfrm>
          <a:prstGeom prst="rect">
            <a:avLst/>
          </a:prstGeom>
        </p:spPr>
        <p:txBody>
          <a:bodyPr wrap="square">
            <a:spAutoFit/>
          </a:bodyPr>
          <a:lstStyle/>
          <a:p>
            <a:pPr marL="342900" lvl="0" indent="-342900" fontAlgn="ctr">
              <a:spcAft>
                <a:spcPts val="0"/>
              </a:spcAft>
              <a:buFont typeface="+mj-lt"/>
              <a:buAutoNum type="arabicPeriod"/>
            </a:pPr>
            <a:r>
              <a:rPr lang="zh-CN" altLang="zh-CN" sz="2400" kern="0" dirty="0">
                <a:latin typeface="Cambria Math" panose="02040503050406030204" pitchFamily="18" charset="0"/>
                <a:cs typeface="宋体" panose="02010600030101010101" pitchFamily="2" charset="-122"/>
              </a:rPr>
              <a:t>如图所示，在探究平抛运动规律时，用小锤打击弹性金属片，金属片水平弹出</a:t>
            </a:r>
            <a:r>
              <a:rPr lang="en-US" altLang="zh-CN" sz="2400" i="1" kern="0" dirty="0">
                <a:latin typeface="Times New Roman" panose="02020603050405020304" pitchFamily="18" charset="0"/>
                <a:ea typeface="Times New Roman" panose="02020603050405020304" pitchFamily="18" charset="0"/>
                <a:cs typeface="Cambria Math" panose="02040503050406030204" pitchFamily="18" charset="0"/>
              </a:rPr>
              <a:t>P</a:t>
            </a:r>
            <a:r>
              <a:rPr lang="zh-CN" altLang="zh-CN" sz="2400" kern="0" dirty="0">
                <a:latin typeface="Cambria Math" panose="02040503050406030204" pitchFamily="18" charset="0"/>
                <a:cs typeface="宋体" panose="02010600030101010101" pitchFamily="2" charset="-122"/>
              </a:rPr>
              <a:t>球，同时</a:t>
            </a:r>
            <a:r>
              <a:rPr lang="en-US" altLang="zh-CN" sz="2400" i="1" kern="0" dirty="0">
                <a:latin typeface="Times New Roman" panose="02020603050405020304" pitchFamily="18" charset="0"/>
                <a:ea typeface="Times New Roman" panose="02020603050405020304" pitchFamily="18" charset="0"/>
                <a:cs typeface="Cambria Math" panose="02040503050406030204" pitchFamily="18" charset="0"/>
              </a:rPr>
              <a:t>Q</a:t>
            </a:r>
            <a:r>
              <a:rPr lang="zh-CN" altLang="zh-CN" sz="2400" kern="0" dirty="0">
                <a:latin typeface="Cambria Math" panose="02040503050406030204" pitchFamily="18" charset="0"/>
                <a:cs typeface="宋体" panose="02010600030101010101" pitchFamily="2" charset="-122"/>
              </a:rPr>
              <a:t>球被松开而自由下落，已知</a:t>
            </a:r>
            <a:r>
              <a:rPr lang="en-US" altLang="zh-CN" sz="2400" i="1" kern="0" dirty="0">
                <a:latin typeface="Times New Roman" panose="02020603050405020304" pitchFamily="18" charset="0"/>
                <a:ea typeface="Times New Roman" panose="02020603050405020304" pitchFamily="18" charset="0"/>
                <a:cs typeface="Cambria Math" panose="02040503050406030204" pitchFamily="18" charset="0"/>
              </a:rPr>
              <a:t>P</a:t>
            </a:r>
            <a:r>
              <a:rPr lang="zh-CN" altLang="zh-CN" sz="2400" kern="0" dirty="0">
                <a:latin typeface="Cambria Math" panose="02040503050406030204" pitchFamily="18" charset="0"/>
                <a:cs typeface="宋体" panose="02010600030101010101" pitchFamily="2" charset="-122"/>
              </a:rPr>
              <a:t>、</a:t>
            </a:r>
            <a:r>
              <a:rPr lang="en-US" altLang="zh-CN" sz="2400" i="1" kern="0" dirty="0">
                <a:latin typeface="Times New Roman" panose="02020603050405020304" pitchFamily="18" charset="0"/>
                <a:ea typeface="Times New Roman" panose="02020603050405020304" pitchFamily="18" charset="0"/>
                <a:cs typeface="Cambria Math" panose="02040503050406030204" pitchFamily="18" charset="0"/>
              </a:rPr>
              <a:t>Q</a:t>
            </a:r>
            <a:r>
              <a:rPr lang="zh-CN" altLang="zh-CN" sz="2400" kern="0" dirty="0">
                <a:latin typeface="Cambria Math" panose="02040503050406030204" pitchFamily="18" charset="0"/>
                <a:cs typeface="宋体" panose="02010600030101010101" pitchFamily="2" charset="-122"/>
              </a:rPr>
              <a:t>为两个相同小球，不计空气阻力，则（ </a:t>
            </a:r>
            <a:r>
              <a:rPr lang="en-US" altLang="zh-CN" sz="2400" kern="0" dirty="0">
                <a:latin typeface="Cambria Math" panose="02040503050406030204" pitchFamily="18" charset="0"/>
                <a:cs typeface="宋体" panose="02010600030101010101" pitchFamily="2" charset="-122"/>
              </a:rPr>
              <a:t>   </a:t>
            </a:r>
            <a:r>
              <a:rPr lang="zh-CN" altLang="zh-CN" sz="2400" kern="0" dirty="0">
                <a:latin typeface="Cambria Math" panose="02040503050406030204" pitchFamily="18" charset="0"/>
                <a:cs typeface="宋体" panose="02010600030101010101" pitchFamily="2" charset="-122"/>
              </a:rPr>
              <a:t>）</a:t>
            </a:r>
            <a:endParaRPr lang="zh-CN" altLang="zh-CN" sz="2400" kern="100" dirty="0">
              <a:latin typeface="Cambria Math" panose="02040503050406030204" pitchFamily="18" charset="0"/>
              <a:cs typeface="Cambria Math" panose="02040503050406030204" pitchFamily="18" charset="0"/>
            </a:endParaRPr>
          </a:p>
          <a:p>
            <a:pPr marL="266700" fontAlgn="ctr">
              <a:spcAft>
                <a:spcPts val="0"/>
              </a:spcAft>
            </a:pPr>
            <a:r>
              <a:rPr lang="en-US" altLang="zh-CN" sz="2400" kern="0" dirty="0">
                <a:latin typeface="Times New Roman" panose="02020603050405020304" pitchFamily="18" charset="0"/>
                <a:ea typeface="Times New Roman" panose="02020603050405020304" pitchFamily="18" charset="0"/>
                <a:cs typeface="Cambria Math" panose="02040503050406030204" pitchFamily="18" charset="0"/>
              </a:rPr>
              <a:t>A. </a:t>
            </a:r>
            <a:r>
              <a:rPr lang="en-US" altLang="zh-CN" sz="2400" i="1" kern="0" dirty="0">
                <a:latin typeface="Times New Roman" panose="02020603050405020304" pitchFamily="18" charset="0"/>
                <a:ea typeface="Times New Roman" panose="02020603050405020304" pitchFamily="18" charset="0"/>
                <a:cs typeface="Cambria Math" panose="02040503050406030204" pitchFamily="18" charset="0"/>
              </a:rPr>
              <a:t>Q</a:t>
            </a:r>
            <a:r>
              <a:rPr lang="zh-CN" altLang="zh-CN" sz="2400" kern="0" dirty="0">
                <a:latin typeface="Cambria Math" panose="02040503050406030204" pitchFamily="18" charset="0"/>
                <a:cs typeface="宋体" panose="02010600030101010101" pitchFamily="2" charset="-122"/>
              </a:rPr>
              <a:t>球先落地</a:t>
            </a:r>
            <a:br>
              <a:rPr lang="en-US" altLang="zh-CN" sz="2400" kern="100" dirty="0">
                <a:latin typeface="Cambria Math" panose="02040503050406030204" pitchFamily="18" charset="0"/>
                <a:cs typeface="Cambria Math" panose="02040503050406030204" pitchFamily="18" charset="0"/>
              </a:rPr>
            </a:br>
            <a:r>
              <a:rPr lang="en-US" altLang="zh-CN" sz="2400" kern="0" dirty="0">
                <a:latin typeface="Times New Roman" panose="02020603050405020304" pitchFamily="18" charset="0"/>
                <a:ea typeface="Times New Roman" panose="02020603050405020304" pitchFamily="18" charset="0"/>
                <a:cs typeface="Cambria Math" panose="02040503050406030204" pitchFamily="18" charset="0"/>
              </a:rPr>
              <a:t>B. </a:t>
            </a:r>
            <a:r>
              <a:rPr lang="en-US" altLang="zh-CN" sz="2400" i="1" kern="0" dirty="0">
                <a:latin typeface="Times New Roman" panose="02020603050405020304" pitchFamily="18" charset="0"/>
                <a:ea typeface="Times New Roman" panose="02020603050405020304" pitchFamily="18" charset="0"/>
                <a:cs typeface="Cambria Math" panose="02040503050406030204" pitchFamily="18" charset="0"/>
              </a:rPr>
              <a:t>P</a:t>
            </a:r>
            <a:r>
              <a:rPr lang="zh-CN" altLang="zh-CN" sz="2400" kern="0" dirty="0">
                <a:latin typeface="Cambria Math" panose="02040503050406030204" pitchFamily="18" charset="0"/>
                <a:cs typeface="宋体" panose="02010600030101010101" pitchFamily="2" charset="-122"/>
              </a:rPr>
              <a:t>球先落她</a:t>
            </a:r>
            <a:br>
              <a:rPr lang="en-US" altLang="zh-CN" sz="2400" kern="100" dirty="0">
                <a:latin typeface="Cambria Math" panose="02040503050406030204" pitchFamily="18" charset="0"/>
                <a:cs typeface="Cambria Math" panose="02040503050406030204" pitchFamily="18" charset="0"/>
              </a:rPr>
            </a:br>
            <a:r>
              <a:rPr lang="en-US" altLang="zh-CN" sz="2400" kern="0" dirty="0">
                <a:latin typeface="Times New Roman" panose="02020603050405020304" pitchFamily="18" charset="0"/>
                <a:ea typeface="Times New Roman" panose="02020603050405020304" pitchFamily="18" charset="0"/>
                <a:cs typeface="Cambria Math" panose="02040503050406030204" pitchFamily="18" charset="0"/>
              </a:rPr>
              <a:t>C. </a:t>
            </a:r>
            <a:r>
              <a:rPr lang="zh-CN" altLang="zh-CN" sz="2400" kern="0" dirty="0">
                <a:latin typeface="Cambria Math" panose="02040503050406030204" pitchFamily="18" charset="0"/>
                <a:cs typeface="宋体" panose="02010600030101010101" pitchFamily="2" charset="-122"/>
              </a:rPr>
              <a:t>两球同时落地</a:t>
            </a:r>
            <a:br>
              <a:rPr lang="en-US" altLang="zh-CN" sz="2400" kern="100" dirty="0">
                <a:latin typeface="Cambria Math" panose="02040503050406030204" pitchFamily="18" charset="0"/>
                <a:cs typeface="Cambria Math" panose="02040503050406030204" pitchFamily="18" charset="0"/>
              </a:rPr>
            </a:br>
            <a:r>
              <a:rPr lang="en-US" altLang="zh-CN" sz="2400" kern="0" dirty="0">
                <a:latin typeface="Times New Roman" panose="02020603050405020304" pitchFamily="18" charset="0"/>
                <a:ea typeface="Times New Roman" panose="02020603050405020304" pitchFamily="18" charset="0"/>
                <a:cs typeface="Cambria Math" panose="02040503050406030204" pitchFamily="18" charset="0"/>
              </a:rPr>
              <a:t>D. </a:t>
            </a:r>
            <a:r>
              <a:rPr lang="zh-CN" altLang="zh-CN" sz="2400" kern="0" dirty="0">
                <a:latin typeface="Cambria Math" panose="02040503050406030204" pitchFamily="18" charset="0"/>
                <a:cs typeface="宋体" panose="02010600030101010101" pitchFamily="2" charset="-122"/>
              </a:rPr>
              <a:t>两球落地的先后由小锤打击力的大小而定</a:t>
            </a:r>
            <a:br>
              <a:rPr lang="en-US" altLang="zh-CN" kern="100" dirty="0">
                <a:latin typeface="Cambria Math" panose="02040503050406030204" pitchFamily="18" charset="0"/>
                <a:cs typeface="Cambria Math" panose="02040503050406030204" pitchFamily="18" charset="0"/>
              </a:rPr>
            </a:br>
            <a:endParaRPr lang="zh-CN" altLang="zh-CN" kern="100" dirty="0">
              <a:latin typeface="Cambria Math" panose="02040503050406030204" pitchFamily="18" charset="0"/>
              <a:cs typeface="Cambria Math" panose="02040503050406030204" pitchFamily="18" charset="0"/>
            </a:endParaRPr>
          </a:p>
        </p:txBody>
      </p:sp>
      <p:sp>
        <p:nvSpPr>
          <p:cNvPr id="11" name="矩形 10">
            <a:extLst>
              <a:ext uri="{FF2B5EF4-FFF2-40B4-BE49-F238E27FC236}">
                <a16:creationId xmlns:a16="http://schemas.microsoft.com/office/drawing/2014/main" id="{0599865D-7C96-4809-AA50-E661D20F1324}"/>
              </a:ext>
            </a:extLst>
          </p:cNvPr>
          <p:cNvSpPr/>
          <p:nvPr/>
        </p:nvSpPr>
        <p:spPr>
          <a:xfrm>
            <a:off x="611560" y="3872667"/>
            <a:ext cx="7344816" cy="2092881"/>
          </a:xfrm>
          <a:prstGeom prst="rect">
            <a:avLst/>
          </a:prstGeom>
        </p:spPr>
        <p:txBody>
          <a:bodyPr wrap="square">
            <a:spAutoFit/>
          </a:bodyPr>
          <a:lstStyle/>
          <a:p>
            <a:r>
              <a:rPr lang="zh-CN" altLang="zh-CN" sz="2800" b="1" kern="0" dirty="0">
                <a:solidFill>
                  <a:srgbClr val="FF0000"/>
                </a:solidFill>
                <a:cs typeface="宋体" panose="02010600030101010101" pitchFamily="2" charset="-122"/>
              </a:rPr>
              <a:t>由于两球同时运动，</a:t>
            </a:r>
            <a:r>
              <a:rPr lang="en-US" altLang="zh-CN" sz="2800" b="1" i="1" kern="0" dirty="0">
                <a:solidFill>
                  <a:srgbClr val="FF0000"/>
                </a:solidFill>
                <a:latin typeface="Times New Roman" panose="02020603050405020304" pitchFamily="18" charset="0"/>
                <a:ea typeface="Times New Roman" panose="02020603050405020304" pitchFamily="18" charset="0"/>
              </a:rPr>
              <a:t>P</a:t>
            </a:r>
            <a:r>
              <a:rPr lang="zh-CN" altLang="zh-CN" sz="2800" b="1" kern="0" dirty="0">
                <a:solidFill>
                  <a:srgbClr val="FF0000"/>
                </a:solidFill>
                <a:cs typeface="宋体" panose="02010600030101010101" pitchFamily="2" charset="-122"/>
              </a:rPr>
              <a:t>球做平抛运动，其竖直方向运动规律与</a:t>
            </a:r>
            <a:r>
              <a:rPr lang="en-US" altLang="zh-CN" sz="2800" b="1" i="1" kern="0" dirty="0">
                <a:solidFill>
                  <a:srgbClr val="FF0000"/>
                </a:solidFill>
                <a:latin typeface="Times New Roman" panose="02020603050405020304" pitchFamily="18" charset="0"/>
                <a:ea typeface="Times New Roman" panose="02020603050405020304" pitchFamily="18" charset="0"/>
              </a:rPr>
              <a:t>Q</a:t>
            </a:r>
            <a:r>
              <a:rPr lang="zh-CN" altLang="zh-CN" sz="2800" b="1" kern="0" dirty="0">
                <a:solidFill>
                  <a:srgbClr val="FF0000"/>
                </a:solidFill>
                <a:cs typeface="宋体" panose="02010600030101010101" pitchFamily="2" charset="-122"/>
              </a:rPr>
              <a:t>球相同，因此两球同时落地，</a:t>
            </a:r>
            <a:br>
              <a:rPr lang="en-US" altLang="zh-CN" sz="2800" b="1" kern="0" dirty="0">
                <a:solidFill>
                  <a:srgbClr val="FF0000"/>
                </a:solidFill>
                <a:cs typeface="宋体" panose="02010600030101010101" pitchFamily="2" charset="-122"/>
              </a:rPr>
            </a:br>
            <a:r>
              <a:rPr lang="zh-CN" altLang="zh-CN" sz="2800" b="1" kern="0" dirty="0">
                <a:solidFill>
                  <a:srgbClr val="FF0000"/>
                </a:solidFill>
                <a:cs typeface="宋体" panose="02010600030101010101" pitchFamily="2" charset="-122"/>
              </a:rPr>
              <a:t>故</a:t>
            </a:r>
            <a:r>
              <a:rPr lang="en-US" altLang="zh-CN" sz="2800" b="1" i="1" kern="0" dirty="0">
                <a:solidFill>
                  <a:srgbClr val="FF0000"/>
                </a:solidFill>
                <a:latin typeface="Times New Roman" panose="02020603050405020304" pitchFamily="18" charset="0"/>
                <a:ea typeface="Times New Roman" panose="02020603050405020304" pitchFamily="18" charset="0"/>
              </a:rPr>
              <a:t>ABD</a:t>
            </a:r>
            <a:r>
              <a:rPr lang="zh-CN" altLang="zh-CN" sz="2800" b="1" kern="0" dirty="0">
                <a:solidFill>
                  <a:srgbClr val="FF0000"/>
                </a:solidFill>
                <a:cs typeface="宋体" panose="02010600030101010101" pitchFamily="2" charset="-122"/>
              </a:rPr>
              <a:t>错误，</a:t>
            </a:r>
            <a:r>
              <a:rPr lang="en-US" altLang="zh-CN" sz="2800" b="1" i="1" kern="0" dirty="0">
                <a:solidFill>
                  <a:srgbClr val="FF0000"/>
                </a:solidFill>
                <a:latin typeface="Times New Roman" panose="02020603050405020304" pitchFamily="18" charset="0"/>
                <a:ea typeface="Times New Roman" panose="02020603050405020304" pitchFamily="18" charset="0"/>
              </a:rPr>
              <a:t>C</a:t>
            </a:r>
            <a:r>
              <a:rPr lang="zh-CN" altLang="zh-CN" sz="2800" b="1" kern="0" dirty="0">
                <a:solidFill>
                  <a:srgbClr val="FF0000"/>
                </a:solidFill>
                <a:cs typeface="宋体" panose="02010600030101010101" pitchFamily="2" charset="-122"/>
              </a:rPr>
              <a:t>正确。</a:t>
            </a:r>
            <a:br>
              <a:rPr lang="en-US" altLang="zh-CN" sz="2800" b="1" kern="0" dirty="0">
                <a:solidFill>
                  <a:srgbClr val="FF0000"/>
                </a:solidFill>
                <a:cs typeface="宋体" panose="02010600030101010101" pitchFamily="2" charset="-122"/>
              </a:rPr>
            </a:br>
            <a:r>
              <a:rPr lang="zh-CN" altLang="zh-CN" sz="2800" b="1" kern="0" dirty="0">
                <a:solidFill>
                  <a:srgbClr val="FF0000"/>
                </a:solidFill>
                <a:cs typeface="宋体" panose="02010600030101010101" pitchFamily="2" charset="-122"/>
              </a:rPr>
              <a:t>故选</a:t>
            </a:r>
            <a:r>
              <a:rPr lang="en-US" altLang="zh-CN" sz="2800" b="1" i="1" kern="0" dirty="0">
                <a:solidFill>
                  <a:srgbClr val="FF0000"/>
                </a:solidFill>
                <a:latin typeface="Times New Roman" panose="02020603050405020304" pitchFamily="18" charset="0"/>
                <a:ea typeface="Times New Roman" panose="02020603050405020304" pitchFamily="18" charset="0"/>
              </a:rPr>
              <a:t>C</a:t>
            </a:r>
            <a:r>
              <a:rPr lang="zh-CN" altLang="zh-CN" sz="2800" b="1" kern="0" dirty="0">
                <a:solidFill>
                  <a:srgbClr val="FF0000"/>
                </a:solidFill>
                <a:cs typeface="宋体" panose="02010600030101010101" pitchFamily="2" charset="-122"/>
              </a:rPr>
              <a:t>。</a:t>
            </a:r>
            <a:br>
              <a:rPr lang="en-US" altLang="zh-CN" kern="0" dirty="0">
                <a:cs typeface="宋体" panose="02010600030101010101" pitchFamily="2" charset="-122"/>
              </a:rPr>
            </a:br>
            <a:endParaRPr lang="zh-CN" altLang="en-US" dirty="0"/>
          </a:p>
        </p:txBody>
      </p:sp>
    </p:spTree>
    <p:extLst>
      <p:ext uri="{BB962C8B-B14F-4D97-AF65-F5344CB8AC3E}">
        <p14:creationId xmlns:p14="http://schemas.microsoft.com/office/powerpoint/2010/main" val="1195120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F21E530D-9E79-44E1-947E-85B773A1014C}"/>
              </a:ext>
            </a:extLst>
          </p:cNvPr>
          <p:cNvSpPr>
            <a:spLocks noGrp="1"/>
          </p:cNvSpPr>
          <p:nvPr>
            <p:ph idx="1"/>
          </p:nvPr>
        </p:nvSpPr>
        <p:spPr>
          <a:xfrm>
            <a:off x="251520" y="404664"/>
            <a:ext cx="8229600" cy="2376264"/>
          </a:xfrm>
        </p:spPr>
        <p:txBody>
          <a:bodyPr/>
          <a:lstStyle/>
          <a:p>
            <a:pPr marL="0" lvl="0" indent="0" fontAlgn="ctr">
              <a:buNone/>
            </a:pPr>
            <a:r>
              <a:rPr lang="en-US" altLang="zh-CN" dirty="0"/>
              <a:t>2</a:t>
            </a:r>
            <a:r>
              <a:rPr lang="zh-CN" altLang="zh-CN" dirty="0"/>
              <a:t>不计空气阻力，从同一高度以不同的速度水平抛出的两个物体落到地面的时间</a:t>
            </a:r>
            <a:r>
              <a:rPr lang="en-US" altLang="zh-CN" dirty="0"/>
              <a:t>(      )</a:t>
            </a:r>
            <a:endParaRPr lang="zh-CN" altLang="zh-CN" dirty="0"/>
          </a:p>
          <a:p>
            <a:pPr marL="0" indent="0" fontAlgn="ctr">
              <a:buNone/>
            </a:pPr>
            <a:r>
              <a:rPr lang="en-US" altLang="zh-CN" dirty="0"/>
              <a:t>A. </a:t>
            </a:r>
            <a:r>
              <a:rPr lang="zh-CN" altLang="zh-CN" dirty="0"/>
              <a:t>速度大的时间长</a:t>
            </a:r>
            <a:r>
              <a:rPr lang="en-US" altLang="zh-CN" dirty="0"/>
              <a:t>	     B. </a:t>
            </a:r>
            <a:r>
              <a:rPr lang="zh-CN" altLang="zh-CN" dirty="0"/>
              <a:t>速度小的时间长</a:t>
            </a:r>
            <a:br>
              <a:rPr lang="en-US" altLang="zh-CN" dirty="0"/>
            </a:br>
            <a:r>
              <a:rPr lang="en-US" altLang="zh-CN" dirty="0"/>
              <a:t>C. </a:t>
            </a:r>
            <a:r>
              <a:rPr lang="zh-CN" altLang="zh-CN" dirty="0"/>
              <a:t>落地时间一定相同</a:t>
            </a:r>
            <a:r>
              <a:rPr lang="en-US" altLang="zh-CN" dirty="0"/>
              <a:t>	    D. </a:t>
            </a:r>
            <a:r>
              <a:rPr lang="zh-CN" altLang="zh-CN" dirty="0"/>
              <a:t>由质量大小决定</a:t>
            </a:r>
          </a:p>
          <a:p>
            <a:endParaRPr lang="zh-CN" altLang="en-US" dirty="0"/>
          </a:p>
        </p:txBody>
      </p:sp>
      <mc:AlternateContent xmlns:mc="http://schemas.openxmlformats.org/markup-compatibility/2006" xmlns:a14="http://schemas.microsoft.com/office/drawing/2010/main">
        <mc:Choice Requires="a14">
          <p:sp>
            <p:nvSpPr>
              <p:cNvPr id="5" name="矩形 4">
                <a:extLst>
                  <a:ext uri="{FF2B5EF4-FFF2-40B4-BE49-F238E27FC236}">
                    <a16:creationId xmlns:a16="http://schemas.microsoft.com/office/drawing/2014/main" id="{0F8F59AF-F423-49A8-927E-2C5A81E64190}"/>
                  </a:ext>
                </a:extLst>
              </p:cNvPr>
              <p:cNvSpPr/>
              <p:nvPr/>
            </p:nvSpPr>
            <p:spPr>
              <a:xfrm>
                <a:off x="565212" y="2655690"/>
                <a:ext cx="8013576" cy="2842766"/>
              </a:xfrm>
              <a:prstGeom prst="rect">
                <a:avLst/>
              </a:prstGeom>
            </p:spPr>
            <p:txBody>
              <a:bodyPr wrap="square">
                <a:spAutoFit/>
              </a:bodyPr>
              <a:lstStyle/>
              <a:p>
                <a:pPr fontAlgn="ctr">
                  <a:spcAft>
                    <a:spcPts val="0"/>
                  </a:spcAft>
                </a:pPr>
                <a:r>
                  <a:rPr lang="en-US" altLang="zh-CN" sz="2400" b="1" kern="0" dirty="0">
                    <a:solidFill>
                      <a:srgbClr val="FF0000"/>
                    </a:solidFill>
                    <a:latin typeface="Times New Roman" panose="02020603050405020304" pitchFamily="18" charset="0"/>
                    <a:ea typeface="Times New Roman" panose="02020603050405020304" pitchFamily="18" charset="0"/>
                    <a:cs typeface="Cambria Math" panose="02040503050406030204" pitchFamily="18" charset="0"/>
                  </a:rPr>
                  <a:t>2.</a:t>
                </a:r>
                <a:r>
                  <a:rPr lang="zh-CN" altLang="zh-CN" sz="2400" b="1" kern="0" dirty="0">
                    <a:solidFill>
                      <a:srgbClr val="FF0000"/>
                    </a:solidFill>
                    <a:latin typeface="Cambria Math" panose="02040503050406030204" pitchFamily="18" charset="0"/>
                    <a:cs typeface="宋体" panose="02010600030101010101" pitchFamily="2" charset="-122"/>
                  </a:rPr>
                  <a:t>【答案】</a:t>
                </a:r>
                <a:r>
                  <a:rPr lang="en-US" altLang="zh-CN" sz="2400" b="1" i="1" kern="0" dirty="0">
                    <a:solidFill>
                      <a:srgbClr val="FF0000"/>
                    </a:solidFill>
                    <a:latin typeface="Times New Roman" panose="02020603050405020304" pitchFamily="18" charset="0"/>
                    <a:ea typeface="Times New Roman" panose="02020603050405020304" pitchFamily="18" charset="0"/>
                    <a:cs typeface="Cambria Math" panose="02040503050406030204" pitchFamily="18" charset="0"/>
                  </a:rPr>
                  <a:t>C</a:t>
                </a:r>
                <a:br>
                  <a:rPr lang="en-US" altLang="zh-CN" sz="2400" b="1" i="1" kern="0" dirty="0">
                    <a:solidFill>
                      <a:srgbClr val="FF0000"/>
                    </a:solidFill>
                    <a:latin typeface="Times New Roman" panose="02020603050405020304" pitchFamily="18" charset="0"/>
                    <a:ea typeface="Times New Roman" panose="02020603050405020304" pitchFamily="18" charset="0"/>
                    <a:cs typeface="Cambria Math" panose="02040503050406030204" pitchFamily="18" charset="0"/>
                  </a:rPr>
                </a:br>
                <a:r>
                  <a:rPr lang="zh-CN" altLang="zh-CN" sz="2400" b="1" kern="0" dirty="0">
                    <a:solidFill>
                      <a:srgbClr val="FF0000"/>
                    </a:solidFill>
                    <a:cs typeface="宋体" panose="02010600030101010101" pitchFamily="2" charset="-122"/>
                  </a:rPr>
                  <a:t>水平抛出的物体做平抛运动，在竖直方向上</a:t>
                </a:r>
                <a14:m>
                  <m:oMath xmlns:m="http://schemas.openxmlformats.org/officeDocument/2006/math">
                    <m:r>
                      <a:rPr lang="en-US" altLang="zh-CN" sz="2400" b="1" i="1">
                        <a:solidFill>
                          <a:srgbClr val="FF0000"/>
                        </a:solidFill>
                        <a:latin typeface="Cambria Math" panose="02040503050406030204" pitchFamily="18" charset="0"/>
                        <a:cs typeface="Cambria Math" panose="02040503050406030204" pitchFamily="18" charset="0"/>
                      </a:rPr>
                      <m:t>𝒉</m:t>
                    </m:r>
                    <m:r>
                      <a:rPr lang="en-US" altLang="zh-CN" sz="2400" b="1" i="1">
                        <a:solidFill>
                          <a:srgbClr val="FF0000"/>
                        </a:solidFill>
                        <a:latin typeface="Cambria Math" panose="02040503050406030204" pitchFamily="18" charset="0"/>
                        <a:cs typeface="Cambria Math" panose="02040503050406030204" pitchFamily="18" charset="0"/>
                      </a:rPr>
                      <m:t>=</m:t>
                    </m:r>
                    <m:f>
                      <m:fPr>
                        <m:ctrlPr>
                          <a:rPr lang="zh-CN" altLang="zh-CN" sz="2400" b="1" i="1">
                            <a:solidFill>
                              <a:srgbClr val="FF0000"/>
                            </a:solidFill>
                            <a:latin typeface="Cambria Math" panose="02040503050406030204" pitchFamily="18" charset="0"/>
                            <a:ea typeface="Cambria Math" panose="02040503050406030204" pitchFamily="18" charset="0"/>
                          </a:rPr>
                        </m:ctrlPr>
                      </m:fPr>
                      <m:num>
                        <m:r>
                          <a:rPr lang="en-US" altLang="zh-CN" sz="2400" b="1" i="1">
                            <a:solidFill>
                              <a:srgbClr val="FF0000"/>
                            </a:solidFill>
                            <a:latin typeface="Cambria Math" panose="02040503050406030204" pitchFamily="18" charset="0"/>
                            <a:cs typeface="Cambria Math" panose="02040503050406030204" pitchFamily="18" charset="0"/>
                          </a:rPr>
                          <m:t>𝟏</m:t>
                        </m:r>
                      </m:num>
                      <m:den>
                        <m:r>
                          <a:rPr lang="en-US" altLang="zh-CN" sz="2400" b="1" i="1">
                            <a:solidFill>
                              <a:srgbClr val="FF0000"/>
                            </a:solidFill>
                            <a:latin typeface="Cambria Math" panose="02040503050406030204" pitchFamily="18" charset="0"/>
                            <a:cs typeface="Cambria Math" panose="02040503050406030204" pitchFamily="18" charset="0"/>
                          </a:rPr>
                          <m:t>𝟐</m:t>
                        </m:r>
                      </m:den>
                    </m:f>
                    <m:r>
                      <a:rPr lang="en-US" altLang="zh-CN" sz="2400" b="1" i="1">
                        <a:solidFill>
                          <a:srgbClr val="FF0000"/>
                        </a:solidFill>
                        <a:latin typeface="Cambria Math" panose="02040503050406030204" pitchFamily="18" charset="0"/>
                        <a:cs typeface="Cambria Math" panose="02040503050406030204" pitchFamily="18" charset="0"/>
                      </a:rPr>
                      <m:t>𝒈</m:t>
                    </m:r>
                    <m:sSup>
                      <m:sSupPr>
                        <m:ctrlPr>
                          <a:rPr lang="zh-CN" altLang="zh-CN" sz="2400" b="1" i="1">
                            <a:solidFill>
                              <a:srgbClr val="FF0000"/>
                            </a:solidFill>
                            <a:latin typeface="Cambria Math" panose="02040503050406030204" pitchFamily="18" charset="0"/>
                            <a:ea typeface="Cambria Math" panose="02040503050406030204" pitchFamily="18" charset="0"/>
                          </a:rPr>
                        </m:ctrlPr>
                      </m:sSupPr>
                      <m:e>
                        <m:r>
                          <a:rPr lang="en-US" altLang="zh-CN" sz="2400" b="1" i="1">
                            <a:solidFill>
                              <a:srgbClr val="FF0000"/>
                            </a:solidFill>
                            <a:latin typeface="Cambria Math" panose="02040503050406030204" pitchFamily="18" charset="0"/>
                            <a:cs typeface="Cambria Math" panose="02040503050406030204" pitchFamily="18" charset="0"/>
                          </a:rPr>
                          <m:t>𝒕</m:t>
                        </m:r>
                      </m:e>
                      <m:sup>
                        <m:r>
                          <a:rPr lang="en-US" altLang="zh-CN" sz="2400" b="1" i="1">
                            <a:solidFill>
                              <a:srgbClr val="FF0000"/>
                            </a:solidFill>
                            <a:latin typeface="Cambria Math" panose="02040503050406030204" pitchFamily="18" charset="0"/>
                            <a:cs typeface="Cambria Math" panose="02040503050406030204" pitchFamily="18" charset="0"/>
                          </a:rPr>
                          <m:t>𝟐</m:t>
                        </m:r>
                      </m:sup>
                    </m:sSup>
                  </m:oMath>
                </a14:m>
                <a:r>
                  <a:rPr lang="zh-CN" altLang="zh-CN" sz="2400" b="1" kern="0" dirty="0">
                    <a:solidFill>
                      <a:srgbClr val="FF0000"/>
                    </a:solidFill>
                    <a:cs typeface="宋体" panose="02010600030101010101" pitchFamily="2" charset="-122"/>
                  </a:rPr>
                  <a:t>，得到运动的时间</a:t>
                </a:r>
                <a14:m>
                  <m:oMath xmlns:m="http://schemas.openxmlformats.org/officeDocument/2006/math">
                    <m:r>
                      <a:rPr lang="en-US" altLang="zh-CN" sz="2400" b="1" i="1">
                        <a:solidFill>
                          <a:srgbClr val="FF0000"/>
                        </a:solidFill>
                        <a:latin typeface="Cambria Math" panose="02040503050406030204" pitchFamily="18" charset="0"/>
                        <a:cs typeface="Cambria Math" panose="02040503050406030204" pitchFamily="18" charset="0"/>
                      </a:rPr>
                      <m:t>𝒕</m:t>
                    </m:r>
                    <m:r>
                      <a:rPr lang="en-US" altLang="zh-CN" sz="2400" b="1" i="1">
                        <a:solidFill>
                          <a:srgbClr val="FF0000"/>
                        </a:solidFill>
                        <a:latin typeface="Cambria Math" panose="02040503050406030204" pitchFamily="18" charset="0"/>
                        <a:cs typeface="Cambria Math" panose="02040503050406030204" pitchFamily="18" charset="0"/>
                      </a:rPr>
                      <m:t>=</m:t>
                    </m:r>
                    <m:rad>
                      <m:radPr>
                        <m:degHide m:val="on"/>
                        <m:ctrlPr>
                          <a:rPr lang="zh-CN" altLang="zh-CN" sz="2400" b="1" i="1">
                            <a:solidFill>
                              <a:srgbClr val="FF0000"/>
                            </a:solidFill>
                            <a:latin typeface="Cambria Math" panose="02040503050406030204" pitchFamily="18" charset="0"/>
                            <a:ea typeface="Cambria Math" panose="02040503050406030204" pitchFamily="18" charset="0"/>
                          </a:rPr>
                        </m:ctrlPr>
                      </m:radPr>
                      <m:deg/>
                      <m:e>
                        <m:f>
                          <m:fPr>
                            <m:ctrlPr>
                              <a:rPr lang="zh-CN" altLang="zh-CN" sz="2400" b="1" i="1">
                                <a:solidFill>
                                  <a:srgbClr val="FF0000"/>
                                </a:solidFill>
                                <a:latin typeface="Cambria Math" panose="02040503050406030204" pitchFamily="18" charset="0"/>
                                <a:ea typeface="Cambria Math" panose="02040503050406030204" pitchFamily="18" charset="0"/>
                              </a:rPr>
                            </m:ctrlPr>
                          </m:fPr>
                          <m:num>
                            <m:r>
                              <a:rPr lang="en-US" altLang="zh-CN" sz="2400" b="1" i="1">
                                <a:solidFill>
                                  <a:srgbClr val="FF0000"/>
                                </a:solidFill>
                                <a:latin typeface="Cambria Math" panose="02040503050406030204" pitchFamily="18" charset="0"/>
                                <a:cs typeface="Cambria Math" panose="02040503050406030204" pitchFamily="18" charset="0"/>
                              </a:rPr>
                              <m:t>𝟐</m:t>
                            </m:r>
                            <m:r>
                              <a:rPr lang="en-US" altLang="zh-CN" sz="2400" b="1" i="1">
                                <a:solidFill>
                                  <a:srgbClr val="FF0000"/>
                                </a:solidFill>
                                <a:latin typeface="Cambria Math" panose="02040503050406030204" pitchFamily="18" charset="0"/>
                                <a:cs typeface="Cambria Math" panose="02040503050406030204" pitchFamily="18" charset="0"/>
                              </a:rPr>
                              <m:t>𝒉</m:t>
                            </m:r>
                          </m:num>
                          <m:den>
                            <m:r>
                              <a:rPr lang="en-US" altLang="zh-CN" sz="2400" b="1" i="1">
                                <a:solidFill>
                                  <a:srgbClr val="FF0000"/>
                                </a:solidFill>
                                <a:latin typeface="Cambria Math" panose="02040503050406030204" pitchFamily="18" charset="0"/>
                                <a:cs typeface="Cambria Math" panose="02040503050406030204" pitchFamily="18" charset="0"/>
                              </a:rPr>
                              <m:t>𝒈</m:t>
                            </m:r>
                          </m:den>
                        </m:f>
                      </m:e>
                    </m:rad>
                  </m:oMath>
                </a14:m>
                <a:r>
                  <a:rPr lang="zh-CN" altLang="zh-CN" sz="2400" b="1" kern="0" dirty="0">
                    <a:solidFill>
                      <a:srgbClr val="FF0000"/>
                    </a:solidFill>
                    <a:cs typeface="宋体" panose="02010600030101010101" pitchFamily="2" charset="-122"/>
                  </a:rPr>
                  <a:t>，知平抛运动的时间由高度决定，高度相等，则平抛运动的时间相等，与水平抛出的速度大小无关，故从同一高度平抛的物体落地的时间一定相同，故</a:t>
                </a:r>
                <a:r>
                  <a:rPr lang="en-US" altLang="zh-CN" sz="2400" b="1" i="1" kern="0" dirty="0">
                    <a:solidFill>
                      <a:srgbClr val="FF0000"/>
                    </a:solidFill>
                    <a:latin typeface="Times New Roman" panose="02020603050405020304" pitchFamily="18" charset="0"/>
                    <a:ea typeface="Times New Roman" panose="02020603050405020304" pitchFamily="18" charset="0"/>
                  </a:rPr>
                  <a:t>C</a:t>
                </a:r>
                <a:r>
                  <a:rPr lang="zh-CN" altLang="zh-CN" sz="2400" b="1" kern="0" dirty="0">
                    <a:solidFill>
                      <a:srgbClr val="FF0000"/>
                    </a:solidFill>
                    <a:cs typeface="宋体" panose="02010600030101010101" pitchFamily="2" charset="-122"/>
                  </a:rPr>
                  <a:t>正确，</a:t>
                </a:r>
                <a:r>
                  <a:rPr lang="en-US" altLang="zh-CN" sz="2400" b="1" i="1" kern="0" dirty="0">
                    <a:solidFill>
                      <a:srgbClr val="FF0000"/>
                    </a:solidFill>
                    <a:latin typeface="Times New Roman" panose="02020603050405020304" pitchFamily="18" charset="0"/>
                    <a:ea typeface="Times New Roman" panose="02020603050405020304" pitchFamily="18" charset="0"/>
                  </a:rPr>
                  <a:t>ABD</a:t>
                </a:r>
                <a:r>
                  <a:rPr lang="zh-CN" altLang="zh-CN" sz="2400" b="1" kern="0" dirty="0">
                    <a:solidFill>
                      <a:srgbClr val="FF0000"/>
                    </a:solidFill>
                    <a:cs typeface="宋体" panose="02010600030101010101" pitchFamily="2" charset="-122"/>
                  </a:rPr>
                  <a:t>错误。</a:t>
                </a:r>
                <a:endParaRPr lang="zh-CN" altLang="en-US" sz="2400" b="1" dirty="0">
                  <a:solidFill>
                    <a:srgbClr val="FF0000"/>
                  </a:solidFill>
                </a:endParaRPr>
              </a:p>
            </p:txBody>
          </p:sp>
        </mc:Choice>
        <mc:Fallback xmlns="">
          <p:sp>
            <p:nvSpPr>
              <p:cNvPr id="5" name="矩形 4">
                <a:extLst>
                  <a:ext uri="{FF2B5EF4-FFF2-40B4-BE49-F238E27FC236}">
                    <a16:creationId xmlns:a16="http://schemas.microsoft.com/office/drawing/2014/main" id="{0F8F59AF-F423-49A8-927E-2C5A81E64190}"/>
                  </a:ext>
                </a:extLst>
              </p:cNvPr>
              <p:cNvSpPr>
                <a:spLocks noRot="1" noChangeAspect="1" noMove="1" noResize="1" noEditPoints="1" noAdjustHandles="1" noChangeArrowheads="1" noChangeShapeType="1" noTextEdit="1"/>
              </p:cNvSpPr>
              <p:nvPr/>
            </p:nvSpPr>
            <p:spPr>
              <a:xfrm>
                <a:off x="565212" y="2655690"/>
                <a:ext cx="8013576" cy="2842766"/>
              </a:xfrm>
              <a:prstGeom prst="rect">
                <a:avLst/>
              </a:prstGeom>
              <a:blipFill>
                <a:blip r:embed="rId2"/>
                <a:stretch>
                  <a:fillRect l="-1218" t="-1717" r="-685" b="-4292"/>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3502197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内容占位符 3">
            <a:extLst>
              <a:ext uri="{FF2B5EF4-FFF2-40B4-BE49-F238E27FC236}">
                <a16:creationId xmlns:a16="http://schemas.microsoft.com/office/drawing/2014/main" id="{19AD949C-17A9-4865-BF88-4394D70FC0D8}"/>
              </a:ext>
            </a:extLst>
          </p:cNvPr>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bwMode="auto">
          <a:xfrm>
            <a:off x="6300191" y="1556792"/>
            <a:ext cx="2247949" cy="2088232"/>
          </a:xfrm>
          <a:prstGeom prst="rect">
            <a:avLst/>
          </a:prstGeom>
          <a:noFill/>
        </p:spPr>
      </p:pic>
      <p:sp>
        <p:nvSpPr>
          <p:cNvPr id="5" name="矩形 4">
            <a:extLst>
              <a:ext uri="{FF2B5EF4-FFF2-40B4-BE49-F238E27FC236}">
                <a16:creationId xmlns:a16="http://schemas.microsoft.com/office/drawing/2014/main" id="{99F1561A-72DB-4669-B2C1-23340B8D06D7}"/>
              </a:ext>
            </a:extLst>
          </p:cNvPr>
          <p:cNvSpPr/>
          <p:nvPr/>
        </p:nvSpPr>
        <p:spPr>
          <a:xfrm>
            <a:off x="370613" y="320457"/>
            <a:ext cx="8177528" cy="3108543"/>
          </a:xfrm>
          <a:prstGeom prst="rect">
            <a:avLst/>
          </a:prstGeom>
        </p:spPr>
        <p:txBody>
          <a:bodyPr wrap="square">
            <a:spAutoFit/>
          </a:bodyPr>
          <a:lstStyle/>
          <a:p>
            <a:pPr lvl="0" fontAlgn="ctr">
              <a:spcAft>
                <a:spcPts val="0"/>
              </a:spcAft>
            </a:pPr>
            <a:r>
              <a:rPr lang="en-US" altLang="zh-CN" sz="2800" kern="0" dirty="0">
                <a:latin typeface="Cambria Math" panose="02040503050406030204" pitchFamily="18" charset="0"/>
                <a:cs typeface="宋体" panose="02010600030101010101" pitchFamily="2" charset="-122"/>
              </a:rPr>
              <a:t>3</a:t>
            </a:r>
            <a:r>
              <a:rPr lang="zh-CN" altLang="en-US" sz="2800" kern="0" dirty="0">
                <a:latin typeface="Cambria Math" panose="02040503050406030204" pitchFamily="18" charset="0"/>
                <a:cs typeface="宋体" panose="02010600030101010101" pitchFamily="2" charset="-122"/>
              </a:rPr>
              <a:t>、</a:t>
            </a:r>
            <a:r>
              <a:rPr lang="zh-CN" altLang="zh-CN" sz="2800" kern="0" dirty="0">
                <a:latin typeface="Cambria Math" panose="02040503050406030204" pitchFamily="18" charset="0"/>
                <a:cs typeface="宋体" panose="02010600030101010101" pitchFamily="2" charset="-122"/>
              </a:rPr>
              <a:t>如图所示，将一小球以</a:t>
            </a:r>
            <a:r>
              <a:rPr lang="en-US" altLang="zh-CN" sz="2800" kern="0" dirty="0">
                <a:latin typeface="Times New Roman" panose="02020603050405020304" pitchFamily="18" charset="0"/>
                <a:ea typeface="Times New Roman" panose="02020603050405020304" pitchFamily="18" charset="0"/>
                <a:cs typeface="Cambria Math" panose="02040503050406030204" pitchFamily="18" charset="0"/>
              </a:rPr>
              <a:t>10</a:t>
            </a:r>
            <a:r>
              <a:rPr lang="en-US" altLang="zh-CN" sz="2800" i="1" kern="0" dirty="0">
                <a:latin typeface="Times New Roman" panose="02020603050405020304" pitchFamily="18" charset="0"/>
                <a:ea typeface="Times New Roman" panose="02020603050405020304" pitchFamily="18" charset="0"/>
                <a:cs typeface="Cambria Math" panose="02040503050406030204" pitchFamily="18" charset="0"/>
              </a:rPr>
              <a:t>m</a:t>
            </a:r>
            <a:r>
              <a:rPr lang="en-US" altLang="zh-CN" sz="2800" kern="0" dirty="0">
                <a:latin typeface="Times New Roman" panose="02020603050405020304" pitchFamily="18" charset="0"/>
                <a:ea typeface="Times New Roman" panose="02020603050405020304" pitchFamily="18" charset="0"/>
                <a:cs typeface="Cambria Math" panose="02040503050406030204" pitchFamily="18" charset="0"/>
              </a:rPr>
              <a:t>/</a:t>
            </a:r>
            <a:r>
              <a:rPr lang="en-US" altLang="zh-CN" sz="2800" i="1" kern="0" dirty="0">
                <a:latin typeface="Times New Roman" panose="02020603050405020304" pitchFamily="18" charset="0"/>
                <a:ea typeface="Times New Roman" panose="02020603050405020304" pitchFamily="18" charset="0"/>
                <a:cs typeface="Cambria Math" panose="02040503050406030204" pitchFamily="18" charset="0"/>
              </a:rPr>
              <a:t>s</a:t>
            </a:r>
            <a:r>
              <a:rPr lang="zh-CN" altLang="zh-CN" sz="2800" kern="0" dirty="0">
                <a:latin typeface="Cambria Math" panose="02040503050406030204" pitchFamily="18" charset="0"/>
                <a:cs typeface="宋体" panose="02010600030101010101" pitchFamily="2" charset="-122"/>
              </a:rPr>
              <a:t>的速度水平抛出，落地时的速度方向与水平方向的夹角恰为</a:t>
            </a:r>
            <a:r>
              <a:rPr lang="en-US" altLang="zh-CN" sz="2800" kern="0" dirty="0">
                <a:latin typeface="Times New Roman" panose="02020603050405020304" pitchFamily="18" charset="0"/>
                <a:ea typeface="Times New Roman" panose="02020603050405020304" pitchFamily="18" charset="0"/>
                <a:cs typeface="Cambria Math" panose="02040503050406030204" pitchFamily="18" charset="0"/>
              </a:rPr>
              <a:t>45°</a:t>
            </a:r>
            <a:r>
              <a:rPr lang="zh-CN" altLang="zh-CN" sz="2800" kern="0" dirty="0">
                <a:latin typeface="Cambria Math" panose="02040503050406030204" pitchFamily="18" charset="0"/>
                <a:cs typeface="宋体" panose="02010600030101010101" pitchFamily="2" charset="-122"/>
              </a:rPr>
              <a:t>，不计空气阻力，</a:t>
            </a:r>
            <a:r>
              <a:rPr lang="en-US" altLang="zh-CN" sz="2800" i="1" kern="0" dirty="0">
                <a:latin typeface="Times New Roman" panose="02020603050405020304" pitchFamily="18" charset="0"/>
                <a:ea typeface="Times New Roman" panose="02020603050405020304" pitchFamily="18" charset="0"/>
                <a:cs typeface="Cambria Math" panose="02040503050406030204" pitchFamily="18" charset="0"/>
              </a:rPr>
              <a:t>g</a:t>
            </a:r>
            <a:r>
              <a:rPr lang="zh-CN" altLang="zh-CN" sz="2800" kern="0" dirty="0">
                <a:latin typeface="Cambria Math" panose="02040503050406030204" pitchFamily="18" charset="0"/>
                <a:cs typeface="宋体" panose="02010600030101010101" pitchFamily="2" charset="-122"/>
              </a:rPr>
              <a:t>取</a:t>
            </a:r>
            <a:r>
              <a:rPr lang="en-US" altLang="zh-CN" sz="2800" kern="0" dirty="0">
                <a:latin typeface="Times New Roman" panose="02020603050405020304" pitchFamily="18" charset="0"/>
                <a:ea typeface="Times New Roman" panose="02020603050405020304" pitchFamily="18" charset="0"/>
                <a:cs typeface="Cambria Math" panose="02040503050406030204" pitchFamily="18" charset="0"/>
              </a:rPr>
              <a:t>10</a:t>
            </a:r>
            <a:r>
              <a:rPr lang="en-US" altLang="zh-CN" sz="2800" i="1" kern="0" dirty="0">
                <a:latin typeface="Times New Roman" panose="02020603050405020304" pitchFamily="18" charset="0"/>
                <a:ea typeface="Times New Roman" panose="02020603050405020304" pitchFamily="18" charset="0"/>
                <a:cs typeface="Cambria Math" panose="02040503050406030204" pitchFamily="18" charset="0"/>
              </a:rPr>
              <a:t>m</a:t>
            </a:r>
            <a:r>
              <a:rPr lang="en-US" altLang="zh-CN" sz="2800" kern="0" dirty="0">
                <a:latin typeface="Times New Roman" panose="02020603050405020304" pitchFamily="18" charset="0"/>
                <a:ea typeface="Times New Roman" panose="02020603050405020304" pitchFamily="18" charset="0"/>
                <a:cs typeface="Cambria Math" panose="02040503050406030204" pitchFamily="18" charset="0"/>
              </a:rPr>
              <a:t>/</a:t>
            </a:r>
            <a:r>
              <a:rPr lang="en-US" altLang="zh-CN" sz="2800" i="1" kern="0" dirty="0">
                <a:latin typeface="Times New Roman" panose="02020603050405020304" pitchFamily="18" charset="0"/>
                <a:ea typeface="Times New Roman" panose="02020603050405020304" pitchFamily="18" charset="0"/>
                <a:cs typeface="Cambria Math" panose="02040503050406030204" pitchFamily="18" charset="0"/>
              </a:rPr>
              <a:t>s</a:t>
            </a:r>
            <a:r>
              <a:rPr lang="en-US" altLang="zh-CN" sz="2800" kern="0" baseline="30000" dirty="0">
                <a:latin typeface="Times New Roman" panose="02020603050405020304" pitchFamily="18" charset="0"/>
                <a:ea typeface="Times New Roman" panose="02020603050405020304" pitchFamily="18" charset="0"/>
                <a:cs typeface="Cambria Math" panose="02040503050406030204" pitchFamily="18" charset="0"/>
              </a:rPr>
              <a:t>2</a:t>
            </a:r>
            <a:r>
              <a:rPr lang="zh-CN" altLang="zh-CN" sz="2800" kern="0" dirty="0">
                <a:latin typeface="Cambria Math" panose="02040503050406030204" pitchFamily="18" charset="0"/>
                <a:cs typeface="宋体" panose="02010600030101010101" pitchFamily="2" charset="-122"/>
              </a:rPr>
              <a:t>，则（ </a:t>
            </a:r>
            <a:r>
              <a:rPr lang="en-US" altLang="zh-CN" sz="2800" kern="0" dirty="0">
                <a:latin typeface="Cambria Math" panose="02040503050406030204" pitchFamily="18" charset="0"/>
                <a:cs typeface="宋体" panose="02010600030101010101" pitchFamily="2" charset="-122"/>
              </a:rPr>
              <a:t>   </a:t>
            </a:r>
            <a:r>
              <a:rPr lang="zh-CN" altLang="zh-CN" sz="2800" kern="0" dirty="0">
                <a:latin typeface="Cambria Math" panose="02040503050406030204" pitchFamily="18" charset="0"/>
                <a:cs typeface="宋体" panose="02010600030101010101" pitchFamily="2" charset="-122"/>
              </a:rPr>
              <a:t>）</a:t>
            </a:r>
            <a:endParaRPr lang="zh-CN" altLang="zh-CN" sz="2800" kern="100" dirty="0">
              <a:latin typeface="Cambria Math" panose="02040503050406030204" pitchFamily="18" charset="0"/>
              <a:cs typeface="Cambria Math" panose="02040503050406030204" pitchFamily="18" charset="0"/>
            </a:endParaRPr>
          </a:p>
          <a:p>
            <a:pPr marL="781050" indent="-514350" fontAlgn="ctr">
              <a:spcAft>
                <a:spcPts val="0"/>
              </a:spcAft>
              <a:buAutoNum type="alphaUcPeriod"/>
              <a:tabLst>
                <a:tab pos="2667000" algn="l"/>
              </a:tabLst>
            </a:pPr>
            <a:r>
              <a:rPr lang="zh-CN" altLang="zh-CN" sz="2800" kern="0" dirty="0">
                <a:latin typeface="Cambria Math" panose="02040503050406030204" pitchFamily="18" charset="0"/>
                <a:cs typeface="宋体" panose="02010600030101010101" pitchFamily="2" charset="-122"/>
              </a:rPr>
              <a:t>小球抛出点离地面的高度</a:t>
            </a:r>
            <a:r>
              <a:rPr lang="en-US" altLang="zh-CN" sz="2800" kern="0" dirty="0">
                <a:latin typeface="Times New Roman" panose="02020603050405020304" pitchFamily="18" charset="0"/>
                <a:ea typeface="Times New Roman" panose="02020603050405020304" pitchFamily="18" charset="0"/>
                <a:cs typeface="Cambria Math" panose="02040503050406030204" pitchFamily="18" charset="0"/>
              </a:rPr>
              <a:t>15</a:t>
            </a:r>
            <a:r>
              <a:rPr lang="en-US" altLang="zh-CN" sz="2800" i="1" kern="0" dirty="0">
                <a:latin typeface="Times New Roman" panose="02020603050405020304" pitchFamily="18" charset="0"/>
                <a:ea typeface="Times New Roman" panose="02020603050405020304" pitchFamily="18" charset="0"/>
                <a:cs typeface="Cambria Math" panose="02040503050406030204" pitchFamily="18" charset="0"/>
              </a:rPr>
              <a:t>m</a:t>
            </a:r>
            <a:r>
              <a:rPr lang="en-US" altLang="zh-CN" sz="2800" kern="0" dirty="0">
                <a:latin typeface="Times New Roman" panose="02020603050405020304" pitchFamily="18" charset="0"/>
                <a:ea typeface="Times New Roman" panose="02020603050405020304" pitchFamily="18" charset="0"/>
                <a:cs typeface="Cambria Math" panose="02040503050406030204" pitchFamily="18" charset="0"/>
              </a:rPr>
              <a:t>	</a:t>
            </a:r>
          </a:p>
          <a:p>
            <a:pPr marL="266700" fontAlgn="ctr">
              <a:spcAft>
                <a:spcPts val="0"/>
              </a:spcAft>
              <a:tabLst>
                <a:tab pos="2667000" algn="l"/>
              </a:tabLst>
            </a:pPr>
            <a:r>
              <a:rPr lang="en-US" altLang="zh-CN" sz="2800" kern="0" dirty="0">
                <a:latin typeface="Times New Roman" panose="02020603050405020304" pitchFamily="18" charset="0"/>
                <a:ea typeface="Times New Roman" panose="02020603050405020304" pitchFamily="18" charset="0"/>
                <a:cs typeface="Cambria Math" panose="02040503050406030204" pitchFamily="18" charset="0"/>
              </a:rPr>
              <a:t>B. </a:t>
            </a:r>
            <a:r>
              <a:rPr lang="zh-CN" altLang="zh-CN" sz="2800" kern="0" dirty="0">
                <a:latin typeface="Cambria Math" panose="02040503050406030204" pitchFamily="18" charset="0"/>
                <a:cs typeface="宋体" panose="02010600030101010101" pitchFamily="2" charset="-122"/>
              </a:rPr>
              <a:t>小球抛出点离地面的高度</a:t>
            </a:r>
            <a:r>
              <a:rPr lang="en-US" altLang="zh-CN" sz="2800" kern="0" dirty="0">
                <a:latin typeface="Times New Roman" panose="02020603050405020304" pitchFamily="18" charset="0"/>
                <a:ea typeface="Times New Roman" panose="02020603050405020304" pitchFamily="18" charset="0"/>
                <a:cs typeface="Cambria Math" panose="02040503050406030204" pitchFamily="18" charset="0"/>
              </a:rPr>
              <a:t>10</a:t>
            </a:r>
            <a:r>
              <a:rPr lang="en-US" altLang="zh-CN" sz="2800" i="1" kern="0" dirty="0">
                <a:latin typeface="Times New Roman" panose="02020603050405020304" pitchFamily="18" charset="0"/>
                <a:ea typeface="Times New Roman" panose="02020603050405020304" pitchFamily="18" charset="0"/>
                <a:cs typeface="Cambria Math" panose="02040503050406030204" pitchFamily="18" charset="0"/>
              </a:rPr>
              <a:t>m</a:t>
            </a:r>
            <a:br>
              <a:rPr lang="en-US" altLang="zh-CN" sz="2800" kern="0" dirty="0">
                <a:latin typeface="Times New Roman" panose="02020603050405020304" pitchFamily="18" charset="0"/>
                <a:ea typeface="Times New Roman" panose="02020603050405020304" pitchFamily="18" charset="0"/>
                <a:cs typeface="Cambria Math" panose="02040503050406030204" pitchFamily="18" charset="0"/>
              </a:rPr>
            </a:br>
            <a:r>
              <a:rPr lang="en-US" altLang="zh-CN" sz="2800" kern="0" dirty="0">
                <a:latin typeface="Times New Roman" panose="02020603050405020304" pitchFamily="18" charset="0"/>
                <a:ea typeface="Times New Roman" panose="02020603050405020304" pitchFamily="18" charset="0"/>
                <a:cs typeface="Cambria Math" panose="02040503050406030204" pitchFamily="18" charset="0"/>
              </a:rPr>
              <a:t>C. </a:t>
            </a:r>
            <a:r>
              <a:rPr lang="zh-CN" altLang="zh-CN" sz="2800" kern="0" dirty="0">
                <a:latin typeface="Cambria Math" panose="02040503050406030204" pitchFamily="18" charset="0"/>
                <a:cs typeface="宋体" panose="02010600030101010101" pitchFamily="2" charset="-122"/>
              </a:rPr>
              <a:t>小球飞行的水平距离</a:t>
            </a:r>
            <a:r>
              <a:rPr lang="en-US" altLang="zh-CN" sz="2800" kern="0" dirty="0">
                <a:latin typeface="Times New Roman" panose="02020603050405020304" pitchFamily="18" charset="0"/>
                <a:ea typeface="Times New Roman" panose="02020603050405020304" pitchFamily="18" charset="0"/>
                <a:cs typeface="Cambria Math" panose="02040503050406030204" pitchFamily="18" charset="0"/>
              </a:rPr>
              <a:t>10</a:t>
            </a:r>
            <a:r>
              <a:rPr lang="en-US" altLang="zh-CN" sz="2800" i="1" kern="0" dirty="0">
                <a:latin typeface="Times New Roman" panose="02020603050405020304" pitchFamily="18" charset="0"/>
                <a:ea typeface="Times New Roman" panose="02020603050405020304" pitchFamily="18" charset="0"/>
                <a:cs typeface="Cambria Math" panose="02040503050406030204" pitchFamily="18" charset="0"/>
              </a:rPr>
              <a:t>m</a:t>
            </a:r>
          </a:p>
          <a:p>
            <a:pPr marL="266700" fontAlgn="ctr">
              <a:spcAft>
                <a:spcPts val="0"/>
              </a:spcAft>
              <a:tabLst>
                <a:tab pos="2667000" algn="l"/>
              </a:tabLst>
            </a:pPr>
            <a:r>
              <a:rPr lang="en-US" altLang="zh-CN" sz="2800" kern="0" dirty="0">
                <a:latin typeface="Times New Roman" panose="02020603050405020304" pitchFamily="18" charset="0"/>
                <a:ea typeface="Times New Roman" panose="02020603050405020304" pitchFamily="18" charset="0"/>
                <a:cs typeface="Cambria Math" panose="02040503050406030204" pitchFamily="18" charset="0"/>
              </a:rPr>
              <a:t>D. </a:t>
            </a:r>
            <a:r>
              <a:rPr lang="zh-CN" altLang="zh-CN" sz="2800" kern="0" dirty="0">
                <a:latin typeface="Cambria Math" panose="02040503050406030204" pitchFamily="18" charset="0"/>
                <a:cs typeface="宋体" panose="02010600030101010101" pitchFamily="2" charset="-122"/>
              </a:rPr>
              <a:t>小球飞行的水平距离</a:t>
            </a:r>
            <a:r>
              <a:rPr lang="en-US" altLang="zh-CN" sz="2800" kern="0" dirty="0">
                <a:latin typeface="Times New Roman" panose="02020603050405020304" pitchFamily="18" charset="0"/>
                <a:ea typeface="Times New Roman" panose="02020603050405020304" pitchFamily="18" charset="0"/>
                <a:cs typeface="Cambria Math" panose="02040503050406030204" pitchFamily="18" charset="0"/>
              </a:rPr>
              <a:t>20</a:t>
            </a:r>
            <a:r>
              <a:rPr lang="en-US" altLang="zh-CN" sz="2800" i="1" kern="0" dirty="0">
                <a:latin typeface="Times New Roman" panose="02020603050405020304" pitchFamily="18" charset="0"/>
                <a:ea typeface="Times New Roman" panose="02020603050405020304" pitchFamily="18" charset="0"/>
                <a:cs typeface="Cambria Math" panose="02040503050406030204" pitchFamily="18" charset="0"/>
              </a:rPr>
              <a:t>m</a:t>
            </a:r>
            <a:endParaRPr lang="zh-CN" altLang="zh-CN" sz="2800" kern="100" dirty="0">
              <a:latin typeface="Cambria Math" panose="02040503050406030204" pitchFamily="18" charset="0"/>
              <a:cs typeface="Cambria Math" panose="02040503050406030204" pitchFamily="18" charset="0"/>
            </a:endParaRPr>
          </a:p>
        </p:txBody>
      </p:sp>
      <mc:AlternateContent xmlns:mc="http://schemas.openxmlformats.org/markup-compatibility/2006" xmlns:a14="http://schemas.microsoft.com/office/drawing/2010/main">
        <mc:Choice Requires="a14">
          <p:sp>
            <p:nvSpPr>
              <p:cNvPr id="7" name="矩形 6">
                <a:extLst>
                  <a:ext uri="{FF2B5EF4-FFF2-40B4-BE49-F238E27FC236}">
                    <a16:creationId xmlns:a16="http://schemas.microsoft.com/office/drawing/2014/main" id="{8B598CA9-AA8C-4646-9FD7-F7DEFAAAA436}"/>
                  </a:ext>
                </a:extLst>
              </p:cNvPr>
              <p:cNvSpPr/>
              <p:nvPr/>
            </p:nvSpPr>
            <p:spPr>
              <a:xfrm>
                <a:off x="710007" y="3587764"/>
                <a:ext cx="7723985" cy="3489417"/>
              </a:xfrm>
              <a:prstGeom prst="rect">
                <a:avLst/>
              </a:prstGeom>
            </p:spPr>
            <p:txBody>
              <a:bodyPr wrap="square">
                <a:spAutoFit/>
              </a:bodyPr>
              <a:lstStyle/>
              <a:p>
                <a:r>
                  <a:rPr lang="zh-CN" altLang="zh-CN" sz="2400" b="1" kern="0" dirty="0">
                    <a:solidFill>
                      <a:srgbClr val="FF0000"/>
                    </a:solidFill>
                    <a:cs typeface="宋体" panose="02010600030101010101" pitchFamily="2" charset="-122"/>
                  </a:rPr>
                  <a:t>【解析】解：</a:t>
                </a:r>
                <a:r>
                  <a:rPr lang="en-US" altLang="zh-CN" sz="2400" b="1" i="1" kern="0" dirty="0">
                    <a:solidFill>
                      <a:srgbClr val="FF0000"/>
                    </a:solidFill>
                    <a:effectLst/>
                    <a:latin typeface="Times New Roman" panose="02020603050405020304" pitchFamily="18" charset="0"/>
                    <a:ea typeface="Times New Roman" panose="02020603050405020304" pitchFamily="18" charset="0"/>
                  </a:rPr>
                  <a:t>AB</a:t>
                </a:r>
                <a:r>
                  <a:rPr lang="zh-CN" altLang="zh-CN" sz="2400" b="1" kern="0" dirty="0">
                    <a:solidFill>
                      <a:srgbClr val="FF0000"/>
                    </a:solidFill>
                    <a:cs typeface="宋体" panose="02010600030101010101" pitchFamily="2" charset="-122"/>
                  </a:rPr>
                  <a:t>、将落地点的速度进行分解，根据几何关系得：</a:t>
                </a:r>
                <a14:m>
                  <m:oMath xmlns:m="http://schemas.openxmlformats.org/officeDocument/2006/math">
                    <m:r>
                      <a:rPr lang="en-US" altLang="zh-CN" sz="2400" b="1" i="1">
                        <a:solidFill>
                          <a:srgbClr val="FF0000"/>
                        </a:solidFill>
                        <a:latin typeface="Cambria Math" panose="02040503050406030204" pitchFamily="18" charset="0"/>
                        <a:cs typeface="Cambria Math" panose="02040503050406030204" pitchFamily="18" charset="0"/>
                      </a:rPr>
                      <m:t>𝒕𝒂𝒏</m:t>
                    </m:r>
                    <m:r>
                      <a:rPr lang="en-US" altLang="zh-CN" sz="2400" b="1" i="1">
                        <a:solidFill>
                          <a:srgbClr val="FF0000"/>
                        </a:solidFill>
                        <a:latin typeface="Cambria Math" panose="02040503050406030204" pitchFamily="18" charset="0"/>
                        <a:cs typeface="Cambria Math" panose="02040503050406030204" pitchFamily="18" charset="0"/>
                      </a:rPr>
                      <m:t>𝟒𝟓</m:t>
                    </m:r>
                    <m:r>
                      <a:rPr lang="en-US" altLang="zh-CN" sz="2400" b="1" i="1">
                        <a:solidFill>
                          <a:srgbClr val="FF0000"/>
                        </a:solidFill>
                        <a:latin typeface="Cambria Math" panose="02040503050406030204" pitchFamily="18" charset="0"/>
                        <a:cs typeface="Cambria Math" panose="02040503050406030204" pitchFamily="18" charset="0"/>
                      </a:rPr>
                      <m:t>°=</m:t>
                    </m:r>
                    <m:f>
                      <m:fPr>
                        <m:ctrlPr>
                          <a:rPr lang="zh-CN" altLang="zh-CN" sz="2400" b="1" i="1">
                            <a:solidFill>
                              <a:srgbClr val="FF0000"/>
                            </a:solidFill>
                            <a:effectLst/>
                            <a:latin typeface="Cambria Math" panose="02040503050406030204" pitchFamily="18" charset="0"/>
                            <a:ea typeface="Cambria Math" panose="02040503050406030204" pitchFamily="18" charset="0"/>
                          </a:rPr>
                        </m:ctrlPr>
                      </m:fPr>
                      <m:num>
                        <m:sSub>
                          <m:sSubPr>
                            <m:ctrlPr>
                              <a:rPr lang="zh-CN" altLang="zh-CN" sz="2400" b="1" i="1">
                                <a:solidFill>
                                  <a:srgbClr val="FF0000"/>
                                </a:solidFill>
                                <a:effectLst/>
                                <a:latin typeface="Cambria Math" panose="02040503050406030204" pitchFamily="18" charset="0"/>
                                <a:ea typeface="Cambria Math" panose="02040503050406030204" pitchFamily="18" charset="0"/>
                              </a:rPr>
                            </m:ctrlPr>
                          </m:sSubPr>
                          <m:e>
                            <m:r>
                              <a:rPr lang="en-US" altLang="zh-CN" sz="2400" b="1" i="1">
                                <a:solidFill>
                                  <a:srgbClr val="FF0000"/>
                                </a:solidFill>
                                <a:latin typeface="Cambria Math" panose="02040503050406030204" pitchFamily="18" charset="0"/>
                                <a:cs typeface="Cambria Math" panose="02040503050406030204" pitchFamily="18" charset="0"/>
                              </a:rPr>
                              <m:t>𝒗</m:t>
                            </m:r>
                          </m:e>
                          <m:sub>
                            <m:r>
                              <a:rPr lang="en-US" altLang="zh-CN" sz="2400" b="1" i="1">
                                <a:solidFill>
                                  <a:srgbClr val="FF0000"/>
                                </a:solidFill>
                                <a:latin typeface="Cambria Math" panose="02040503050406030204" pitchFamily="18" charset="0"/>
                                <a:cs typeface="Cambria Math" panose="02040503050406030204" pitchFamily="18" charset="0"/>
                              </a:rPr>
                              <m:t>𝒚</m:t>
                            </m:r>
                          </m:sub>
                        </m:sSub>
                      </m:num>
                      <m:den>
                        <m:sSub>
                          <m:sSubPr>
                            <m:ctrlPr>
                              <a:rPr lang="zh-CN" altLang="zh-CN" sz="2400" b="1" i="1">
                                <a:solidFill>
                                  <a:srgbClr val="FF0000"/>
                                </a:solidFill>
                                <a:effectLst/>
                                <a:latin typeface="Cambria Math" panose="02040503050406030204" pitchFamily="18" charset="0"/>
                                <a:ea typeface="Cambria Math" panose="02040503050406030204" pitchFamily="18" charset="0"/>
                              </a:rPr>
                            </m:ctrlPr>
                          </m:sSubPr>
                          <m:e>
                            <m:r>
                              <a:rPr lang="en-US" altLang="zh-CN" sz="2400" b="1" i="1">
                                <a:solidFill>
                                  <a:srgbClr val="FF0000"/>
                                </a:solidFill>
                                <a:latin typeface="Cambria Math" panose="02040503050406030204" pitchFamily="18" charset="0"/>
                                <a:cs typeface="Cambria Math" panose="02040503050406030204" pitchFamily="18" charset="0"/>
                              </a:rPr>
                              <m:t>𝒗</m:t>
                            </m:r>
                          </m:e>
                          <m:sub>
                            <m:r>
                              <a:rPr lang="en-US" altLang="zh-CN" sz="2400" b="1" i="1">
                                <a:solidFill>
                                  <a:srgbClr val="FF0000"/>
                                </a:solidFill>
                                <a:latin typeface="Cambria Math" panose="02040503050406030204" pitchFamily="18" charset="0"/>
                                <a:cs typeface="Cambria Math" panose="02040503050406030204" pitchFamily="18" charset="0"/>
                              </a:rPr>
                              <m:t>𝟎</m:t>
                            </m:r>
                          </m:sub>
                        </m:sSub>
                      </m:den>
                    </m:f>
                  </m:oMath>
                </a14:m>
                <a:r>
                  <a:rPr lang="zh-CN" altLang="zh-CN" sz="2400" b="1" kern="0" dirty="0">
                    <a:solidFill>
                      <a:srgbClr val="FF0000"/>
                    </a:solidFill>
                    <a:cs typeface="宋体" panose="02010600030101010101" pitchFamily="2" charset="-122"/>
                  </a:rPr>
                  <a:t>，解得：</a:t>
                </a:r>
                <a:r>
                  <a:rPr lang="en-US" altLang="zh-CN" sz="2400" b="1" i="1" kern="0" dirty="0" err="1">
                    <a:solidFill>
                      <a:srgbClr val="FF0000"/>
                    </a:solidFill>
                    <a:effectLst/>
                    <a:latin typeface="Times New Roman" panose="02020603050405020304" pitchFamily="18" charset="0"/>
                    <a:ea typeface="Times New Roman" panose="02020603050405020304" pitchFamily="18" charset="0"/>
                  </a:rPr>
                  <a:t>v</a:t>
                </a:r>
                <a:r>
                  <a:rPr lang="en-US" altLang="zh-CN" sz="2400" b="1" i="1" kern="0" baseline="-25000" dirty="0" err="1">
                    <a:solidFill>
                      <a:srgbClr val="FF0000"/>
                    </a:solidFill>
                    <a:effectLst/>
                    <a:latin typeface="Times New Roman" panose="02020603050405020304" pitchFamily="18" charset="0"/>
                    <a:ea typeface="Times New Roman" panose="02020603050405020304" pitchFamily="18" charset="0"/>
                  </a:rPr>
                  <a:t>y</a:t>
                </a:r>
                <a:r>
                  <a:rPr lang="en-US" altLang="zh-CN" sz="2400" b="1" kern="0" dirty="0">
                    <a:solidFill>
                      <a:srgbClr val="FF0000"/>
                    </a:solidFill>
                    <a:effectLst/>
                    <a:latin typeface="Times New Roman" panose="02020603050405020304" pitchFamily="18" charset="0"/>
                    <a:ea typeface="Times New Roman" panose="02020603050405020304" pitchFamily="18" charset="0"/>
                  </a:rPr>
                  <a:t>=</a:t>
                </a:r>
                <a:r>
                  <a:rPr lang="en-US" altLang="zh-CN" sz="2400" b="1" i="1" kern="0" dirty="0">
                    <a:solidFill>
                      <a:srgbClr val="FF0000"/>
                    </a:solidFill>
                    <a:effectLst/>
                    <a:latin typeface="Times New Roman" panose="02020603050405020304" pitchFamily="18" charset="0"/>
                    <a:ea typeface="Times New Roman" panose="02020603050405020304" pitchFamily="18" charset="0"/>
                  </a:rPr>
                  <a:t>v</a:t>
                </a:r>
                <a:r>
                  <a:rPr lang="en-US" altLang="zh-CN" sz="2400" b="1" kern="0" baseline="-25000" dirty="0">
                    <a:solidFill>
                      <a:srgbClr val="FF0000"/>
                    </a:solidFill>
                    <a:effectLst/>
                    <a:latin typeface="Times New Roman" panose="02020603050405020304" pitchFamily="18" charset="0"/>
                    <a:ea typeface="Times New Roman" panose="02020603050405020304" pitchFamily="18" charset="0"/>
                  </a:rPr>
                  <a:t>0</a:t>
                </a:r>
                <a:r>
                  <a:rPr lang="en-US" altLang="zh-CN" sz="2400" b="1" kern="0" dirty="0">
                    <a:solidFill>
                      <a:srgbClr val="FF0000"/>
                    </a:solidFill>
                    <a:effectLst/>
                    <a:latin typeface="Times New Roman" panose="02020603050405020304" pitchFamily="18" charset="0"/>
                    <a:ea typeface="Times New Roman" panose="02020603050405020304" pitchFamily="18" charset="0"/>
                  </a:rPr>
                  <a:t>=10</a:t>
                </a:r>
                <a:r>
                  <a:rPr lang="en-US" altLang="zh-CN" sz="2400" b="1" i="1" kern="0" dirty="0">
                    <a:solidFill>
                      <a:srgbClr val="FF0000"/>
                    </a:solidFill>
                    <a:effectLst/>
                    <a:latin typeface="Times New Roman" panose="02020603050405020304" pitchFamily="18" charset="0"/>
                    <a:ea typeface="Times New Roman" panose="02020603050405020304" pitchFamily="18" charset="0"/>
                  </a:rPr>
                  <a:t>m</a:t>
                </a:r>
                <a:r>
                  <a:rPr lang="en-US" altLang="zh-CN" sz="2400" b="1" kern="0" dirty="0">
                    <a:solidFill>
                      <a:srgbClr val="FF0000"/>
                    </a:solidFill>
                    <a:effectLst/>
                    <a:latin typeface="Times New Roman" panose="02020603050405020304" pitchFamily="18" charset="0"/>
                    <a:ea typeface="Times New Roman" panose="02020603050405020304" pitchFamily="18" charset="0"/>
                  </a:rPr>
                  <a:t>/</a:t>
                </a:r>
                <a:r>
                  <a:rPr lang="en-US" altLang="zh-CN" sz="2400" b="1" i="1" kern="0" dirty="0">
                    <a:solidFill>
                      <a:srgbClr val="FF0000"/>
                    </a:solidFill>
                    <a:effectLst/>
                    <a:latin typeface="Times New Roman" panose="02020603050405020304" pitchFamily="18" charset="0"/>
                    <a:ea typeface="Times New Roman" panose="02020603050405020304" pitchFamily="18" charset="0"/>
                  </a:rPr>
                  <a:t>s</a:t>
                </a:r>
                <a:r>
                  <a:rPr lang="zh-CN" altLang="zh-CN" sz="2400" b="1" kern="0" dirty="0">
                    <a:solidFill>
                      <a:srgbClr val="FF0000"/>
                    </a:solidFill>
                    <a:cs typeface="宋体" panose="02010600030101010101" pitchFamily="2" charset="-122"/>
                  </a:rPr>
                  <a:t>，平抛运动在竖直方向做自由落体运动，则小球的运动时间为</a:t>
                </a:r>
                <a:r>
                  <a:rPr lang="en-US" altLang="zh-CN" sz="2400" b="1" i="1" kern="0" dirty="0">
                    <a:solidFill>
                      <a:srgbClr val="FF0000"/>
                    </a:solidFill>
                    <a:effectLst/>
                    <a:latin typeface="Times New Roman" panose="02020603050405020304" pitchFamily="18" charset="0"/>
                    <a:ea typeface="Times New Roman" panose="02020603050405020304" pitchFamily="18" charset="0"/>
                  </a:rPr>
                  <a:t>t</a:t>
                </a:r>
                <a:r>
                  <a:rPr lang="en-US" altLang="zh-CN" sz="2400" b="1" kern="0" dirty="0">
                    <a:solidFill>
                      <a:srgbClr val="FF0000"/>
                    </a:solidFill>
                    <a:effectLst/>
                    <a:latin typeface="Times New Roman" panose="02020603050405020304" pitchFamily="18" charset="0"/>
                    <a:ea typeface="Times New Roman" panose="02020603050405020304" pitchFamily="18" charset="0"/>
                  </a:rPr>
                  <a:t>=</a:t>
                </a:r>
                <a14:m>
                  <m:oMath xmlns:m="http://schemas.openxmlformats.org/officeDocument/2006/math">
                    <m:f>
                      <m:fPr>
                        <m:ctrlPr>
                          <a:rPr lang="zh-CN" altLang="zh-CN" sz="2400" b="1" i="1">
                            <a:solidFill>
                              <a:srgbClr val="FF0000"/>
                            </a:solidFill>
                            <a:effectLst/>
                            <a:latin typeface="Cambria Math" panose="02040503050406030204" pitchFamily="18" charset="0"/>
                            <a:ea typeface="Cambria Math" panose="02040503050406030204" pitchFamily="18" charset="0"/>
                          </a:rPr>
                        </m:ctrlPr>
                      </m:fPr>
                      <m:num>
                        <m:sSub>
                          <m:sSubPr>
                            <m:ctrlPr>
                              <a:rPr lang="zh-CN" altLang="zh-CN" sz="2400" b="1" i="1">
                                <a:solidFill>
                                  <a:srgbClr val="FF0000"/>
                                </a:solidFill>
                                <a:effectLst/>
                                <a:latin typeface="Cambria Math" panose="02040503050406030204" pitchFamily="18" charset="0"/>
                                <a:ea typeface="Cambria Math" panose="02040503050406030204" pitchFamily="18" charset="0"/>
                              </a:rPr>
                            </m:ctrlPr>
                          </m:sSubPr>
                          <m:e>
                            <m:r>
                              <a:rPr lang="en-US" altLang="zh-CN" sz="2400" b="1" i="1">
                                <a:solidFill>
                                  <a:srgbClr val="FF0000"/>
                                </a:solidFill>
                                <a:latin typeface="Cambria Math" panose="02040503050406030204" pitchFamily="18" charset="0"/>
                                <a:cs typeface="Cambria Math" panose="02040503050406030204" pitchFamily="18" charset="0"/>
                              </a:rPr>
                              <m:t>𝒗</m:t>
                            </m:r>
                          </m:e>
                          <m:sub>
                            <m:r>
                              <a:rPr lang="en-US" altLang="zh-CN" sz="2400" b="1" i="1">
                                <a:solidFill>
                                  <a:srgbClr val="FF0000"/>
                                </a:solidFill>
                                <a:latin typeface="Cambria Math" panose="02040503050406030204" pitchFamily="18" charset="0"/>
                                <a:cs typeface="Cambria Math" panose="02040503050406030204" pitchFamily="18" charset="0"/>
                              </a:rPr>
                              <m:t>𝒚</m:t>
                            </m:r>
                          </m:sub>
                        </m:sSub>
                      </m:num>
                      <m:den>
                        <m:r>
                          <a:rPr lang="en-US" altLang="zh-CN" sz="2400" b="1" i="1">
                            <a:solidFill>
                              <a:srgbClr val="FF0000"/>
                            </a:solidFill>
                            <a:latin typeface="Cambria Math" panose="02040503050406030204" pitchFamily="18" charset="0"/>
                            <a:cs typeface="Cambria Math" panose="02040503050406030204" pitchFamily="18" charset="0"/>
                          </a:rPr>
                          <m:t>𝒈</m:t>
                        </m:r>
                      </m:den>
                    </m:f>
                  </m:oMath>
                </a14:m>
                <a:r>
                  <a:rPr lang="en-US" altLang="zh-CN" sz="2400" b="1" kern="0" dirty="0">
                    <a:solidFill>
                      <a:srgbClr val="FF0000"/>
                    </a:solidFill>
                    <a:effectLst/>
                    <a:latin typeface="Times New Roman" panose="02020603050405020304" pitchFamily="18" charset="0"/>
                    <a:ea typeface="Times New Roman" panose="02020603050405020304" pitchFamily="18" charset="0"/>
                  </a:rPr>
                  <a:t>=</a:t>
                </a:r>
                <a14:m>
                  <m:oMath xmlns:m="http://schemas.openxmlformats.org/officeDocument/2006/math">
                    <m:f>
                      <m:fPr>
                        <m:ctrlPr>
                          <a:rPr lang="zh-CN" altLang="zh-CN" sz="2400" b="1" i="1">
                            <a:solidFill>
                              <a:srgbClr val="FF0000"/>
                            </a:solidFill>
                            <a:effectLst/>
                            <a:latin typeface="Cambria Math" panose="02040503050406030204" pitchFamily="18" charset="0"/>
                            <a:ea typeface="Cambria Math" panose="02040503050406030204" pitchFamily="18" charset="0"/>
                          </a:rPr>
                        </m:ctrlPr>
                      </m:fPr>
                      <m:num>
                        <m:r>
                          <a:rPr lang="en-US" altLang="zh-CN" sz="2400" b="1" i="1">
                            <a:solidFill>
                              <a:srgbClr val="FF0000"/>
                            </a:solidFill>
                            <a:latin typeface="Cambria Math" panose="02040503050406030204" pitchFamily="18" charset="0"/>
                            <a:cs typeface="Cambria Math" panose="02040503050406030204" pitchFamily="18" charset="0"/>
                          </a:rPr>
                          <m:t>𝟏𝟎</m:t>
                        </m:r>
                      </m:num>
                      <m:den>
                        <m:r>
                          <a:rPr lang="en-US" altLang="zh-CN" sz="2400" b="1" i="1">
                            <a:solidFill>
                              <a:srgbClr val="FF0000"/>
                            </a:solidFill>
                            <a:latin typeface="Cambria Math" panose="02040503050406030204" pitchFamily="18" charset="0"/>
                            <a:cs typeface="Cambria Math" panose="02040503050406030204" pitchFamily="18" charset="0"/>
                          </a:rPr>
                          <m:t>𝟏𝟎</m:t>
                        </m:r>
                      </m:den>
                    </m:f>
                    <m:r>
                      <a:rPr lang="en-US" altLang="zh-CN" sz="2400" b="1" i="1">
                        <a:solidFill>
                          <a:srgbClr val="FF0000"/>
                        </a:solidFill>
                        <a:latin typeface="Cambria Math" panose="02040503050406030204" pitchFamily="18" charset="0"/>
                        <a:cs typeface="Cambria Math" panose="02040503050406030204" pitchFamily="18" charset="0"/>
                      </a:rPr>
                      <m:t>𝒔</m:t>
                    </m:r>
                    <m:r>
                      <a:rPr lang="en-US" altLang="zh-CN" sz="2400" b="1" i="1">
                        <a:solidFill>
                          <a:srgbClr val="FF0000"/>
                        </a:solidFill>
                        <a:latin typeface="Cambria Math" panose="02040503050406030204" pitchFamily="18" charset="0"/>
                        <a:cs typeface="Cambria Math" panose="02040503050406030204" pitchFamily="18" charset="0"/>
                      </a:rPr>
                      <m:t>=</m:t>
                    </m:r>
                    <m:r>
                      <a:rPr lang="en-US" altLang="zh-CN" sz="2400" b="1" i="1">
                        <a:solidFill>
                          <a:srgbClr val="FF0000"/>
                        </a:solidFill>
                        <a:latin typeface="Cambria Math" panose="02040503050406030204" pitchFamily="18" charset="0"/>
                        <a:cs typeface="Cambria Math" panose="02040503050406030204" pitchFamily="18" charset="0"/>
                      </a:rPr>
                      <m:t>𝟏</m:t>
                    </m:r>
                    <m:r>
                      <a:rPr lang="en-US" altLang="zh-CN" sz="2400" b="1" i="1">
                        <a:solidFill>
                          <a:srgbClr val="FF0000"/>
                        </a:solidFill>
                        <a:latin typeface="Cambria Math" panose="02040503050406030204" pitchFamily="18" charset="0"/>
                        <a:cs typeface="Cambria Math" panose="02040503050406030204" pitchFamily="18" charset="0"/>
                      </a:rPr>
                      <m:t>𝒔</m:t>
                    </m:r>
                  </m:oMath>
                </a14:m>
                <a:r>
                  <a:rPr lang="zh-CN" altLang="zh-CN" sz="2400" b="1" kern="0" dirty="0">
                    <a:solidFill>
                      <a:srgbClr val="FF0000"/>
                    </a:solidFill>
                    <a:cs typeface="宋体" panose="02010600030101010101" pitchFamily="2" charset="-122"/>
                  </a:rPr>
                  <a:t>；</a:t>
                </a:r>
                <a:br>
                  <a:rPr lang="en-US" altLang="zh-CN" sz="2400" b="1" kern="0" dirty="0">
                    <a:solidFill>
                      <a:srgbClr val="FF0000"/>
                    </a:solidFill>
                    <a:cs typeface="宋体" panose="02010600030101010101" pitchFamily="2" charset="-122"/>
                  </a:rPr>
                </a:br>
                <a:r>
                  <a:rPr lang="zh-CN" altLang="zh-CN" sz="2400" b="1" kern="0" dirty="0">
                    <a:solidFill>
                      <a:srgbClr val="FF0000"/>
                    </a:solidFill>
                    <a:cs typeface="宋体" panose="02010600030101010101" pitchFamily="2" charset="-122"/>
                  </a:rPr>
                  <a:t>小球抛出点离地面的高度为</a:t>
                </a:r>
                <a:r>
                  <a:rPr lang="en-US" altLang="zh-CN" sz="2400" b="1" i="1" kern="0" dirty="0">
                    <a:solidFill>
                      <a:srgbClr val="FF0000"/>
                    </a:solidFill>
                    <a:effectLst/>
                    <a:latin typeface="Times New Roman" panose="02020603050405020304" pitchFamily="18" charset="0"/>
                    <a:ea typeface="Times New Roman" panose="02020603050405020304" pitchFamily="18" charset="0"/>
                  </a:rPr>
                  <a:t>h</a:t>
                </a:r>
                <a:r>
                  <a:rPr lang="en-US" altLang="zh-CN" sz="2400" b="1" kern="0" dirty="0">
                    <a:solidFill>
                      <a:srgbClr val="FF0000"/>
                    </a:solidFill>
                    <a:effectLst/>
                    <a:latin typeface="Times New Roman" panose="02020603050405020304" pitchFamily="18" charset="0"/>
                    <a:ea typeface="Times New Roman" panose="02020603050405020304" pitchFamily="18" charset="0"/>
                  </a:rPr>
                  <a:t>=</a:t>
                </a:r>
                <a14:m>
                  <m:oMath xmlns:m="http://schemas.openxmlformats.org/officeDocument/2006/math">
                    <m:f>
                      <m:fPr>
                        <m:ctrlPr>
                          <a:rPr lang="zh-CN" altLang="zh-CN" sz="2400" b="1" i="1">
                            <a:solidFill>
                              <a:srgbClr val="FF0000"/>
                            </a:solidFill>
                            <a:effectLst/>
                            <a:latin typeface="Cambria Math" panose="02040503050406030204" pitchFamily="18" charset="0"/>
                            <a:ea typeface="Cambria Math" panose="02040503050406030204" pitchFamily="18" charset="0"/>
                          </a:rPr>
                        </m:ctrlPr>
                      </m:fPr>
                      <m:num>
                        <m:r>
                          <a:rPr lang="en-US" altLang="zh-CN" sz="2400" b="1" i="1">
                            <a:solidFill>
                              <a:srgbClr val="FF0000"/>
                            </a:solidFill>
                            <a:latin typeface="Cambria Math" panose="02040503050406030204" pitchFamily="18" charset="0"/>
                            <a:cs typeface="Cambria Math" panose="02040503050406030204" pitchFamily="18" charset="0"/>
                          </a:rPr>
                          <m:t>𝟏</m:t>
                        </m:r>
                      </m:num>
                      <m:den>
                        <m:r>
                          <a:rPr lang="en-US" altLang="zh-CN" sz="2400" b="1" i="1">
                            <a:solidFill>
                              <a:srgbClr val="FF0000"/>
                            </a:solidFill>
                            <a:latin typeface="Cambria Math" panose="02040503050406030204" pitchFamily="18" charset="0"/>
                            <a:cs typeface="Cambria Math" panose="02040503050406030204" pitchFamily="18" charset="0"/>
                          </a:rPr>
                          <m:t>𝟐</m:t>
                        </m:r>
                      </m:den>
                    </m:f>
                  </m:oMath>
                </a14:m>
                <a:r>
                  <a:rPr lang="en-US" altLang="zh-CN" sz="2400" b="1" i="1" kern="0" dirty="0">
                    <a:solidFill>
                      <a:srgbClr val="FF0000"/>
                    </a:solidFill>
                    <a:effectLst/>
                    <a:latin typeface="Times New Roman" panose="02020603050405020304" pitchFamily="18" charset="0"/>
                    <a:ea typeface="Times New Roman" panose="02020603050405020304" pitchFamily="18" charset="0"/>
                  </a:rPr>
                  <a:t>gt</a:t>
                </a:r>
                <a:r>
                  <a:rPr lang="en-US" altLang="zh-CN" sz="2400" b="1" kern="0" baseline="30000" dirty="0">
                    <a:solidFill>
                      <a:srgbClr val="FF0000"/>
                    </a:solidFill>
                    <a:effectLst/>
                    <a:latin typeface="Times New Roman" panose="02020603050405020304" pitchFamily="18" charset="0"/>
                    <a:ea typeface="Times New Roman" panose="02020603050405020304" pitchFamily="18" charset="0"/>
                  </a:rPr>
                  <a:t>2</a:t>
                </a:r>
                <a:r>
                  <a:rPr lang="en-US" altLang="zh-CN" sz="2400" b="1" kern="0" dirty="0">
                    <a:solidFill>
                      <a:srgbClr val="FF0000"/>
                    </a:solidFill>
                    <a:effectLst/>
                    <a:latin typeface="Times New Roman" panose="02020603050405020304" pitchFamily="18" charset="0"/>
                    <a:ea typeface="Times New Roman" panose="02020603050405020304" pitchFamily="18" charset="0"/>
                  </a:rPr>
                  <a:t>=5</a:t>
                </a:r>
                <a:r>
                  <a:rPr lang="en-US" altLang="zh-CN" sz="2400" b="1" i="1" kern="0" dirty="0">
                    <a:solidFill>
                      <a:srgbClr val="FF0000"/>
                    </a:solidFill>
                    <a:effectLst/>
                    <a:latin typeface="Times New Roman" panose="02020603050405020304" pitchFamily="18" charset="0"/>
                    <a:ea typeface="Times New Roman" panose="02020603050405020304" pitchFamily="18" charset="0"/>
                  </a:rPr>
                  <a:t>m</a:t>
                </a:r>
                <a:r>
                  <a:rPr lang="zh-CN" altLang="zh-CN" sz="2400" b="1" kern="0" dirty="0">
                    <a:solidFill>
                      <a:srgbClr val="FF0000"/>
                    </a:solidFill>
                    <a:cs typeface="宋体" panose="02010600030101010101" pitchFamily="2" charset="-122"/>
                  </a:rPr>
                  <a:t>，故</a:t>
                </a:r>
                <a:r>
                  <a:rPr lang="en-US" altLang="zh-CN" sz="2400" b="1" i="1" kern="0" dirty="0">
                    <a:solidFill>
                      <a:srgbClr val="FF0000"/>
                    </a:solidFill>
                    <a:effectLst/>
                    <a:latin typeface="Times New Roman" panose="02020603050405020304" pitchFamily="18" charset="0"/>
                    <a:ea typeface="Times New Roman" panose="02020603050405020304" pitchFamily="18" charset="0"/>
                  </a:rPr>
                  <a:t>AB</a:t>
                </a:r>
                <a:r>
                  <a:rPr lang="zh-CN" altLang="zh-CN" sz="2400" b="1" kern="0" dirty="0">
                    <a:solidFill>
                      <a:srgbClr val="FF0000"/>
                    </a:solidFill>
                    <a:cs typeface="宋体" panose="02010600030101010101" pitchFamily="2" charset="-122"/>
                  </a:rPr>
                  <a:t>错误；</a:t>
                </a:r>
                <a:br>
                  <a:rPr lang="en-US" altLang="zh-CN" sz="2400" b="1" kern="0" dirty="0">
                    <a:solidFill>
                      <a:srgbClr val="FF0000"/>
                    </a:solidFill>
                    <a:cs typeface="宋体" panose="02010600030101010101" pitchFamily="2" charset="-122"/>
                  </a:rPr>
                </a:br>
                <a:r>
                  <a:rPr lang="en-US" altLang="zh-CN" sz="2400" b="1" i="1" kern="0" dirty="0">
                    <a:solidFill>
                      <a:srgbClr val="FF0000"/>
                    </a:solidFill>
                    <a:effectLst/>
                    <a:latin typeface="Times New Roman" panose="02020603050405020304" pitchFamily="18" charset="0"/>
                    <a:ea typeface="Times New Roman" panose="02020603050405020304" pitchFamily="18" charset="0"/>
                  </a:rPr>
                  <a:t>CD</a:t>
                </a:r>
                <a:r>
                  <a:rPr lang="zh-CN" altLang="zh-CN" sz="2400" b="1" kern="0" dirty="0">
                    <a:solidFill>
                      <a:srgbClr val="FF0000"/>
                    </a:solidFill>
                    <a:cs typeface="宋体" panose="02010600030101010101" pitchFamily="2" charset="-122"/>
                  </a:rPr>
                  <a:t>、小球飞行的水平距离为</a:t>
                </a:r>
                <a:r>
                  <a:rPr lang="en-US" altLang="zh-CN" sz="2400" b="1" i="1" kern="0" dirty="0">
                    <a:solidFill>
                      <a:srgbClr val="FF0000"/>
                    </a:solidFill>
                    <a:effectLst/>
                    <a:latin typeface="Times New Roman" panose="02020603050405020304" pitchFamily="18" charset="0"/>
                    <a:ea typeface="Times New Roman" panose="02020603050405020304" pitchFamily="18" charset="0"/>
                  </a:rPr>
                  <a:t>x</a:t>
                </a:r>
                <a:r>
                  <a:rPr lang="en-US" altLang="zh-CN" sz="2400" b="1" kern="0" dirty="0">
                    <a:solidFill>
                      <a:srgbClr val="FF0000"/>
                    </a:solidFill>
                    <a:effectLst/>
                    <a:latin typeface="Times New Roman" panose="02020603050405020304" pitchFamily="18" charset="0"/>
                    <a:ea typeface="Times New Roman" panose="02020603050405020304" pitchFamily="18" charset="0"/>
                  </a:rPr>
                  <a:t>=</a:t>
                </a:r>
                <a:r>
                  <a:rPr lang="en-US" altLang="zh-CN" sz="2400" b="1" i="1" kern="0" dirty="0">
                    <a:solidFill>
                      <a:srgbClr val="FF0000"/>
                    </a:solidFill>
                    <a:effectLst/>
                    <a:latin typeface="Times New Roman" panose="02020603050405020304" pitchFamily="18" charset="0"/>
                    <a:ea typeface="Times New Roman" panose="02020603050405020304" pitchFamily="18" charset="0"/>
                  </a:rPr>
                  <a:t>v</a:t>
                </a:r>
                <a:r>
                  <a:rPr lang="en-US" altLang="zh-CN" sz="2400" b="1" kern="0" baseline="-25000" dirty="0">
                    <a:solidFill>
                      <a:srgbClr val="FF0000"/>
                    </a:solidFill>
                    <a:effectLst/>
                    <a:latin typeface="Times New Roman" panose="02020603050405020304" pitchFamily="18" charset="0"/>
                    <a:ea typeface="Times New Roman" panose="02020603050405020304" pitchFamily="18" charset="0"/>
                  </a:rPr>
                  <a:t>0</a:t>
                </a:r>
                <a:r>
                  <a:rPr lang="en-US" altLang="zh-CN" sz="2400" b="1" i="1" kern="0" dirty="0">
                    <a:solidFill>
                      <a:srgbClr val="FF0000"/>
                    </a:solidFill>
                    <a:effectLst/>
                    <a:latin typeface="Times New Roman" panose="02020603050405020304" pitchFamily="18" charset="0"/>
                    <a:ea typeface="Times New Roman" panose="02020603050405020304" pitchFamily="18" charset="0"/>
                  </a:rPr>
                  <a:t>t</a:t>
                </a:r>
                <a:r>
                  <a:rPr lang="en-US" altLang="zh-CN" sz="2400" b="1" kern="0" dirty="0">
                    <a:solidFill>
                      <a:srgbClr val="FF0000"/>
                    </a:solidFill>
                    <a:effectLst/>
                    <a:latin typeface="Times New Roman" panose="02020603050405020304" pitchFamily="18" charset="0"/>
                    <a:ea typeface="Times New Roman" panose="02020603050405020304" pitchFamily="18" charset="0"/>
                  </a:rPr>
                  <a:t>=10</a:t>
                </a:r>
                <a:r>
                  <a:rPr lang="en-US" altLang="zh-CN" sz="2400" b="1" i="1" kern="0" dirty="0">
                    <a:solidFill>
                      <a:srgbClr val="FF0000"/>
                    </a:solidFill>
                    <a:effectLst/>
                    <a:latin typeface="Times New Roman" panose="02020603050405020304" pitchFamily="18" charset="0"/>
                    <a:ea typeface="Times New Roman" panose="02020603050405020304" pitchFamily="18" charset="0"/>
                  </a:rPr>
                  <a:t>m</a:t>
                </a:r>
                <a:r>
                  <a:rPr lang="zh-CN" altLang="zh-CN" sz="2400" b="1" kern="0" dirty="0">
                    <a:solidFill>
                      <a:srgbClr val="FF0000"/>
                    </a:solidFill>
                    <a:cs typeface="宋体" panose="02010600030101010101" pitchFamily="2" charset="-122"/>
                  </a:rPr>
                  <a:t>，故</a:t>
                </a:r>
                <a:r>
                  <a:rPr lang="en-US" altLang="zh-CN" sz="2400" b="1" i="1" kern="0" dirty="0">
                    <a:solidFill>
                      <a:srgbClr val="FF0000"/>
                    </a:solidFill>
                    <a:effectLst/>
                    <a:latin typeface="Times New Roman" panose="02020603050405020304" pitchFamily="18" charset="0"/>
                    <a:ea typeface="Times New Roman" panose="02020603050405020304" pitchFamily="18" charset="0"/>
                  </a:rPr>
                  <a:t>C</a:t>
                </a:r>
                <a:r>
                  <a:rPr lang="zh-CN" altLang="zh-CN" sz="2400" b="1" kern="0" dirty="0">
                    <a:solidFill>
                      <a:srgbClr val="FF0000"/>
                    </a:solidFill>
                    <a:cs typeface="宋体" panose="02010600030101010101" pitchFamily="2" charset="-122"/>
                  </a:rPr>
                  <a:t>正确，</a:t>
                </a:r>
                <a:r>
                  <a:rPr lang="en-US" altLang="zh-CN" sz="2400" b="1" i="1" kern="0" dirty="0">
                    <a:solidFill>
                      <a:srgbClr val="FF0000"/>
                    </a:solidFill>
                    <a:effectLst/>
                    <a:latin typeface="Times New Roman" panose="02020603050405020304" pitchFamily="18" charset="0"/>
                    <a:ea typeface="Times New Roman" panose="02020603050405020304" pitchFamily="18" charset="0"/>
                  </a:rPr>
                  <a:t>D</a:t>
                </a:r>
                <a:r>
                  <a:rPr lang="zh-CN" altLang="zh-CN" sz="2400" b="1" kern="0" dirty="0">
                    <a:solidFill>
                      <a:srgbClr val="FF0000"/>
                    </a:solidFill>
                    <a:cs typeface="宋体" panose="02010600030101010101" pitchFamily="2" charset="-122"/>
                  </a:rPr>
                  <a:t>错误。</a:t>
                </a:r>
                <a:br>
                  <a:rPr lang="en-US" altLang="zh-CN" kern="0" dirty="0">
                    <a:cs typeface="宋体" panose="02010600030101010101" pitchFamily="2" charset="-122"/>
                  </a:rPr>
                </a:br>
                <a:endParaRPr lang="zh-CN" altLang="en-US" dirty="0"/>
              </a:p>
            </p:txBody>
          </p:sp>
        </mc:Choice>
        <mc:Fallback xmlns="">
          <p:sp>
            <p:nvSpPr>
              <p:cNvPr id="7" name="矩形 6">
                <a:extLst>
                  <a:ext uri="{FF2B5EF4-FFF2-40B4-BE49-F238E27FC236}">
                    <a16:creationId xmlns:a16="http://schemas.microsoft.com/office/drawing/2014/main" id="{8B598CA9-AA8C-4646-9FD7-F7DEFAAAA436}"/>
                  </a:ext>
                </a:extLst>
              </p:cNvPr>
              <p:cNvSpPr>
                <a:spLocks noRot="1" noChangeAspect="1" noMove="1" noResize="1" noEditPoints="1" noAdjustHandles="1" noChangeArrowheads="1" noChangeShapeType="1" noTextEdit="1"/>
              </p:cNvSpPr>
              <p:nvPr/>
            </p:nvSpPr>
            <p:spPr>
              <a:xfrm>
                <a:off x="710007" y="3587764"/>
                <a:ext cx="7723985" cy="3489417"/>
              </a:xfrm>
              <a:prstGeom prst="rect">
                <a:avLst/>
              </a:prstGeom>
              <a:blipFill>
                <a:blip r:embed="rId3"/>
                <a:stretch>
                  <a:fillRect l="-1183" t="-1923" r="-631"/>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691790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内容占位符 3">
                <a:extLst>
                  <a:ext uri="{FF2B5EF4-FFF2-40B4-BE49-F238E27FC236}">
                    <a16:creationId xmlns:a16="http://schemas.microsoft.com/office/drawing/2014/main" id="{BF86B404-A280-4C89-A035-D22E96B02A21}"/>
                  </a:ext>
                </a:extLst>
              </p:cNvPr>
              <p:cNvSpPr>
                <a:spLocks noGrp="1"/>
              </p:cNvSpPr>
              <p:nvPr>
                <p:ph idx="1"/>
              </p:nvPr>
            </p:nvSpPr>
            <p:spPr>
              <a:xfrm>
                <a:off x="457200" y="260648"/>
                <a:ext cx="8229600" cy="2031325"/>
              </a:xfrm>
              <a:prstGeom prst="rect">
                <a:avLst/>
              </a:prstGeom>
            </p:spPr>
            <p:txBody>
              <a:bodyPr>
                <a:spAutoFit/>
              </a:bodyPr>
              <a:lstStyle/>
              <a:p>
                <a:pPr marL="0" lvl="0" indent="0" fontAlgn="ctr">
                  <a:spcAft>
                    <a:spcPts val="0"/>
                  </a:spcAft>
                  <a:buNone/>
                </a:pPr>
                <a:r>
                  <a:rPr lang="en-US" altLang="zh-CN" kern="0" dirty="0">
                    <a:latin typeface="Cambria Math" panose="02040503050406030204" pitchFamily="18" charset="0"/>
                    <a:cs typeface="宋体" panose="02010600030101010101" pitchFamily="2" charset="-122"/>
                  </a:rPr>
                  <a:t>4</a:t>
                </a:r>
                <a:r>
                  <a:rPr lang="zh-CN" altLang="en-US" kern="0" dirty="0">
                    <a:latin typeface="Cambria Math" panose="02040503050406030204" pitchFamily="18" charset="0"/>
                    <a:cs typeface="宋体" panose="02010600030101010101" pitchFamily="2" charset="-122"/>
                  </a:rPr>
                  <a:t>、</a:t>
                </a:r>
                <a:r>
                  <a:rPr lang="zh-CN" altLang="zh-CN" kern="0" dirty="0">
                    <a:latin typeface="Cambria Math" panose="02040503050406030204" pitchFamily="18" charset="0"/>
                    <a:cs typeface="宋体" panose="02010600030101010101" pitchFamily="2" charset="-122"/>
                  </a:rPr>
                  <a:t>将一小球以初速度</a:t>
                </a:r>
                <a:r>
                  <a:rPr lang="en-US" altLang="zh-CN" sz="1800" i="1" kern="0" dirty="0">
                    <a:effectLst/>
                    <a:latin typeface="Times New Roman" panose="02020603050405020304" pitchFamily="18" charset="0"/>
                    <a:ea typeface="Times New Roman" panose="02020603050405020304" pitchFamily="18" charset="0"/>
                    <a:cs typeface="Cambria Math" panose="02040503050406030204" pitchFamily="18" charset="0"/>
                  </a:rPr>
                  <a:t>v</a:t>
                </a:r>
                <a:r>
                  <a:rPr lang="en-US" altLang="zh-CN" sz="1800" kern="0" baseline="-25000" dirty="0">
                    <a:effectLst/>
                    <a:latin typeface="Times New Roman" panose="02020603050405020304" pitchFamily="18" charset="0"/>
                    <a:ea typeface="Times New Roman" panose="02020603050405020304" pitchFamily="18" charset="0"/>
                    <a:cs typeface="Cambria Math" panose="02040503050406030204" pitchFamily="18" charset="0"/>
                  </a:rPr>
                  <a:t>0</a:t>
                </a:r>
                <a:r>
                  <a:rPr lang="en-US" altLang="zh-CN" sz="1800" kern="0" dirty="0">
                    <a:effectLst/>
                    <a:latin typeface="Times New Roman" panose="02020603050405020304" pitchFamily="18" charset="0"/>
                    <a:ea typeface="Times New Roman" panose="02020603050405020304" pitchFamily="18" charset="0"/>
                    <a:cs typeface="Cambria Math" panose="02040503050406030204" pitchFamily="18" charset="0"/>
                  </a:rPr>
                  <a:t>=4</a:t>
                </a:r>
                <a:r>
                  <a:rPr lang="en-US" altLang="zh-CN" sz="1800" i="1" kern="0" dirty="0">
                    <a:effectLst/>
                    <a:latin typeface="Times New Roman" panose="02020603050405020304" pitchFamily="18" charset="0"/>
                    <a:ea typeface="Times New Roman" panose="02020603050405020304" pitchFamily="18" charset="0"/>
                    <a:cs typeface="Cambria Math" panose="02040503050406030204" pitchFamily="18" charset="0"/>
                  </a:rPr>
                  <a:t>m</a:t>
                </a:r>
                <a:r>
                  <a:rPr lang="zh-CN" altLang="zh-CN" kern="0" dirty="0">
                    <a:latin typeface="Cambria Math" panose="02040503050406030204" pitchFamily="18" charset="0"/>
                    <a:cs typeface="宋体" panose="02010600030101010101" pitchFamily="2" charset="-122"/>
                  </a:rPr>
                  <a:t>／</a:t>
                </a:r>
                <a:r>
                  <a:rPr lang="en-US" altLang="zh-CN" sz="1800" i="1" kern="0" dirty="0">
                    <a:effectLst/>
                    <a:latin typeface="Times New Roman" panose="02020603050405020304" pitchFamily="18" charset="0"/>
                    <a:ea typeface="Times New Roman" panose="02020603050405020304" pitchFamily="18" charset="0"/>
                    <a:cs typeface="Cambria Math" panose="02040503050406030204" pitchFamily="18" charset="0"/>
                  </a:rPr>
                  <a:t>s</a:t>
                </a:r>
                <a:r>
                  <a:rPr lang="zh-CN" altLang="zh-CN" kern="0" dirty="0">
                    <a:latin typeface="Cambria Math" panose="02040503050406030204" pitchFamily="18" charset="0"/>
                    <a:cs typeface="宋体" panose="02010600030101010101" pitchFamily="2" charset="-122"/>
                  </a:rPr>
                  <a:t>水平抛出，经</a:t>
                </a:r>
                <a:r>
                  <a:rPr lang="en-US" altLang="zh-CN" sz="1800" kern="0" dirty="0">
                    <a:effectLst/>
                    <a:latin typeface="Times New Roman" panose="02020603050405020304" pitchFamily="18" charset="0"/>
                    <a:ea typeface="Times New Roman" panose="02020603050405020304" pitchFamily="18" charset="0"/>
                    <a:cs typeface="Cambria Math" panose="02040503050406030204" pitchFamily="18" charset="0"/>
                  </a:rPr>
                  <a:t>0.6</a:t>
                </a:r>
                <a:r>
                  <a:rPr lang="en-US" altLang="zh-CN" sz="1800" i="1" kern="0" dirty="0">
                    <a:effectLst/>
                    <a:latin typeface="Times New Roman" panose="02020603050405020304" pitchFamily="18" charset="0"/>
                    <a:ea typeface="Times New Roman" panose="02020603050405020304" pitchFamily="18" charset="0"/>
                    <a:cs typeface="Cambria Math" panose="02040503050406030204" pitchFamily="18" charset="0"/>
                  </a:rPr>
                  <a:t>s</a:t>
                </a:r>
                <a:r>
                  <a:rPr lang="zh-CN" altLang="zh-CN" kern="0" dirty="0">
                    <a:latin typeface="Cambria Math" panose="02040503050406030204" pitchFamily="18" charset="0"/>
                    <a:cs typeface="宋体" panose="02010600030101010101" pitchFamily="2" charset="-122"/>
                  </a:rPr>
                  <a:t>落地，</a:t>
                </a:r>
                <a:r>
                  <a:rPr lang="en-US" altLang="zh-CN" sz="1800" i="1" kern="0" dirty="0">
                    <a:effectLst/>
                    <a:latin typeface="Times New Roman" panose="02020603050405020304" pitchFamily="18" charset="0"/>
                    <a:ea typeface="Times New Roman" panose="02020603050405020304" pitchFamily="18" charset="0"/>
                    <a:cs typeface="Cambria Math" panose="02040503050406030204" pitchFamily="18" charset="0"/>
                  </a:rPr>
                  <a:t>g</a:t>
                </a:r>
                <a:r>
                  <a:rPr lang="zh-CN" altLang="zh-CN" kern="0" dirty="0">
                    <a:latin typeface="Cambria Math" panose="02040503050406030204" pitchFamily="18" charset="0"/>
                    <a:cs typeface="宋体" panose="02010600030101010101" pitchFamily="2" charset="-122"/>
                  </a:rPr>
                  <a:t>取</a:t>
                </a:r>
                <a:r>
                  <a:rPr lang="en-US" altLang="zh-CN" sz="1800" kern="0" dirty="0">
                    <a:effectLst/>
                    <a:latin typeface="Times New Roman" panose="02020603050405020304" pitchFamily="18" charset="0"/>
                    <a:ea typeface="Times New Roman" panose="02020603050405020304" pitchFamily="18" charset="0"/>
                    <a:cs typeface="Cambria Math" panose="02040503050406030204" pitchFamily="18" charset="0"/>
                  </a:rPr>
                  <a:t>10</a:t>
                </a:r>
                <a:r>
                  <a:rPr lang="en-US" altLang="zh-CN" sz="1800" i="1" kern="0" dirty="0">
                    <a:effectLst/>
                    <a:latin typeface="Times New Roman" panose="02020603050405020304" pitchFamily="18" charset="0"/>
                    <a:ea typeface="Times New Roman" panose="02020603050405020304" pitchFamily="18" charset="0"/>
                    <a:cs typeface="Cambria Math" panose="02040503050406030204" pitchFamily="18" charset="0"/>
                  </a:rPr>
                  <a:t>m</a:t>
                </a:r>
                <a:r>
                  <a:rPr lang="zh-CN" altLang="zh-CN" kern="0" dirty="0">
                    <a:latin typeface="Cambria Math" panose="02040503050406030204" pitchFamily="18" charset="0"/>
                    <a:cs typeface="宋体" panose="02010600030101010101" pitchFamily="2" charset="-122"/>
                  </a:rPr>
                  <a:t>／</a:t>
                </a:r>
                <a:r>
                  <a:rPr lang="en-US" altLang="zh-CN" sz="1800" i="1" kern="0" dirty="0">
                    <a:effectLst/>
                    <a:latin typeface="Times New Roman" panose="02020603050405020304" pitchFamily="18" charset="0"/>
                    <a:ea typeface="Times New Roman" panose="02020603050405020304" pitchFamily="18" charset="0"/>
                    <a:cs typeface="Cambria Math" panose="02040503050406030204" pitchFamily="18" charset="0"/>
                  </a:rPr>
                  <a:t>s</a:t>
                </a:r>
                <a:r>
                  <a:rPr lang="en-US" altLang="zh-CN" sz="1800" kern="0" baseline="30000" dirty="0">
                    <a:effectLst/>
                    <a:latin typeface="Times New Roman" panose="02020603050405020304" pitchFamily="18" charset="0"/>
                    <a:ea typeface="Times New Roman" panose="02020603050405020304" pitchFamily="18" charset="0"/>
                    <a:cs typeface="Cambria Math" panose="02040503050406030204" pitchFamily="18" charset="0"/>
                  </a:rPr>
                  <a:t>2</a:t>
                </a:r>
                <a:r>
                  <a:rPr lang="zh-CN" altLang="zh-CN" kern="0" dirty="0">
                    <a:latin typeface="Cambria Math" panose="02040503050406030204" pitchFamily="18" charset="0"/>
                    <a:cs typeface="宋体" panose="02010600030101010101" pitchFamily="2" charset="-122"/>
                  </a:rPr>
                  <a:t>，则小球在这段时间内的水平位移为（ </a:t>
                </a:r>
                <a:r>
                  <a:rPr lang="en-US" altLang="zh-CN" kern="0" dirty="0">
                    <a:latin typeface="Cambria Math" panose="02040503050406030204" pitchFamily="18" charset="0"/>
                    <a:cs typeface="宋体" panose="02010600030101010101" pitchFamily="2" charset="-122"/>
                  </a:rPr>
                  <a:t>  </a:t>
                </a:r>
                <a:r>
                  <a:rPr lang="zh-CN" altLang="zh-CN" kern="0" dirty="0">
                    <a:latin typeface="Cambria Math" panose="02040503050406030204" pitchFamily="18" charset="0"/>
                    <a:cs typeface="宋体" panose="02010600030101010101" pitchFamily="2" charset="-122"/>
                  </a:rPr>
                  <a:t>）</a:t>
                </a:r>
                <a:endParaRPr lang="zh-CN" altLang="zh-CN" kern="100" dirty="0">
                  <a:latin typeface="Cambria Math" panose="02040503050406030204" pitchFamily="18" charset="0"/>
                  <a:cs typeface="Cambria Math" panose="02040503050406030204" pitchFamily="18" charset="0"/>
                </a:endParaRPr>
              </a:p>
              <a:p>
                <a:pPr marL="266700" fontAlgn="ctr">
                  <a:spcAft>
                    <a:spcPts val="0"/>
                  </a:spcAft>
                  <a:tabLst>
                    <a:tab pos="1466850" algn="l"/>
                    <a:tab pos="2667000" algn="l"/>
                    <a:tab pos="3867150" algn="l"/>
                  </a:tabLst>
                </a:pPr>
                <a:r>
                  <a:rPr lang="en-US" altLang="zh-CN" sz="2400" kern="0" dirty="0">
                    <a:effectLst/>
                    <a:latin typeface="Times New Roman" panose="02020603050405020304" pitchFamily="18" charset="0"/>
                    <a:ea typeface="Times New Roman" panose="02020603050405020304" pitchFamily="18" charset="0"/>
                    <a:cs typeface="Cambria Math" panose="02040503050406030204" pitchFamily="18" charset="0"/>
                  </a:rPr>
                  <a:t>A. </a:t>
                </a:r>
                <a:r>
                  <a:rPr lang="zh-CN" altLang="zh-CN" kern="0" dirty="0">
                    <a:latin typeface="Cambria Math" panose="02040503050406030204" pitchFamily="18" charset="0"/>
                    <a:cs typeface="宋体" panose="02010600030101010101" pitchFamily="2" charset="-122"/>
                  </a:rPr>
                  <a:t>大于</a:t>
                </a:r>
                <a:r>
                  <a:rPr lang="en-US" altLang="zh-CN" sz="1800" kern="0" dirty="0">
                    <a:effectLst/>
                    <a:latin typeface="Times New Roman" panose="02020603050405020304" pitchFamily="18" charset="0"/>
                    <a:ea typeface="Times New Roman" panose="02020603050405020304" pitchFamily="18" charset="0"/>
                    <a:cs typeface="Cambria Math" panose="02040503050406030204" pitchFamily="18" charset="0"/>
                  </a:rPr>
                  <a:t>3</a:t>
                </a:r>
                <a:r>
                  <a:rPr lang="en-US" altLang="zh-CN" sz="1800" i="1" kern="0" dirty="0">
                    <a:effectLst/>
                    <a:latin typeface="Times New Roman" panose="02020603050405020304" pitchFamily="18" charset="0"/>
                    <a:ea typeface="Times New Roman" panose="02020603050405020304" pitchFamily="18" charset="0"/>
                    <a:cs typeface="Cambria Math" panose="02040503050406030204" pitchFamily="18" charset="0"/>
                  </a:rPr>
                  <a:t>m</a:t>
                </a:r>
                <a:r>
                  <a:rPr lang="en-US" altLang="zh-CN" sz="2400" kern="0" dirty="0">
                    <a:effectLst/>
                    <a:latin typeface="Times New Roman" panose="02020603050405020304" pitchFamily="18" charset="0"/>
                    <a:ea typeface="Times New Roman" panose="02020603050405020304" pitchFamily="18" charset="0"/>
                    <a:cs typeface="Cambria Math" panose="02040503050406030204" pitchFamily="18" charset="0"/>
                  </a:rPr>
                  <a:t>	B. </a:t>
                </a:r>
                <a:r>
                  <a:rPr lang="en-US" altLang="zh-CN" sz="1800" kern="0" dirty="0">
                    <a:effectLst/>
                    <a:latin typeface="Times New Roman" panose="02020603050405020304" pitchFamily="18" charset="0"/>
                    <a:ea typeface="Times New Roman" panose="02020603050405020304" pitchFamily="18" charset="0"/>
                    <a:cs typeface="Cambria Math" panose="02040503050406030204" pitchFamily="18" charset="0"/>
                  </a:rPr>
                  <a:t>3 </a:t>
                </a:r>
                <a:r>
                  <a:rPr lang="en-US" altLang="zh-CN" sz="1800" i="1" kern="0" dirty="0">
                    <a:effectLst/>
                    <a:latin typeface="Times New Roman" panose="02020603050405020304" pitchFamily="18" charset="0"/>
                    <a:ea typeface="Times New Roman" panose="02020603050405020304" pitchFamily="18" charset="0"/>
                    <a:cs typeface="Cambria Math" panose="02040503050406030204" pitchFamily="18" charset="0"/>
                  </a:rPr>
                  <a:t>m</a:t>
                </a:r>
                <a:r>
                  <a:rPr lang="en-US" altLang="zh-CN" sz="2400" kern="0" dirty="0">
                    <a:effectLst/>
                    <a:latin typeface="Times New Roman" panose="02020603050405020304" pitchFamily="18" charset="0"/>
                    <a:ea typeface="Times New Roman" panose="02020603050405020304" pitchFamily="18" charset="0"/>
                    <a:cs typeface="Cambria Math" panose="02040503050406030204" pitchFamily="18" charset="0"/>
                  </a:rPr>
                  <a:t>	C. </a:t>
                </a:r>
                <a14:m>
                  <m:oMath xmlns:m="http://schemas.openxmlformats.org/officeDocument/2006/math">
                    <m:r>
                      <a:rPr lang="en-US" altLang="zh-CN" i="1" kern="100">
                        <a:latin typeface="Cambria Math" panose="02040503050406030204" pitchFamily="18" charset="0"/>
                        <a:cs typeface="Cambria Math" panose="02040503050406030204" pitchFamily="18" charset="0"/>
                      </a:rPr>
                      <m:t>2.4</m:t>
                    </m:r>
                    <m:r>
                      <a:rPr lang="en-US" altLang="zh-CN" i="1" kern="100">
                        <a:latin typeface="Cambria Math" panose="02040503050406030204" pitchFamily="18" charset="0"/>
                        <a:cs typeface="Cambria Math" panose="02040503050406030204" pitchFamily="18" charset="0"/>
                      </a:rPr>
                      <m:t>𝑚</m:t>
                    </m:r>
                  </m:oMath>
                </a14:m>
                <a:r>
                  <a:rPr lang="en-US" altLang="zh-CN" sz="2400" kern="0" dirty="0">
                    <a:effectLst/>
                    <a:latin typeface="Times New Roman" panose="02020603050405020304" pitchFamily="18" charset="0"/>
                    <a:ea typeface="Times New Roman" panose="02020603050405020304" pitchFamily="18" charset="0"/>
                    <a:cs typeface="Cambria Math" panose="02040503050406030204" pitchFamily="18" charset="0"/>
                  </a:rPr>
                  <a:t>	D. </a:t>
                </a:r>
                <a14:m>
                  <m:oMath xmlns:m="http://schemas.openxmlformats.org/officeDocument/2006/math">
                    <m:r>
                      <a:rPr lang="en-US" altLang="zh-CN" i="1" kern="100">
                        <a:latin typeface="Cambria Math" panose="02040503050406030204" pitchFamily="18" charset="0"/>
                        <a:cs typeface="Cambria Math" panose="02040503050406030204" pitchFamily="18" charset="0"/>
                      </a:rPr>
                      <m:t>1.8</m:t>
                    </m:r>
                    <m:r>
                      <a:rPr lang="en-US" altLang="zh-CN" i="1" kern="100">
                        <a:latin typeface="Cambria Math" panose="02040503050406030204" pitchFamily="18" charset="0"/>
                        <a:cs typeface="Cambria Math" panose="02040503050406030204" pitchFamily="18" charset="0"/>
                      </a:rPr>
                      <m:t>𝑚</m:t>
                    </m:r>
                  </m:oMath>
                </a14:m>
                <a:endParaRPr lang="zh-CN" altLang="zh-CN" kern="100" dirty="0">
                  <a:latin typeface="Cambria Math" panose="02040503050406030204" pitchFamily="18" charset="0"/>
                  <a:cs typeface="Cambria Math" panose="02040503050406030204" pitchFamily="18" charset="0"/>
                </a:endParaRPr>
              </a:p>
            </p:txBody>
          </p:sp>
        </mc:Choice>
        <mc:Fallback xmlns="">
          <p:sp>
            <p:nvSpPr>
              <p:cNvPr id="4" name="内容占位符 3">
                <a:extLst>
                  <a:ext uri="{FF2B5EF4-FFF2-40B4-BE49-F238E27FC236}">
                    <a16:creationId xmlns:a16="http://schemas.microsoft.com/office/drawing/2014/main" id="{BF86B404-A280-4C89-A035-D22E96B02A21}"/>
                  </a:ext>
                </a:extLst>
              </p:cNvPr>
              <p:cNvSpPr>
                <a:spLocks noGrp="1" noRot="1" noChangeAspect="1" noMove="1" noResize="1" noEditPoints="1" noAdjustHandles="1" noChangeArrowheads="1" noChangeShapeType="1" noTextEdit="1"/>
              </p:cNvSpPr>
              <p:nvPr>
                <p:ph idx="1"/>
              </p:nvPr>
            </p:nvSpPr>
            <p:spPr>
              <a:xfrm>
                <a:off x="457200" y="260648"/>
                <a:ext cx="8229600" cy="2031325"/>
              </a:xfrm>
              <a:prstGeom prst="rect">
                <a:avLst/>
              </a:prstGeom>
              <a:blipFill>
                <a:blip r:embed="rId2"/>
                <a:stretch>
                  <a:fillRect l="-1704" t="-3904" r="-296" b="-8408"/>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6769260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19434E21-FC3A-4AA6-8A79-29D9E3A39B28}"/>
              </a:ext>
            </a:extLst>
          </p:cNvPr>
          <p:cNvSpPr>
            <a:spLocks noGrp="1"/>
          </p:cNvSpPr>
          <p:nvPr>
            <p:ph idx="1"/>
          </p:nvPr>
        </p:nvSpPr>
        <p:spPr>
          <a:xfrm>
            <a:off x="251520" y="116632"/>
            <a:ext cx="8229600" cy="3528392"/>
          </a:xfrm>
        </p:spPr>
        <p:txBody>
          <a:bodyPr/>
          <a:lstStyle/>
          <a:p>
            <a:pPr marL="0" lvl="0" indent="0" fontAlgn="ctr">
              <a:buNone/>
            </a:pPr>
            <a:r>
              <a:rPr lang="en-US" altLang="zh-CN" sz="2400" dirty="0"/>
              <a:t>5</a:t>
            </a:r>
            <a:r>
              <a:rPr lang="zh-CN" altLang="en-US" sz="2400" dirty="0"/>
              <a:t>、</a:t>
            </a:r>
            <a:r>
              <a:rPr lang="zh-CN" altLang="zh-CN" sz="2400" dirty="0"/>
              <a:t>“套圈圈”是许多人喜爱的一种游戏，如图所示，小孩和大人直立在界外同一位置，在同一竖直线上不同高度先后水平抛出小圆环，并恰好套中前方同一物体，假设小圆环的运动可视为平抛运动，则</a:t>
            </a:r>
            <a:r>
              <a:rPr lang="en-US" altLang="zh-CN" sz="2400" dirty="0"/>
              <a:t>(    ) </a:t>
            </a:r>
            <a:endParaRPr lang="zh-CN" altLang="zh-CN" sz="2400" dirty="0"/>
          </a:p>
          <a:p>
            <a:pPr marL="457200" indent="-457200" fontAlgn="ctr">
              <a:buAutoNum type="alphaUcPeriod"/>
            </a:pPr>
            <a:r>
              <a:rPr lang="zh-CN" altLang="zh-CN" sz="2400" dirty="0"/>
              <a:t>小孩抛出的圆环速度大小较小</a:t>
            </a:r>
            <a:r>
              <a:rPr lang="en-US" altLang="zh-CN" sz="2400" dirty="0"/>
              <a:t>	</a:t>
            </a:r>
          </a:p>
          <a:p>
            <a:pPr marL="0" indent="0" fontAlgn="ctr">
              <a:buNone/>
            </a:pPr>
            <a:r>
              <a:rPr lang="en-US" altLang="zh-CN" sz="2400" dirty="0"/>
              <a:t>B. </a:t>
            </a:r>
            <a:r>
              <a:rPr lang="zh-CN" altLang="zh-CN" sz="2400" dirty="0"/>
              <a:t>两人抛出的圆环速度大小相等</a:t>
            </a:r>
            <a:br>
              <a:rPr lang="en-US" altLang="zh-CN" sz="2400" dirty="0"/>
            </a:br>
            <a:r>
              <a:rPr lang="en-US" altLang="zh-CN" sz="2400" dirty="0"/>
              <a:t>C. </a:t>
            </a:r>
            <a:r>
              <a:rPr lang="zh-CN" altLang="zh-CN" sz="2400" dirty="0"/>
              <a:t>大人抛出的圆环运动时间较短</a:t>
            </a:r>
            <a:r>
              <a:rPr lang="en-US" altLang="zh-CN" sz="2400" dirty="0"/>
              <a:t>	</a:t>
            </a:r>
          </a:p>
          <a:p>
            <a:pPr marL="0" indent="0" fontAlgn="ctr">
              <a:buNone/>
            </a:pPr>
            <a:r>
              <a:rPr lang="en-US" altLang="zh-CN" sz="2400" dirty="0"/>
              <a:t>D. </a:t>
            </a:r>
            <a:r>
              <a:rPr lang="zh-CN" altLang="zh-CN" sz="2400" dirty="0"/>
              <a:t>小孩抛出的圆环运动时间较短</a:t>
            </a:r>
          </a:p>
          <a:p>
            <a:pPr marL="0" indent="0">
              <a:buNone/>
            </a:pPr>
            <a:endParaRPr lang="zh-CN" altLang="en-US" dirty="0"/>
          </a:p>
        </p:txBody>
      </p:sp>
      <p:pic>
        <p:nvPicPr>
          <p:cNvPr id="4" name="图片 3">
            <a:extLst>
              <a:ext uri="{FF2B5EF4-FFF2-40B4-BE49-F238E27FC236}">
                <a16:creationId xmlns:a16="http://schemas.microsoft.com/office/drawing/2014/main" id="{D984F8F2-84B1-4317-9B58-25A60FA36AA0}"/>
              </a:ext>
            </a:extLst>
          </p:cNvPr>
          <p:cNvPicPr/>
          <p:nvPr/>
        </p:nvPicPr>
        <p:blipFill>
          <a:blip r:embed="rId2">
            <a:extLst>
              <a:ext uri="{28A0092B-C50C-407E-A947-70E740481C1C}">
                <a14:useLocalDpi xmlns:a14="http://schemas.microsoft.com/office/drawing/2010/main" val="0"/>
              </a:ext>
            </a:extLst>
          </a:blip>
          <a:stretch>
            <a:fillRect/>
          </a:stretch>
        </p:blipFill>
        <p:spPr bwMode="auto">
          <a:xfrm>
            <a:off x="5436096" y="1478922"/>
            <a:ext cx="2520280" cy="2160240"/>
          </a:xfrm>
          <a:prstGeom prst="rect">
            <a:avLst/>
          </a:prstGeom>
          <a:noFill/>
        </p:spPr>
      </p:pic>
      <mc:AlternateContent xmlns:mc="http://schemas.openxmlformats.org/markup-compatibility/2006" xmlns:a14="http://schemas.microsoft.com/office/drawing/2010/main">
        <mc:Choice Requires="a14">
          <p:sp>
            <p:nvSpPr>
              <p:cNvPr id="5" name="矩形 4">
                <a:extLst>
                  <a:ext uri="{FF2B5EF4-FFF2-40B4-BE49-F238E27FC236}">
                    <a16:creationId xmlns:a16="http://schemas.microsoft.com/office/drawing/2014/main" id="{02574B5B-C842-41DF-A31E-009B92FCA65E}"/>
                  </a:ext>
                </a:extLst>
              </p:cNvPr>
              <p:cNvSpPr/>
              <p:nvPr/>
            </p:nvSpPr>
            <p:spPr>
              <a:xfrm>
                <a:off x="237540" y="3429000"/>
                <a:ext cx="8049072" cy="3486404"/>
              </a:xfrm>
              <a:prstGeom prst="rect">
                <a:avLst/>
              </a:prstGeom>
            </p:spPr>
            <p:txBody>
              <a:bodyPr wrap="square">
                <a:spAutoFit/>
              </a:bodyPr>
              <a:lstStyle/>
              <a:p>
                <a:pPr fontAlgn="ctr">
                  <a:spcAft>
                    <a:spcPts val="0"/>
                  </a:spcAft>
                </a:pPr>
                <a:r>
                  <a:rPr lang="en-US" altLang="zh-CN" sz="2400" b="1" kern="0" dirty="0">
                    <a:solidFill>
                      <a:srgbClr val="FF0000"/>
                    </a:solidFill>
                    <a:latin typeface="Times New Roman" panose="02020603050405020304" pitchFamily="18" charset="0"/>
                    <a:ea typeface="Times New Roman" panose="02020603050405020304" pitchFamily="18" charset="0"/>
                    <a:cs typeface="Cambria Math" panose="02040503050406030204" pitchFamily="18" charset="0"/>
                  </a:rPr>
                  <a:t>5.</a:t>
                </a:r>
                <a:r>
                  <a:rPr lang="zh-CN" altLang="zh-CN" sz="2400" b="1" kern="0" dirty="0">
                    <a:solidFill>
                      <a:srgbClr val="FF0000"/>
                    </a:solidFill>
                    <a:latin typeface="Cambria Math" panose="02040503050406030204" pitchFamily="18" charset="0"/>
                    <a:cs typeface="宋体" panose="02010600030101010101" pitchFamily="2" charset="-122"/>
                  </a:rPr>
                  <a:t>【答案】</a:t>
                </a:r>
                <a:r>
                  <a:rPr lang="en-US" altLang="zh-CN" sz="2400" b="1" i="1" kern="0" dirty="0">
                    <a:solidFill>
                      <a:srgbClr val="FF0000"/>
                    </a:solidFill>
                    <a:effectLst/>
                    <a:latin typeface="Times New Roman" panose="02020603050405020304" pitchFamily="18" charset="0"/>
                    <a:ea typeface="Times New Roman" panose="02020603050405020304" pitchFamily="18" charset="0"/>
                    <a:cs typeface="Cambria Math" panose="02040503050406030204" pitchFamily="18" charset="0"/>
                  </a:rPr>
                  <a:t>D</a:t>
                </a:r>
                <a:br>
                  <a:rPr lang="en-US" altLang="zh-CN" sz="2400" b="1" i="1" kern="0" dirty="0">
                    <a:solidFill>
                      <a:srgbClr val="FF0000"/>
                    </a:solidFill>
                    <a:effectLst/>
                    <a:latin typeface="Times New Roman" panose="02020603050405020304" pitchFamily="18" charset="0"/>
                    <a:ea typeface="Times New Roman" panose="02020603050405020304" pitchFamily="18" charset="0"/>
                    <a:cs typeface="Cambria Math" panose="02040503050406030204" pitchFamily="18" charset="0"/>
                  </a:rPr>
                </a:br>
                <a:r>
                  <a:rPr lang="zh-CN" altLang="zh-CN" sz="2400" b="1" kern="0" dirty="0">
                    <a:solidFill>
                      <a:srgbClr val="FF0000"/>
                    </a:solidFill>
                    <a:cs typeface="宋体" panose="02010600030101010101" pitchFamily="2" charset="-122"/>
                  </a:rPr>
                  <a:t>【解析】解：</a:t>
                </a:r>
                <a:r>
                  <a:rPr lang="en-US" altLang="zh-CN" sz="2400" b="1" i="1" kern="0" dirty="0">
                    <a:solidFill>
                      <a:srgbClr val="FF0000"/>
                    </a:solidFill>
                    <a:effectLst/>
                    <a:latin typeface="Times New Roman" panose="02020603050405020304" pitchFamily="18" charset="0"/>
                    <a:ea typeface="Times New Roman" panose="02020603050405020304" pitchFamily="18" charset="0"/>
                  </a:rPr>
                  <a:t>CD</a:t>
                </a:r>
                <a:r>
                  <a:rPr lang="zh-CN" altLang="zh-CN" sz="2400" b="1" kern="0" dirty="0">
                    <a:solidFill>
                      <a:srgbClr val="FF0000"/>
                    </a:solidFill>
                    <a:cs typeface="宋体" panose="02010600030101010101" pitchFamily="2" charset="-122"/>
                  </a:rPr>
                  <a:t>．由题意可知大人抛出的圆环竖直分位移大于小孩抛出的圆环的竖直分位移，则由</a:t>
                </a:r>
                <a14:m>
                  <m:oMath xmlns:m="http://schemas.openxmlformats.org/officeDocument/2006/math">
                    <m:r>
                      <a:rPr lang="en-US" altLang="zh-CN" sz="2400" b="1" i="1">
                        <a:solidFill>
                          <a:srgbClr val="FF0000"/>
                        </a:solidFill>
                        <a:latin typeface="Cambria Math" panose="02040503050406030204" pitchFamily="18" charset="0"/>
                        <a:cs typeface="Cambria Math" panose="02040503050406030204" pitchFamily="18" charset="0"/>
                      </a:rPr>
                      <m:t>𝒉</m:t>
                    </m:r>
                    <m:r>
                      <a:rPr lang="en-US" altLang="zh-CN" sz="2400" b="1" i="1">
                        <a:solidFill>
                          <a:srgbClr val="FF0000"/>
                        </a:solidFill>
                        <a:latin typeface="Cambria Math" panose="02040503050406030204" pitchFamily="18" charset="0"/>
                        <a:cs typeface="Cambria Math" panose="02040503050406030204" pitchFamily="18" charset="0"/>
                      </a:rPr>
                      <m:t>=</m:t>
                    </m:r>
                    <m:f>
                      <m:fPr>
                        <m:ctrlPr>
                          <a:rPr lang="zh-CN" altLang="zh-CN" sz="2400" b="1" i="1">
                            <a:solidFill>
                              <a:srgbClr val="FF0000"/>
                            </a:solidFill>
                            <a:effectLst/>
                            <a:latin typeface="Cambria Math" panose="02040503050406030204" pitchFamily="18" charset="0"/>
                            <a:ea typeface="Cambria Math" panose="02040503050406030204" pitchFamily="18" charset="0"/>
                          </a:rPr>
                        </m:ctrlPr>
                      </m:fPr>
                      <m:num>
                        <m:r>
                          <a:rPr lang="en-US" altLang="zh-CN" sz="2400" b="1" i="1">
                            <a:solidFill>
                              <a:srgbClr val="FF0000"/>
                            </a:solidFill>
                            <a:latin typeface="Cambria Math" panose="02040503050406030204" pitchFamily="18" charset="0"/>
                            <a:cs typeface="Cambria Math" panose="02040503050406030204" pitchFamily="18" charset="0"/>
                          </a:rPr>
                          <m:t>𝟏</m:t>
                        </m:r>
                      </m:num>
                      <m:den>
                        <m:r>
                          <a:rPr lang="en-US" altLang="zh-CN" sz="2400" b="1" i="1">
                            <a:solidFill>
                              <a:srgbClr val="FF0000"/>
                            </a:solidFill>
                            <a:latin typeface="Cambria Math" panose="02040503050406030204" pitchFamily="18" charset="0"/>
                            <a:cs typeface="Cambria Math" panose="02040503050406030204" pitchFamily="18" charset="0"/>
                          </a:rPr>
                          <m:t>𝟐</m:t>
                        </m:r>
                      </m:den>
                    </m:f>
                    <m:r>
                      <a:rPr lang="en-US" altLang="zh-CN" sz="2400" b="1" i="1">
                        <a:solidFill>
                          <a:srgbClr val="FF0000"/>
                        </a:solidFill>
                        <a:latin typeface="Cambria Math" panose="02040503050406030204" pitchFamily="18" charset="0"/>
                        <a:cs typeface="Cambria Math" panose="02040503050406030204" pitchFamily="18" charset="0"/>
                      </a:rPr>
                      <m:t>𝒈</m:t>
                    </m:r>
                    <m:sSup>
                      <m:sSupPr>
                        <m:ctrlPr>
                          <a:rPr lang="zh-CN" altLang="zh-CN" sz="2400" b="1" i="1">
                            <a:solidFill>
                              <a:srgbClr val="FF0000"/>
                            </a:solidFill>
                            <a:effectLst/>
                            <a:latin typeface="Cambria Math" panose="02040503050406030204" pitchFamily="18" charset="0"/>
                            <a:ea typeface="Cambria Math" panose="02040503050406030204" pitchFamily="18" charset="0"/>
                          </a:rPr>
                        </m:ctrlPr>
                      </m:sSupPr>
                      <m:e>
                        <m:r>
                          <a:rPr lang="en-US" altLang="zh-CN" sz="2400" b="1" i="1">
                            <a:solidFill>
                              <a:srgbClr val="FF0000"/>
                            </a:solidFill>
                            <a:latin typeface="Cambria Math" panose="02040503050406030204" pitchFamily="18" charset="0"/>
                            <a:cs typeface="Cambria Math" panose="02040503050406030204" pitchFamily="18" charset="0"/>
                          </a:rPr>
                          <m:t>𝒕</m:t>
                        </m:r>
                      </m:e>
                      <m:sup>
                        <m:r>
                          <a:rPr lang="en-US" altLang="zh-CN" sz="2400" b="1" i="1">
                            <a:solidFill>
                              <a:srgbClr val="FF0000"/>
                            </a:solidFill>
                            <a:latin typeface="Cambria Math" panose="02040503050406030204" pitchFamily="18" charset="0"/>
                            <a:cs typeface="Cambria Math" panose="02040503050406030204" pitchFamily="18" charset="0"/>
                          </a:rPr>
                          <m:t>𝟐</m:t>
                        </m:r>
                      </m:sup>
                    </m:sSup>
                  </m:oMath>
                </a14:m>
                <a:r>
                  <a:rPr lang="zh-CN" altLang="zh-CN" sz="2400" b="1" kern="0" dirty="0">
                    <a:solidFill>
                      <a:srgbClr val="FF0000"/>
                    </a:solidFill>
                    <a:cs typeface="宋体" panose="02010600030101010101" pitchFamily="2" charset="-122"/>
                  </a:rPr>
                  <a:t>可知大人抛的圆环运动时间大于小孩抛出的圆环运动时间；故</a:t>
                </a:r>
                <a:r>
                  <a:rPr lang="en-US" altLang="zh-CN" sz="2400" b="1" i="1" kern="0" dirty="0">
                    <a:solidFill>
                      <a:srgbClr val="FF0000"/>
                    </a:solidFill>
                    <a:effectLst/>
                    <a:latin typeface="Times New Roman" panose="02020603050405020304" pitchFamily="18" charset="0"/>
                    <a:ea typeface="Times New Roman" panose="02020603050405020304" pitchFamily="18" charset="0"/>
                  </a:rPr>
                  <a:t>D</a:t>
                </a:r>
                <a:r>
                  <a:rPr lang="zh-CN" altLang="zh-CN" sz="2400" b="1" kern="0" dirty="0">
                    <a:solidFill>
                      <a:srgbClr val="FF0000"/>
                    </a:solidFill>
                    <a:cs typeface="宋体" panose="02010600030101010101" pitchFamily="2" charset="-122"/>
                  </a:rPr>
                  <a:t>正确，</a:t>
                </a:r>
                <a:r>
                  <a:rPr lang="en-US" altLang="zh-CN" sz="2400" b="1" i="1" kern="0" dirty="0">
                    <a:solidFill>
                      <a:srgbClr val="FF0000"/>
                    </a:solidFill>
                    <a:effectLst/>
                    <a:latin typeface="Times New Roman" panose="02020603050405020304" pitchFamily="18" charset="0"/>
                    <a:ea typeface="Times New Roman" panose="02020603050405020304" pitchFamily="18" charset="0"/>
                  </a:rPr>
                  <a:t>C</a:t>
                </a:r>
                <a:r>
                  <a:rPr lang="zh-CN" altLang="zh-CN" sz="2400" b="1" kern="0" dirty="0">
                    <a:solidFill>
                      <a:srgbClr val="FF0000"/>
                    </a:solidFill>
                    <a:cs typeface="宋体" panose="02010600030101010101" pitchFamily="2" charset="-122"/>
                  </a:rPr>
                  <a:t>错误；</a:t>
                </a:r>
                <a:br>
                  <a:rPr lang="en-US" altLang="zh-CN" sz="2400" b="1" kern="0" dirty="0">
                    <a:solidFill>
                      <a:srgbClr val="FF0000"/>
                    </a:solidFill>
                    <a:cs typeface="宋体" panose="02010600030101010101" pitchFamily="2" charset="-122"/>
                  </a:rPr>
                </a:br>
                <a:r>
                  <a:rPr lang="en-US" altLang="zh-CN" sz="2400" b="1" i="1" kern="0" dirty="0">
                    <a:solidFill>
                      <a:srgbClr val="FF0000"/>
                    </a:solidFill>
                    <a:effectLst/>
                    <a:latin typeface="Times New Roman" panose="02020603050405020304" pitchFamily="18" charset="0"/>
                    <a:ea typeface="Times New Roman" panose="02020603050405020304" pitchFamily="18" charset="0"/>
                  </a:rPr>
                  <a:t>AB</a:t>
                </a:r>
                <a:r>
                  <a:rPr lang="zh-CN" altLang="zh-CN" sz="2400" b="1" kern="0" dirty="0">
                    <a:solidFill>
                      <a:srgbClr val="FF0000"/>
                    </a:solidFill>
                    <a:cs typeface="宋体" panose="02010600030101010101" pitchFamily="2" charset="-122"/>
                  </a:rPr>
                  <a:t>．水平方向圆环做匀速直线运动，且圆环在水平方向的位移一样，根据</a:t>
                </a:r>
                <a:r>
                  <a:rPr lang="en-US" altLang="zh-CN" sz="2400" b="1" i="1" kern="0" dirty="0">
                    <a:solidFill>
                      <a:srgbClr val="FF0000"/>
                    </a:solidFill>
                    <a:effectLst/>
                    <a:latin typeface="Times New Roman" panose="02020603050405020304" pitchFamily="18" charset="0"/>
                    <a:ea typeface="Times New Roman" panose="02020603050405020304" pitchFamily="18" charset="0"/>
                  </a:rPr>
                  <a:t>x</a:t>
                </a:r>
                <a:r>
                  <a:rPr lang="en-US" altLang="zh-CN" sz="2400" b="1" kern="0" dirty="0">
                    <a:solidFill>
                      <a:srgbClr val="FF0000"/>
                    </a:solidFill>
                    <a:effectLst/>
                    <a:latin typeface="Times New Roman" panose="02020603050405020304" pitchFamily="18" charset="0"/>
                    <a:ea typeface="Times New Roman" panose="02020603050405020304" pitchFamily="18" charset="0"/>
                  </a:rPr>
                  <a:t>=</a:t>
                </a:r>
                <a:r>
                  <a:rPr lang="en-US" altLang="zh-CN" sz="2400" b="1" i="1" kern="0" dirty="0">
                    <a:solidFill>
                      <a:srgbClr val="FF0000"/>
                    </a:solidFill>
                    <a:effectLst/>
                    <a:latin typeface="Times New Roman" panose="02020603050405020304" pitchFamily="18" charset="0"/>
                    <a:ea typeface="Times New Roman" panose="02020603050405020304" pitchFamily="18" charset="0"/>
                  </a:rPr>
                  <a:t>v</a:t>
                </a:r>
                <a:r>
                  <a:rPr lang="en-US" altLang="zh-CN" sz="2400" b="1" kern="0" baseline="-25000" dirty="0">
                    <a:solidFill>
                      <a:srgbClr val="FF0000"/>
                    </a:solidFill>
                    <a:effectLst/>
                    <a:latin typeface="Times New Roman" panose="02020603050405020304" pitchFamily="18" charset="0"/>
                    <a:ea typeface="Times New Roman" panose="02020603050405020304" pitchFamily="18" charset="0"/>
                  </a:rPr>
                  <a:t>0</a:t>
                </a:r>
                <a:r>
                  <a:rPr lang="en-US" altLang="zh-CN" sz="2400" b="1" i="1" kern="0" dirty="0">
                    <a:solidFill>
                      <a:srgbClr val="FF0000"/>
                    </a:solidFill>
                    <a:effectLst/>
                    <a:latin typeface="Times New Roman" panose="02020603050405020304" pitchFamily="18" charset="0"/>
                    <a:ea typeface="Times New Roman" panose="02020603050405020304" pitchFamily="18" charset="0"/>
                  </a:rPr>
                  <a:t>t</a:t>
                </a:r>
                <a:r>
                  <a:rPr lang="zh-CN" altLang="zh-CN" sz="2400" b="1" kern="0" dirty="0">
                    <a:solidFill>
                      <a:srgbClr val="FF0000"/>
                    </a:solidFill>
                    <a:cs typeface="宋体" panose="02010600030101010101" pitchFamily="2" charset="-122"/>
                  </a:rPr>
                  <a:t>可知，小子抛出的圆环的速度大小较大，故</a:t>
                </a:r>
                <a:r>
                  <a:rPr lang="en-US" altLang="zh-CN" sz="2400" b="1" i="1" kern="0" dirty="0">
                    <a:solidFill>
                      <a:srgbClr val="FF0000"/>
                    </a:solidFill>
                    <a:effectLst/>
                    <a:latin typeface="Times New Roman" panose="02020603050405020304" pitchFamily="18" charset="0"/>
                    <a:ea typeface="Times New Roman" panose="02020603050405020304" pitchFamily="18" charset="0"/>
                  </a:rPr>
                  <a:t>AB</a:t>
                </a:r>
                <a:r>
                  <a:rPr lang="zh-CN" altLang="zh-CN" sz="2400" b="1" kern="0" dirty="0">
                    <a:solidFill>
                      <a:srgbClr val="FF0000"/>
                    </a:solidFill>
                    <a:cs typeface="宋体" panose="02010600030101010101" pitchFamily="2" charset="-122"/>
                  </a:rPr>
                  <a:t>错误。</a:t>
                </a:r>
                <a:br>
                  <a:rPr lang="en-US" altLang="zh-CN" b="1" kern="0" dirty="0">
                    <a:solidFill>
                      <a:srgbClr val="FF0000"/>
                    </a:solidFill>
                    <a:cs typeface="宋体" panose="02010600030101010101" pitchFamily="2" charset="-122"/>
                  </a:rPr>
                </a:br>
                <a:endParaRPr lang="zh-CN" altLang="en-US" b="1" dirty="0">
                  <a:solidFill>
                    <a:srgbClr val="FF0000"/>
                  </a:solidFill>
                </a:endParaRPr>
              </a:p>
            </p:txBody>
          </p:sp>
        </mc:Choice>
        <mc:Fallback xmlns="">
          <p:sp>
            <p:nvSpPr>
              <p:cNvPr id="5" name="矩形 4">
                <a:extLst>
                  <a:ext uri="{FF2B5EF4-FFF2-40B4-BE49-F238E27FC236}">
                    <a16:creationId xmlns:a16="http://schemas.microsoft.com/office/drawing/2014/main" id="{02574B5B-C842-41DF-A31E-009B92FCA65E}"/>
                  </a:ext>
                </a:extLst>
              </p:cNvPr>
              <p:cNvSpPr>
                <a:spLocks noRot="1" noChangeAspect="1" noMove="1" noResize="1" noEditPoints="1" noAdjustHandles="1" noChangeArrowheads="1" noChangeShapeType="1" noTextEdit="1"/>
              </p:cNvSpPr>
              <p:nvPr/>
            </p:nvSpPr>
            <p:spPr>
              <a:xfrm>
                <a:off x="237540" y="3429000"/>
                <a:ext cx="8049072" cy="3486404"/>
              </a:xfrm>
              <a:prstGeom prst="rect">
                <a:avLst/>
              </a:prstGeom>
              <a:blipFill>
                <a:blip r:embed="rId3"/>
                <a:stretch>
                  <a:fillRect l="-1212" t="-1401" r="-303"/>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30130573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E83FAFDA-9090-4431-B9A4-6F685B6529F6}"/>
                  </a:ext>
                </a:extLst>
              </p:cNvPr>
              <p:cNvSpPr>
                <a:spLocks noGrp="1"/>
              </p:cNvSpPr>
              <p:nvPr>
                <p:ph idx="1"/>
              </p:nvPr>
            </p:nvSpPr>
            <p:spPr>
              <a:xfrm>
                <a:off x="457200" y="188640"/>
                <a:ext cx="8229600" cy="4411662"/>
              </a:xfrm>
            </p:spPr>
            <p:txBody>
              <a:bodyPr/>
              <a:lstStyle/>
              <a:p>
                <a:pPr marL="0" lvl="0" indent="0" fontAlgn="ctr">
                  <a:buNone/>
                </a:pPr>
                <a:r>
                  <a:rPr lang="en-US" altLang="zh-CN" dirty="0"/>
                  <a:t>6</a:t>
                </a:r>
                <a:r>
                  <a:rPr lang="zh-CN" altLang="en-US" dirty="0"/>
                  <a:t>、</a:t>
                </a:r>
                <a:r>
                  <a:rPr lang="zh-CN" altLang="zh-CN" dirty="0"/>
                  <a:t>图所示，甲、乙两个小球从竖直面内的半圆轨道的左侧</a:t>
                </a:r>
                <a:r>
                  <a:rPr lang="en-US" altLang="zh-CN" i="1" dirty="0"/>
                  <a:t>A</a:t>
                </a:r>
                <a:r>
                  <a:rPr lang="zh-CN" altLang="zh-CN" dirty="0"/>
                  <a:t>开始做平抛运动，甲球落在轨道最低点</a:t>
                </a:r>
                <a:r>
                  <a:rPr lang="en-US" altLang="zh-CN" i="1" dirty="0"/>
                  <a:t>D</a:t>
                </a:r>
                <a:r>
                  <a:rPr lang="zh-CN" altLang="zh-CN" dirty="0"/>
                  <a:t>，乙球落在</a:t>
                </a:r>
                <a:r>
                  <a:rPr lang="en-US" altLang="zh-CN" i="1" dirty="0"/>
                  <a:t>D</a:t>
                </a:r>
                <a:r>
                  <a:rPr lang="zh-CN" altLang="zh-CN" dirty="0"/>
                  <a:t>点右侧的轨道上．设甲乙球的初速度分别为</a:t>
                </a:r>
                <a:r>
                  <a:rPr lang="en-US" altLang="zh-CN" i="1" dirty="0"/>
                  <a:t>v</a:t>
                </a:r>
                <a:r>
                  <a:rPr lang="en-US" altLang="zh-CN" baseline="-25000" dirty="0"/>
                  <a:t>1</a:t>
                </a:r>
                <a:r>
                  <a:rPr lang="zh-CN" altLang="zh-CN" dirty="0"/>
                  <a:t>、</a:t>
                </a:r>
                <a:r>
                  <a:rPr lang="en-US" altLang="zh-CN" i="1" dirty="0"/>
                  <a:t>v</a:t>
                </a:r>
                <a:r>
                  <a:rPr lang="en-US" altLang="zh-CN" baseline="-25000" dirty="0"/>
                  <a:t>2</a:t>
                </a:r>
                <a:r>
                  <a:rPr lang="zh-CN" altLang="zh-CN" dirty="0"/>
                  <a:t>，在空中运动的时间分别为</a:t>
                </a:r>
                <a:r>
                  <a:rPr lang="en-US" altLang="zh-CN" i="1" dirty="0"/>
                  <a:t>t</a:t>
                </a:r>
                <a:r>
                  <a:rPr lang="en-US" altLang="zh-CN" baseline="-25000" dirty="0"/>
                  <a:t>1</a:t>
                </a:r>
                <a:r>
                  <a:rPr lang="zh-CN" altLang="zh-CN" dirty="0"/>
                  <a:t>、</a:t>
                </a:r>
                <a:r>
                  <a:rPr lang="en-US" altLang="zh-CN" i="1" dirty="0"/>
                  <a:t>t</a:t>
                </a:r>
                <a:r>
                  <a:rPr lang="en-US" altLang="zh-CN" baseline="-25000" dirty="0"/>
                  <a:t>2</a:t>
                </a:r>
                <a:r>
                  <a:rPr lang="zh-CN" altLang="zh-CN" dirty="0"/>
                  <a:t>，则下列判断正确的是（</a:t>
                </a:r>
                <a:r>
                  <a:rPr lang="en-US" altLang="zh-CN" dirty="0"/>
                  <a:t>     </a:t>
                </a:r>
                <a:r>
                  <a:rPr lang="zh-CN" altLang="zh-CN" dirty="0"/>
                  <a:t>）</a:t>
                </a:r>
              </a:p>
              <a:p>
                <a:pPr marL="0" indent="0" fontAlgn="ctr">
                  <a:buNone/>
                </a:pPr>
                <a:r>
                  <a:rPr lang="en-US" altLang="zh-CN" dirty="0"/>
                  <a:t>A. </a:t>
                </a:r>
                <a14:m>
                  <m:oMath xmlns:m="http://schemas.openxmlformats.org/officeDocument/2006/math">
                    <m:sSub>
                      <m:sSubPr>
                        <m:ctrlPr>
                          <a:rPr lang="zh-CN" altLang="zh-CN" i="1">
                            <a:latin typeface="Cambria Math" panose="02040503050406030204" pitchFamily="18" charset="0"/>
                          </a:rPr>
                        </m:ctrlPr>
                      </m:sSubPr>
                      <m:e>
                        <m:r>
                          <a:rPr lang="en-US" altLang="zh-CN" i="1">
                            <a:latin typeface="Cambria Math" panose="02040503050406030204" pitchFamily="18" charset="0"/>
                          </a:rPr>
                          <m:t>𝑡</m:t>
                        </m:r>
                      </m:e>
                      <m:sub>
                        <m:r>
                          <a:rPr lang="en-US" altLang="zh-CN" i="1">
                            <a:latin typeface="Cambria Math" panose="02040503050406030204" pitchFamily="18" charset="0"/>
                          </a:rPr>
                          <m:t>1</m:t>
                        </m:r>
                      </m:sub>
                    </m:sSub>
                    <m:r>
                      <a:rPr lang="en-US" altLang="zh-CN" i="1">
                        <a:latin typeface="Cambria Math" panose="02040503050406030204" pitchFamily="18" charset="0"/>
                      </a:rPr>
                      <m:t>=</m:t>
                    </m:r>
                    <m:sSub>
                      <m:sSubPr>
                        <m:ctrlPr>
                          <a:rPr lang="zh-CN" altLang="zh-CN" i="1">
                            <a:latin typeface="Cambria Math" panose="02040503050406030204" pitchFamily="18" charset="0"/>
                          </a:rPr>
                        </m:ctrlPr>
                      </m:sSubPr>
                      <m:e>
                        <m:r>
                          <a:rPr lang="en-US" altLang="zh-CN" i="1">
                            <a:latin typeface="Cambria Math" panose="02040503050406030204" pitchFamily="18" charset="0"/>
                          </a:rPr>
                          <m:t>𝑡</m:t>
                        </m:r>
                      </m:e>
                      <m:sub>
                        <m:r>
                          <a:rPr lang="en-US" altLang="zh-CN" i="1">
                            <a:latin typeface="Cambria Math" panose="02040503050406030204" pitchFamily="18" charset="0"/>
                          </a:rPr>
                          <m:t>2</m:t>
                        </m:r>
                      </m:sub>
                    </m:sSub>
                  </m:oMath>
                </a14:m>
                <a:r>
                  <a:rPr lang="en-US" altLang="zh-CN" dirty="0"/>
                  <a:t>	B. </a:t>
                </a:r>
                <a14:m>
                  <m:oMath xmlns:m="http://schemas.openxmlformats.org/officeDocument/2006/math">
                    <m:sSub>
                      <m:sSubPr>
                        <m:ctrlPr>
                          <a:rPr lang="zh-CN" altLang="zh-CN" i="1">
                            <a:latin typeface="Cambria Math" panose="02040503050406030204" pitchFamily="18" charset="0"/>
                          </a:rPr>
                        </m:ctrlPr>
                      </m:sSubPr>
                      <m:e>
                        <m:r>
                          <a:rPr lang="en-US" altLang="zh-CN" i="1">
                            <a:latin typeface="Cambria Math" panose="02040503050406030204" pitchFamily="18" charset="0"/>
                          </a:rPr>
                          <m:t>𝑡</m:t>
                        </m:r>
                      </m:e>
                      <m:sub>
                        <m:r>
                          <a:rPr lang="en-US" altLang="zh-CN" i="1">
                            <a:latin typeface="Cambria Math" panose="02040503050406030204" pitchFamily="18" charset="0"/>
                          </a:rPr>
                          <m:t>1</m:t>
                        </m:r>
                      </m:sub>
                    </m:sSub>
                    <m:r>
                      <a:rPr lang="en-US" altLang="zh-CN" i="1">
                        <a:latin typeface="Cambria Math" panose="02040503050406030204" pitchFamily="18" charset="0"/>
                      </a:rPr>
                      <m:t>&lt;</m:t>
                    </m:r>
                    <m:sSub>
                      <m:sSubPr>
                        <m:ctrlPr>
                          <a:rPr lang="zh-CN" altLang="zh-CN" i="1">
                            <a:latin typeface="Cambria Math" panose="02040503050406030204" pitchFamily="18" charset="0"/>
                          </a:rPr>
                        </m:ctrlPr>
                      </m:sSubPr>
                      <m:e>
                        <m:r>
                          <a:rPr lang="en-US" altLang="zh-CN" i="1">
                            <a:latin typeface="Cambria Math" panose="02040503050406030204" pitchFamily="18" charset="0"/>
                          </a:rPr>
                          <m:t>𝑡</m:t>
                        </m:r>
                      </m:e>
                      <m:sub>
                        <m:r>
                          <a:rPr lang="en-US" altLang="zh-CN" i="1">
                            <a:latin typeface="Cambria Math" panose="02040503050406030204" pitchFamily="18" charset="0"/>
                          </a:rPr>
                          <m:t>2</m:t>
                        </m:r>
                      </m:sub>
                    </m:sSub>
                  </m:oMath>
                </a14:m>
                <a:r>
                  <a:rPr lang="en-US" altLang="zh-CN" dirty="0"/>
                  <a:t>	C. </a:t>
                </a:r>
                <a14:m>
                  <m:oMath xmlns:m="http://schemas.openxmlformats.org/officeDocument/2006/math">
                    <m:sSub>
                      <m:sSubPr>
                        <m:ctrlPr>
                          <a:rPr lang="zh-CN" altLang="zh-CN" i="1">
                            <a:latin typeface="Cambria Math" panose="02040503050406030204" pitchFamily="18" charset="0"/>
                          </a:rPr>
                        </m:ctrlPr>
                      </m:sSubPr>
                      <m:e>
                        <m:r>
                          <a:rPr lang="en-US" altLang="zh-CN" i="1">
                            <a:latin typeface="Cambria Math" panose="02040503050406030204" pitchFamily="18" charset="0"/>
                          </a:rPr>
                          <m:t>𝑣</m:t>
                        </m:r>
                      </m:e>
                      <m:sub>
                        <m:r>
                          <a:rPr lang="en-US" altLang="zh-CN" i="1">
                            <a:latin typeface="Cambria Math" panose="02040503050406030204" pitchFamily="18" charset="0"/>
                          </a:rPr>
                          <m:t>1</m:t>
                        </m:r>
                      </m:sub>
                    </m:sSub>
                    <m:r>
                      <a:rPr lang="en-US" altLang="zh-CN" i="1">
                        <a:latin typeface="Cambria Math" panose="02040503050406030204" pitchFamily="18" charset="0"/>
                      </a:rPr>
                      <m:t>&gt;</m:t>
                    </m:r>
                    <m:sSub>
                      <m:sSubPr>
                        <m:ctrlPr>
                          <a:rPr lang="zh-CN" altLang="zh-CN" i="1">
                            <a:latin typeface="Cambria Math" panose="02040503050406030204" pitchFamily="18" charset="0"/>
                          </a:rPr>
                        </m:ctrlPr>
                      </m:sSubPr>
                      <m:e>
                        <m:r>
                          <a:rPr lang="en-US" altLang="zh-CN" i="1">
                            <a:latin typeface="Cambria Math" panose="02040503050406030204" pitchFamily="18" charset="0"/>
                          </a:rPr>
                          <m:t>𝑣</m:t>
                        </m:r>
                      </m:e>
                      <m:sub>
                        <m:r>
                          <a:rPr lang="en-US" altLang="zh-CN" i="1">
                            <a:latin typeface="Cambria Math" panose="02040503050406030204" pitchFamily="18" charset="0"/>
                          </a:rPr>
                          <m:t>2</m:t>
                        </m:r>
                      </m:sub>
                    </m:sSub>
                  </m:oMath>
                </a14:m>
                <a:r>
                  <a:rPr lang="en-US" altLang="zh-CN" dirty="0"/>
                  <a:t>	D. </a:t>
                </a:r>
                <a14:m>
                  <m:oMath xmlns:m="http://schemas.openxmlformats.org/officeDocument/2006/math">
                    <m:sSub>
                      <m:sSubPr>
                        <m:ctrlPr>
                          <a:rPr lang="zh-CN" altLang="zh-CN" i="1">
                            <a:latin typeface="Cambria Math" panose="02040503050406030204" pitchFamily="18" charset="0"/>
                          </a:rPr>
                        </m:ctrlPr>
                      </m:sSubPr>
                      <m:e>
                        <m:r>
                          <a:rPr lang="en-US" altLang="zh-CN" i="1">
                            <a:latin typeface="Cambria Math" panose="02040503050406030204" pitchFamily="18" charset="0"/>
                          </a:rPr>
                          <m:t>𝑣</m:t>
                        </m:r>
                      </m:e>
                      <m:sub>
                        <m:r>
                          <a:rPr lang="en-US" altLang="zh-CN" i="1">
                            <a:latin typeface="Cambria Math" panose="02040503050406030204" pitchFamily="18" charset="0"/>
                          </a:rPr>
                          <m:t>1</m:t>
                        </m:r>
                      </m:sub>
                    </m:sSub>
                    <m:r>
                      <a:rPr lang="en-US" altLang="zh-CN" i="1">
                        <a:latin typeface="Cambria Math" panose="02040503050406030204" pitchFamily="18" charset="0"/>
                      </a:rPr>
                      <m:t>&lt;</m:t>
                    </m:r>
                    <m:sSub>
                      <m:sSubPr>
                        <m:ctrlPr>
                          <a:rPr lang="zh-CN" altLang="zh-CN" i="1">
                            <a:latin typeface="Cambria Math" panose="02040503050406030204" pitchFamily="18" charset="0"/>
                          </a:rPr>
                        </m:ctrlPr>
                      </m:sSubPr>
                      <m:e>
                        <m:r>
                          <a:rPr lang="en-US" altLang="zh-CN" i="1">
                            <a:latin typeface="Cambria Math" panose="02040503050406030204" pitchFamily="18" charset="0"/>
                          </a:rPr>
                          <m:t>𝑣</m:t>
                        </m:r>
                      </m:e>
                      <m:sub>
                        <m:r>
                          <a:rPr lang="en-US" altLang="zh-CN" i="1">
                            <a:latin typeface="Cambria Math" panose="02040503050406030204" pitchFamily="18" charset="0"/>
                          </a:rPr>
                          <m:t>2</m:t>
                        </m:r>
                      </m:sub>
                    </m:sSub>
                  </m:oMath>
                </a14:m>
                <a:endParaRPr lang="zh-CN" altLang="zh-CN" dirty="0"/>
              </a:p>
              <a:p>
                <a:endParaRPr lang="zh-CN" altLang="en-US" dirty="0"/>
              </a:p>
            </p:txBody>
          </p:sp>
        </mc:Choice>
        <mc:Fallback xmlns="">
          <p:sp>
            <p:nvSpPr>
              <p:cNvPr id="3" name="内容占位符 2">
                <a:extLst>
                  <a:ext uri="{FF2B5EF4-FFF2-40B4-BE49-F238E27FC236}">
                    <a16:creationId xmlns:a16="http://schemas.microsoft.com/office/drawing/2014/main" id="{E83FAFDA-9090-4431-B9A4-6F685B6529F6}"/>
                  </a:ext>
                </a:extLst>
              </p:cNvPr>
              <p:cNvSpPr>
                <a:spLocks noGrp="1" noRot="1" noChangeAspect="1" noMove="1" noResize="1" noEditPoints="1" noAdjustHandles="1" noChangeArrowheads="1" noChangeShapeType="1" noTextEdit="1"/>
              </p:cNvSpPr>
              <p:nvPr>
                <p:ph idx="1"/>
              </p:nvPr>
            </p:nvSpPr>
            <p:spPr>
              <a:xfrm>
                <a:off x="457200" y="188640"/>
                <a:ext cx="8229600" cy="4411662"/>
              </a:xfrm>
              <a:blipFill>
                <a:blip r:embed="rId2"/>
                <a:stretch>
                  <a:fillRect l="-1704" t="-1796" r="-148"/>
                </a:stretch>
              </a:blipFill>
            </p:spPr>
            <p:txBody>
              <a:bodyPr/>
              <a:lstStyle/>
              <a:p>
                <a:r>
                  <a:rPr lang="zh-CN" altLang="en-US">
                    <a:noFill/>
                  </a:rPr>
                  <a:t> </a:t>
                </a:r>
              </a:p>
            </p:txBody>
          </p:sp>
        </mc:Fallback>
      </mc:AlternateContent>
      <p:pic>
        <p:nvPicPr>
          <p:cNvPr id="5" name="图片 4">
            <a:extLst>
              <a:ext uri="{FF2B5EF4-FFF2-40B4-BE49-F238E27FC236}">
                <a16:creationId xmlns:a16="http://schemas.microsoft.com/office/drawing/2014/main" id="{AC439673-D035-4E8E-92C5-A2E2735E0821}"/>
              </a:ext>
            </a:extLst>
          </p:cNvPr>
          <p:cNvPicPr/>
          <p:nvPr/>
        </p:nvPicPr>
        <p:blipFill>
          <a:blip r:embed="rId3">
            <a:extLst>
              <a:ext uri="{28A0092B-C50C-407E-A947-70E740481C1C}">
                <a14:useLocalDpi xmlns:a14="http://schemas.microsoft.com/office/drawing/2010/main" val="0"/>
              </a:ext>
            </a:extLst>
          </a:blip>
          <a:stretch>
            <a:fillRect/>
          </a:stretch>
        </p:blipFill>
        <p:spPr bwMode="auto">
          <a:xfrm>
            <a:off x="6804248" y="3429000"/>
            <a:ext cx="1923798" cy="1492476"/>
          </a:xfrm>
          <a:prstGeom prst="rect">
            <a:avLst/>
          </a:prstGeom>
          <a:noFill/>
        </p:spPr>
      </p:pic>
      <mc:AlternateContent xmlns:mc="http://schemas.openxmlformats.org/markup-compatibility/2006" xmlns:a14="http://schemas.microsoft.com/office/drawing/2010/main">
        <mc:Choice Requires="a14">
          <p:sp>
            <p:nvSpPr>
              <p:cNvPr id="6" name="矩形 5">
                <a:extLst>
                  <a:ext uri="{FF2B5EF4-FFF2-40B4-BE49-F238E27FC236}">
                    <a16:creationId xmlns:a16="http://schemas.microsoft.com/office/drawing/2014/main" id="{E6C22CD1-CC61-43AB-9784-15D577E30B32}"/>
                  </a:ext>
                </a:extLst>
              </p:cNvPr>
              <p:cNvSpPr/>
              <p:nvPr/>
            </p:nvSpPr>
            <p:spPr>
              <a:xfrm>
                <a:off x="219473" y="3332484"/>
                <a:ext cx="6543529" cy="3336876"/>
              </a:xfrm>
              <a:prstGeom prst="rect">
                <a:avLst/>
              </a:prstGeom>
            </p:spPr>
            <p:txBody>
              <a:bodyPr wrap="square">
                <a:spAutoFit/>
              </a:bodyPr>
              <a:lstStyle/>
              <a:p>
                <a:r>
                  <a:rPr lang="en-US" altLang="zh-CN" sz="2400" b="1" i="1" kern="0" dirty="0">
                    <a:solidFill>
                      <a:srgbClr val="FF0000"/>
                    </a:solidFill>
                    <a:latin typeface="Times New Roman" panose="02020603050405020304" pitchFamily="18" charset="0"/>
                    <a:ea typeface="Times New Roman" panose="02020603050405020304" pitchFamily="18" charset="0"/>
                  </a:rPr>
                  <a:t>AB</a:t>
                </a:r>
                <a:r>
                  <a:rPr lang="en-US" altLang="zh-CN" sz="2400" b="1" kern="0" dirty="0">
                    <a:solidFill>
                      <a:srgbClr val="FF0000"/>
                    </a:solidFill>
                    <a:effectLst/>
                    <a:latin typeface="Times New Roman" panose="02020603050405020304" pitchFamily="18" charset="0"/>
                    <a:ea typeface="Times New Roman" panose="02020603050405020304" pitchFamily="18" charset="0"/>
                  </a:rPr>
                  <a:t>.</a:t>
                </a:r>
                <a:r>
                  <a:rPr lang="zh-CN" altLang="zh-CN" sz="2400" b="1" kern="0" dirty="0">
                    <a:solidFill>
                      <a:srgbClr val="FF0000"/>
                    </a:solidFill>
                    <a:cs typeface="宋体" panose="02010600030101010101" pitchFamily="2" charset="-122"/>
                  </a:rPr>
                  <a:t>平抛运动的时间</a:t>
                </a:r>
                <a:r>
                  <a:rPr lang="en-US" altLang="zh-CN" sz="2400" b="1" i="1" kern="0" dirty="0">
                    <a:solidFill>
                      <a:srgbClr val="FF0000"/>
                    </a:solidFill>
                    <a:effectLst/>
                    <a:latin typeface="Times New Roman" panose="02020603050405020304" pitchFamily="18" charset="0"/>
                    <a:ea typeface="Times New Roman" panose="02020603050405020304" pitchFamily="18" charset="0"/>
                  </a:rPr>
                  <a:t>t</a:t>
                </a:r>
                <a:r>
                  <a:rPr lang="en-US" altLang="zh-CN" sz="2400" b="1" kern="0" dirty="0">
                    <a:solidFill>
                      <a:srgbClr val="FF0000"/>
                    </a:solidFill>
                    <a:effectLst/>
                    <a:latin typeface="Times New Roman" panose="02020603050405020304" pitchFamily="18" charset="0"/>
                    <a:ea typeface="Times New Roman" panose="02020603050405020304" pitchFamily="18" charset="0"/>
                  </a:rPr>
                  <a:t>=</a:t>
                </a:r>
                <a14:m>
                  <m:oMath xmlns:m="http://schemas.openxmlformats.org/officeDocument/2006/math">
                    <m:rad>
                      <m:radPr>
                        <m:degHide m:val="on"/>
                        <m:ctrlPr>
                          <a:rPr lang="zh-CN" altLang="zh-CN" sz="2400" b="1" i="1">
                            <a:solidFill>
                              <a:srgbClr val="FF0000"/>
                            </a:solidFill>
                            <a:effectLst/>
                            <a:latin typeface="Cambria Math" panose="02040503050406030204" pitchFamily="18" charset="0"/>
                            <a:ea typeface="Cambria Math" panose="02040503050406030204" pitchFamily="18" charset="0"/>
                          </a:rPr>
                        </m:ctrlPr>
                      </m:radPr>
                      <m:deg/>
                      <m:e>
                        <m:f>
                          <m:fPr>
                            <m:ctrlPr>
                              <a:rPr lang="zh-CN" altLang="zh-CN" sz="2400" b="1" i="1">
                                <a:solidFill>
                                  <a:srgbClr val="FF0000"/>
                                </a:solidFill>
                                <a:effectLst/>
                                <a:latin typeface="Cambria Math" panose="02040503050406030204" pitchFamily="18" charset="0"/>
                                <a:ea typeface="Cambria Math" panose="02040503050406030204" pitchFamily="18" charset="0"/>
                              </a:rPr>
                            </m:ctrlPr>
                          </m:fPr>
                          <m:num>
                            <m:r>
                              <a:rPr lang="en-US" altLang="zh-CN" sz="2400" b="1" i="1">
                                <a:solidFill>
                                  <a:srgbClr val="FF0000"/>
                                </a:solidFill>
                                <a:latin typeface="Cambria Math" panose="02040503050406030204" pitchFamily="18" charset="0"/>
                                <a:cs typeface="Cambria Math" panose="02040503050406030204" pitchFamily="18" charset="0"/>
                              </a:rPr>
                              <m:t>𝟐</m:t>
                            </m:r>
                            <m:r>
                              <a:rPr lang="en-US" altLang="zh-CN" sz="2400" b="1" i="1">
                                <a:solidFill>
                                  <a:srgbClr val="FF0000"/>
                                </a:solidFill>
                                <a:latin typeface="Cambria Math" panose="02040503050406030204" pitchFamily="18" charset="0"/>
                                <a:cs typeface="Cambria Math" panose="02040503050406030204" pitchFamily="18" charset="0"/>
                              </a:rPr>
                              <m:t>𝒉</m:t>
                            </m:r>
                          </m:num>
                          <m:den>
                            <m:r>
                              <a:rPr lang="en-US" altLang="zh-CN" sz="2400" b="1" i="1">
                                <a:solidFill>
                                  <a:srgbClr val="FF0000"/>
                                </a:solidFill>
                                <a:latin typeface="Cambria Math" panose="02040503050406030204" pitchFamily="18" charset="0"/>
                                <a:cs typeface="Cambria Math" panose="02040503050406030204" pitchFamily="18" charset="0"/>
                              </a:rPr>
                              <m:t>𝒈</m:t>
                            </m:r>
                          </m:den>
                        </m:f>
                      </m:e>
                    </m:rad>
                  </m:oMath>
                </a14:m>
                <a:r>
                  <a:rPr lang="zh-CN" altLang="zh-CN" sz="2400" b="1" kern="0" dirty="0">
                    <a:solidFill>
                      <a:srgbClr val="FF0000"/>
                    </a:solidFill>
                    <a:cs typeface="宋体" panose="02010600030101010101" pitchFamily="2" charset="-122"/>
                  </a:rPr>
                  <a:t>，由图可知甲下降的高度大，所以甲运动的时间长，即</a:t>
                </a:r>
                <a:r>
                  <a:rPr lang="en-US" altLang="zh-CN" sz="2400" b="1" i="1" kern="0" dirty="0">
                    <a:solidFill>
                      <a:srgbClr val="FF0000"/>
                    </a:solidFill>
                    <a:effectLst/>
                    <a:latin typeface="Times New Roman" panose="02020603050405020304" pitchFamily="18" charset="0"/>
                    <a:ea typeface="Times New Roman" panose="02020603050405020304" pitchFamily="18" charset="0"/>
                  </a:rPr>
                  <a:t>t</a:t>
                </a:r>
                <a:r>
                  <a:rPr lang="en-US" altLang="zh-CN" sz="2400" b="1" kern="0" baseline="-25000" dirty="0">
                    <a:solidFill>
                      <a:srgbClr val="FF0000"/>
                    </a:solidFill>
                    <a:effectLst/>
                    <a:latin typeface="Times New Roman" panose="02020603050405020304" pitchFamily="18" charset="0"/>
                    <a:ea typeface="Times New Roman" panose="02020603050405020304" pitchFamily="18" charset="0"/>
                  </a:rPr>
                  <a:t>1</a:t>
                </a:r>
                <a:r>
                  <a:rPr lang="zh-CN" altLang="zh-CN" sz="2400" b="1" kern="0" dirty="0">
                    <a:solidFill>
                      <a:srgbClr val="FF0000"/>
                    </a:solidFill>
                    <a:cs typeface="宋体" panose="02010600030101010101" pitchFamily="2" charset="-122"/>
                  </a:rPr>
                  <a:t>＞</a:t>
                </a:r>
                <a:r>
                  <a:rPr lang="en-US" altLang="zh-CN" sz="2400" b="1" i="1" kern="0" dirty="0">
                    <a:solidFill>
                      <a:srgbClr val="FF0000"/>
                    </a:solidFill>
                    <a:effectLst/>
                    <a:latin typeface="Times New Roman" panose="02020603050405020304" pitchFamily="18" charset="0"/>
                    <a:ea typeface="Times New Roman" panose="02020603050405020304" pitchFamily="18" charset="0"/>
                  </a:rPr>
                  <a:t>t</a:t>
                </a:r>
                <a:r>
                  <a:rPr lang="en-US" altLang="zh-CN" sz="2400" b="1" kern="0" baseline="-25000" dirty="0">
                    <a:solidFill>
                      <a:srgbClr val="FF0000"/>
                    </a:solidFill>
                    <a:effectLst/>
                    <a:latin typeface="Times New Roman" panose="02020603050405020304" pitchFamily="18" charset="0"/>
                    <a:ea typeface="Times New Roman" panose="02020603050405020304" pitchFamily="18" charset="0"/>
                  </a:rPr>
                  <a:t>2</a:t>
                </a:r>
                <a:r>
                  <a:rPr lang="zh-CN" altLang="zh-CN" sz="2400" b="1" kern="0" dirty="0">
                    <a:solidFill>
                      <a:srgbClr val="FF0000"/>
                    </a:solidFill>
                    <a:cs typeface="宋体" panose="02010600030101010101" pitchFamily="2" charset="-122"/>
                  </a:rPr>
                  <a:t>，故</a:t>
                </a:r>
                <a:r>
                  <a:rPr lang="en-US" altLang="zh-CN" sz="2400" b="1" i="1" kern="0" dirty="0">
                    <a:solidFill>
                      <a:srgbClr val="FF0000"/>
                    </a:solidFill>
                    <a:effectLst/>
                    <a:latin typeface="Times New Roman" panose="02020603050405020304" pitchFamily="18" charset="0"/>
                    <a:ea typeface="Times New Roman" panose="02020603050405020304" pitchFamily="18" charset="0"/>
                  </a:rPr>
                  <a:t>AB</a:t>
                </a:r>
                <a:r>
                  <a:rPr lang="zh-CN" altLang="zh-CN" sz="2400" b="1" kern="0" dirty="0">
                    <a:solidFill>
                      <a:srgbClr val="FF0000"/>
                    </a:solidFill>
                    <a:cs typeface="宋体" panose="02010600030101010101" pitchFamily="2" charset="-122"/>
                  </a:rPr>
                  <a:t>错误；</a:t>
                </a:r>
                <a:br>
                  <a:rPr lang="en-US" altLang="zh-CN" sz="2400" b="1" kern="0" dirty="0">
                    <a:solidFill>
                      <a:srgbClr val="FF0000"/>
                    </a:solidFill>
                    <a:cs typeface="宋体" panose="02010600030101010101" pitchFamily="2" charset="-122"/>
                  </a:rPr>
                </a:br>
                <a:r>
                  <a:rPr lang="en-US" altLang="zh-CN" sz="2400" b="1" i="1" kern="0" dirty="0">
                    <a:solidFill>
                      <a:srgbClr val="FF0000"/>
                    </a:solidFill>
                    <a:effectLst/>
                    <a:latin typeface="Times New Roman" panose="02020603050405020304" pitchFamily="18" charset="0"/>
                    <a:ea typeface="Times New Roman" panose="02020603050405020304" pitchFamily="18" charset="0"/>
                  </a:rPr>
                  <a:t>CD</a:t>
                </a:r>
                <a:r>
                  <a:rPr lang="en-US" altLang="zh-CN" sz="2400" b="1" kern="0" dirty="0">
                    <a:solidFill>
                      <a:srgbClr val="FF0000"/>
                    </a:solidFill>
                    <a:effectLst/>
                    <a:latin typeface="Times New Roman" panose="02020603050405020304" pitchFamily="18" charset="0"/>
                    <a:ea typeface="Times New Roman" panose="02020603050405020304" pitchFamily="18" charset="0"/>
                  </a:rPr>
                  <a:t>.</a:t>
                </a:r>
                <a:r>
                  <a:rPr lang="zh-CN" altLang="zh-CN" sz="2400" b="1" kern="0" dirty="0">
                    <a:solidFill>
                      <a:srgbClr val="FF0000"/>
                    </a:solidFill>
                    <a:cs typeface="宋体" panose="02010600030101010101" pitchFamily="2" charset="-122"/>
                  </a:rPr>
                  <a:t>平抛运动在水平方向上做匀速直线运动，由图可知，高度的时候，乙的水平位移大，所以乙的初速度要大于甲的初速度，即</a:t>
                </a:r>
                <a:r>
                  <a:rPr lang="en-US" altLang="zh-CN" sz="2400" b="1" i="1" kern="0" dirty="0">
                    <a:solidFill>
                      <a:srgbClr val="FF0000"/>
                    </a:solidFill>
                    <a:effectLst/>
                    <a:latin typeface="Times New Roman" panose="02020603050405020304" pitchFamily="18" charset="0"/>
                    <a:ea typeface="Times New Roman" panose="02020603050405020304" pitchFamily="18" charset="0"/>
                  </a:rPr>
                  <a:t>v</a:t>
                </a:r>
                <a:r>
                  <a:rPr lang="en-US" altLang="zh-CN" sz="2400" b="1" kern="0" baseline="-25000" dirty="0">
                    <a:solidFill>
                      <a:srgbClr val="FF0000"/>
                    </a:solidFill>
                    <a:effectLst/>
                    <a:latin typeface="Times New Roman" panose="02020603050405020304" pitchFamily="18" charset="0"/>
                    <a:ea typeface="Times New Roman" panose="02020603050405020304" pitchFamily="18" charset="0"/>
                  </a:rPr>
                  <a:t>1</a:t>
                </a:r>
                <a:r>
                  <a:rPr lang="zh-CN" altLang="zh-CN" sz="2400" b="1" kern="0" dirty="0">
                    <a:solidFill>
                      <a:srgbClr val="FF0000"/>
                    </a:solidFill>
                    <a:cs typeface="宋体" panose="02010600030101010101" pitchFamily="2" charset="-122"/>
                  </a:rPr>
                  <a:t>＜</a:t>
                </a:r>
                <a:r>
                  <a:rPr lang="en-US" altLang="zh-CN" sz="2400" b="1" i="1" kern="0" dirty="0">
                    <a:solidFill>
                      <a:srgbClr val="FF0000"/>
                    </a:solidFill>
                    <a:effectLst/>
                    <a:latin typeface="Times New Roman" panose="02020603050405020304" pitchFamily="18" charset="0"/>
                    <a:ea typeface="Times New Roman" panose="02020603050405020304" pitchFamily="18" charset="0"/>
                  </a:rPr>
                  <a:t>v</a:t>
                </a:r>
                <a:r>
                  <a:rPr lang="en-US" altLang="zh-CN" sz="2400" b="1" kern="0" baseline="-25000" dirty="0">
                    <a:solidFill>
                      <a:srgbClr val="FF0000"/>
                    </a:solidFill>
                    <a:effectLst/>
                    <a:latin typeface="Times New Roman" panose="02020603050405020304" pitchFamily="18" charset="0"/>
                    <a:ea typeface="Times New Roman" panose="02020603050405020304" pitchFamily="18" charset="0"/>
                  </a:rPr>
                  <a:t>2</a:t>
                </a:r>
                <a:r>
                  <a:rPr lang="zh-CN" altLang="zh-CN" sz="2400" b="1" kern="0" dirty="0">
                    <a:solidFill>
                      <a:srgbClr val="FF0000"/>
                    </a:solidFill>
                    <a:cs typeface="宋体" panose="02010600030101010101" pitchFamily="2" charset="-122"/>
                  </a:rPr>
                  <a:t>，故</a:t>
                </a:r>
                <a:r>
                  <a:rPr lang="en-US" altLang="zh-CN" sz="2400" b="1" i="1" kern="0" dirty="0">
                    <a:solidFill>
                      <a:srgbClr val="FF0000"/>
                    </a:solidFill>
                    <a:effectLst/>
                    <a:latin typeface="Times New Roman" panose="02020603050405020304" pitchFamily="18" charset="0"/>
                    <a:ea typeface="Times New Roman" panose="02020603050405020304" pitchFamily="18" charset="0"/>
                  </a:rPr>
                  <a:t>C</a:t>
                </a:r>
                <a:r>
                  <a:rPr lang="zh-CN" altLang="zh-CN" sz="2400" b="1" kern="0" dirty="0">
                    <a:solidFill>
                      <a:srgbClr val="FF0000"/>
                    </a:solidFill>
                    <a:cs typeface="宋体" panose="02010600030101010101" pitchFamily="2" charset="-122"/>
                  </a:rPr>
                  <a:t>错误，</a:t>
                </a:r>
                <a:r>
                  <a:rPr lang="en-US" altLang="zh-CN" sz="2400" b="1" i="1" kern="0" dirty="0">
                    <a:solidFill>
                      <a:srgbClr val="FF0000"/>
                    </a:solidFill>
                    <a:effectLst/>
                    <a:latin typeface="Times New Roman" panose="02020603050405020304" pitchFamily="18" charset="0"/>
                    <a:ea typeface="Times New Roman" panose="02020603050405020304" pitchFamily="18" charset="0"/>
                  </a:rPr>
                  <a:t>D</a:t>
                </a:r>
                <a:r>
                  <a:rPr lang="zh-CN" altLang="zh-CN" sz="2400" b="1" kern="0" dirty="0">
                    <a:solidFill>
                      <a:srgbClr val="FF0000"/>
                    </a:solidFill>
                    <a:cs typeface="宋体" panose="02010600030101010101" pitchFamily="2" charset="-122"/>
                  </a:rPr>
                  <a:t>正确；</a:t>
                </a:r>
                <a:br>
                  <a:rPr lang="en-US" altLang="zh-CN" kern="0" dirty="0">
                    <a:cs typeface="宋体" panose="02010600030101010101" pitchFamily="2" charset="-122"/>
                  </a:rPr>
                </a:br>
                <a:endParaRPr lang="zh-CN" altLang="en-US" dirty="0"/>
              </a:p>
            </p:txBody>
          </p:sp>
        </mc:Choice>
        <mc:Fallback xmlns="">
          <p:sp>
            <p:nvSpPr>
              <p:cNvPr id="6" name="矩形 5">
                <a:extLst>
                  <a:ext uri="{FF2B5EF4-FFF2-40B4-BE49-F238E27FC236}">
                    <a16:creationId xmlns:a16="http://schemas.microsoft.com/office/drawing/2014/main" id="{E6C22CD1-CC61-43AB-9784-15D577E30B32}"/>
                  </a:ext>
                </a:extLst>
              </p:cNvPr>
              <p:cNvSpPr>
                <a:spLocks noRot="1" noChangeAspect="1" noMove="1" noResize="1" noEditPoints="1" noAdjustHandles="1" noChangeArrowheads="1" noChangeShapeType="1" noTextEdit="1"/>
              </p:cNvSpPr>
              <p:nvPr/>
            </p:nvSpPr>
            <p:spPr>
              <a:xfrm>
                <a:off x="219473" y="3332484"/>
                <a:ext cx="6543529" cy="3336876"/>
              </a:xfrm>
              <a:prstGeom prst="rect">
                <a:avLst/>
              </a:prstGeom>
              <a:blipFill>
                <a:blip r:embed="rId4"/>
                <a:stretch>
                  <a:fillRect l="-1398" r="-1212"/>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3953161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4FA05231-1D1E-4A36-8855-9F3CA64D7D81}"/>
                  </a:ext>
                </a:extLst>
              </p:cNvPr>
              <p:cNvSpPr>
                <a:spLocks noGrp="1"/>
              </p:cNvSpPr>
              <p:nvPr>
                <p:ph idx="1"/>
              </p:nvPr>
            </p:nvSpPr>
            <p:spPr>
              <a:xfrm>
                <a:off x="179512" y="169466"/>
                <a:ext cx="8229600" cy="4411662"/>
              </a:xfrm>
            </p:spPr>
            <p:txBody>
              <a:bodyPr/>
              <a:lstStyle/>
              <a:p>
                <a:pPr marL="0" indent="0">
                  <a:buNone/>
                </a:pPr>
                <a:r>
                  <a:rPr lang="en-US" altLang="zh-CN" dirty="0"/>
                  <a:t>7</a:t>
                </a:r>
                <a:r>
                  <a:rPr lang="zh-CN" altLang="en-US" dirty="0"/>
                  <a:t>、</a:t>
                </a:r>
                <a:r>
                  <a:rPr lang="zh-CN" altLang="zh-CN" dirty="0"/>
                  <a:t>如图所示，在水平路面上一运动员驾驶摩托车跨越壕沟，壕沟两侧的高度差为</a:t>
                </a:r>
                <a:r>
                  <a:rPr lang="en-US" altLang="zh-CN" dirty="0"/>
                  <a:t>0.8 </a:t>
                </a:r>
                <a:r>
                  <a:rPr lang="en-US" altLang="zh-CN" i="1" dirty="0"/>
                  <a:t>m</a:t>
                </a:r>
                <a:r>
                  <a:rPr lang="zh-CN" altLang="zh-CN" dirty="0"/>
                  <a:t>，水平距离为</a:t>
                </a:r>
                <a:r>
                  <a:rPr lang="en-US" altLang="zh-CN" dirty="0"/>
                  <a:t>8 </a:t>
                </a:r>
                <a:r>
                  <a:rPr lang="en-US" altLang="zh-CN" i="1" dirty="0"/>
                  <a:t>m</a:t>
                </a:r>
                <a:r>
                  <a:rPr lang="zh-CN" altLang="zh-CN" dirty="0"/>
                  <a:t>，</a:t>
                </a:r>
                <a:r>
                  <a:rPr lang="en-US" altLang="zh-CN" i="1" dirty="0"/>
                  <a:t>g</a:t>
                </a:r>
                <a:r>
                  <a:rPr lang="zh-CN" altLang="zh-CN" dirty="0"/>
                  <a:t>取</a:t>
                </a:r>
                <a:r>
                  <a:rPr lang="en-US" altLang="zh-CN" dirty="0"/>
                  <a:t>10</a:t>
                </a:r>
                <a:r>
                  <a:rPr lang="en-US" altLang="zh-CN" i="1" dirty="0"/>
                  <a:t>m</a:t>
                </a:r>
                <a:r>
                  <a:rPr lang="en-US" altLang="zh-CN" dirty="0"/>
                  <a:t>/</a:t>
                </a:r>
                <a:r>
                  <a:rPr lang="en-US" altLang="zh-CN" i="1" dirty="0"/>
                  <a:t>s</a:t>
                </a:r>
                <a:r>
                  <a:rPr lang="en-US" altLang="zh-CN" baseline="30000" dirty="0"/>
                  <a:t>2</a:t>
                </a:r>
                <a:r>
                  <a:rPr lang="zh-CN" altLang="zh-CN" dirty="0"/>
                  <a:t>，则运动员跨过壕沟的初速度至少为（ </a:t>
                </a:r>
                <a:r>
                  <a:rPr lang="en-US" altLang="zh-CN" dirty="0"/>
                  <a:t>   </a:t>
                </a:r>
                <a:r>
                  <a:rPr lang="zh-CN" altLang="zh-CN" dirty="0"/>
                  <a:t>）</a:t>
                </a:r>
                <a:endParaRPr lang="en-US" altLang="zh-CN" dirty="0"/>
              </a:p>
              <a:p>
                <a:pPr marL="0" indent="0">
                  <a:buNone/>
                </a:pPr>
                <a:r>
                  <a:rPr lang="en-US" altLang="zh-CN" dirty="0"/>
                  <a:t>A. </a:t>
                </a:r>
                <a14:m>
                  <m:oMath xmlns:m="http://schemas.openxmlformats.org/officeDocument/2006/math">
                    <m:r>
                      <m:rPr>
                        <m:nor/>
                      </m:rPr>
                      <a:rPr lang="en-US" altLang="zh-CN"/>
                      <m:t>0.5 </m:t>
                    </m:r>
                    <m:r>
                      <m:rPr>
                        <m:nor/>
                      </m:rPr>
                      <a:rPr lang="en-US" altLang="zh-CN"/>
                      <m:t>m</m:t>
                    </m:r>
                    <m:r>
                      <m:rPr>
                        <m:nor/>
                      </m:rPr>
                      <a:rPr lang="en-US" altLang="zh-CN"/>
                      <m:t>/</m:t>
                    </m:r>
                    <m:r>
                      <m:rPr>
                        <m:nor/>
                      </m:rPr>
                      <a:rPr lang="en-US" altLang="zh-CN"/>
                      <m:t>s</m:t>
                    </m:r>
                  </m:oMath>
                </a14:m>
                <a:r>
                  <a:rPr lang="en-US" altLang="zh-CN" dirty="0"/>
                  <a:t>	B. </a:t>
                </a:r>
                <a14:m>
                  <m:oMath xmlns:m="http://schemas.openxmlformats.org/officeDocument/2006/math">
                    <m:r>
                      <m:rPr>
                        <m:nor/>
                      </m:rPr>
                      <a:rPr lang="en-US" altLang="zh-CN"/>
                      <m:t>2</m:t>
                    </m:r>
                    <m:r>
                      <m:rPr>
                        <m:nor/>
                      </m:rPr>
                      <a:rPr lang="en-US" altLang="zh-CN"/>
                      <m:t>m</m:t>
                    </m:r>
                    <m:r>
                      <m:rPr>
                        <m:nor/>
                      </m:rPr>
                      <a:rPr lang="en-US" altLang="zh-CN"/>
                      <m:t>/</m:t>
                    </m:r>
                    <m:r>
                      <m:rPr>
                        <m:nor/>
                      </m:rPr>
                      <a:rPr lang="en-US" altLang="zh-CN"/>
                      <m:t>s</m:t>
                    </m:r>
                  </m:oMath>
                </a14:m>
                <a:r>
                  <a:rPr lang="en-US" altLang="zh-CN" dirty="0"/>
                  <a:t>	C. </a:t>
                </a:r>
                <a14:m>
                  <m:oMath xmlns:m="http://schemas.openxmlformats.org/officeDocument/2006/math">
                    <m:r>
                      <m:rPr>
                        <m:nor/>
                      </m:rPr>
                      <a:rPr lang="en-US" altLang="zh-CN"/>
                      <m:t>10</m:t>
                    </m:r>
                    <m:r>
                      <m:rPr>
                        <m:nor/>
                      </m:rPr>
                      <a:rPr lang="en-US" altLang="zh-CN"/>
                      <m:t>m</m:t>
                    </m:r>
                    <m:r>
                      <m:rPr>
                        <m:nor/>
                      </m:rPr>
                      <a:rPr lang="en-US" altLang="zh-CN"/>
                      <m:t>/</m:t>
                    </m:r>
                    <m:r>
                      <m:rPr>
                        <m:nor/>
                      </m:rPr>
                      <a:rPr lang="en-US" altLang="zh-CN"/>
                      <m:t>s</m:t>
                    </m:r>
                  </m:oMath>
                </a14:m>
                <a:r>
                  <a:rPr lang="en-US" altLang="zh-CN" dirty="0"/>
                  <a:t>	D. </a:t>
                </a:r>
                <a14:m>
                  <m:oMath xmlns:m="http://schemas.openxmlformats.org/officeDocument/2006/math">
                    <m:r>
                      <m:rPr>
                        <m:nor/>
                      </m:rPr>
                      <a:rPr lang="en-US" altLang="zh-CN"/>
                      <m:t>20</m:t>
                    </m:r>
                    <m:r>
                      <m:rPr>
                        <m:nor/>
                      </m:rPr>
                      <a:rPr lang="en-US" altLang="zh-CN"/>
                      <m:t>m</m:t>
                    </m:r>
                    <m:r>
                      <m:rPr>
                        <m:nor/>
                      </m:rPr>
                      <a:rPr lang="en-US" altLang="zh-CN"/>
                      <m:t>/</m:t>
                    </m:r>
                    <m:r>
                      <m:rPr>
                        <m:nor/>
                      </m:rPr>
                      <a:rPr lang="en-US" altLang="zh-CN"/>
                      <m:t>s</m:t>
                    </m:r>
                  </m:oMath>
                </a14:m>
                <a:endParaRPr lang="zh-CN" altLang="en-US" dirty="0"/>
              </a:p>
            </p:txBody>
          </p:sp>
        </mc:Choice>
        <mc:Fallback xmlns="">
          <p:sp>
            <p:nvSpPr>
              <p:cNvPr id="3" name="内容占位符 2">
                <a:extLst>
                  <a:ext uri="{FF2B5EF4-FFF2-40B4-BE49-F238E27FC236}">
                    <a16:creationId xmlns:a16="http://schemas.microsoft.com/office/drawing/2014/main" id="{4FA05231-1D1E-4A36-8855-9F3CA64D7D81}"/>
                  </a:ext>
                </a:extLst>
              </p:cNvPr>
              <p:cNvSpPr>
                <a:spLocks noGrp="1" noRot="1" noChangeAspect="1" noMove="1" noResize="1" noEditPoints="1" noAdjustHandles="1" noChangeArrowheads="1" noChangeShapeType="1" noTextEdit="1"/>
              </p:cNvSpPr>
              <p:nvPr>
                <p:ph idx="1"/>
              </p:nvPr>
            </p:nvSpPr>
            <p:spPr>
              <a:xfrm>
                <a:off x="179512" y="169466"/>
                <a:ext cx="8229600" cy="4411662"/>
              </a:xfrm>
              <a:blipFill>
                <a:blip r:embed="rId2"/>
                <a:stretch>
                  <a:fillRect l="-1704" t="-2213"/>
                </a:stretch>
              </a:blipFill>
            </p:spPr>
            <p:txBody>
              <a:bodyPr/>
              <a:lstStyle/>
              <a:p>
                <a:r>
                  <a:rPr lang="zh-CN" altLang="en-US">
                    <a:noFill/>
                  </a:rPr>
                  <a:t> </a:t>
                </a:r>
              </a:p>
            </p:txBody>
          </p:sp>
        </mc:Fallback>
      </mc:AlternateContent>
      <p:pic>
        <p:nvPicPr>
          <p:cNvPr id="4" name="图片 3">
            <a:extLst>
              <a:ext uri="{FF2B5EF4-FFF2-40B4-BE49-F238E27FC236}">
                <a16:creationId xmlns:a16="http://schemas.microsoft.com/office/drawing/2014/main" id="{A3645957-3CF9-49BD-AB5B-34E6B6B79528}"/>
              </a:ext>
            </a:extLst>
          </p:cNvPr>
          <p:cNvPicPr/>
          <p:nvPr/>
        </p:nvPicPr>
        <p:blipFill>
          <a:blip r:embed="rId3">
            <a:extLst>
              <a:ext uri="{28A0092B-C50C-407E-A947-70E740481C1C}">
                <a14:useLocalDpi xmlns:a14="http://schemas.microsoft.com/office/drawing/2010/main" val="0"/>
              </a:ext>
            </a:extLst>
          </a:blip>
          <a:stretch>
            <a:fillRect/>
          </a:stretch>
        </p:blipFill>
        <p:spPr bwMode="auto">
          <a:xfrm>
            <a:off x="6086640" y="2738251"/>
            <a:ext cx="2855962" cy="1381497"/>
          </a:xfrm>
          <a:prstGeom prst="rect">
            <a:avLst/>
          </a:prstGeom>
          <a:noFill/>
        </p:spPr>
      </p:pic>
      <mc:AlternateContent xmlns:mc="http://schemas.openxmlformats.org/markup-compatibility/2006" xmlns:a14="http://schemas.microsoft.com/office/drawing/2010/main">
        <mc:Choice Requires="a14">
          <p:sp>
            <p:nvSpPr>
              <p:cNvPr id="5" name="矩形 4">
                <a:extLst>
                  <a:ext uri="{FF2B5EF4-FFF2-40B4-BE49-F238E27FC236}">
                    <a16:creationId xmlns:a16="http://schemas.microsoft.com/office/drawing/2014/main" id="{504B2635-F95F-4C67-A343-64A0497D706E}"/>
                  </a:ext>
                </a:extLst>
              </p:cNvPr>
              <p:cNvSpPr/>
              <p:nvPr/>
            </p:nvSpPr>
            <p:spPr>
              <a:xfrm>
                <a:off x="1013520" y="2908519"/>
                <a:ext cx="5214663" cy="3574953"/>
              </a:xfrm>
              <a:prstGeom prst="rect">
                <a:avLst/>
              </a:prstGeom>
            </p:spPr>
            <p:txBody>
              <a:bodyPr wrap="square">
                <a:spAutoFit/>
              </a:bodyPr>
              <a:lstStyle/>
              <a:p>
                <a:pPr fontAlgn="ctr">
                  <a:spcAft>
                    <a:spcPts val="0"/>
                  </a:spcAft>
                </a:pPr>
                <a:r>
                  <a:rPr lang="zh-CN" altLang="zh-CN" sz="2800" b="1" kern="0" dirty="0">
                    <a:solidFill>
                      <a:srgbClr val="FF0000"/>
                    </a:solidFill>
                    <a:latin typeface="Cambria Math" panose="02040503050406030204" pitchFamily="18" charset="0"/>
                    <a:cs typeface="宋体" panose="02010600030101010101" pitchFamily="2" charset="-122"/>
                  </a:rPr>
                  <a:t>当摩托车刚好跨过壕沟时，水平速度最小，此时有：</a:t>
                </a:r>
                <a:endParaRPr lang="zh-CN" altLang="zh-CN" sz="2800" b="1" kern="100" dirty="0">
                  <a:solidFill>
                    <a:srgbClr val="FF0000"/>
                  </a:solidFill>
                  <a:latin typeface="Cambria Math" panose="02040503050406030204" pitchFamily="18" charset="0"/>
                  <a:cs typeface="Cambria Math" panose="02040503050406030204" pitchFamily="18" charset="0"/>
                </a:endParaRPr>
              </a:p>
              <a:p>
                <a:pPr fontAlgn="ctr">
                  <a:spcAft>
                    <a:spcPts val="0"/>
                  </a:spcAft>
                </a:pPr>
                <a:r>
                  <a:rPr lang="zh-CN" altLang="zh-CN" sz="2800" b="1" kern="0" dirty="0">
                    <a:solidFill>
                      <a:srgbClr val="FF0000"/>
                    </a:solidFill>
                    <a:latin typeface="Cambria Math" panose="02040503050406030204" pitchFamily="18" charset="0"/>
                    <a:cs typeface="宋体" panose="02010600030101010101" pitchFamily="2" charset="-122"/>
                  </a:rPr>
                  <a:t>竖直方向：</a:t>
                </a:r>
                <a:r>
                  <a:rPr lang="en-US" altLang="zh-CN" sz="2800" b="1" kern="0" dirty="0">
                    <a:solidFill>
                      <a:srgbClr val="FF0000"/>
                    </a:solidFill>
                    <a:effectLst/>
                    <a:latin typeface="Times New Roman" panose="02020603050405020304" pitchFamily="18" charset="0"/>
                    <a:ea typeface="Times New Roman" panose="02020603050405020304" pitchFamily="18" charset="0"/>
                    <a:cs typeface="Cambria Math" panose="02040503050406030204" pitchFamily="18" charset="0"/>
                  </a:rPr>
                  <a:t> </a:t>
                </a:r>
                <a14:m>
                  <m:oMath xmlns:m="http://schemas.openxmlformats.org/officeDocument/2006/math">
                    <m:r>
                      <a:rPr lang="en-US" altLang="zh-CN" sz="2800" b="1" i="1" kern="100">
                        <a:solidFill>
                          <a:srgbClr val="FF0000"/>
                        </a:solidFill>
                        <a:latin typeface="Cambria Math" panose="02040503050406030204" pitchFamily="18" charset="0"/>
                        <a:cs typeface="Cambria Math" panose="02040503050406030204" pitchFamily="18" charset="0"/>
                      </a:rPr>
                      <m:t>𝒉</m:t>
                    </m:r>
                    <m:r>
                      <a:rPr lang="en-US" altLang="zh-CN" sz="2800" b="1" i="1" kern="100">
                        <a:solidFill>
                          <a:srgbClr val="FF0000"/>
                        </a:solidFill>
                        <a:latin typeface="Cambria Math" panose="02040503050406030204" pitchFamily="18" charset="0"/>
                        <a:cs typeface="Cambria Math" panose="02040503050406030204" pitchFamily="18" charset="0"/>
                      </a:rPr>
                      <m:t>=</m:t>
                    </m:r>
                    <m:f>
                      <m:fPr>
                        <m:ctrlPr>
                          <a:rPr lang="zh-CN" altLang="zh-CN" sz="2800" b="1" i="1" kern="100">
                            <a:solidFill>
                              <a:srgbClr val="FF0000"/>
                            </a:solidFill>
                            <a:effectLst/>
                            <a:latin typeface="Cambria Math" panose="02040503050406030204" pitchFamily="18" charset="0"/>
                            <a:ea typeface="Cambria Math" panose="02040503050406030204" pitchFamily="18" charset="0"/>
                            <a:cs typeface="Cambria Math" panose="02040503050406030204" pitchFamily="18" charset="0"/>
                          </a:rPr>
                        </m:ctrlPr>
                      </m:fPr>
                      <m:num>
                        <m:r>
                          <a:rPr lang="en-US" altLang="zh-CN" sz="2800" b="1" i="1" kern="100">
                            <a:solidFill>
                              <a:srgbClr val="FF0000"/>
                            </a:solidFill>
                            <a:latin typeface="Cambria Math" panose="02040503050406030204" pitchFamily="18" charset="0"/>
                            <a:cs typeface="Cambria Math" panose="02040503050406030204" pitchFamily="18" charset="0"/>
                          </a:rPr>
                          <m:t>𝟏</m:t>
                        </m:r>
                      </m:num>
                      <m:den>
                        <m:r>
                          <a:rPr lang="en-US" altLang="zh-CN" sz="2800" b="1" i="1" kern="100">
                            <a:solidFill>
                              <a:srgbClr val="FF0000"/>
                            </a:solidFill>
                            <a:latin typeface="Cambria Math" panose="02040503050406030204" pitchFamily="18" charset="0"/>
                            <a:cs typeface="Cambria Math" panose="02040503050406030204" pitchFamily="18" charset="0"/>
                          </a:rPr>
                          <m:t>𝟐</m:t>
                        </m:r>
                      </m:den>
                    </m:f>
                    <m:r>
                      <a:rPr lang="en-US" altLang="zh-CN" sz="2800" b="1" i="1" kern="100">
                        <a:solidFill>
                          <a:srgbClr val="FF0000"/>
                        </a:solidFill>
                        <a:latin typeface="Cambria Math" panose="02040503050406030204" pitchFamily="18" charset="0"/>
                        <a:cs typeface="Cambria Math" panose="02040503050406030204" pitchFamily="18" charset="0"/>
                      </a:rPr>
                      <m:t>𝒈</m:t>
                    </m:r>
                    <m:sSup>
                      <m:sSupPr>
                        <m:ctrlPr>
                          <a:rPr lang="zh-CN" altLang="zh-CN" sz="2800" b="1" i="1" kern="100">
                            <a:solidFill>
                              <a:srgbClr val="FF0000"/>
                            </a:solidFill>
                            <a:effectLst/>
                            <a:latin typeface="Cambria Math" panose="02040503050406030204" pitchFamily="18" charset="0"/>
                            <a:ea typeface="Cambria Math" panose="02040503050406030204" pitchFamily="18" charset="0"/>
                            <a:cs typeface="Cambria Math" panose="02040503050406030204" pitchFamily="18" charset="0"/>
                          </a:rPr>
                        </m:ctrlPr>
                      </m:sSupPr>
                      <m:e>
                        <m:r>
                          <a:rPr lang="en-US" altLang="zh-CN" sz="2800" b="1" i="1" kern="100">
                            <a:solidFill>
                              <a:srgbClr val="FF0000"/>
                            </a:solidFill>
                            <a:latin typeface="Cambria Math" panose="02040503050406030204" pitchFamily="18" charset="0"/>
                            <a:cs typeface="Cambria Math" panose="02040503050406030204" pitchFamily="18" charset="0"/>
                          </a:rPr>
                          <m:t>𝒕</m:t>
                        </m:r>
                      </m:e>
                      <m:sup>
                        <m:r>
                          <a:rPr lang="en-US" altLang="zh-CN" sz="2800" b="1" i="1" kern="100">
                            <a:solidFill>
                              <a:srgbClr val="FF0000"/>
                            </a:solidFill>
                            <a:latin typeface="Cambria Math" panose="02040503050406030204" pitchFamily="18" charset="0"/>
                            <a:cs typeface="Cambria Math" panose="02040503050406030204" pitchFamily="18" charset="0"/>
                          </a:rPr>
                          <m:t>𝟐</m:t>
                        </m:r>
                      </m:sup>
                    </m:sSup>
                  </m:oMath>
                </a14:m>
                <a:r>
                  <a:rPr lang="en-US" altLang="zh-CN" sz="2800" b="1" kern="0" dirty="0">
                    <a:solidFill>
                      <a:srgbClr val="FF0000"/>
                    </a:solidFill>
                    <a:effectLst/>
                    <a:latin typeface="Times New Roman" panose="02020603050405020304" pitchFamily="18" charset="0"/>
                    <a:ea typeface="Times New Roman" panose="02020603050405020304" pitchFamily="18" charset="0"/>
                    <a:cs typeface="Cambria Math" panose="02040503050406030204" pitchFamily="18" charset="0"/>
                  </a:rPr>
                  <a:t>     </a:t>
                </a:r>
                <a:r>
                  <a:rPr lang="zh-CN" altLang="zh-CN" sz="2800" b="1" kern="0" dirty="0">
                    <a:solidFill>
                      <a:srgbClr val="FF0000"/>
                    </a:solidFill>
                    <a:latin typeface="Cambria Math" panose="02040503050406030204" pitchFamily="18" charset="0"/>
                    <a:cs typeface="宋体" panose="02010600030101010101" pitchFamily="2" charset="-122"/>
                  </a:rPr>
                  <a:t>①</a:t>
                </a:r>
                <a:br>
                  <a:rPr lang="en-US" altLang="zh-CN" sz="2800" b="1" kern="0" dirty="0">
                    <a:solidFill>
                      <a:srgbClr val="FF0000"/>
                    </a:solidFill>
                    <a:latin typeface="Cambria Math" panose="02040503050406030204" pitchFamily="18" charset="0"/>
                    <a:cs typeface="宋体" panose="02010600030101010101" pitchFamily="2" charset="-122"/>
                  </a:rPr>
                </a:br>
                <a:r>
                  <a:rPr lang="zh-CN" altLang="zh-CN" sz="2800" b="1" kern="0" dirty="0">
                    <a:solidFill>
                      <a:srgbClr val="FF0000"/>
                    </a:solidFill>
                    <a:latin typeface="Cambria Math" panose="02040503050406030204" pitchFamily="18" charset="0"/>
                    <a:cs typeface="宋体" panose="02010600030101010101" pitchFamily="2" charset="-122"/>
                  </a:rPr>
                  <a:t>水平方向：</a:t>
                </a:r>
                <a14:m>
                  <m:oMath xmlns:m="http://schemas.openxmlformats.org/officeDocument/2006/math">
                    <m:r>
                      <a:rPr lang="en-US" altLang="zh-CN" sz="2800" b="1" i="1" kern="100">
                        <a:solidFill>
                          <a:srgbClr val="FF0000"/>
                        </a:solidFill>
                        <a:latin typeface="Cambria Math" panose="02040503050406030204" pitchFamily="18" charset="0"/>
                        <a:cs typeface="Cambria Math" panose="02040503050406030204" pitchFamily="18" charset="0"/>
                      </a:rPr>
                      <m:t>𝒙</m:t>
                    </m:r>
                    <m:r>
                      <a:rPr lang="en-US" altLang="zh-CN" sz="2800" b="1" i="1" kern="100">
                        <a:solidFill>
                          <a:srgbClr val="FF0000"/>
                        </a:solidFill>
                        <a:latin typeface="Cambria Math" panose="02040503050406030204" pitchFamily="18" charset="0"/>
                        <a:cs typeface="Cambria Math" panose="02040503050406030204" pitchFamily="18" charset="0"/>
                      </a:rPr>
                      <m:t>=</m:t>
                    </m:r>
                    <m:sSub>
                      <m:sSubPr>
                        <m:ctrlPr>
                          <a:rPr lang="zh-CN" altLang="zh-CN" sz="2800" b="1" i="1" kern="100">
                            <a:solidFill>
                              <a:srgbClr val="FF0000"/>
                            </a:solidFill>
                            <a:effectLst/>
                            <a:latin typeface="Cambria Math" panose="02040503050406030204" pitchFamily="18" charset="0"/>
                            <a:ea typeface="Cambria Math" panose="02040503050406030204" pitchFamily="18" charset="0"/>
                            <a:cs typeface="Cambria Math" panose="02040503050406030204" pitchFamily="18" charset="0"/>
                          </a:rPr>
                        </m:ctrlPr>
                      </m:sSubPr>
                      <m:e>
                        <m:r>
                          <a:rPr lang="en-US" altLang="zh-CN" sz="2800" b="1" i="1" kern="100">
                            <a:solidFill>
                              <a:srgbClr val="FF0000"/>
                            </a:solidFill>
                            <a:latin typeface="Cambria Math" panose="02040503050406030204" pitchFamily="18" charset="0"/>
                            <a:cs typeface="Cambria Math" panose="02040503050406030204" pitchFamily="18" charset="0"/>
                          </a:rPr>
                          <m:t>𝒗</m:t>
                        </m:r>
                      </m:e>
                      <m:sub>
                        <m:r>
                          <a:rPr lang="en-US" altLang="zh-CN" sz="2800" b="1" i="1" kern="100">
                            <a:solidFill>
                              <a:srgbClr val="FF0000"/>
                            </a:solidFill>
                            <a:latin typeface="Cambria Math" panose="02040503050406030204" pitchFamily="18" charset="0"/>
                            <a:cs typeface="Cambria Math" panose="02040503050406030204" pitchFamily="18" charset="0"/>
                          </a:rPr>
                          <m:t>𝟎</m:t>
                        </m:r>
                      </m:sub>
                    </m:sSub>
                    <m:r>
                      <a:rPr lang="en-US" altLang="zh-CN" sz="2800" b="1" i="1" kern="100">
                        <a:solidFill>
                          <a:srgbClr val="FF0000"/>
                        </a:solidFill>
                        <a:latin typeface="Cambria Math" panose="02040503050406030204" pitchFamily="18" charset="0"/>
                        <a:cs typeface="Cambria Math" panose="02040503050406030204" pitchFamily="18" charset="0"/>
                      </a:rPr>
                      <m:t>𝒕</m:t>
                    </m:r>
                  </m:oMath>
                </a14:m>
                <a:r>
                  <a:rPr lang="en-US" altLang="zh-CN" sz="2800" b="1" kern="0" dirty="0">
                    <a:solidFill>
                      <a:srgbClr val="FF0000"/>
                    </a:solidFill>
                    <a:effectLst/>
                    <a:latin typeface="Times New Roman" panose="02020603050405020304" pitchFamily="18" charset="0"/>
                    <a:ea typeface="Times New Roman" panose="02020603050405020304" pitchFamily="18" charset="0"/>
                    <a:cs typeface="Cambria Math" panose="02040503050406030204" pitchFamily="18" charset="0"/>
                  </a:rPr>
                  <a:t>       </a:t>
                </a:r>
                <a:r>
                  <a:rPr lang="zh-CN" altLang="zh-CN" sz="2800" b="1" kern="0" dirty="0">
                    <a:solidFill>
                      <a:srgbClr val="FF0000"/>
                    </a:solidFill>
                    <a:latin typeface="Cambria Math" panose="02040503050406030204" pitchFamily="18" charset="0"/>
                    <a:cs typeface="宋体" panose="02010600030101010101" pitchFamily="2" charset="-122"/>
                  </a:rPr>
                  <a:t>②</a:t>
                </a:r>
                <a:br>
                  <a:rPr lang="en-US" altLang="zh-CN" sz="2800" b="1" kern="0" dirty="0">
                    <a:solidFill>
                      <a:srgbClr val="FF0000"/>
                    </a:solidFill>
                    <a:latin typeface="Cambria Math" panose="02040503050406030204" pitchFamily="18" charset="0"/>
                    <a:cs typeface="宋体" panose="02010600030101010101" pitchFamily="2" charset="-122"/>
                  </a:rPr>
                </a:br>
                <a:r>
                  <a:rPr lang="zh-CN" altLang="zh-CN" sz="2800" b="1" kern="0" dirty="0">
                    <a:solidFill>
                      <a:srgbClr val="FF0000"/>
                    </a:solidFill>
                    <a:latin typeface="Cambria Math" panose="02040503050406030204" pitchFamily="18" charset="0"/>
                    <a:cs typeface="宋体" panose="02010600030101010101" pitchFamily="2" charset="-122"/>
                  </a:rPr>
                  <a:t>联立方程解得：</a:t>
                </a:r>
                <a14:m>
                  <m:oMath xmlns:m="http://schemas.openxmlformats.org/officeDocument/2006/math">
                    <m:sSub>
                      <m:sSubPr>
                        <m:ctrlPr>
                          <a:rPr lang="zh-CN" altLang="zh-CN" sz="2800" b="1" i="1" kern="100">
                            <a:solidFill>
                              <a:srgbClr val="FF0000"/>
                            </a:solidFill>
                            <a:effectLst/>
                            <a:latin typeface="Cambria Math" panose="02040503050406030204" pitchFamily="18" charset="0"/>
                            <a:ea typeface="Cambria Math" panose="02040503050406030204" pitchFamily="18" charset="0"/>
                            <a:cs typeface="Cambria Math" panose="02040503050406030204" pitchFamily="18" charset="0"/>
                          </a:rPr>
                        </m:ctrlPr>
                      </m:sSubPr>
                      <m:e>
                        <m:r>
                          <a:rPr lang="en-US" altLang="zh-CN" sz="2800" b="1" i="1" kern="100">
                            <a:solidFill>
                              <a:srgbClr val="FF0000"/>
                            </a:solidFill>
                            <a:latin typeface="Cambria Math" panose="02040503050406030204" pitchFamily="18" charset="0"/>
                            <a:cs typeface="Cambria Math" panose="02040503050406030204" pitchFamily="18" charset="0"/>
                          </a:rPr>
                          <m:t>𝒗</m:t>
                        </m:r>
                      </m:e>
                      <m:sub>
                        <m:r>
                          <a:rPr lang="en-US" altLang="zh-CN" sz="2800" b="1" i="1" kern="100">
                            <a:solidFill>
                              <a:srgbClr val="FF0000"/>
                            </a:solidFill>
                            <a:latin typeface="Cambria Math" panose="02040503050406030204" pitchFamily="18" charset="0"/>
                            <a:cs typeface="Cambria Math" panose="02040503050406030204" pitchFamily="18" charset="0"/>
                          </a:rPr>
                          <m:t>𝟎</m:t>
                        </m:r>
                      </m:sub>
                    </m:sSub>
                    <m:r>
                      <a:rPr lang="en-US" altLang="zh-CN" sz="2800" b="1" i="1" kern="100">
                        <a:solidFill>
                          <a:srgbClr val="FF0000"/>
                        </a:solidFill>
                        <a:latin typeface="Cambria Math" panose="02040503050406030204" pitchFamily="18" charset="0"/>
                        <a:cs typeface="Cambria Math" panose="02040503050406030204" pitchFamily="18" charset="0"/>
                      </a:rPr>
                      <m:t>=</m:t>
                    </m:r>
                    <m:r>
                      <a:rPr lang="en-US" altLang="zh-CN" sz="2800" b="1" i="1" kern="100">
                        <a:solidFill>
                          <a:srgbClr val="FF0000"/>
                        </a:solidFill>
                        <a:latin typeface="Cambria Math" panose="02040503050406030204" pitchFamily="18" charset="0"/>
                        <a:cs typeface="Cambria Math" panose="02040503050406030204" pitchFamily="18" charset="0"/>
                      </a:rPr>
                      <m:t>𝟐𝟎</m:t>
                    </m:r>
                    <m:r>
                      <a:rPr lang="en-US" altLang="zh-CN" sz="2800" b="1" i="1" kern="100">
                        <a:solidFill>
                          <a:srgbClr val="FF0000"/>
                        </a:solidFill>
                        <a:latin typeface="Cambria Math" panose="02040503050406030204" pitchFamily="18" charset="0"/>
                        <a:cs typeface="Cambria Math" panose="02040503050406030204" pitchFamily="18" charset="0"/>
                      </a:rPr>
                      <m:t>𝒎</m:t>
                    </m:r>
                    <m:r>
                      <a:rPr lang="en-US" altLang="zh-CN" sz="2800" b="1" i="1" kern="100">
                        <a:solidFill>
                          <a:srgbClr val="FF0000"/>
                        </a:solidFill>
                        <a:latin typeface="Cambria Math" panose="02040503050406030204" pitchFamily="18" charset="0"/>
                        <a:cs typeface="Cambria Math" panose="02040503050406030204" pitchFamily="18" charset="0"/>
                      </a:rPr>
                      <m:t>/</m:t>
                    </m:r>
                    <m:r>
                      <a:rPr lang="en-US" altLang="zh-CN" sz="2800" b="1" i="1" kern="100">
                        <a:solidFill>
                          <a:srgbClr val="FF0000"/>
                        </a:solidFill>
                        <a:latin typeface="Cambria Math" panose="02040503050406030204" pitchFamily="18" charset="0"/>
                        <a:cs typeface="Cambria Math" panose="02040503050406030204" pitchFamily="18" charset="0"/>
                      </a:rPr>
                      <m:t>𝒔</m:t>
                    </m:r>
                  </m:oMath>
                </a14:m>
                <a:r>
                  <a:rPr lang="zh-CN" altLang="zh-CN" sz="2800" b="1" kern="0" dirty="0">
                    <a:solidFill>
                      <a:srgbClr val="FF0000"/>
                    </a:solidFill>
                    <a:latin typeface="Cambria Math" panose="02040503050406030204" pitchFamily="18" charset="0"/>
                    <a:cs typeface="宋体" panose="02010600030101010101" pitchFamily="2" charset="-122"/>
                  </a:rPr>
                  <a:t>，故</a:t>
                </a:r>
                <a:r>
                  <a:rPr lang="en-US" altLang="zh-CN" sz="2800" b="1" i="1" kern="0" dirty="0">
                    <a:solidFill>
                      <a:srgbClr val="FF0000"/>
                    </a:solidFill>
                    <a:effectLst/>
                    <a:latin typeface="Times New Roman" panose="02020603050405020304" pitchFamily="18" charset="0"/>
                    <a:ea typeface="Times New Roman" panose="02020603050405020304" pitchFamily="18" charset="0"/>
                    <a:cs typeface="Cambria Math" panose="02040503050406030204" pitchFamily="18" charset="0"/>
                  </a:rPr>
                  <a:t>ABC</a:t>
                </a:r>
                <a:r>
                  <a:rPr lang="zh-CN" altLang="zh-CN" sz="2800" b="1" kern="0" dirty="0">
                    <a:solidFill>
                      <a:srgbClr val="FF0000"/>
                    </a:solidFill>
                    <a:latin typeface="Cambria Math" panose="02040503050406030204" pitchFamily="18" charset="0"/>
                    <a:cs typeface="宋体" panose="02010600030101010101" pitchFamily="2" charset="-122"/>
                  </a:rPr>
                  <a:t>错误，</a:t>
                </a:r>
                <a:r>
                  <a:rPr lang="en-US" altLang="zh-CN" sz="2800" b="1" i="1" kern="0" dirty="0">
                    <a:solidFill>
                      <a:srgbClr val="FF0000"/>
                    </a:solidFill>
                    <a:effectLst/>
                    <a:latin typeface="Times New Roman" panose="02020603050405020304" pitchFamily="18" charset="0"/>
                    <a:ea typeface="Times New Roman" panose="02020603050405020304" pitchFamily="18" charset="0"/>
                    <a:cs typeface="Cambria Math" panose="02040503050406030204" pitchFamily="18" charset="0"/>
                  </a:rPr>
                  <a:t>D</a:t>
                </a:r>
                <a:r>
                  <a:rPr lang="zh-CN" altLang="zh-CN" sz="2800" b="1" kern="0" dirty="0">
                    <a:solidFill>
                      <a:srgbClr val="FF0000"/>
                    </a:solidFill>
                    <a:latin typeface="Cambria Math" panose="02040503050406030204" pitchFamily="18" charset="0"/>
                    <a:cs typeface="宋体" panose="02010600030101010101" pitchFamily="2" charset="-122"/>
                  </a:rPr>
                  <a:t>正确。</a:t>
                </a:r>
                <a:br>
                  <a:rPr lang="en-US" altLang="zh-CN" sz="2800" b="1" kern="0" dirty="0">
                    <a:solidFill>
                      <a:srgbClr val="FF0000"/>
                    </a:solidFill>
                    <a:latin typeface="Cambria Math" panose="02040503050406030204" pitchFamily="18" charset="0"/>
                    <a:cs typeface="宋体" panose="02010600030101010101" pitchFamily="2" charset="-122"/>
                  </a:rPr>
                </a:br>
                <a:r>
                  <a:rPr lang="zh-CN" altLang="zh-CN" sz="2800" b="1" kern="0" dirty="0">
                    <a:solidFill>
                      <a:srgbClr val="FF0000"/>
                    </a:solidFill>
                    <a:latin typeface="Cambria Math" panose="02040503050406030204" pitchFamily="18" charset="0"/>
                    <a:cs typeface="宋体" panose="02010600030101010101" pitchFamily="2" charset="-122"/>
                  </a:rPr>
                  <a:t>故选</a:t>
                </a:r>
                <a:r>
                  <a:rPr lang="en-US" altLang="zh-CN" sz="2800" b="1" i="1" kern="0" dirty="0">
                    <a:solidFill>
                      <a:srgbClr val="FF0000"/>
                    </a:solidFill>
                    <a:effectLst/>
                    <a:latin typeface="Times New Roman" panose="02020603050405020304" pitchFamily="18" charset="0"/>
                    <a:ea typeface="Times New Roman" panose="02020603050405020304" pitchFamily="18" charset="0"/>
                    <a:cs typeface="Cambria Math" panose="02040503050406030204" pitchFamily="18" charset="0"/>
                  </a:rPr>
                  <a:t>D</a:t>
                </a:r>
                <a:r>
                  <a:rPr lang="zh-CN" altLang="zh-CN" sz="2800" b="1" kern="0" dirty="0">
                    <a:solidFill>
                      <a:srgbClr val="FF0000"/>
                    </a:solidFill>
                    <a:latin typeface="Cambria Math" panose="02040503050406030204" pitchFamily="18" charset="0"/>
                    <a:cs typeface="宋体" panose="02010600030101010101" pitchFamily="2" charset="-122"/>
                  </a:rPr>
                  <a:t>。</a:t>
                </a:r>
                <a:br>
                  <a:rPr lang="en-US" altLang="zh-CN" kern="0" dirty="0">
                    <a:latin typeface="Cambria Math" panose="02040503050406030204" pitchFamily="18" charset="0"/>
                    <a:cs typeface="宋体" panose="02010600030101010101" pitchFamily="2" charset="-122"/>
                  </a:rPr>
                </a:br>
                <a:endParaRPr lang="zh-CN" altLang="zh-CN" kern="100" dirty="0">
                  <a:latin typeface="Cambria Math" panose="02040503050406030204" pitchFamily="18" charset="0"/>
                  <a:cs typeface="Cambria Math" panose="02040503050406030204" pitchFamily="18" charset="0"/>
                </a:endParaRPr>
              </a:p>
            </p:txBody>
          </p:sp>
        </mc:Choice>
        <mc:Fallback xmlns="">
          <p:sp>
            <p:nvSpPr>
              <p:cNvPr id="5" name="矩形 4">
                <a:extLst>
                  <a:ext uri="{FF2B5EF4-FFF2-40B4-BE49-F238E27FC236}">
                    <a16:creationId xmlns:a16="http://schemas.microsoft.com/office/drawing/2014/main" id="{504B2635-F95F-4C67-A343-64A0497D706E}"/>
                  </a:ext>
                </a:extLst>
              </p:cNvPr>
              <p:cNvSpPr>
                <a:spLocks noRot="1" noChangeAspect="1" noMove="1" noResize="1" noEditPoints="1" noAdjustHandles="1" noChangeArrowheads="1" noChangeShapeType="1" noTextEdit="1"/>
              </p:cNvSpPr>
              <p:nvPr/>
            </p:nvSpPr>
            <p:spPr>
              <a:xfrm>
                <a:off x="1013520" y="2908519"/>
                <a:ext cx="5214663" cy="3574953"/>
              </a:xfrm>
              <a:prstGeom prst="rect">
                <a:avLst/>
              </a:prstGeom>
              <a:blipFill>
                <a:blip r:embed="rId4"/>
                <a:stretch>
                  <a:fillRect l="-2336" t="-1704" r="-2103"/>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1050006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FB1C2082-372E-481D-AC35-23D78E883B52}"/>
              </a:ext>
            </a:extLst>
          </p:cNvPr>
          <p:cNvSpPr>
            <a:spLocks noGrp="1"/>
          </p:cNvSpPr>
          <p:nvPr>
            <p:ph idx="1"/>
          </p:nvPr>
        </p:nvSpPr>
        <p:spPr>
          <a:xfrm>
            <a:off x="251520" y="188640"/>
            <a:ext cx="8640960" cy="4411662"/>
          </a:xfrm>
        </p:spPr>
        <p:txBody>
          <a:bodyPr/>
          <a:lstStyle/>
          <a:p>
            <a:pPr marL="0" lvl="0" indent="0" fontAlgn="ctr">
              <a:buNone/>
            </a:pPr>
            <a:r>
              <a:rPr lang="en-US" altLang="zh-CN" dirty="0"/>
              <a:t>8</a:t>
            </a:r>
            <a:r>
              <a:rPr lang="zh-CN" altLang="en-US" dirty="0"/>
              <a:t>、</a:t>
            </a:r>
            <a:r>
              <a:rPr lang="zh-CN" altLang="zh-CN" dirty="0"/>
              <a:t>两个相同的小球</a:t>
            </a:r>
            <a:r>
              <a:rPr lang="en-US" altLang="zh-CN" i="1" dirty="0"/>
              <a:t>A</a:t>
            </a:r>
            <a:r>
              <a:rPr lang="zh-CN" altLang="zh-CN" dirty="0"/>
              <a:t>、</a:t>
            </a:r>
            <a:r>
              <a:rPr lang="en-US" altLang="zh-CN" i="1" dirty="0"/>
              <a:t>B</a:t>
            </a:r>
            <a:r>
              <a:rPr lang="zh-CN" altLang="zh-CN" dirty="0"/>
              <a:t>，在同一高度处以相同大小的初速度</a:t>
            </a:r>
            <a:r>
              <a:rPr lang="en-US" altLang="zh-CN" i="1" dirty="0"/>
              <a:t>v</a:t>
            </a:r>
            <a:r>
              <a:rPr lang="en-US" altLang="zh-CN" baseline="-25000" dirty="0"/>
              <a:t>0</a:t>
            </a:r>
            <a:r>
              <a:rPr lang="zh-CN" altLang="zh-CN" dirty="0"/>
              <a:t>分别水平抛出和竖直向上抛出，忽略空气阻力，下列说法正确的是（</a:t>
            </a:r>
            <a:r>
              <a:rPr lang="en-US" altLang="zh-CN" dirty="0"/>
              <a:t>     </a:t>
            </a:r>
            <a:r>
              <a:rPr lang="zh-CN" altLang="zh-CN" dirty="0"/>
              <a:t>）</a:t>
            </a:r>
          </a:p>
          <a:p>
            <a:pPr marL="0" indent="0">
              <a:buNone/>
            </a:pPr>
            <a:r>
              <a:rPr lang="en-US" altLang="zh-CN" dirty="0"/>
              <a:t>A. </a:t>
            </a:r>
            <a:r>
              <a:rPr lang="zh-CN" altLang="zh-CN" dirty="0"/>
              <a:t>从开始运动至落地</a:t>
            </a:r>
            <a:r>
              <a:rPr lang="en-US" altLang="zh-CN" dirty="0"/>
              <a:t>,</a:t>
            </a:r>
            <a:r>
              <a:rPr lang="zh-CN" altLang="zh-CN" dirty="0"/>
              <a:t>两小球的运动时间相同</a:t>
            </a:r>
            <a:br>
              <a:rPr lang="en-US" altLang="zh-CN" dirty="0"/>
            </a:br>
            <a:r>
              <a:rPr lang="en-US" altLang="zh-CN" dirty="0"/>
              <a:t>B. </a:t>
            </a:r>
            <a:r>
              <a:rPr lang="zh-CN" altLang="zh-CN" dirty="0"/>
              <a:t>从开始运动至落地</a:t>
            </a:r>
            <a:r>
              <a:rPr lang="en-US" altLang="zh-CN" dirty="0"/>
              <a:t>,</a:t>
            </a:r>
            <a:r>
              <a:rPr lang="zh-CN" altLang="zh-CN" dirty="0"/>
              <a:t>重力对两小球加速度相同</a:t>
            </a:r>
            <a:br>
              <a:rPr lang="en-US" altLang="zh-CN" dirty="0"/>
            </a:br>
            <a:r>
              <a:rPr lang="en-US" altLang="zh-CN" dirty="0"/>
              <a:t>C. </a:t>
            </a:r>
            <a:r>
              <a:rPr lang="zh-CN" altLang="zh-CN" dirty="0"/>
              <a:t>两小球落地时的速度相同</a:t>
            </a:r>
            <a:br>
              <a:rPr lang="en-US" altLang="zh-CN" dirty="0"/>
            </a:br>
            <a:r>
              <a:rPr lang="en-US" altLang="zh-CN" dirty="0"/>
              <a:t>D. </a:t>
            </a:r>
            <a:r>
              <a:rPr lang="zh-CN" altLang="zh-CN" dirty="0"/>
              <a:t>两小球落地时速率相同</a:t>
            </a:r>
            <a:endParaRPr lang="zh-CN" altLang="en-US" dirty="0"/>
          </a:p>
        </p:txBody>
      </p:sp>
      <p:pic>
        <p:nvPicPr>
          <p:cNvPr id="4" name="图片 3">
            <a:extLst>
              <a:ext uri="{FF2B5EF4-FFF2-40B4-BE49-F238E27FC236}">
                <a16:creationId xmlns:a16="http://schemas.microsoft.com/office/drawing/2014/main" id="{9BF7D464-E6C9-4F53-9C8E-450668C0C438}"/>
              </a:ext>
            </a:extLst>
          </p:cNvPr>
          <p:cNvPicPr/>
          <p:nvPr/>
        </p:nvPicPr>
        <p:blipFill>
          <a:blip r:embed="rId2">
            <a:extLst>
              <a:ext uri="{28A0092B-C50C-407E-A947-70E740481C1C}">
                <a14:useLocalDpi xmlns:a14="http://schemas.microsoft.com/office/drawing/2010/main" val="0"/>
              </a:ext>
            </a:extLst>
          </a:blip>
          <a:stretch>
            <a:fillRect/>
          </a:stretch>
        </p:blipFill>
        <p:spPr bwMode="auto">
          <a:xfrm>
            <a:off x="6588224" y="2924944"/>
            <a:ext cx="1656184" cy="2376264"/>
          </a:xfrm>
          <a:prstGeom prst="rect">
            <a:avLst/>
          </a:prstGeom>
          <a:noFill/>
        </p:spPr>
      </p:pic>
    </p:spTree>
    <p:extLst>
      <p:ext uri="{BB962C8B-B14F-4D97-AF65-F5344CB8AC3E}">
        <p14:creationId xmlns:p14="http://schemas.microsoft.com/office/powerpoint/2010/main" val="24874402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FB1FC768-F33C-4E0D-8C8D-603ECE91D2C3}"/>
                  </a:ext>
                </a:extLst>
              </p:cNvPr>
              <p:cNvSpPr>
                <a:spLocks noGrp="1"/>
              </p:cNvSpPr>
              <p:nvPr>
                <p:ph idx="1"/>
              </p:nvPr>
            </p:nvSpPr>
            <p:spPr>
              <a:xfrm>
                <a:off x="251520" y="260648"/>
                <a:ext cx="8229600" cy="4411662"/>
              </a:xfrm>
            </p:spPr>
            <p:txBody>
              <a:bodyPr/>
              <a:lstStyle/>
              <a:p>
                <a:pPr marL="0" lvl="0" indent="0" fontAlgn="ctr">
                  <a:buNone/>
                </a:pPr>
                <a:r>
                  <a:rPr lang="en-US" altLang="zh-CN" dirty="0"/>
                  <a:t>9</a:t>
                </a:r>
                <a:r>
                  <a:rPr lang="zh-CN" altLang="en-US" dirty="0"/>
                  <a:t>、</a:t>
                </a:r>
                <a:r>
                  <a:rPr lang="zh-CN" altLang="zh-CN" dirty="0"/>
                  <a:t>图所示，</a:t>
                </a:r>
                <a:r>
                  <a:rPr lang="en-US" altLang="zh-CN" i="1" dirty="0"/>
                  <a:t>A</a:t>
                </a:r>
                <a:r>
                  <a:rPr lang="zh-CN" altLang="zh-CN" dirty="0"/>
                  <a:t>，</a:t>
                </a:r>
                <a:r>
                  <a:rPr lang="en-US" altLang="zh-CN" i="1" dirty="0"/>
                  <a:t>B</a:t>
                </a:r>
                <a:r>
                  <a:rPr lang="zh-CN" altLang="zh-CN" dirty="0"/>
                  <a:t>两小球从相同高度同时水平抛出，经过时间</a:t>
                </a:r>
                <a:r>
                  <a:rPr lang="en-US" altLang="zh-CN" i="1" dirty="0"/>
                  <a:t>t</a:t>
                </a:r>
                <a:r>
                  <a:rPr lang="zh-CN" altLang="zh-CN" dirty="0"/>
                  <a:t>在空中相遇，若两球的抛出速度都变为原来的</a:t>
                </a:r>
                <a:r>
                  <a:rPr lang="en-US" altLang="zh-CN" dirty="0"/>
                  <a:t>2</a:t>
                </a:r>
                <a:r>
                  <a:rPr lang="zh-CN" altLang="zh-CN" dirty="0"/>
                  <a:t>倍，则两球从抛出到相遇经过的时间为（ </a:t>
                </a:r>
                <a:r>
                  <a:rPr lang="en-US" altLang="zh-CN" dirty="0"/>
                  <a:t>   </a:t>
                </a:r>
                <a:r>
                  <a:rPr lang="zh-CN" altLang="zh-CN" dirty="0"/>
                  <a:t>）</a:t>
                </a:r>
              </a:p>
              <a:p>
                <a:pPr fontAlgn="ctr"/>
                <a:r>
                  <a:rPr lang="en-US" altLang="zh-CN" dirty="0"/>
                  <a:t>A. </a:t>
                </a:r>
                <a:r>
                  <a:rPr lang="en-US" altLang="zh-CN" i="1" dirty="0"/>
                  <a:t>t</a:t>
                </a:r>
                <a:r>
                  <a:rPr lang="en-US" altLang="zh-CN" dirty="0"/>
                  <a:t>	B. </a:t>
                </a:r>
                <a14:m>
                  <m:oMath xmlns:m="http://schemas.openxmlformats.org/officeDocument/2006/math">
                    <m:f>
                      <m:fPr>
                        <m:ctrlPr>
                          <a:rPr lang="zh-CN" altLang="zh-CN" i="1">
                            <a:latin typeface="Cambria Math" panose="02040503050406030204" pitchFamily="18" charset="0"/>
                          </a:rPr>
                        </m:ctrlPr>
                      </m:fPr>
                      <m:num>
                        <m:rad>
                          <m:radPr>
                            <m:degHide m:val="on"/>
                            <m:ctrlPr>
                              <a:rPr lang="zh-CN" altLang="zh-CN" i="1">
                                <a:latin typeface="Cambria Math" panose="02040503050406030204" pitchFamily="18" charset="0"/>
                              </a:rPr>
                            </m:ctrlPr>
                          </m:radPr>
                          <m:deg/>
                          <m:e>
                            <m:r>
                              <m:rPr>
                                <m:nor/>
                              </m:rPr>
                              <a:rPr lang="en-US" altLang="zh-CN"/>
                              <m:t>2</m:t>
                            </m:r>
                          </m:e>
                        </m:rad>
                      </m:num>
                      <m:den>
                        <m:r>
                          <m:rPr>
                            <m:nor/>
                          </m:rPr>
                          <a:rPr lang="en-US" altLang="zh-CN"/>
                          <m:t>2</m:t>
                        </m:r>
                      </m:den>
                    </m:f>
                    <m:r>
                      <a:rPr lang="en-US" altLang="zh-CN" i="1">
                        <a:latin typeface="Cambria Math" panose="02040503050406030204" pitchFamily="18" charset="0"/>
                      </a:rPr>
                      <m:t>𝑡</m:t>
                    </m:r>
                  </m:oMath>
                </a14:m>
                <a:r>
                  <a:rPr lang="en-US" altLang="zh-CN" dirty="0"/>
                  <a:t>	C. </a:t>
                </a:r>
                <a14:m>
                  <m:oMath xmlns:m="http://schemas.openxmlformats.org/officeDocument/2006/math">
                    <m:f>
                      <m:fPr>
                        <m:ctrlPr>
                          <a:rPr lang="zh-CN" altLang="zh-CN" i="1">
                            <a:latin typeface="Cambria Math" panose="02040503050406030204" pitchFamily="18" charset="0"/>
                          </a:rPr>
                        </m:ctrlPr>
                      </m:fPr>
                      <m:num>
                        <m:r>
                          <m:rPr>
                            <m:nor/>
                          </m:rPr>
                          <a:rPr lang="en-US" altLang="zh-CN"/>
                          <m:t>1</m:t>
                        </m:r>
                      </m:num>
                      <m:den>
                        <m:r>
                          <m:rPr>
                            <m:nor/>
                          </m:rPr>
                          <a:rPr lang="en-US" altLang="zh-CN"/>
                          <m:t>2</m:t>
                        </m:r>
                      </m:den>
                    </m:f>
                    <m:r>
                      <a:rPr lang="en-US" altLang="zh-CN" i="1">
                        <a:latin typeface="Cambria Math" panose="02040503050406030204" pitchFamily="18" charset="0"/>
                      </a:rPr>
                      <m:t>𝑡</m:t>
                    </m:r>
                  </m:oMath>
                </a14:m>
                <a:r>
                  <a:rPr lang="en-US" altLang="zh-CN" dirty="0"/>
                  <a:t>	D. </a:t>
                </a:r>
                <a14:m>
                  <m:oMath xmlns:m="http://schemas.openxmlformats.org/officeDocument/2006/math">
                    <m:f>
                      <m:fPr>
                        <m:ctrlPr>
                          <a:rPr lang="zh-CN" altLang="zh-CN" i="1">
                            <a:latin typeface="Cambria Math" panose="02040503050406030204" pitchFamily="18" charset="0"/>
                          </a:rPr>
                        </m:ctrlPr>
                      </m:fPr>
                      <m:num>
                        <m:r>
                          <m:rPr>
                            <m:nor/>
                          </m:rPr>
                          <a:rPr lang="en-US" altLang="zh-CN"/>
                          <m:t>1</m:t>
                        </m:r>
                      </m:num>
                      <m:den>
                        <m:r>
                          <m:rPr>
                            <m:nor/>
                          </m:rPr>
                          <a:rPr lang="en-US" altLang="zh-CN"/>
                          <m:t>4</m:t>
                        </m:r>
                      </m:den>
                    </m:f>
                    <m:r>
                      <a:rPr lang="en-US" altLang="zh-CN" i="1">
                        <a:latin typeface="Cambria Math" panose="02040503050406030204" pitchFamily="18" charset="0"/>
                      </a:rPr>
                      <m:t>𝑡</m:t>
                    </m:r>
                  </m:oMath>
                </a14:m>
                <a:endParaRPr lang="zh-CN" altLang="zh-CN" dirty="0"/>
              </a:p>
              <a:p>
                <a:pPr marL="0" indent="0">
                  <a:buNone/>
                </a:pPr>
                <a:endParaRPr lang="zh-CN" altLang="en-US" dirty="0"/>
              </a:p>
            </p:txBody>
          </p:sp>
        </mc:Choice>
        <mc:Fallback xmlns="">
          <p:sp>
            <p:nvSpPr>
              <p:cNvPr id="3" name="内容占位符 2">
                <a:extLst>
                  <a:ext uri="{FF2B5EF4-FFF2-40B4-BE49-F238E27FC236}">
                    <a16:creationId xmlns:a16="http://schemas.microsoft.com/office/drawing/2014/main" id="{FB1FC768-F33C-4E0D-8C8D-603ECE91D2C3}"/>
                  </a:ext>
                </a:extLst>
              </p:cNvPr>
              <p:cNvSpPr>
                <a:spLocks noGrp="1" noRot="1" noChangeAspect="1" noMove="1" noResize="1" noEditPoints="1" noAdjustHandles="1" noChangeArrowheads="1" noChangeShapeType="1" noTextEdit="1"/>
              </p:cNvSpPr>
              <p:nvPr>
                <p:ph idx="1"/>
              </p:nvPr>
            </p:nvSpPr>
            <p:spPr>
              <a:xfrm>
                <a:off x="251520" y="260648"/>
                <a:ext cx="8229600" cy="4411662"/>
              </a:xfrm>
              <a:blipFill>
                <a:blip r:embed="rId2"/>
                <a:stretch>
                  <a:fillRect l="-1704" t="-1798" r="-889"/>
                </a:stretch>
              </a:blipFill>
            </p:spPr>
            <p:txBody>
              <a:bodyPr/>
              <a:lstStyle/>
              <a:p>
                <a:r>
                  <a:rPr lang="zh-CN" altLang="en-US">
                    <a:noFill/>
                  </a:rPr>
                  <a:t> </a:t>
                </a:r>
              </a:p>
            </p:txBody>
          </p:sp>
        </mc:Fallback>
      </mc:AlternateContent>
      <p:pic>
        <p:nvPicPr>
          <p:cNvPr id="4" name="图片 3">
            <a:extLst>
              <a:ext uri="{FF2B5EF4-FFF2-40B4-BE49-F238E27FC236}">
                <a16:creationId xmlns:a16="http://schemas.microsoft.com/office/drawing/2014/main" id="{4D63F0DC-5AB3-470F-AD8C-77E59407ADC1}"/>
              </a:ext>
            </a:extLst>
          </p:cNvPr>
          <p:cNvPicPr/>
          <p:nvPr/>
        </p:nvPicPr>
        <p:blipFill>
          <a:blip r:embed="rId3">
            <a:extLst>
              <a:ext uri="{28A0092B-C50C-407E-A947-70E740481C1C}">
                <a14:useLocalDpi xmlns:a14="http://schemas.microsoft.com/office/drawing/2010/main" val="0"/>
              </a:ext>
            </a:extLst>
          </a:blip>
          <a:stretch>
            <a:fillRect/>
          </a:stretch>
        </p:blipFill>
        <p:spPr bwMode="auto">
          <a:xfrm>
            <a:off x="6660232" y="1700808"/>
            <a:ext cx="2088232" cy="2010395"/>
          </a:xfrm>
          <a:prstGeom prst="rect">
            <a:avLst/>
          </a:prstGeom>
          <a:noFill/>
        </p:spPr>
      </p:pic>
      <mc:AlternateContent xmlns:mc="http://schemas.openxmlformats.org/markup-compatibility/2006" xmlns:a14="http://schemas.microsoft.com/office/drawing/2010/main">
        <mc:Choice Requires="a14">
          <p:sp>
            <p:nvSpPr>
              <p:cNvPr id="5" name="矩形 4">
                <a:extLst>
                  <a:ext uri="{FF2B5EF4-FFF2-40B4-BE49-F238E27FC236}">
                    <a16:creationId xmlns:a16="http://schemas.microsoft.com/office/drawing/2014/main" id="{699B9264-C8F0-421E-BDF9-654E08BD27C9}"/>
                  </a:ext>
                </a:extLst>
              </p:cNvPr>
              <p:cNvSpPr/>
              <p:nvPr/>
            </p:nvSpPr>
            <p:spPr>
              <a:xfrm>
                <a:off x="457200" y="3429000"/>
                <a:ext cx="7818240" cy="3126240"/>
              </a:xfrm>
              <a:prstGeom prst="rect">
                <a:avLst/>
              </a:prstGeom>
            </p:spPr>
            <p:txBody>
              <a:bodyPr wrap="square">
                <a:spAutoFit/>
              </a:bodyPr>
              <a:lstStyle/>
              <a:p>
                <a:r>
                  <a:rPr lang="zh-CN" altLang="zh-CN" sz="2800" b="1" kern="0" dirty="0">
                    <a:solidFill>
                      <a:srgbClr val="FF0000"/>
                    </a:solidFill>
                    <a:cs typeface="宋体" panose="02010600030101010101" pitchFamily="2" charset="-122"/>
                  </a:rPr>
                  <a:t>设</a:t>
                </a:r>
                <a:r>
                  <a:rPr lang="en-US" altLang="zh-CN" sz="2800" b="1" kern="0" dirty="0">
                    <a:solidFill>
                      <a:srgbClr val="FF0000"/>
                    </a:solidFill>
                    <a:effectLst/>
                    <a:latin typeface="Times New Roman" panose="02020603050405020304" pitchFamily="18" charset="0"/>
                    <a:ea typeface="Times New Roman" panose="02020603050405020304" pitchFamily="18" charset="0"/>
                  </a:rPr>
                  <a:t> </a:t>
                </a:r>
                <a:r>
                  <a:rPr lang="en-US" altLang="zh-CN" sz="2800" b="1" i="1" kern="0" dirty="0">
                    <a:solidFill>
                      <a:srgbClr val="FF0000"/>
                    </a:solidFill>
                    <a:effectLst/>
                    <a:latin typeface="Times New Roman" panose="02020603050405020304" pitchFamily="18" charset="0"/>
                    <a:ea typeface="Times New Roman" panose="02020603050405020304" pitchFamily="18" charset="0"/>
                  </a:rPr>
                  <a:t>A</a:t>
                </a:r>
                <a:r>
                  <a:rPr lang="en-US" altLang="zh-CN" sz="2800" b="1" kern="0" dirty="0">
                    <a:solidFill>
                      <a:srgbClr val="FF0000"/>
                    </a:solidFill>
                    <a:effectLst/>
                    <a:latin typeface="Times New Roman" panose="02020603050405020304" pitchFamily="18" charset="0"/>
                    <a:ea typeface="Times New Roman" panose="02020603050405020304" pitchFamily="18" charset="0"/>
                  </a:rPr>
                  <a:t> </a:t>
                </a:r>
                <a:r>
                  <a:rPr lang="zh-CN" altLang="zh-CN" sz="2800" b="1" kern="0" dirty="0">
                    <a:solidFill>
                      <a:srgbClr val="FF0000"/>
                    </a:solidFill>
                    <a:cs typeface="宋体" panose="02010600030101010101" pitchFamily="2" charset="-122"/>
                  </a:rPr>
                  <a:t>、</a:t>
                </a:r>
                <a:r>
                  <a:rPr lang="en-US" altLang="zh-CN" sz="2800" b="1" i="1" kern="0" dirty="0">
                    <a:solidFill>
                      <a:srgbClr val="FF0000"/>
                    </a:solidFill>
                    <a:effectLst/>
                    <a:latin typeface="Times New Roman" panose="02020603050405020304" pitchFamily="18" charset="0"/>
                    <a:ea typeface="Times New Roman" panose="02020603050405020304" pitchFamily="18" charset="0"/>
                  </a:rPr>
                  <a:t>B</a:t>
                </a:r>
                <a:r>
                  <a:rPr lang="zh-CN" altLang="zh-CN" sz="2800" b="1" kern="0" dirty="0">
                    <a:solidFill>
                      <a:srgbClr val="FF0000"/>
                    </a:solidFill>
                    <a:cs typeface="宋体" panose="02010600030101010101" pitchFamily="2" charset="-122"/>
                  </a:rPr>
                  <a:t>两球同时抛出时的初速度分别为</a:t>
                </a:r>
                <a:r>
                  <a:rPr lang="en-US" altLang="zh-CN" sz="2800" b="1" i="1" kern="0" dirty="0">
                    <a:solidFill>
                      <a:srgbClr val="FF0000"/>
                    </a:solidFill>
                    <a:effectLst/>
                    <a:latin typeface="Times New Roman" panose="02020603050405020304" pitchFamily="18" charset="0"/>
                    <a:ea typeface="Times New Roman" panose="02020603050405020304" pitchFamily="18" charset="0"/>
                  </a:rPr>
                  <a:t>v</a:t>
                </a:r>
                <a:r>
                  <a:rPr lang="en-US" altLang="zh-CN" sz="2800" b="1" i="1" kern="0" baseline="-25000" dirty="0">
                    <a:solidFill>
                      <a:srgbClr val="FF0000"/>
                    </a:solidFill>
                    <a:effectLst/>
                    <a:latin typeface="Times New Roman" panose="02020603050405020304" pitchFamily="18" charset="0"/>
                    <a:ea typeface="Times New Roman" panose="02020603050405020304" pitchFamily="18" charset="0"/>
                  </a:rPr>
                  <a:t>A</a:t>
                </a:r>
                <a:r>
                  <a:rPr lang="en-US" altLang="zh-CN" sz="2800" b="1" kern="0" baseline="-25000" dirty="0">
                    <a:solidFill>
                      <a:srgbClr val="FF0000"/>
                    </a:solidFill>
                    <a:effectLst/>
                    <a:latin typeface="Times New Roman" panose="02020603050405020304" pitchFamily="18" charset="0"/>
                    <a:ea typeface="Times New Roman" panose="02020603050405020304" pitchFamily="18" charset="0"/>
                  </a:rPr>
                  <a:t>0</a:t>
                </a:r>
                <a:r>
                  <a:rPr lang="en-US" altLang="zh-CN" sz="2800" b="1" kern="0" dirty="0">
                    <a:solidFill>
                      <a:srgbClr val="FF0000"/>
                    </a:solidFill>
                    <a:effectLst/>
                    <a:latin typeface="Times New Roman" panose="02020603050405020304" pitchFamily="18" charset="0"/>
                    <a:ea typeface="Times New Roman" panose="02020603050405020304" pitchFamily="18" charset="0"/>
                  </a:rPr>
                  <a:t> </a:t>
                </a:r>
                <a:r>
                  <a:rPr lang="zh-CN" altLang="zh-CN" sz="2800" b="1" kern="0" dirty="0">
                    <a:solidFill>
                      <a:srgbClr val="FF0000"/>
                    </a:solidFill>
                    <a:cs typeface="宋体" panose="02010600030101010101" pitchFamily="2" charset="-122"/>
                  </a:rPr>
                  <a:t>、</a:t>
                </a:r>
                <a:r>
                  <a:rPr lang="en-US" altLang="zh-CN" sz="2800" b="1" i="1" kern="0" dirty="0">
                    <a:solidFill>
                      <a:srgbClr val="FF0000"/>
                    </a:solidFill>
                    <a:effectLst/>
                    <a:latin typeface="Times New Roman" panose="02020603050405020304" pitchFamily="18" charset="0"/>
                    <a:ea typeface="Times New Roman" panose="02020603050405020304" pitchFamily="18" charset="0"/>
                  </a:rPr>
                  <a:t>v</a:t>
                </a:r>
                <a:r>
                  <a:rPr lang="en-US" altLang="zh-CN" sz="2800" b="1" i="1" kern="0" baseline="-25000" dirty="0">
                    <a:solidFill>
                      <a:srgbClr val="FF0000"/>
                    </a:solidFill>
                    <a:effectLst/>
                    <a:latin typeface="Times New Roman" panose="02020603050405020304" pitchFamily="18" charset="0"/>
                    <a:ea typeface="Times New Roman" panose="02020603050405020304" pitchFamily="18" charset="0"/>
                  </a:rPr>
                  <a:t>B</a:t>
                </a:r>
                <a:r>
                  <a:rPr lang="en-US" altLang="zh-CN" sz="2800" b="1" kern="0" baseline="-25000" dirty="0">
                    <a:solidFill>
                      <a:srgbClr val="FF0000"/>
                    </a:solidFill>
                    <a:effectLst/>
                    <a:latin typeface="Times New Roman" panose="02020603050405020304" pitchFamily="18" charset="0"/>
                    <a:ea typeface="Times New Roman" panose="02020603050405020304" pitchFamily="18" charset="0"/>
                  </a:rPr>
                  <a:t>0</a:t>
                </a:r>
                <a:r>
                  <a:rPr lang="zh-CN" altLang="zh-CN" sz="2800" b="1" kern="0" dirty="0">
                    <a:solidFill>
                      <a:srgbClr val="FF0000"/>
                    </a:solidFill>
                    <a:cs typeface="宋体" panose="02010600030101010101" pitchFamily="2" charset="-122"/>
                  </a:rPr>
                  <a:t>，两小球抛出点的水平距离为：</a:t>
                </a:r>
                <a:r>
                  <a:rPr lang="en-US" altLang="zh-CN" sz="2800" b="1" i="1" kern="0" dirty="0">
                    <a:solidFill>
                      <a:srgbClr val="FF0000"/>
                    </a:solidFill>
                    <a:effectLst/>
                    <a:latin typeface="Times New Roman" panose="02020603050405020304" pitchFamily="18" charset="0"/>
                    <a:ea typeface="Times New Roman" panose="02020603050405020304" pitchFamily="18" charset="0"/>
                  </a:rPr>
                  <a:t>x</a:t>
                </a:r>
                <a:r>
                  <a:rPr lang="en-US" altLang="zh-CN" sz="2800" b="1" kern="0" dirty="0">
                    <a:solidFill>
                      <a:srgbClr val="FF0000"/>
                    </a:solidFill>
                    <a:effectLst/>
                    <a:latin typeface="Times New Roman" panose="02020603050405020304" pitchFamily="18" charset="0"/>
                    <a:ea typeface="Times New Roman" panose="02020603050405020304" pitchFamily="18" charset="0"/>
                  </a:rPr>
                  <a:t>=(</a:t>
                </a:r>
                <a:r>
                  <a:rPr lang="en-US" altLang="zh-CN" sz="2800" b="1" i="1" kern="0" dirty="0">
                    <a:solidFill>
                      <a:srgbClr val="FF0000"/>
                    </a:solidFill>
                    <a:effectLst/>
                    <a:latin typeface="Times New Roman" panose="02020603050405020304" pitchFamily="18" charset="0"/>
                    <a:ea typeface="Times New Roman" panose="02020603050405020304" pitchFamily="18" charset="0"/>
                  </a:rPr>
                  <a:t>v</a:t>
                </a:r>
                <a:r>
                  <a:rPr lang="en-US" altLang="zh-CN" sz="2800" b="1" i="1" kern="0" baseline="-25000" dirty="0">
                    <a:solidFill>
                      <a:srgbClr val="FF0000"/>
                    </a:solidFill>
                    <a:effectLst/>
                    <a:latin typeface="Times New Roman" panose="02020603050405020304" pitchFamily="18" charset="0"/>
                    <a:ea typeface="Times New Roman" panose="02020603050405020304" pitchFamily="18" charset="0"/>
                  </a:rPr>
                  <a:t>A</a:t>
                </a:r>
                <a:r>
                  <a:rPr lang="en-US" altLang="zh-CN" sz="2800" b="1" kern="0" baseline="-25000" dirty="0">
                    <a:solidFill>
                      <a:srgbClr val="FF0000"/>
                    </a:solidFill>
                    <a:effectLst/>
                    <a:latin typeface="Times New Roman" panose="02020603050405020304" pitchFamily="18" charset="0"/>
                    <a:ea typeface="Times New Roman" panose="02020603050405020304" pitchFamily="18" charset="0"/>
                  </a:rPr>
                  <a:t>0</a:t>
                </a:r>
                <a:r>
                  <a:rPr lang="en-US" altLang="zh-CN" sz="2800" b="1" kern="0" dirty="0">
                    <a:solidFill>
                      <a:srgbClr val="FF0000"/>
                    </a:solidFill>
                    <a:effectLst/>
                    <a:latin typeface="Times New Roman" panose="02020603050405020304" pitchFamily="18" charset="0"/>
                    <a:ea typeface="Times New Roman" panose="02020603050405020304" pitchFamily="18" charset="0"/>
                  </a:rPr>
                  <a:t>+</a:t>
                </a:r>
                <a:r>
                  <a:rPr lang="en-US" altLang="zh-CN" sz="2800" b="1" i="1" kern="0" dirty="0">
                    <a:solidFill>
                      <a:srgbClr val="FF0000"/>
                    </a:solidFill>
                    <a:effectLst/>
                    <a:latin typeface="Times New Roman" panose="02020603050405020304" pitchFamily="18" charset="0"/>
                    <a:ea typeface="Times New Roman" panose="02020603050405020304" pitchFamily="18" charset="0"/>
                  </a:rPr>
                  <a:t>v</a:t>
                </a:r>
                <a:r>
                  <a:rPr lang="en-US" altLang="zh-CN" sz="2800" b="1" i="1" kern="0" baseline="-25000" dirty="0">
                    <a:solidFill>
                      <a:srgbClr val="FF0000"/>
                    </a:solidFill>
                    <a:effectLst/>
                    <a:latin typeface="Times New Roman" panose="02020603050405020304" pitchFamily="18" charset="0"/>
                    <a:ea typeface="Times New Roman" panose="02020603050405020304" pitchFamily="18" charset="0"/>
                  </a:rPr>
                  <a:t>B</a:t>
                </a:r>
                <a:r>
                  <a:rPr lang="en-US" altLang="zh-CN" sz="2800" b="1" kern="0" baseline="-25000" dirty="0">
                    <a:solidFill>
                      <a:srgbClr val="FF0000"/>
                    </a:solidFill>
                    <a:effectLst/>
                    <a:latin typeface="Times New Roman" panose="02020603050405020304" pitchFamily="18" charset="0"/>
                    <a:ea typeface="Times New Roman" panose="02020603050405020304" pitchFamily="18" charset="0"/>
                  </a:rPr>
                  <a:t>0</a:t>
                </a:r>
                <a:r>
                  <a:rPr lang="en-US" altLang="zh-CN" sz="2800" b="1" kern="0" dirty="0">
                    <a:solidFill>
                      <a:srgbClr val="FF0000"/>
                    </a:solidFill>
                    <a:effectLst/>
                    <a:latin typeface="Times New Roman" panose="02020603050405020304" pitchFamily="18" charset="0"/>
                    <a:ea typeface="Times New Roman" panose="02020603050405020304" pitchFamily="18" charset="0"/>
                  </a:rPr>
                  <a:t>)</a:t>
                </a:r>
                <a:r>
                  <a:rPr lang="en-US" altLang="zh-CN" sz="2800" b="1" i="1" kern="0" dirty="0">
                    <a:solidFill>
                      <a:srgbClr val="FF0000"/>
                    </a:solidFill>
                    <a:effectLst/>
                    <a:latin typeface="Times New Roman" panose="02020603050405020304" pitchFamily="18" charset="0"/>
                    <a:ea typeface="Times New Roman" panose="02020603050405020304" pitchFamily="18" charset="0"/>
                  </a:rPr>
                  <a:t>t</a:t>
                </a:r>
                <a:r>
                  <a:rPr lang="en-US" altLang="zh-CN" sz="2800" b="1" kern="0" dirty="0">
                    <a:solidFill>
                      <a:srgbClr val="FF0000"/>
                    </a:solidFill>
                    <a:effectLst/>
                    <a:latin typeface="Times New Roman" panose="02020603050405020304" pitchFamily="18" charset="0"/>
                    <a:ea typeface="Times New Roman" panose="02020603050405020304" pitchFamily="18" charset="0"/>
                  </a:rPr>
                  <a:t> </a:t>
                </a:r>
                <a:r>
                  <a:rPr lang="zh-CN" altLang="zh-CN" sz="2800" b="1" kern="0" dirty="0">
                    <a:solidFill>
                      <a:srgbClr val="FF0000"/>
                    </a:solidFill>
                    <a:cs typeface="宋体" panose="02010600030101010101" pitchFamily="2" charset="-122"/>
                  </a:rPr>
                  <a:t>，</a:t>
                </a:r>
                <a:endParaRPr lang="en-US" altLang="zh-CN" sz="2800" b="1" kern="0" dirty="0">
                  <a:solidFill>
                    <a:srgbClr val="FF0000"/>
                  </a:solidFill>
                  <a:cs typeface="宋体" panose="02010600030101010101" pitchFamily="2" charset="-122"/>
                </a:endParaRPr>
              </a:p>
              <a:p>
                <a:r>
                  <a:rPr lang="zh-CN" altLang="zh-CN" sz="2800" b="1" kern="0" dirty="0">
                    <a:solidFill>
                      <a:srgbClr val="FF0000"/>
                    </a:solidFill>
                    <a:cs typeface="宋体" panose="02010600030101010101" pitchFamily="2" charset="-122"/>
                  </a:rPr>
                  <a:t>当两球的抛出速度都变为原来的</a:t>
                </a:r>
                <a:r>
                  <a:rPr lang="en-US" altLang="zh-CN" sz="2800" b="1" kern="0" dirty="0">
                    <a:solidFill>
                      <a:srgbClr val="FF0000"/>
                    </a:solidFill>
                    <a:effectLst/>
                    <a:latin typeface="Times New Roman" panose="02020603050405020304" pitchFamily="18" charset="0"/>
                    <a:ea typeface="Times New Roman" panose="02020603050405020304" pitchFamily="18" charset="0"/>
                  </a:rPr>
                  <a:t>2</a:t>
                </a:r>
                <a:r>
                  <a:rPr lang="zh-CN" altLang="zh-CN" sz="2800" b="1" kern="0" dirty="0">
                    <a:solidFill>
                      <a:srgbClr val="FF0000"/>
                    </a:solidFill>
                    <a:cs typeface="宋体" panose="02010600030101010101" pitchFamily="2" charset="-122"/>
                  </a:rPr>
                  <a:t>倍，设则两球从抛出到相遇经过的时间为</a:t>
                </a:r>
                <a:r>
                  <a:rPr lang="en-US" altLang="zh-CN" sz="2800" b="1" i="1" kern="0" dirty="0">
                    <a:solidFill>
                      <a:srgbClr val="FF0000"/>
                    </a:solidFill>
                    <a:effectLst/>
                    <a:latin typeface="Times New Roman" panose="02020603050405020304" pitchFamily="18" charset="0"/>
                    <a:ea typeface="Times New Roman" panose="02020603050405020304" pitchFamily="18" charset="0"/>
                  </a:rPr>
                  <a:t>t</a:t>
                </a:r>
                <a:r>
                  <a:rPr lang="zh-CN" altLang="zh-CN" sz="2800" b="1" kern="0" dirty="0">
                    <a:solidFill>
                      <a:srgbClr val="FF0000"/>
                    </a:solidFill>
                    <a:cs typeface="宋体" panose="02010600030101010101" pitchFamily="2" charset="-122"/>
                  </a:rPr>
                  <a:t>′</a:t>
                </a:r>
                <a:r>
                  <a:rPr lang="en-US" altLang="zh-CN" sz="2800" b="1" kern="0" dirty="0">
                    <a:solidFill>
                      <a:srgbClr val="FF0000"/>
                    </a:solidFill>
                    <a:effectLst/>
                    <a:latin typeface="Times New Roman" panose="02020603050405020304" pitchFamily="18" charset="0"/>
                    <a:ea typeface="Times New Roman" panose="02020603050405020304" pitchFamily="18" charset="0"/>
                  </a:rPr>
                  <a:t> ,</a:t>
                </a:r>
                <a:r>
                  <a:rPr lang="zh-CN" altLang="zh-CN" sz="2800" b="1" kern="0" dirty="0">
                    <a:solidFill>
                      <a:srgbClr val="FF0000"/>
                    </a:solidFill>
                    <a:cs typeface="宋体" panose="02010600030101010101" pitchFamily="2" charset="-122"/>
                  </a:rPr>
                  <a:t>由平抛运动规律可知：</a:t>
                </a:r>
                <a:r>
                  <a:rPr lang="en-US" altLang="zh-CN" sz="2800" b="1" i="1" kern="0" dirty="0">
                    <a:solidFill>
                      <a:srgbClr val="FF0000"/>
                    </a:solidFill>
                    <a:effectLst/>
                    <a:latin typeface="Times New Roman" panose="02020603050405020304" pitchFamily="18" charset="0"/>
                    <a:ea typeface="Times New Roman" panose="02020603050405020304" pitchFamily="18" charset="0"/>
                  </a:rPr>
                  <a:t>x</a:t>
                </a:r>
                <a:r>
                  <a:rPr lang="en-US" altLang="zh-CN" sz="2800" b="1" kern="0" dirty="0">
                    <a:solidFill>
                      <a:srgbClr val="FF0000"/>
                    </a:solidFill>
                    <a:effectLst/>
                    <a:latin typeface="Times New Roman" panose="02020603050405020304" pitchFamily="18" charset="0"/>
                    <a:ea typeface="Times New Roman" panose="02020603050405020304" pitchFamily="18" charset="0"/>
                  </a:rPr>
                  <a:t>=(2</a:t>
                </a:r>
                <a:r>
                  <a:rPr lang="en-US" altLang="zh-CN" sz="2800" b="1" i="1" kern="0" dirty="0">
                    <a:solidFill>
                      <a:srgbClr val="FF0000"/>
                    </a:solidFill>
                    <a:effectLst/>
                    <a:latin typeface="Times New Roman" panose="02020603050405020304" pitchFamily="18" charset="0"/>
                    <a:ea typeface="Times New Roman" panose="02020603050405020304" pitchFamily="18" charset="0"/>
                  </a:rPr>
                  <a:t>v</a:t>
                </a:r>
                <a:r>
                  <a:rPr lang="en-US" altLang="zh-CN" sz="2800" b="1" i="1" kern="0" baseline="-25000" dirty="0">
                    <a:solidFill>
                      <a:srgbClr val="FF0000"/>
                    </a:solidFill>
                    <a:effectLst/>
                    <a:latin typeface="Times New Roman" panose="02020603050405020304" pitchFamily="18" charset="0"/>
                    <a:ea typeface="Times New Roman" panose="02020603050405020304" pitchFamily="18" charset="0"/>
                  </a:rPr>
                  <a:t>A</a:t>
                </a:r>
                <a:r>
                  <a:rPr lang="en-US" altLang="zh-CN" sz="2800" b="1" kern="0" baseline="-25000" dirty="0">
                    <a:solidFill>
                      <a:srgbClr val="FF0000"/>
                    </a:solidFill>
                    <a:effectLst/>
                    <a:latin typeface="Times New Roman" panose="02020603050405020304" pitchFamily="18" charset="0"/>
                    <a:ea typeface="Times New Roman" panose="02020603050405020304" pitchFamily="18" charset="0"/>
                  </a:rPr>
                  <a:t>0</a:t>
                </a:r>
                <a:r>
                  <a:rPr lang="en-US" altLang="zh-CN" sz="2800" b="1" kern="0" dirty="0">
                    <a:solidFill>
                      <a:srgbClr val="FF0000"/>
                    </a:solidFill>
                    <a:effectLst/>
                    <a:latin typeface="Times New Roman" panose="02020603050405020304" pitchFamily="18" charset="0"/>
                    <a:ea typeface="Times New Roman" panose="02020603050405020304" pitchFamily="18" charset="0"/>
                  </a:rPr>
                  <a:t>+2</a:t>
                </a:r>
                <a:r>
                  <a:rPr lang="en-US" altLang="zh-CN" sz="2800" b="1" i="1" kern="0" dirty="0">
                    <a:solidFill>
                      <a:srgbClr val="FF0000"/>
                    </a:solidFill>
                    <a:effectLst/>
                    <a:latin typeface="Times New Roman" panose="02020603050405020304" pitchFamily="18" charset="0"/>
                    <a:ea typeface="Times New Roman" panose="02020603050405020304" pitchFamily="18" charset="0"/>
                  </a:rPr>
                  <a:t>v</a:t>
                </a:r>
                <a:r>
                  <a:rPr lang="en-US" altLang="zh-CN" sz="2800" b="1" i="1" kern="0" baseline="-25000" dirty="0">
                    <a:solidFill>
                      <a:srgbClr val="FF0000"/>
                    </a:solidFill>
                    <a:effectLst/>
                    <a:latin typeface="Times New Roman" panose="02020603050405020304" pitchFamily="18" charset="0"/>
                    <a:ea typeface="Times New Roman" panose="02020603050405020304" pitchFamily="18" charset="0"/>
                  </a:rPr>
                  <a:t>B</a:t>
                </a:r>
                <a:r>
                  <a:rPr lang="en-US" altLang="zh-CN" sz="2800" b="1" kern="0" baseline="-25000" dirty="0">
                    <a:solidFill>
                      <a:srgbClr val="FF0000"/>
                    </a:solidFill>
                    <a:effectLst/>
                    <a:latin typeface="Times New Roman" panose="02020603050405020304" pitchFamily="18" charset="0"/>
                    <a:ea typeface="Times New Roman" panose="02020603050405020304" pitchFamily="18" charset="0"/>
                  </a:rPr>
                  <a:t>0</a:t>
                </a:r>
                <a:r>
                  <a:rPr lang="en-US" altLang="zh-CN" sz="2800" b="1" kern="0" dirty="0">
                    <a:solidFill>
                      <a:srgbClr val="FF0000"/>
                    </a:solidFill>
                    <a:effectLst/>
                    <a:latin typeface="Times New Roman" panose="02020603050405020304" pitchFamily="18" charset="0"/>
                    <a:ea typeface="Times New Roman" panose="02020603050405020304" pitchFamily="18" charset="0"/>
                  </a:rPr>
                  <a:t>)</a:t>
                </a:r>
                <a:r>
                  <a:rPr lang="en-US" altLang="zh-CN" sz="2800" b="1" i="1" kern="0" dirty="0">
                    <a:solidFill>
                      <a:srgbClr val="FF0000"/>
                    </a:solidFill>
                    <a:effectLst/>
                    <a:latin typeface="Times New Roman" panose="02020603050405020304" pitchFamily="18" charset="0"/>
                    <a:ea typeface="Times New Roman" panose="02020603050405020304" pitchFamily="18" charset="0"/>
                  </a:rPr>
                  <a:t>t</a:t>
                </a:r>
                <a:r>
                  <a:rPr lang="zh-CN" altLang="zh-CN" sz="2800" b="1" kern="0" dirty="0">
                    <a:solidFill>
                      <a:srgbClr val="FF0000"/>
                    </a:solidFill>
                    <a:cs typeface="宋体" panose="02010600030101010101" pitchFamily="2" charset="-122"/>
                  </a:rPr>
                  <a:t>′</a:t>
                </a:r>
                <a:r>
                  <a:rPr lang="en-US" altLang="zh-CN" sz="2800" b="1" kern="0" dirty="0">
                    <a:solidFill>
                      <a:srgbClr val="FF0000"/>
                    </a:solidFill>
                    <a:effectLst/>
                    <a:latin typeface="Times New Roman" panose="02020603050405020304" pitchFamily="18" charset="0"/>
                    <a:ea typeface="Times New Roman" panose="02020603050405020304" pitchFamily="18" charset="0"/>
                  </a:rPr>
                  <a:t>=2(</a:t>
                </a:r>
                <a:r>
                  <a:rPr lang="en-US" altLang="zh-CN" sz="2800" b="1" i="1" kern="0" dirty="0">
                    <a:solidFill>
                      <a:srgbClr val="FF0000"/>
                    </a:solidFill>
                    <a:effectLst/>
                    <a:latin typeface="Times New Roman" panose="02020603050405020304" pitchFamily="18" charset="0"/>
                    <a:ea typeface="Times New Roman" panose="02020603050405020304" pitchFamily="18" charset="0"/>
                  </a:rPr>
                  <a:t>v</a:t>
                </a:r>
                <a:r>
                  <a:rPr lang="en-US" altLang="zh-CN" sz="2800" b="1" i="1" kern="0" baseline="-25000" dirty="0">
                    <a:solidFill>
                      <a:srgbClr val="FF0000"/>
                    </a:solidFill>
                    <a:effectLst/>
                    <a:latin typeface="Times New Roman" panose="02020603050405020304" pitchFamily="18" charset="0"/>
                    <a:ea typeface="Times New Roman" panose="02020603050405020304" pitchFamily="18" charset="0"/>
                  </a:rPr>
                  <a:t>A</a:t>
                </a:r>
                <a:r>
                  <a:rPr lang="en-US" altLang="zh-CN" sz="2800" b="1" kern="0" baseline="-25000" dirty="0">
                    <a:solidFill>
                      <a:srgbClr val="FF0000"/>
                    </a:solidFill>
                    <a:effectLst/>
                    <a:latin typeface="Times New Roman" panose="02020603050405020304" pitchFamily="18" charset="0"/>
                    <a:ea typeface="Times New Roman" panose="02020603050405020304" pitchFamily="18" charset="0"/>
                  </a:rPr>
                  <a:t>0</a:t>
                </a:r>
                <a:r>
                  <a:rPr lang="en-US" altLang="zh-CN" sz="2800" b="1" kern="0" dirty="0">
                    <a:solidFill>
                      <a:srgbClr val="FF0000"/>
                    </a:solidFill>
                    <a:effectLst/>
                    <a:latin typeface="Times New Roman" panose="02020603050405020304" pitchFamily="18" charset="0"/>
                    <a:ea typeface="Times New Roman" panose="02020603050405020304" pitchFamily="18" charset="0"/>
                  </a:rPr>
                  <a:t>+</a:t>
                </a:r>
                <a:r>
                  <a:rPr lang="en-US" altLang="zh-CN" sz="2800" b="1" i="1" kern="0" dirty="0">
                    <a:solidFill>
                      <a:srgbClr val="FF0000"/>
                    </a:solidFill>
                    <a:effectLst/>
                    <a:latin typeface="Times New Roman" panose="02020603050405020304" pitchFamily="18" charset="0"/>
                    <a:ea typeface="Times New Roman" panose="02020603050405020304" pitchFamily="18" charset="0"/>
                  </a:rPr>
                  <a:t>v</a:t>
                </a:r>
                <a:r>
                  <a:rPr lang="en-US" altLang="zh-CN" sz="2800" b="1" i="1" kern="0" baseline="-25000" dirty="0">
                    <a:solidFill>
                      <a:srgbClr val="FF0000"/>
                    </a:solidFill>
                    <a:effectLst/>
                    <a:latin typeface="Times New Roman" panose="02020603050405020304" pitchFamily="18" charset="0"/>
                    <a:ea typeface="Times New Roman" panose="02020603050405020304" pitchFamily="18" charset="0"/>
                  </a:rPr>
                  <a:t>B</a:t>
                </a:r>
                <a:r>
                  <a:rPr lang="en-US" altLang="zh-CN" sz="2800" b="1" kern="0" baseline="-25000" dirty="0">
                    <a:solidFill>
                      <a:srgbClr val="FF0000"/>
                    </a:solidFill>
                    <a:effectLst/>
                    <a:latin typeface="Times New Roman" panose="02020603050405020304" pitchFamily="18" charset="0"/>
                    <a:ea typeface="Times New Roman" panose="02020603050405020304" pitchFamily="18" charset="0"/>
                  </a:rPr>
                  <a:t>0</a:t>
                </a:r>
                <a:r>
                  <a:rPr lang="en-US" altLang="zh-CN" sz="2800" b="1" kern="0" dirty="0">
                    <a:solidFill>
                      <a:srgbClr val="FF0000"/>
                    </a:solidFill>
                    <a:effectLst/>
                    <a:latin typeface="Times New Roman" panose="02020603050405020304" pitchFamily="18" charset="0"/>
                    <a:ea typeface="Times New Roman" panose="02020603050405020304" pitchFamily="18" charset="0"/>
                  </a:rPr>
                  <a:t>)</a:t>
                </a:r>
                <a:r>
                  <a:rPr lang="en-US" altLang="zh-CN" sz="2800" b="1" i="1" kern="0" dirty="0">
                    <a:solidFill>
                      <a:srgbClr val="FF0000"/>
                    </a:solidFill>
                    <a:effectLst/>
                    <a:latin typeface="Times New Roman" panose="02020603050405020304" pitchFamily="18" charset="0"/>
                    <a:ea typeface="Times New Roman" panose="02020603050405020304" pitchFamily="18" charset="0"/>
                  </a:rPr>
                  <a:t>t</a:t>
                </a:r>
                <a:r>
                  <a:rPr lang="zh-CN" altLang="zh-CN" sz="2800" b="1" kern="0" dirty="0">
                    <a:solidFill>
                      <a:srgbClr val="FF0000"/>
                    </a:solidFill>
                    <a:cs typeface="宋体" panose="02010600030101010101" pitchFamily="2" charset="-122"/>
                  </a:rPr>
                  <a:t>′</a:t>
                </a:r>
                <a:r>
                  <a:rPr lang="en-US" altLang="zh-CN" sz="2800" b="1" kern="0" dirty="0">
                    <a:solidFill>
                      <a:srgbClr val="FF0000"/>
                    </a:solidFill>
                    <a:effectLst/>
                    <a:latin typeface="Times New Roman" panose="02020603050405020304" pitchFamily="18" charset="0"/>
                    <a:ea typeface="Times New Roman" panose="02020603050405020304" pitchFamily="18" charset="0"/>
                  </a:rPr>
                  <a:t> </a:t>
                </a:r>
                <a:r>
                  <a:rPr lang="zh-CN" altLang="zh-CN" sz="2800" b="1" kern="0" dirty="0">
                    <a:solidFill>
                      <a:srgbClr val="FF0000"/>
                    </a:solidFill>
                    <a:cs typeface="宋体" panose="02010600030101010101" pitchFamily="2" charset="-122"/>
                  </a:rPr>
                  <a:t>，</a:t>
                </a:r>
                <a:endParaRPr lang="en-US" altLang="zh-CN" sz="2800" b="1" kern="0" dirty="0">
                  <a:solidFill>
                    <a:srgbClr val="FF0000"/>
                  </a:solidFill>
                  <a:cs typeface="宋体" panose="02010600030101010101" pitchFamily="2" charset="-122"/>
                </a:endParaRPr>
              </a:p>
              <a:p>
                <a:r>
                  <a:rPr lang="zh-CN" altLang="zh-CN" sz="2800" b="1" kern="0" dirty="0">
                    <a:solidFill>
                      <a:srgbClr val="FF0000"/>
                    </a:solidFill>
                    <a:cs typeface="宋体" panose="02010600030101010101" pitchFamily="2" charset="-122"/>
                  </a:rPr>
                  <a:t>所以</a:t>
                </a:r>
                <a14:m>
                  <m:oMath xmlns:m="http://schemas.openxmlformats.org/officeDocument/2006/math">
                    <m:r>
                      <a:rPr lang="en-US" altLang="zh-CN" sz="2800" b="1" i="1">
                        <a:solidFill>
                          <a:srgbClr val="FF0000"/>
                        </a:solidFill>
                        <a:latin typeface="Cambria Math" panose="02040503050406030204" pitchFamily="18" charset="0"/>
                        <a:cs typeface="Cambria Math" panose="02040503050406030204" pitchFamily="18" charset="0"/>
                      </a:rPr>
                      <m:t>𝒕</m:t>
                    </m:r>
                    <m:r>
                      <a:rPr lang="en-US" altLang="zh-CN" sz="2800" b="1" i="1">
                        <a:solidFill>
                          <a:srgbClr val="FF0000"/>
                        </a:solidFill>
                        <a:latin typeface="Cambria Math" panose="02040503050406030204" pitchFamily="18" charset="0"/>
                        <a:cs typeface="Cambria Math" panose="02040503050406030204" pitchFamily="18" charset="0"/>
                      </a:rPr>
                      <m:t>′=</m:t>
                    </m:r>
                    <m:f>
                      <m:fPr>
                        <m:ctrlPr>
                          <a:rPr lang="zh-CN" altLang="zh-CN" sz="2800" b="1" i="1">
                            <a:solidFill>
                              <a:srgbClr val="FF0000"/>
                            </a:solidFill>
                            <a:effectLst/>
                            <a:latin typeface="Cambria Math" panose="02040503050406030204" pitchFamily="18" charset="0"/>
                            <a:ea typeface="Cambria Math" panose="02040503050406030204" pitchFamily="18" charset="0"/>
                          </a:rPr>
                        </m:ctrlPr>
                      </m:fPr>
                      <m:num>
                        <m:r>
                          <a:rPr lang="en-US" altLang="zh-CN" sz="2800" b="1" i="1">
                            <a:solidFill>
                              <a:srgbClr val="FF0000"/>
                            </a:solidFill>
                            <a:latin typeface="Cambria Math" panose="02040503050406030204" pitchFamily="18" charset="0"/>
                            <a:cs typeface="Cambria Math" panose="02040503050406030204" pitchFamily="18" charset="0"/>
                          </a:rPr>
                          <m:t>𝒕</m:t>
                        </m:r>
                      </m:num>
                      <m:den>
                        <m:r>
                          <a:rPr lang="en-US" altLang="zh-CN" sz="2800" b="1" i="1">
                            <a:solidFill>
                              <a:srgbClr val="FF0000"/>
                            </a:solidFill>
                            <a:latin typeface="Cambria Math" panose="02040503050406030204" pitchFamily="18" charset="0"/>
                            <a:cs typeface="Cambria Math" panose="02040503050406030204" pitchFamily="18" charset="0"/>
                          </a:rPr>
                          <m:t>𝟐</m:t>
                        </m:r>
                      </m:den>
                    </m:f>
                  </m:oMath>
                </a14:m>
                <a:r>
                  <a:rPr lang="zh-CN" altLang="zh-CN" sz="2800" b="1" kern="0" dirty="0">
                    <a:solidFill>
                      <a:srgbClr val="FF0000"/>
                    </a:solidFill>
                    <a:cs typeface="宋体" panose="02010600030101010101" pitchFamily="2" charset="-122"/>
                  </a:rPr>
                  <a:t>，故</a:t>
                </a:r>
                <a:r>
                  <a:rPr lang="en-US" altLang="zh-CN" sz="2800" b="1" i="1" kern="0" dirty="0">
                    <a:solidFill>
                      <a:srgbClr val="FF0000"/>
                    </a:solidFill>
                    <a:effectLst/>
                    <a:latin typeface="Times New Roman" panose="02020603050405020304" pitchFamily="18" charset="0"/>
                    <a:ea typeface="Times New Roman" panose="02020603050405020304" pitchFamily="18" charset="0"/>
                  </a:rPr>
                  <a:t>C</a:t>
                </a:r>
                <a:r>
                  <a:rPr lang="zh-CN" altLang="zh-CN" sz="2800" b="1" kern="0" dirty="0">
                    <a:solidFill>
                      <a:srgbClr val="FF0000"/>
                    </a:solidFill>
                    <a:cs typeface="宋体" panose="02010600030101010101" pitchFamily="2" charset="-122"/>
                  </a:rPr>
                  <a:t>正确</a:t>
                </a:r>
                <a:br>
                  <a:rPr lang="en-US" altLang="zh-CN" b="1" kern="0" dirty="0">
                    <a:solidFill>
                      <a:srgbClr val="FF0000"/>
                    </a:solidFill>
                    <a:cs typeface="宋体" panose="02010600030101010101" pitchFamily="2" charset="-122"/>
                  </a:rPr>
                </a:br>
                <a:endParaRPr lang="zh-CN" altLang="en-US" b="1" dirty="0">
                  <a:solidFill>
                    <a:srgbClr val="FF0000"/>
                  </a:solidFill>
                </a:endParaRPr>
              </a:p>
            </p:txBody>
          </p:sp>
        </mc:Choice>
        <mc:Fallback xmlns="">
          <p:sp>
            <p:nvSpPr>
              <p:cNvPr id="5" name="矩形 4">
                <a:extLst>
                  <a:ext uri="{FF2B5EF4-FFF2-40B4-BE49-F238E27FC236}">
                    <a16:creationId xmlns:a16="http://schemas.microsoft.com/office/drawing/2014/main" id="{699B9264-C8F0-421E-BDF9-654E08BD27C9}"/>
                  </a:ext>
                </a:extLst>
              </p:cNvPr>
              <p:cNvSpPr>
                <a:spLocks noRot="1" noChangeAspect="1" noMove="1" noResize="1" noEditPoints="1" noAdjustHandles="1" noChangeArrowheads="1" noChangeShapeType="1" noTextEdit="1"/>
              </p:cNvSpPr>
              <p:nvPr/>
            </p:nvSpPr>
            <p:spPr>
              <a:xfrm>
                <a:off x="457200" y="3429000"/>
                <a:ext cx="7818240" cy="3126240"/>
              </a:xfrm>
              <a:prstGeom prst="rect">
                <a:avLst/>
              </a:prstGeom>
              <a:blipFill>
                <a:blip r:embed="rId4"/>
                <a:stretch>
                  <a:fillRect l="-1559" t="-2734" r="-1949"/>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225006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6F724437-D118-4FDE-880F-E4573617038A}"/>
                  </a:ext>
                </a:extLst>
              </p:cNvPr>
              <p:cNvSpPr>
                <a:spLocks noGrp="1"/>
              </p:cNvSpPr>
              <p:nvPr>
                <p:ph idx="1"/>
              </p:nvPr>
            </p:nvSpPr>
            <p:spPr>
              <a:xfrm>
                <a:off x="107504" y="260648"/>
                <a:ext cx="8784976" cy="2520280"/>
              </a:xfrm>
            </p:spPr>
            <p:txBody>
              <a:bodyPr/>
              <a:lstStyle/>
              <a:p>
                <a:pPr marL="0" indent="0">
                  <a:buNone/>
                </a:pPr>
                <a:r>
                  <a:rPr lang="en-US" altLang="zh-CN" dirty="0"/>
                  <a:t>10.</a:t>
                </a:r>
                <a:r>
                  <a:rPr lang="zh-CN" altLang="zh-CN" dirty="0"/>
                  <a:t>某同学想要测量一斜坡的倾角</a:t>
                </a:r>
                <a:r>
                  <a:rPr lang="en-US" altLang="zh-CN" dirty="0"/>
                  <a:t>θ</a:t>
                </a:r>
                <a:r>
                  <a:rPr lang="zh-CN" altLang="zh-CN" dirty="0"/>
                  <a:t>，他在斜坡上的</a:t>
                </a:r>
                <a:r>
                  <a:rPr lang="en-US" altLang="zh-CN" i="1" dirty="0"/>
                  <a:t>A</a:t>
                </a:r>
                <a:r>
                  <a:rPr lang="zh-CN" altLang="zh-CN" dirty="0"/>
                  <a:t>点以大小为</a:t>
                </a:r>
                <a:r>
                  <a:rPr lang="en-US" altLang="zh-CN" dirty="0"/>
                  <a:t>υ</a:t>
                </a:r>
                <a:r>
                  <a:rPr lang="en-US" altLang="zh-CN" baseline="-25000" dirty="0"/>
                  <a:t>0</a:t>
                </a:r>
                <a:r>
                  <a:rPr lang="zh-CN" altLang="zh-CN" dirty="0"/>
                  <a:t>＝</a:t>
                </a:r>
                <a:r>
                  <a:rPr lang="en-US" altLang="zh-CN" dirty="0"/>
                  <a:t>5 </a:t>
                </a:r>
                <a:r>
                  <a:rPr lang="en-US" altLang="zh-CN" i="1" dirty="0"/>
                  <a:t>m</a:t>
                </a:r>
                <a:r>
                  <a:rPr lang="zh-CN" altLang="zh-CN" dirty="0"/>
                  <a:t>／</a:t>
                </a:r>
                <a:r>
                  <a:rPr lang="en-US" altLang="zh-CN" i="1" dirty="0"/>
                  <a:t>s</a:t>
                </a:r>
                <a:r>
                  <a:rPr lang="zh-CN" altLang="zh-CN" dirty="0"/>
                  <a:t>的初速度水平抛出一个小球，小球落在斜坡上的</a:t>
                </a:r>
                <a:r>
                  <a:rPr lang="en-US" altLang="zh-CN" i="1" dirty="0"/>
                  <a:t>B</a:t>
                </a:r>
                <a:r>
                  <a:rPr lang="zh-CN" altLang="zh-CN" dirty="0"/>
                  <a:t>点，测出</a:t>
                </a:r>
                <a:r>
                  <a:rPr lang="en-US" altLang="zh-CN" i="1" dirty="0"/>
                  <a:t>A</a:t>
                </a:r>
                <a:r>
                  <a:rPr lang="zh-CN" altLang="zh-CN" dirty="0"/>
                  <a:t>、</a:t>
                </a:r>
                <a:r>
                  <a:rPr lang="en-US" altLang="zh-CN" i="1" dirty="0"/>
                  <a:t>B</a:t>
                </a:r>
                <a:r>
                  <a:rPr lang="zh-CN" altLang="zh-CN" dirty="0"/>
                  <a:t>间的距离为</a:t>
                </a:r>
                <a14:m>
                  <m:oMath xmlns:m="http://schemas.openxmlformats.org/officeDocument/2006/math">
                    <m:r>
                      <a:rPr lang="en-US" altLang="zh-CN" i="1">
                        <a:latin typeface="Cambria Math" panose="02040503050406030204" pitchFamily="18" charset="0"/>
                      </a:rPr>
                      <m:t>𝐿</m:t>
                    </m:r>
                    <m:r>
                      <a:rPr lang="en-US" altLang="zh-CN" i="1">
                        <a:latin typeface="Cambria Math" panose="02040503050406030204" pitchFamily="18" charset="0"/>
                      </a:rPr>
                      <m:t>=5</m:t>
                    </m:r>
                    <m:rad>
                      <m:radPr>
                        <m:degHide m:val="on"/>
                        <m:ctrlPr>
                          <a:rPr lang="zh-CN" altLang="zh-CN" i="1">
                            <a:latin typeface="Cambria Math" panose="02040503050406030204" pitchFamily="18" charset="0"/>
                          </a:rPr>
                        </m:ctrlPr>
                      </m:radPr>
                      <m:deg/>
                      <m:e>
                        <m:r>
                          <a:rPr lang="en-US" altLang="zh-CN" i="1">
                            <a:latin typeface="Cambria Math" panose="02040503050406030204" pitchFamily="18" charset="0"/>
                          </a:rPr>
                          <m:t>2</m:t>
                        </m:r>
                      </m:e>
                    </m:rad>
                    <m:r>
                      <a:rPr lang="en-US" altLang="zh-CN" i="1">
                        <a:latin typeface="Cambria Math" panose="02040503050406030204" pitchFamily="18" charset="0"/>
                      </a:rPr>
                      <m:t>𝑚</m:t>
                    </m:r>
                  </m:oMath>
                </a14:m>
                <a:r>
                  <a:rPr lang="zh-CN" altLang="zh-CN" dirty="0"/>
                  <a:t>，重力加速度</a:t>
                </a:r>
                <a:r>
                  <a:rPr lang="en-US" altLang="zh-CN" i="1" dirty="0"/>
                  <a:t>g</a:t>
                </a:r>
                <a:r>
                  <a:rPr lang="zh-CN" altLang="zh-CN" dirty="0"/>
                  <a:t>＝</a:t>
                </a:r>
                <a:r>
                  <a:rPr lang="en-US" altLang="zh-CN" dirty="0"/>
                  <a:t>10 </a:t>
                </a:r>
                <a:r>
                  <a:rPr lang="en-US" altLang="zh-CN" i="1" dirty="0"/>
                  <a:t>m</a:t>
                </a:r>
                <a:r>
                  <a:rPr lang="zh-CN" altLang="zh-CN" dirty="0"/>
                  <a:t>／</a:t>
                </a:r>
                <a:r>
                  <a:rPr lang="en-US" altLang="zh-CN" i="1" dirty="0"/>
                  <a:t>s</a:t>
                </a:r>
                <a:r>
                  <a:rPr lang="en-US" altLang="zh-CN" baseline="30000" dirty="0"/>
                  <a:t>2</a:t>
                </a:r>
                <a:r>
                  <a:rPr lang="zh-CN" altLang="zh-CN" dirty="0"/>
                  <a:t>，不计空气阻力，则斜坡的倾角</a:t>
                </a:r>
                <a:r>
                  <a:rPr lang="en-US" altLang="zh-CN" dirty="0"/>
                  <a:t>θ</a:t>
                </a:r>
                <a:r>
                  <a:rPr lang="zh-CN" altLang="zh-CN" dirty="0"/>
                  <a:t>为（ </a:t>
                </a:r>
                <a:r>
                  <a:rPr lang="en-US" altLang="zh-CN" dirty="0"/>
                  <a:t>   </a:t>
                </a:r>
                <a:r>
                  <a:rPr lang="zh-CN" altLang="zh-CN" dirty="0"/>
                  <a:t>）</a:t>
                </a:r>
                <a:endParaRPr lang="en-US" altLang="zh-CN" dirty="0"/>
              </a:p>
              <a:p>
                <a:endParaRPr lang="en-US" altLang="zh-CN" dirty="0"/>
              </a:p>
              <a:p>
                <a:endParaRPr lang="zh-CN" altLang="zh-CN" dirty="0"/>
              </a:p>
              <a:p>
                <a:endParaRPr lang="zh-CN" altLang="en-US" dirty="0"/>
              </a:p>
            </p:txBody>
          </p:sp>
        </mc:Choice>
        <mc:Fallback xmlns="">
          <p:sp>
            <p:nvSpPr>
              <p:cNvPr id="3" name="内容占位符 2">
                <a:extLst>
                  <a:ext uri="{FF2B5EF4-FFF2-40B4-BE49-F238E27FC236}">
                    <a16:creationId xmlns:a16="http://schemas.microsoft.com/office/drawing/2014/main" id="{6F724437-D118-4FDE-880F-E4573617038A}"/>
                  </a:ext>
                </a:extLst>
              </p:cNvPr>
              <p:cNvSpPr>
                <a:spLocks noGrp="1" noRot="1" noChangeAspect="1" noMove="1" noResize="1" noEditPoints="1" noAdjustHandles="1" noChangeArrowheads="1" noChangeShapeType="1" noTextEdit="1"/>
              </p:cNvSpPr>
              <p:nvPr>
                <p:ph idx="1"/>
              </p:nvPr>
            </p:nvSpPr>
            <p:spPr>
              <a:xfrm>
                <a:off x="107504" y="260648"/>
                <a:ext cx="8784976" cy="2520280"/>
              </a:xfrm>
              <a:blipFill>
                <a:blip r:embed="rId2"/>
                <a:stretch>
                  <a:fillRect l="-1666" t="-3874" b="-3874"/>
                </a:stretch>
              </a:blipFill>
            </p:spPr>
            <p:txBody>
              <a:bodyPr/>
              <a:lstStyle/>
              <a:p>
                <a:r>
                  <a:rPr lang="zh-CN" altLang="en-US">
                    <a:noFill/>
                  </a:rPr>
                  <a:t> </a:t>
                </a:r>
              </a:p>
            </p:txBody>
          </p:sp>
        </mc:Fallback>
      </mc:AlternateContent>
      <p:pic>
        <p:nvPicPr>
          <p:cNvPr id="53" name="图片 52">
            <a:extLst>
              <a:ext uri="{FF2B5EF4-FFF2-40B4-BE49-F238E27FC236}">
                <a16:creationId xmlns:a16="http://schemas.microsoft.com/office/drawing/2014/main" id="{D23FFDF1-4CD4-4BCE-B3B1-7154A1061ACE}"/>
              </a:ext>
            </a:extLst>
          </p:cNvPr>
          <p:cNvPicPr/>
          <p:nvPr/>
        </p:nvPicPr>
        <p:blipFill>
          <a:blip r:embed="rId3">
            <a:extLst>
              <a:ext uri="{28A0092B-C50C-407E-A947-70E740481C1C}">
                <a14:useLocalDpi xmlns:a14="http://schemas.microsoft.com/office/drawing/2010/main" val="0"/>
              </a:ext>
            </a:extLst>
          </a:blip>
          <a:stretch>
            <a:fillRect/>
          </a:stretch>
        </p:blipFill>
        <p:spPr bwMode="auto">
          <a:xfrm>
            <a:off x="5724128" y="3596060"/>
            <a:ext cx="2200275" cy="962025"/>
          </a:xfrm>
          <a:prstGeom prst="rect">
            <a:avLst/>
          </a:prstGeom>
          <a:noFill/>
        </p:spPr>
      </p:pic>
      <p:pic>
        <p:nvPicPr>
          <p:cNvPr id="29" name="图片 28">
            <a:extLst>
              <a:ext uri="{FF2B5EF4-FFF2-40B4-BE49-F238E27FC236}">
                <a16:creationId xmlns:a16="http://schemas.microsoft.com/office/drawing/2014/main" id="{87528FC6-B8B9-4F69-86EB-B5A9020FE48D}"/>
              </a:ext>
            </a:extLst>
          </p:cNvPr>
          <p:cNvPicPr>
            <a:picLocks noChangeAspect="1"/>
          </p:cNvPicPr>
          <p:nvPr/>
        </p:nvPicPr>
        <p:blipFill rotWithShape="1">
          <a:blip r:embed="rId4"/>
          <a:srcRect r="54127" b="1428"/>
          <a:stretch/>
        </p:blipFill>
        <p:spPr>
          <a:xfrm>
            <a:off x="251520" y="2682934"/>
            <a:ext cx="7954380" cy="556521"/>
          </a:xfrm>
          <a:prstGeom prst="rect">
            <a:avLst/>
          </a:prstGeom>
        </p:spPr>
      </p:pic>
      <p:pic>
        <p:nvPicPr>
          <p:cNvPr id="39" name="图片 38">
            <a:extLst>
              <a:ext uri="{FF2B5EF4-FFF2-40B4-BE49-F238E27FC236}">
                <a16:creationId xmlns:a16="http://schemas.microsoft.com/office/drawing/2014/main" id="{6DDFE2AB-30CF-43BD-A90C-D9149D3C0072}"/>
              </a:ext>
            </a:extLst>
          </p:cNvPr>
          <p:cNvPicPr>
            <a:picLocks noChangeAspect="1"/>
          </p:cNvPicPr>
          <p:nvPr/>
        </p:nvPicPr>
        <p:blipFill rotWithShape="1">
          <a:blip r:embed="rId5"/>
          <a:srcRect r="30105"/>
          <a:stretch/>
        </p:blipFill>
        <p:spPr>
          <a:xfrm>
            <a:off x="-7630" y="4533857"/>
            <a:ext cx="8900110" cy="2063495"/>
          </a:xfrm>
          <a:prstGeom prst="rect">
            <a:avLst/>
          </a:prstGeom>
        </p:spPr>
      </p:pic>
    </p:spTree>
    <p:extLst>
      <p:ext uri="{BB962C8B-B14F-4D97-AF65-F5344CB8AC3E}">
        <p14:creationId xmlns:p14="http://schemas.microsoft.com/office/powerpoint/2010/main" val="3858594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7170" name="Group 1026">
            <a:extLst>
              <a:ext uri="{FF2B5EF4-FFF2-40B4-BE49-F238E27FC236}">
                <a16:creationId xmlns:a16="http://schemas.microsoft.com/office/drawing/2014/main" id="{6D98FECA-6215-40A2-9EC1-F518F1A02333}"/>
              </a:ext>
            </a:extLst>
          </p:cNvPr>
          <p:cNvGrpSpPr>
            <a:grpSpLocks/>
          </p:cNvGrpSpPr>
          <p:nvPr/>
        </p:nvGrpSpPr>
        <p:grpSpPr bwMode="auto">
          <a:xfrm>
            <a:off x="609600" y="852488"/>
            <a:ext cx="4306888" cy="4576762"/>
            <a:chOff x="384" y="537"/>
            <a:chExt cx="2713" cy="2883"/>
          </a:xfrm>
        </p:grpSpPr>
        <p:sp>
          <p:nvSpPr>
            <p:cNvPr id="7221" name="Text Box 1027">
              <a:extLst>
                <a:ext uri="{FF2B5EF4-FFF2-40B4-BE49-F238E27FC236}">
                  <a16:creationId xmlns:a16="http://schemas.microsoft.com/office/drawing/2014/main" id="{395BD4CF-AC47-40C1-B001-8A2F9F52AF07}"/>
                </a:ext>
              </a:extLst>
            </p:cNvPr>
            <p:cNvSpPr txBox="1">
              <a:spLocks noChangeArrowheads="1"/>
            </p:cNvSpPr>
            <p:nvPr/>
          </p:nvSpPr>
          <p:spPr bwMode="auto">
            <a:xfrm>
              <a:off x="560" y="537"/>
              <a:ext cx="837" cy="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a:r>
                <a:rPr lang="en-US" altLang="zh-CN" sz="3000" b="1" i="1">
                  <a:solidFill>
                    <a:srgbClr val="FF0000"/>
                  </a:solidFill>
                  <a:latin typeface="Times New Roman" panose="02020603050405020304" pitchFamily="18" charset="0"/>
                </a:rPr>
                <a:t>v</a:t>
              </a:r>
              <a:r>
                <a:rPr lang="en-US" altLang="zh-CN" sz="3000" b="1" baseline="-25000">
                  <a:solidFill>
                    <a:srgbClr val="FF0000"/>
                  </a:solidFill>
                  <a:latin typeface="Times New Roman" panose="02020603050405020304" pitchFamily="18" charset="0"/>
                </a:rPr>
                <a:t>0</a:t>
              </a:r>
            </a:p>
          </p:txBody>
        </p:sp>
        <p:grpSp>
          <p:nvGrpSpPr>
            <p:cNvPr id="7222" name="Group 1028">
              <a:extLst>
                <a:ext uri="{FF2B5EF4-FFF2-40B4-BE49-F238E27FC236}">
                  <a16:creationId xmlns:a16="http://schemas.microsoft.com/office/drawing/2014/main" id="{B33D86A7-4365-413A-A88A-01286A8E0145}"/>
                </a:ext>
              </a:extLst>
            </p:cNvPr>
            <p:cNvGrpSpPr>
              <a:grpSpLocks/>
            </p:cNvGrpSpPr>
            <p:nvPr/>
          </p:nvGrpSpPr>
          <p:grpSpPr bwMode="auto">
            <a:xfrm>
              <a:off x="384" y="1104"/>
              <a:ext cx="2713" cy="2316"/>
              <a:chOff x="350" y="1094"/>
              <a:chExt cx="2713" cy="2316"/>
            </a:xfrm>
          </p:grpSpPr>
          <p:sp>
            <p:nvSpPr>
              <p:cNvPr id="7223" name="Oval 1029">
                <a:extLst>
                  <a:ext uri="{FF2B5EF4-FFF2-40B4-BE49-F238E27FC236}">
                    <a16:creationId xmlns:a16="http://schemas.microsoft.com/office/drawing/2014/main" id="{79DFDFC5-F193-4FB4-8C97-40B4C3B6DED5}"/>
                  </a:ext>
                </a:extLst>
              </p:cNvPr>
              <p:cNvSpPr>
                <a:spLocks noChangeArrowheads="1"/>
              </p:cNvSpPr>
              <p:nvPr/>
            </p:nvSpPr>
            <p:spPr bwMode="auto">
              <a:xfrm>
                <a:off x="350" y="1094"/>
                <a:ext cx="102" cy="81"/>
              </a:xfrm>
              <a:prstGeom prst="ellipse">
                <a:avLst/>
              </a:prstGeom>
              <a:solidFill>
                <a:schemeClr val="accent1"/>
              </a:solidFill>
              <a:ln w="9525">
                <a:solidFill>
                  <a:srgbClr val="000000"/>
                </a:solidFill>
                <a:round/>
                <a:headEnd/>
                <a:tailE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grpSp>
            <p:nvGrpSpPr>
              <p:cNvPr id="7224" name="Group 1030">
                <a:extLst>
                  <a:ext uri="{FF2B5EF4-FFF2-40B4-BE49-F238E27FC236}">
                    <a16:creationId xmlns:a16="http://schemas.microsoft.com/office/drawing/2014/main" id="{67AFF921-05FC-4365-BBA7-560F5F11C821}"/>
                  </a:ext>
                </a:extLst>
              </p:cNvPr>
              <p:cNvGrpSpPr>
                <a:grpSpLocks/>
              </p:cNvGrpSpPr>
              <p:nvPr/>
            </p:nvGrpSpPr>
            <p:grpSpPr bwMode="auto">
              <a:xfrm>
                <a:off x="405" y="1152"/>
                <a:ext cx="2658" cy="2258"/>
                <a:chOff x="405" y="1152"/>
                <a:chExt cx="2658" cy="2258"/>
              </a:xfrm>
            </p:grpSpPr>
            <p:sp>
              <p:nvSpPr>
                <p:cNvPr id="7225" name="Freeform 1031">
                  <a:extLst>
                    <a:ext uri="{FF2B5EF4-FFF2-40B4-BE49-F238E27FC236}">
                      <a16:creationId xmlns:a16="http://schemas.microsoft.com/office/drawing/2014/main" id="{74048A46-1F3A-40EF-A120-D99FFE5B6039}"/>
                    </a:ext>
                  </a:extLst>
                </p:cNvPr>
                <p:cNvSpPr>
                  <a:spLocks/>
                </p:cNvSpPr>
                <p:nvPr/>
              </p:nvSpPr>
              <p:spPr bwMode="auto">
                <a:xfrm>
                  <a:off x="420" y="1167"/>
                  <a:ext cx="2309" cy="1679"/>
                </a:xfrm>
                <a:custGeom>
                  <a:avLst/>
                  <a:gdLst>
                    <a:gd name="T0" fmla="*/ 0 w 1280"/>
                    <a:gd name="T1" fmla="*/ 0 h 1280"/>
                    <a:gd name="T2" fmla="*/ 289 w 1280"/>
                    <a:gd name="T3" fmla="*/ 26 h 1280"/>
                    <a:gd name="T4" fmla="*/ 577 w 1280"/>
                    <a:gd name="T5" fmla="*/ 105 h 1280"/>
                    <a:gd name="T6" fmla="*/ 866 w 1280"/>
                    <a:gd name="T7" fmla="*/ 236 h 1280"/>
                    <a:gd name="T8" fmla="*/ 1155 w 1280"/>
                    <a:gd name="T9" fmla="*/ 420 h 1280"/>
                    <a:gd name="T10" fmla="*/ 1443 w 1280"/>
                    <a:gd name="T11" fmla="*/ 656 h 1280"/>
                    <a:gd name="T12" fmla="*/ 1732 w 1280"/>
                    <a:gd name="T13" fmla="*/ 944 h 1280"/>
                    <a:gd name="T14" fmla="*/ 2020 w 1280"/>
                    <a:gd name="T15" fmla="*/ 1285 h 1280"/>
                    <a:gd name="T16" fmla="*/ 2309 w 1280"/>
                    <a:gd name="T17" fmla="*/ 1679 h 12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280" h="1280">
                      <a:moveTo>
                        <a:pt x="0" y="0"/>
                      </a:moveTo>
                      <a:cubicBezTo>
                        <a:pt x="53" y="3"/>
                        <a:pt x="107" y="7"/>
                        <a:pt x="160" y="20"/>
                      </a:cubicBezTo>
                      <a:cubicBezTo>
                        <a:pt x="213" y="33"/>
                        <a:pt x="267" y="53"/>
                        <a:pt x="320" y="80"/>
                      </a:cubicBezTo>
                      <a:cubicBezTo>
                        <a:pt x="373" y="107"/>
                        <a:pt x="427" y="140"/>
                        <a:pt x="480" y="180"/>
                      </a:cubicBezTo>
                      <a:cubicBezTo>
                        <a:pt x="533" y="220"/>
                        <a:pt x="587" y="267"/>
                        <a:pt x="640" y="320"/>
                      </a:cubicBezTo>
                      <a:cubicBezTo>
                        <a:pt x="693" y="373"/>
                        <a:pt x="747" y="433"/>
                        <a:pt x="800" y="500"/>
                      </a:cubicBezTo>
                      <a:cubicBezTo>
                        <a:pt x="853" y="567"/>
                        <a:pt x="907" y="640"/>
                        <a:pt x="960" y="720"/>
                      </a:cubicBezTo>
                      <a:cubicBezTo>
                        <a:pt x="1013" y="800"/>
                        <a:pt x="1067" y="887"/>
                        <a:pt x="1120" y="980"/>
                      </a:cubicBezTo>
                      <a:cubicBezTo>
                        <a:pt x="1173" y="1073"/>
                        <a:pt x="1226" y="1176"/>
                        <a:pt x="1280" y="1280"/>
                      </a:cubicBez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nvGrpSpPr>
                <p:cNvPr id="7226" name="Group 1032">
                  <a:extLst>
                    <a:ext uri="{FF2B5EF4-FFF2-40B4-BE49-F238E27FC236}">
                      <a16:creationId xmlns:a16="http://schemas.microsoft.com/office/drawing/2014/main" id="{DB8533D5-870E-4649-9AD9-3A520BB0067A}"/>
                    </a:ext>
                  </a:extLst>
                </p:cNvPr>
                <p:cNvGrpSpPr>
                  <a:grpSpLocks/>
                </p:cNvGrpSpPr>
                <p:nvPr/>
              </p:nvGrpSpPr>
              <p:grpSpPr bwMode="auto">
                <a:xfrm>
                  <a:off x="405" y="1152"/>
                  <a:ext cx="2658" cy="2258"/>
                  <a:chOff x="1238" y="1478"/>
                  <a:chExt cx="1823" cy="1549"/>
                </a:xfrm>
              </p:grpSpPr>
              <p:grpSp>
                <p:nvGrpSpPr>
                  <p:cNvPr id="7227" name="Group 1033">
                    <a:extLst>
                      <a:ext uri="{FF2B5EF4-FFF2-40B4-BE49-F238E27FC236}">
                        <a16:creationId xmlns:a16="http://schemas.microsoft.com/office/drawing/2014/main" id="{DE59C154-DB18-4A43-838F-8E661E9F2461}"/>
                      </a:ext>
                    </a:extLst>
                  </p:cNvPr>
                  <p:cNvGrpSpPr>
                    <a:grpSpLocks/>
                  </p:cNvGrpSpPr>
                  <p:nvPr/>
                </p:nvGrpSpPr>
                <p:grpSpPr bwMode="auto">
                  <a:xfrm>
                    <a:off x="1238" y="1478"/>
                    <a:ext cx="1518" cy="1549"/>
                    <a:chOff x="2784" y="2923"/>
                    <a:chExt cx="1518" cy="1549"/>
                  </a:xfrm>
                </p:grpSpPr>
                <p:grpSp>
                  <p:nvGrpSpPr>
                    <p:cNvPr id="7229" name="Group 1034">
                      <a:extLst>
                        <a:ext uri="{FF2B5EF4-FFF2-40B4-BE49-F238E27FC236}">
                          <a16:creationId xmlns:a16="http://schemas.microsoft.com/office/drawing/2014/main" id="{E6CBC9CF-9E59-480C-98A1-3BD0C0C64698}"/>
                        </a:ext>
                      </a:extLst>
                    </p:cNvPr>
                    <p:cNvGrpSpPr>
                      <a:grpSpLocks/>
                    </p:cNvGrpSpPr>
                    <p:nvPr/>
                  </p:nvGrpSpPr>
                  <p:grpSpPr bwMode="auto">
                    <a:xfrm>
                      <a:off x="2784" y="2928"/>
                      <a:ext cx="1518" cy="1544"/>
                      <a:chOff x="2926" y="2758"/>
                      <a:chExt cx="1518" cy="1544"/>
                    </a:xfrm>
                  </p:grpSpPr>
                  <p:sp>
                    <p:nvSpPr>
                      <p:cNvPr id="7231" name="Line 1035">
                        <a:extLst>
                          <a:ext uri="{FF2B5EF4-FFF2-40B4-BE49-F238E27FC236}">
                            <a16:creationId xmlns:a16="http://schemas.microsoft.com/office/drawing/2014/main" id="{BF99FE08-D567-44D9-A095-45AC55D6B474}"/>
                          </a:ext>
                        </a:extLst>
                      </p:cNvPr>
                      <p:cNvSpPr>
                        <a:spLocks noChangeShapeType="1"/>
                      </p:cNvSpPr>
                      <p:nvPr/>
                    </p:nvSpPr>
                    <p:spPr bwMode="auto">
                      <a:xfrm>
                        <a:off x="2943" y="2758"/>
                        <a:ext cx="1501"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7232" name="Line 1036">
                        <a:extLst>
                          <a:ext uri="{FF2B5EF4-FFF2-40B4-BE49-F238E27FC236}">
                            <a16:creationId xmlns:a16="http://schemas.microsoft.com/office/drawing/2014/main" id="{DBFAEC4C-0240-4D1A-9C73-437C26B928CD}"/>
                          </a:ext>
                        </a:extLst>
                      </p:cNvPr>
                      <p:cNvSpPr>
                        <a:spLocks noChangeShapeType="1"/>
                      </p:cNvSpPr>
                      <p:nvPr/>
                    </p:nvSpPr>
                    <p:spPr bwMode="auto">
                      <a:xfrm>
                        <a:off x="2926" y="2766"/>
                        <a:ext cx="0" cy="1536"/>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7230" name="Line 1037">
                      <a:extLst>
                        <a:ext uri="{FF2B5EF4-FFF2-40B4-BE49-F238E27FC236}">
                          <a16:creationId xmlns:a16="http://schemas.microsoft.com/office/drawing/2014/main" id="{3BD0CF51-E65A-4ACE-A1EF-54D114DB9624}"/>
                        </a:ext>
                      </a:extLst>
                    </p:cNvPr>
                    <p:cNvSpPr>
                      <a:spLocks noChangeShapeType="1"/>
                    </p:cNvSpPr>
                    <p:nvPr/>
                  </p:nvSpPr>
                  <p:spPr bwMode="auto">
                    <a:xfrm>
                      <a:off x="2800" y="2923"/>
                      <a:ext cx="375" cy="0"/>
                    </a:xfrm>
                    <a:prstGeom prst="line">
                      <a:avLst/>
                    </a:prstGeom>
                    <a:noFill/>
                    <a:ln w="28575">
                      <a:solidFill>
                        <a:srgbClr val="FF0000"/>
                      </a:solidFill>
                      <a:round/>
                      <a:headEnd/>
                      <a:tailEnd type="arrow" w="sm" len="sm"/>
                    </a:ln>
                    <a:extLst>
                      <a:ext uri="{909E8E84-426E-40DD-AFC4-6F175D3DCCD1}">
                        <a14:hiddenFill xmlns:a14="http://schemas.microsoft.com/office/drawing/2010/main">
                          <a:noFill/>
                        </a14:hiddenFill>
                      </a:ext>
                    </a:extLst>
                  </p:spPr>
                  <p:txBody>
                    <a:bodyPr/>
                    <a:lstStyle/>
                    <a:p>
                      <a:endParaRPr lang="zh-CN" altLang="en-US"/>
                    </a:p>
                  </p:txBody>
                </p:sp>
              </p:grpSp>
              <p:sp>
                <p:nvSpPr>
                  <p:cNvPr id="7228" name="Line 1038">
                    <a:extLst>
                      <a:ext uri="{FF2B5EF4-FFF2-40B4-BE49-F238E27FC236}">
                        <a16:creationId xmlns:a16="http://schemas.microsoft.com/office/drawing/2014/main" id="{D327A374-77AC-4243-8114-5D056C710036}"/>
                      </a:ext>
                    </a:extLst>
                  </p:cNvPr>
                  <p:cNvSpPr>
                    <a:spLocks noChangeShapeType="1"/>
                  </p:cNvSpPr>
                  <p:nvPr/>
                </p:nvSpPr>
                <p:spPr bwMode="auto">
                  <a:xfrm>
                    <a:off x="2485" y="1484"/>
                    <a:ext cx="576"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grpSp>
      </p:grpSp>
      <p:sp>
        <p:nvSpPr>
          <p:cNvPr id="189455" name="Oval 1039">
            <a:extLst>
              <a:ext uri="{FF2B5EF4-FFF2-40B4-BE49-F238E27FC236}">
                <a16:creationId xmlns:a16="http://schemas.microsoft.com/office/drawing/2014/main" id="{BC9EC570-F968-4BF9-A7F4-C19F856B56F3}"/>
              </a:ext>
            </a:extLst>
          </p:cNvPr>
          <p:cNvSpPr>
            <a:spLocks noChangeArrowheads="1"/>
          </p:cNvSpPr>
          <p:nvPr/>
        </p:nvSpPr>
        <p:spPr bwMode="auto">
          <a:xfrm>
            <a:off x="3876675" y="3859213"/>
            <a:ext cx="157163" cy="158750"/>
          </a:xfrm>
          <a:prstGeom prst="ellipse">
            <a:avLst/>
          </a:prstGeom>
          <a:solidFill>
            <a:srgbClr val="FF000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grpSp>
        <p:nvGrpSpPr>
          <p:cNvPr id="189456" name="Group 1040">
            <a:extLst>
              <a:ext uri="{FF2B5EF4-FFF2-40B4-BE49-F238E27FC236}">
                <a16:creationId xmlns:a16="http://schemas.microsoft.com/office/drawing/2014/main" id="{931D0C9E-175B-46A9-90AE-3A7BC17A83E2}"/>
              </a:ext>
            </a:extLst>
          </p:cNvPr>
          <p:cNvGrpSpPr>
            <a:grpSpLocks/>
          </p:cNvGrpSpPr>
          <p:nvPr/>
        </p:nvGrpSpPr>
        <p:grpSpPr bwMode="auto">
          <a:xfrm>
            <a:off x="0" y="965200"/>
            <a:ext cx="3946525" cy="2965450"/>
            <a:chOff x="0" y="608"/>
            <a:chExt cx="2486" cy="1868"/>
          </a:xfrm>
        </p:grpSpPr>
        <p:grpSp>
          <p:nvGrpSpPr>
            <p:cNvPr id="7216" name="Group 1041">
              <a:extLst>
                <a:ext uri="{FF2B5EF4-FFF2-40B4-BE49-F238E27FC236}">
                  <a16:creationId xmlns:a16="http://schemas.microsoft.com/office/drawing/2014/main" id="{F541389C-DB57-4B7B-B7A6-9773AB129914}"/>
                </a:ext>
              </a:extLst>
            </p:cNvPr>
            <p:cNvGrpSpPr>
              <a:grpSpLocks/>
            </p:cNvGrpSpPr>
            <p:nvPr/>
          </p:nvGrpSpPr>
          <p:grpSpPr bwMode="auto">
            <a:xfrm>
              <a:off x="432" y="1200"/>
              <a:ext cx="2054" cy="1276"/>
              <a:chOff x="1252" y="1511"/>
              <a:chExt cx="1409" cy="875"/>
            </a:xfrm>
          </p:grpSpPr>
          <p:sp>
            <p:nvSpPr>
              <p:cNvPr id="7219" name="Line 1042">
                <a:extLst>
                  <a:ext uri="{FF2B5EF4-FFF2-40B4-BE49-F238E27FC236}">
                    <a16:creationId xmlns:a16="http://schemas.microsoft.com/office/drawing/2014/main" id="{D484B933-9F38-4B7F-95DC-27094795095A}"/>
                  </a:ext>
                </a:extLst>
              </p:cNvPr>
              <p:cNvSpPr>
                <a:spLocks noChangeShapeType="1"/>
              </p:cNvSpPr>
              <p:nvPr/>
            </p:nvSpPr>
            <p:spPr bwMode="auto">
              <a:xfrm>
                <a:off x="1252" y="2386"/>
                <a:ext cx="1388" cy="0"/>
              </a:xfrm>
              <a:prstGeom prst="line">
                <a:avLst/>
              </a:prstGeom>
              <a:noFill/>
              <a:ln w="28575">
                <a:solidFill>
                  <a:srgbClr val="000000"/>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7220" name="Line 1043">
                <a:extLst>
                  <a:ext uri="{FF2B5EF4-FFF2-40B4-BE49-F238E27FC236}">
                    <a16:creationId xmlns:a16="http://schemas.microsoft.com/office/drawing/2014/main" id="{7622B33F-DDC7-4EAE-ADD7-491AB54712A6}"/>
                  </a:ext>
                </a:extLst>
              </p:cNvPr>
              <p:cNvSpPr>
                <a:spLocks noChangeShapeType="1"/>
              </p:cNvSpPr>
              <p:nvPr/>
            </p:nvSpPr>
            <p:spPr bwMode="auto">
              <a:xfrm>
                <a:off x="2661" y="1511"/>
                <a:ext cx="0" cy="841"/>
              </a:xfrm>
              <a:prstGeom prst="line">
                <a:avLst/>
              </a:prstGeom>
              <a:noFill/>
              <a:ln w="28575">
                <a:solidFill>
                  <a:srgbClr val="000000"/>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7217" name="Text Box 1044">
              <a:extLst>
                <a:ext uri="{FF2B5EF4-FFF2-40B4-BE49-F238E27FC236}">
                  <a16:creationId xmlns:a16="http://schemas.microsoft.com/office/drawing/2014/main" id="{AB4ABF59-BE48-4192-BA67-66342B0399A1}"/>
                </a:ext>
              </a:extLst>
            </p:cNvPr>
            <p:cNvSpPr txBox="1">
              <a:spLocks noChangeArrowheads="1"/>
            </p:cNvSpPr>
            <p:nvPr/>
          </p:nvSpPr>
          <p:spPr bwMode="auto">
            <a:xfrm>
              <a:off x="2239" y="608"/>
              <a:ext cx="236" cy="3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en-US" altLang="zh-CN" sz="3000" b="1">
                  <a:solidFill>
                    <a:srgbClr val="FF0000"/>
                  </a:solidFill>
                  <a:latin typeface="Times New Roman" panose="02020603050405020304" pitchFamily="18" charset="0"/>
                </a:rPr>
                <a:t>x</a:t>
              </a:r>
            </a:p>
          </p:txBody>
        </p:sp>
        <p:sp>
          <p:nvSpPr>
            <p:cNvPr id="7218" name="Text Box 1045">
              <a:extLst>
                <a:ext uri="{FF2B5EF4-FFF2-40B4-BE49-F238E27FC236}">
                  <a16:creationId xmlns:a16="http://schemas.microsoft.com/office/drawing/2014/main" id="{8268AB37-159F-4E19-B6F2-66CE19540BE3}"/>
                </a:ext>
              </a:extLst>
            </p:cNvPr>
            <p:cNvSpPr txBox="1">
              <a:spLocks noChangeArrowheads="1"/>
            </p:cNvSpPr>
            <p:nvPr/>
          </p:nvSpPr>
          <p:spPr bwMode="auto">
            <a:xfrm>
              <a:off x="0" y="2078"/>
              <a:ext cx="236" cy="3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en-US" altLang="zh-CN" sz="3000" b="1">
                  <a:solidFill>
                    <a:srgbClr val="FF0000"/>
                  </a:solidFill>
                  <a:latin typeface="Times New Roman" panose="02020603050405020304" pitchFamily="18" charset="0"/>
                </a:rPr>
                <a:t>y</a:t>
              </a:r>
            </a:p>
          </p:txBody>
        </p:sp>
      </p:grpSp>
      <p:grpSp>
        <p:nvGrpSpPr>
          <p:cNvPr id="189462" name="Group 1046">
            <a:extLst>
              <a:ext uri="{FF2B5EF4-FFF2-40B4-BE49-F238E27FC236}">
                <a16:creationId xmlns:a16="http://schemas.microsoft.com/office/drawing/2014/main" id="{3F8758CE-FF97-45CF-8C83-ECEBDCE6ECCE}"/>
              </a:ext>
            </a:extLst>
          </p:cNvPr>
          <p:cNvGrpSpPr>
            <a:grpSpLocks/>
          </p:cNvGrpSpPr>
          <p:nvPr/>
        </p:nvGrpSpPr>
        <p:grpSpPr bwMode="auto">
          <a:xfrm>
            <a:off x="666750" y="1852613"/>
            <a:ext cx="3225800" cy="2057400"/>
            <a:chOff x="1248" y="1488"/>
            <a:chExt cx="1394" cy="889"/>
          </a:xfrm>
        </p:grpSpPr>
        <p:sp>
          <p:nvSpPr>
            <p:cNvPr id="7214" name="Line 1047">
              <a:extLst>
                <a:ext uri="{FF2B5EF4-FFF2-40B4-BE49-F238E27FC236}">
                  <a16:creationId xmlns:a16="http://schemas.microsoft.com/office/drawing/2014/main" id="{1777A48E-C1A0-42E1-967F-76ACBC654C67}"/>
                </a:ext>
              </a:extLst>
            </p:cNvPr>
            <p:cNvSpPr>
              <a:spLocks noChangeShapeType="1"/>
            </p:cNvSpPr>
            <p:nvPr/>
          </p:nvSpPr>
          <p:spPr bwMode="auto">
            <a:xfrm>
              <a:off x="1248" y="1488"/>
              <a:ext cx="1394" cy="889"/>
            </a:xfrm>
            <a:prstGeom prst="line">
              <a:avLst/>
            </a:prstGeom>
            <a:noFill/>
            <a:ln w="28575">
              <a:solidFill>
                <a:srgbClr val="0000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215" name="Text Box 1048">
              <a:extLst>
                <a:ext uri="{FF2B5EF4-FFF2-40B4-BE49-F238E27FC236}">
                  <a16:creationId xmlns:a16="http://schemas.microsoft.com/office/drawing/2014/main" id="{D8A397F7-CB8B-4136-94B6-A4A9214AE1EF}"/>
                </a:ext>
              </a:extLst>
            </p:cNvPr>
            <p:cNvSpPr txBox="1">
              <a:spLocks noChangeArrowheads="1"/>
            </p:cNvSpPr>
            <p:nvPr/>
          </p:nvSpPr>
          <p:spPr bwMode="auto">
            <a:xfrm>
              <a:off x="1824" y="1872"/>
              <a:ext cx="144" cy="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en-US" altLang="zh-CN" sz="3000" b="1">
                  <a:solidFill>
                    <a:srgbClr val="FF0000"/>
                  </a:solidFill>
                  <a:latin typeface="Times New Roman" panose="02020603050405020304" pitchFamily="18" charset="0"/>
                </a:rPr>
                <a:t>s</a:t>
              </a:r>
            </a:p>
          </p:txBody>
        </p:sp>
      </p:grpSp>
      <p:grpSp>
        <p:nvGrpSpPr>
          <p:cNvPr id="189465" name="Group 1049">
            <a:extLst>
              <a:ext uri="{FF2B5EF4-FFF2-40B4-BE49-F238E27FC236}">
                <a16:creationId xmlns:a16="http://schemas.microsoft.com/office/drawing/2014/main" id="{6F822D43-A9C8-4C83-A8EF-9630673CAA9B}"/>
              </a:ext>
            </a:extLst>
          </p:cNvPr>
          <p:cNvGrpSpPr>
            <a:grpSpLocks/>
          </p:cNvGrpSpPr>
          <p:nvPr/>
        </p:nvGrpSpPr>
        <p:grpSpPr bwMode="auto">
          <a:xfrm>
            <a:off x="3124200" y="3200400"/>
            <a:ext cx="3062288" cy="2643188"/>
            <a:chOff x="1959" y="2006"/>
            <a:chExt cx="1929" cy="1665"/>
          </a:xfrm>
        </p:grpSpPr>
        <p:sp>
          <p:nvSpPr>
            <p:cNvPr id="7204" name="Line 1050">
              <a:extLst>
                <a:ext uri="{FF2B5EF4-FFF2-40B4-BE49-F238E27FC236}">
                  <a16:creationId xmlns:a16="http://schemas.microsoft.com/office/drawing/2014/main" id="{631FFA8D-9207-46CF-9877-ACA3BDCE80B0}"/>
                </a:ext>
              </a:extLst>
            </p:cNvPr>
            <p:cNvSpPr>
              <a:spLocks noChangeShapeType="1"/>
            </p:cNvSpPr>
            <p:nvPr/>
          </p:nvSpPr>
          <p:spPr bwMode="auto">
            <a:xfrm>
              <a:off x="2478" y="2496"/>
              <a:ext cx="0" cy="768"/>
            </a:xfrm>
            <a:prstGeom prst="line">
              <a:avLst/>
            </a:prstGeom>
            <a:noFill/>
            <a:ln w="2857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nvGrpSpPr>
            <p:cNvPr id="7205" name="Group 1051">
              <a:extLst>
                <a:ext uri="{FF2B5EF4-FFF2-40B4-BE49-F238E27FC236}">
                  <a16:creationId xmlns:a16="http://schemas.microsoft.com/office/drawing/2014/main" id="{501DC5BE-BA70-4BF9-9349-AF4D9242C5B2}"/>
                </a:ext>
              </a:extLst>
            </p:cNvPr>
            <p:cNvGrpSpPr>
              <a:grpSpLocks/>
            </p:cNvGrpSpPr>
            <p:nvPr/>
          </p:nvGrpSpPr>
          <p:grpSpPr bwMode="auto">
            <a:xfrm>
              <a:off x="1959" y="2006"/>
              <a:ext cx="1929" cy="1665"/>
              <a:chOff x="1959" y="2006"/>
              <a:chExt cx="1929" cy="1665"/>
            </a:xfrm>
          </p:grpSpPr>
          <p:sp>
            <p:nvSpPr>
              <p:cNvPr id="7206" name="Text Box 1052">
                <a:extLst>
                  <a:ext uri="{FF2B5EF4-FFF2-40B4-BE49-F238E27FC236}">
                    <a16:creationId xmlns:a16="http://schemas.microsoft.com/office/drawing/2014/main" id="{E51642B2-D5B3-4320-BC36-AF1546FEDC5E}"/>
                  </a:ext>
                </a:extLst>
              </p:cNvPr>
              <p:cNvSpPr txBox="1">
                <a:spLocks noChangeArrowheads="1"/>
              </p:cNvSpPr>
              <p:nvPr/>
            </p:nvSpPr>
            <p:spPr bwMode="auto">
              <a:xfrm>
                <a:off x="2939" y="2006"/>
                <a:ext cx="421"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a:r>
                  <a:rPr lang="en-US" altLang="zh-CN" sz="3000" b="1" i="1">
                    <a:solidFill>
                      <a:srgbClr val="FF0000"/>
                    </a:solidFill>
                    <a:latin typeface="Times New Roman" panose="02020603050405020304" pitchFamily="18" charset="0"/>
                  </a:rPr>
                  <a:t>v</a:t>
                </a:r>
                <a:r>
                  <a:rPr lang="en-US" altLang="zh-CN" sz="3000" b="1" baseline="-25000">
                    <a:solidFill>
                      <a:srgbClr val="FF0000"/>
                    </a:solidFill>
                    <a:latin typeface="Times New Roman" panose="02020603050405020304" pitchFamily="18" charset="0"/>
                  </a:rPr>
                  <a:t>x</a:t>
                </a:r>
              </a:p>
            </p:txBody>
          </p:sp>
          <p:grpSp>
            <p:nvGrpSpPr>
              <p:cNvPr id="7207" name="Group 1053">
                <a:extLst>
                  <a:ext uri="{FF2B5EF4-FFF2-40B4-BE49-F238E27FC236}">
                    <a16:creationId xmlns:a16="http://schemas.microsoft.com/office/drawing/2014/main" id="{19131475-F07F-4DAF-8100-FD50FE7253B8}"/>
                  </a:ext>
                </a:extLst>
              </p:cNvPr>
              <p:cNvGrpSpPr>
                <a:grpSpLocks/>
              </p:cNvGrpSpPr>
              <p:nvPr/>
            </p:nvGrpSpPr>
            <p:grpSpPr bwMode="auto">
              <a:xfrm>
                <a:off x="1959" y="2425"/>
                <a:ext cx="1929" cy="1246"/>
                <a:chOff x="1959" y="2425"/>
                <a:chExt cx="1929" cy="1246"/>
              </a:xfrm>
            </p:grpSpPr>
            <p:sp>
              <p:nvSpPr>
                <p:cNvPr id="7208" name="Line 1054">
                  <a:extLst>
                    <a:ext uri="{FF2B5EF4-FFF2-40B4-BE49-F238E27FC236}">
                      <a16:creationId xmlns:a16="http://schemas.microsoft.com/office/drawing/2014/main" id="{E08973D6-30FC-42F2-80FD-7F12C60CBFA9}"/>
                    </a:ext>
                  </a:extLst>
                </p:cNvPr>
                <p:cNvSpPr>
                  <a:spLocks noChangeShapeType="1"/>
                </p:cNvSpPr>
                <p:nvPr/>
              </p:nvSpPr>
              <p:spPr bwMode="auto">
                <a:xfrm rot="-891796">
                  <a:off x="2627" y="2425"/>
                  <a:ext cx="455" cy="927"/>
                </a:xfrm>
                <a:prstGeom prst="line">
                  <a:avLst/>
                </a:prstGeom>
                <a:noFill/>
                <a:ln w="28575">
                  <a:solidFill>
                    <a:srgbClr val="FF0000"/>
                  </a:solidFill>
                  <a:round/>
                  <a:headEnd/>
                  <a:tailEnd type="stealth" w="med" len="lg"/>
                </a:ln>
                <a:extLst>
                  <a:ext uri="{909E8E84-426E-40DD-AFC4-6F175D3DCCD1}">
                    <a14:hiddenFill xmlns:a14="http://schemas.microsoft.com/office/drawing/2010/main">
                      <a:noFill/>
                    </a14:hiddenFill>
                  </a:ext>
                </a:extLst>
              </p:spPr>
              <p:txBody>
                <a:bodyPr/>
                <a:lstStyle/>
                <a:p>
                  <a:endParaRPr lang="zh-CN" altLang="en-US"/>
                </a:p>
              </p:txBody>
            </p:sp>
            <p:sp>
              <p:nvSpPr>
                <p:cNvPr id="7209" name="Text Box 1055">
                  <a:extLst>
                    <a:ext uri="{FF2B5EF4-FFF2-40B4-BE49-F238E27FC236}">
                      <a16:creationId xmlns:a16="http://schemas.microsoft.com/office/drawing/2014/main" id="{B075B5C1-CD5D-4368-8370-19ECDF6C25C9}"/>
                    </a:ext>
                  </a:extLst>
                </p:cNvPr>
                <p:cNvSpPr txBox="1">
                  <a:spLocks noChangeArrowheads="1"/>
                </p:cNvSpPr>
                <p:nvPr/>
              </p:nvSpPr>
              <p:spPr bwMode="auto">
                <a:xfrm>
                  <a:off x="3289" y="3126"/>
                  <a:ext cx="599" cy="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a:r>
                    <a:rPr lang="en-US" altLang="zh-CN" sz="3000" b="1" i="1">
                      <a:solidFill>
                        <a:srgbClr val="FF0000"/>
                      </a:solidFill>
                      <a:latin typeface="Times New Roman" panose="02020603050405020304" pitchFamily="18" charset="0"/>
                    </a:rPr>
                    <a:t>v</a:t>
                  </a:r>
                  <a:endParaRPr lang="en-US" altLang="zh-CN" sz="3000" b="1" baseline="-25000">
                    <a:solidFill>
                      <a:srgbClr val="FF0000"/>
                    </a:solidFill>
                    <a:latin typeface="Times New Roman" panose="02020603050405020304" pitchFamily="18" charset="0"/>
                  </a:endParaRPr>
                </a:p>
              </p:txBody>
            </p:sp>
            <p:sp>
              <p:nvSpPr>
                <p:cNvPr id="7210" name="Text Box 1056">
                  <a:extLst>
                    <a:ext uri="{FF2B5EF4-FFF2-40B4-BE49-F238E27FC236}">
                      <a16:creationId xmlns:a16="http://schemas.microsoft.com/office/drawing/2014/main" id="{F5ADEA6C-F7BE-40E2-8FD9-679408301FC0}"/>
                    </a:ext>
                  </a:extLst>
                </p:cNvPr>
                <p:cNvSpPr txBox="1">
                  <a:spLocks noChangeArrowheads="1"/>
                </p:cNvSpPr>
                <p:nvPr/>
              </p:nvSpPr>
              <p:spPr bwMode="auto">
                <a:xfrm>
                  <a:off x="1959" y="2776"/>
                  <a:ext cx="599" cy="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a:r>
                    <a:rPr lang="en-US" altLang="zh-CN" sz="3000" b="1" i="1">
                      <a:solidFill>
                        <a:srgbClr val="FF0000"/>
                      </a:solidFill>
                      <a:latin typeface="Times New Roman" panose="02020603050405020304" pitchFamily="18" charset="0"/>
                    </a:rPr>
                    <a:t>v</a:t>
                  </a:r>
                  <a:r>
                    <a:rPr lang="en-US" altLang="zh-CN" sz="3000" b="1" baseline="-25000">
                      <a:solidFill>
                        <a:srgbClr val="FF0000"/>
                      </a:solidFill>
                      <a:latin typeface="Times New Roman" panose="02020603050405020304" pitchFamily="18" charset="0"/>
                    </a:rPr>
                    <a:t>y</a:t>
                  </a:r>
                </a:p>
              </p:txBody>
            </p:sp>
            <p:sp>
              <p:nvSpPr>
                <p:cNvPr id="7211" name="Line 1057">
                  <a:extLst>
                    <a:ext uri="{FF2B5EF4-FFF2-40B4-BE49-F238E27FC236}">
                      <a16:creationId xmlns:a16="http://schemas.microsoft.com/office/drawing/2014/main" id="{8288160B-E51E-477F-906B-C5945E7AC91C}"/>
                    </a:ext>
                  </a:extLst>
                </p:cNvPr>
                <p:cNvSpPr>
                  <a:spLocks noChangeShapeType="1"/>
                </p:cNvSpPr>
                <p:nvPr/>
              </p:nvSpPr>
              <p:spPr bwMode="auto">
                <a:xfrm>
                  <a:off x="2519" y="2496"/>
                  <a:ext cx="700" cy="0"/>
                </a:xfrm>
                <a:prstGeom prst="line">
                  <a:avLst/>
                </a:prstGeom>
                <a:noFill/>
                <a:ln w="2857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212" name="Line 1058">
                  <a:extLst>
                    <a:ext uri="{FF2B5EF4-FFF2-40B4-BE49-F238E27FC236}">
                      <a16:creationId xmlns:a16="http://schemas.microsoft.com/office/drawing/2014/main" id="{EFAE6FE7-899E-4046-A440-3EC3F185224B}"/>
                    </a:ext>
                  </a:extLst>
                </p:cNvPr>
                <p:cNvSpPr>
                  <a:spLocks noChangeShapeType="1"/>
                </p:cNvSpPr>
                <p:nvPr/>
              </p:nvSpPr>
              <p:spPr bwMode="auto">
                <a:xfrm>
                  <a:off x="2449" y="3261"/>
                  <a:ext cx="770" cy="0"/>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213" name="Line 1059">
                  <a:extLst>
                    <a:ext uri="{FF2B5EF4-FFF2-40B4-BE49-F238E27FC236}">
                      <a16:creationId xmlns:a16="http://schemas.microsoft.com/office/drawing/2014/main" id="{3EE7ED5B-DFE7-4C7B-BE09-98311485F50B}"/>
                    </a:ext>
                  </a:extLst>
                </p:cNvPr>
                <p:cNvSpPr>
                  <a:spLocks noChangeShapeType="1"/>
                </p:cNvSpPr>
                <p:nvPr/>
              </p:nvSpPr>
              <p:spPr bwMode="auto">
                <a:xfrm>
                  <a:off x="3215" y="2524"/>
                  <a:ext cx="0" cy="740"/>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grpSp>
      <p:sp>
        <p:nvSpPr>
          <p:cNvPr id="189476" name="Text Box 1060">
            <a:extLst>
              <a:ext uri="{FF2B5EF4-FFF2-40B4-BE49-F238E27FC236}">
                <a16:creationId xmlns:a16="http://schemas.microsoft.com/office/drawing/2014/main" id="{D397480A-2E94-4D9B-BB60-F62F6E9918CB}"/>
              </a:ext>
            </a:extLst>
          </p:cNvPr>
          <p:cNvSpPr txBox="1">
            <a:spLocks noChangeArrowheads="1"/>
          </p:cNvSpPr>
          <p:nvPr/>
        </p:nvSpPr>
        <p:spPr bwMode="auto">
          <a:xfrm>
            <a:off x="1447800" y="1843088"/>
            <a:ext cx="42545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en-US" altLang="zh-CN" sz="3000" b="1">
                <a:solidFill>
                  <a:srgbClr val="0000CC"/>
                </a:solidFill>
                <a:latin typeface="Times New Roman" panose="02020603050405020304" pitchFamily="18" charset="0"/>
                <a:sym typeface="Symbol" panose="05050102010706020507" pitchFamily="18" charset="2"/>
              </a:rPr>
              <a:t></a:t>
            </a:r>
            <a:endParaRPr kumimoji="1" lang="en-US" altLang="zh-CN" sz="3000" b="1">
              <a:solidFill>
                <a:srgbClr val="0000CC"/>
              </a:solidFill>
              <a:latin typeface="Times New Roman" panose="02020603050405020304" pitchFamily="18" charset="0"/>
            </a:endParaRPr>
          </a:p>
        </p:txBody>
      </p:sp>
      <p:sp>
        <p:nvSpPr>
          <p:cNvPr id="189477" name="Text Box 1061">
            <a:extLst>
              <a:ext uri="{FF2B5EF4-FFF2-40B4-BE49-F238E27FC236}">
                <a16:creationId xmlns:a16="http://schemas.microsoft.com/office/drawing/2014/main" id="{FAC8F1BD-0504-44C3-ABF7-B8630E88F376}"/>
              </a:ext>
            </a:extLst>
          </p:cNvPr>
          <p:cNvSpPr txBox="1">
            <a:spLocks noChangeArrowheads="1"/>
          </p:cNvSpPr>
          <p:nvPr/>
        </p:nvSpPr>
        <p:spPr bwMode="auto">
          <a:xfrm>
            <a:off x="4419600" y="3900488"/>
            <a:ext cx="382588"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en-US" altLang="zh-CN" sz="3000" b="1">
                <a:solidFill>
                  <a:srgbClr val="FF0000"/>
                </a:solidFill>
                <a:latin typeface="Times New Roman" panose="02020603050405020304" pitchFamily="18" charset="0"/>
                <a:sym typeface="Symbol" panose="05050102010706020507" pitchFamily="18" charset="2"/>
              </a:rPr>
              <a:t></a:t>
            </a:r>
          </a:p>
        </p:txBody>
      </p:sp>
      <p:sp>
        <p:nvSpPr>
          <p:cNvPr id="7177" name="Rectangle 1062">
            <a:extLst>
              <a:ext uri="{FF2B5EF4-FFF2-40B4-BE49-F238E27FC236}">
                <a16:creationId xmlns:a16="http://schemas.microsoft.com/office/drawing/2014/main" id="{A6155EA6-C1EA-4266-8BEB-1EBC01D65A1B}"/>
              </a:ext>
            </a:extLst>
          </p:cNvPr>
          <p:cNvSpPr>
            <a:spLocks noChangeArrowheads="1"/>
          </p:cNvSpPr>
          <p:nvPr/>
        </p:nvSpPr>
        <p:spPr bwMode="auto">
          <a:xfrm>
            <a:off x="4300538" y="3200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89479" name="Line 1063">
            <a:extLst>
              <a:ext uri="{FF2B5EF4-FFF2-40B4-BE49-F238E27FC236}">
                <a16:creationId xmlns:a16="http://schemas.microsoft.com/office/drawing/2014/main" id="{2D34543C-1960-4658-8339-9DCE385C9FBF}"/>
              </a:ext>
            </a:extLst>
          </p:cNvPr>
          <p:cNvSpPr>
            <a:spLocks noChangeShapeType="1"/>
          </p:cNvSpPr>
          <p:nvPr/>
        </p:nvSpPr>
        <p:spPr bwMode="auto">
          <a:xfrm flipH="1" flipV="1">
            <a:off x="2362200" y="1828800"/>
            <a:ext cx="1600200" cy="2057400"/>
          </a:xfrm>
          <a:prstGeom prst="line">
            <a:avLst/>
          </a:prstGeom>
          <a:noFill/>
          <a:ln w="25400">
            <a:solidFill>
              <a:srgbClr val="FF00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nvGrpSpPr>
          <p:cNvPr id="189480" name="Group 1064">
            <a:extLst>
              <a:ext uri="{FF2B5EF4-FFF2-40B4-BE49-F238E27FC236}">
                <a16:creationId xmlns:a16="http://schemas.microsoft.com/office/drawing/2014/main" id="{1CC5E52A-71F5-4C08-8DB7-D021550CE15D}"/>
              </a:ext>
            </a:extLst>
          </p:cNvPr>
          <p:cNvGrpSpPr>
            <a:grpSpLocks/>
          </p:cNvGrpSpPr>
          <p:nvPr/>
        </p:nvGrpSpPr>
        <p:grpSpPr bwMode="auto">
          <a:xfrm>
            <a:off x="2405063" y="1219200"/>
            <a:ext cx="1524000" cy="642938"/>
            <a:chOff x="1515" y="768"/>
            <a:chExt cx="960" cy="405"/>
          </a:xfrm>
        </p:grpSpPr>
        <p:sp>
          <p:nvSpPr>
            <p:cNvPr id="7202" name="AutoShape 1065">
              <a:extLst>
                <a:ext uri="{FF2B5EF4-FFF2-40B4-BE49-F238E27FC236}">
                  <a16:creationId xmlns:a16="http://schemas.microsoft.com/office/drawing/2014/main" id="{BD3AC379-0310-4596-8A96-AC67AAD1C151}"/>
                </a:ext>
              </a:extLst>
            </p:cNvPr>
            <p:cNvSpPr>
              <a:spLocks/>
            </p:cNvSpPr>
            <p:nvPr/>
          </p:nvSpPr>
          <p:spPr bwMode="auto">
            <a:xfrm rot="5352640">
              <a:off x="1906" y="605"/>
              <a:ext cx="177" cy="960"/>
            </a:xfrm>
            <a:prstGeom prst="leftBrace">
              <a:avLst>
                <a:gd name="adj1" fmla="val 45198"/>
                <a:gd name="adj2" fmla="val 45315"/>
              </a:avLst>
            </a:prstGeom>
            <a:noFill/>
            <a:ln w="1905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203" name="Text Box 1066">
              <a:extLst>
                <a:ext uri="{FF2B5EF4-FFF2-40B4-BE49-F238E27FC236}">
                  <a16:creationId xmlns:a16="http://schemas.microsoft.com/office/drawing/2014/main" id="{0FDDCF2E-1F20-4133-A121-111345A4DAA2}"/>
                </a:ext>
              </a:extLst>
            </p:cNvPr>
            <p:cNvSpPr txBox="1">
              <a:spLocks noChangeArrowheads="1"/>
            </p:cNvSpPr>
            <p:nvPr/>
          </p:nvSpPr>
          <p:spPr bwMode="auto">
            <a:xfrm>
              <a:off x="1824" y="768"/>
              <a:ext cx="24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a:latin typeface="Times New Roman" panose="02020603050405020304" pitchFamily="18" charset="0"/>
                </a:rPr>
                <a:t>d</a:t>
              </a:r>
            </a:p>
          </p:txBody>
        </p:sp>
      </p:grpSp>
      <p:graphicFrame>
        <p:nvGraphicFramePr>
          <p:cNvPr id="189483" name="Object 1067">
            <a:extLst>
              <a:ext uri="{FF2B5EF4-FFF2-40B4-BE49-F238E27FC236}">
                <a16:creationId xmlns:a16="http://schemas.microsoft.com/office/drawing/2014/main" id="{E0C4220C-977C-42F4-97B6-32834CA78914}"/>
              </a:ext>
            </a:extLst>
          </p:cNvPr>
          <p:cNvGraphicFramePr>
            <a:graphicFrameLocks noChangeAspect="1"/>
          </p:cNvGraphicFramePr>
          <p:nvPr>
            <p:extLst>
              <p:ext uri="{D42A27DB-BD31-4B8C-83A1-F6EECF244321}">
                <p14:modId xmlns:p14="http://schemas.microsoft.com/office/powerpoint/2010/main" val="3650742965"/>
              </p:ext>
            </p:extLst>
          </p:nvPr>
        </p:nvGraphicFramePr>
        <p:xfrm>
          <a:off x="5902325" y="4745256"/>
          <a:ext cx="2819400" cy="1212850"/>
        </p:xfrm>
        <a:graphic>
          <a:graphicData uri="http://schemas.openxmlformats.org/presentationml/2006/ole">
            <mc:AlternateContent xmlns:mc="http://schemas.openxmlformats.org/markup-compatibility/2006">
              <mc:Choice xmlns:v="urn:schemas-microsoft-com:vml" Requires="v">
                <p:oleObj spid="_x0000_s43160" name="Equation" r:id="rId3" imgW="875920" imgH="393529" progId="Equation.DSMT4">
                  <p:embed/>
                </p:oleObj>
              </mc:Choice>
              <mc:Fallback>
                <p:oleObj name="Equation" r:id="rId3" imgW="875920" imgH="393529" progId="Equation.DSMT4">
                  <p:embed/>
                  <p:pic>
                    <p:nvPicPr>
                      <p:cNvPr id="189483" name="Object 1067">
                        <a:extLst>
                          <a:ext uri="{FF2B5EF4-FFF2-40B4-BE49-F238E27FC236}">
                            <a16:creationId xmlns:a16="http://schemas.microsoft.com/office/drawing/2014/main" id="{E0C4220C-977C-42F4-97B6-32834CA7891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02325" y="4745256"/>
                        <a:ext cx="2819400" cy="121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nvGrpSpPr>
          <p:cNvPr id="189484" name="Group 1068">
            <a:extLst>
              <a:ext uri="{FF2B5EF4-FFF2-40B4-BE49-F238E27FC236}">
                <a16:creationId xmlns:a16="http://schemas.microsoft.com/office/drawing/2014/main" id="{21E87891-B4C0-4737-8726-E6A1E4A2280D}"/>
              </a:ext>
            </a:extLst>
          </p:cNvPr>
          <p:cNvGrpSpPr>
            <a:grpSpLocks/>
          </p:cNvGrpSpPr>
          <p:nvPr/>
        </p:nvGrpSpPr>
        <p:grpSpPr bwMode="auto">
          <a:xfrm>
            <a:off x="5003800" y="260350"/>
            <a:ext cx="4114800" cy="1676400"/>
            <a:chOff x="2629" y="2352"/>
            <a:chExt cx="2603" cy="1042"/>
          </a:xfrm>
        </p:grpSpPr>
        <p:grpSp>
          <p:nvGrpSpPr>
            <p:cNvPr id="7194" name="Group 1069">
              <a:extLst>
                <a:ext uri="{FF2B5EF4-FFF2-40B4-BE49-F238E27FC236}">
                  <a16:creationId xmlns:a16="http://schemas.microsoft.com/office/drawing/2014/main" id="{82186ADE-8AC4-435B-B767-031D8DFC9894}"/>
                </a:ext>
              </a:extLst>
            </p:cNvPr>
            <p:cNvGrpSpPr>
              <a:grpSpLocks/>
            </p:cNvGrpSpPr>
            <p:nvPr/>
          </p:nvGrpSpPr>
          <p:grpSpPr bwMode="auto">
            <a:xfrm>
              <a:off x="2629" y="2352"/>
              <a:ext cx="2603" cy="1042"/>
              <a:chOff x="2629" y="2352"/>
              <a:chExt cx="2603" cy="1042"/>
            </a:xfrm>
          </p:grpSpPr>
          <p:grpSp>
            <p:nvGrpSpPr>
              <p:cNvPr id="7196" name="Group 1070">
                <a:extLst>
                  <a:ext uri="{FF2B5EF4-FFF2-40B4-BE49-F238E27FC236}">
                    <a16:creationId xmlns:a16="http://schemas.microsoft.com/office/drawing/2014/main" id="{B9230B0F-E87C-421E-B495-409E691EB9DA}"/>
                  </a:ext>
                </a:extLst>
              </p:cNvPr>
              <p:cNvGrpSpPr>
                <a:grpSpLocks/>
              </p:cNvGrpSpPr>
              <p:nvPr/>
            </p:nvGrpSpPr>
            <p:grpSpPr bwMode="auto">
              <a:xfrm>
                <a:off x="2688" y="2352"/>
                <a:ext cx="2544" cy="437"/>
                <a:chOff x="2688" y="2352"/>
                <a:chExt cx="2544" cy="437"/>
              </a:xfrm>
            </p:grpSpPr>
            <p:sp>
              <p:nvSpPr>
                <p:cNvPr id="7200" name="Rectangle 1071">
                  <a:extLst>
                    <a:ext uri="{FF2B5EF4-FFF2-40B4-BE49-F238E27FC236}">
                      <a16:creationId xmlns:a16="http://schemas.microsoft.com/office/drawing/2014/main" id="{EF07CAE7-1E49-4CC1-8B72-000CA9EBFE31}"/>
                    </a:ext>
                  </a:extLst>
                </p:cNvPr>
                <p:cNvSpPr>
                  <a:spLocks noChangeArrowheads="1"/>
                </p:cNvSpPr>
                <p:nvPr/>
              </p:nvSpPr>
              <p:spPr bwMode="auto">
                <a:xfrm>
                  <a:off x="2688" y="2448"/>
                  <a:ext cx="2016" cy="3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2400" b="1">
                      <a:latin typeface="Times New Roman" panose="02020603050405020304" pitchFamily="18" charset="0"/>
                    </a:rPr>
                    <a:t>位移：  </a:t>
                  </a:r>
                  <a:r>
                    <a:rPr kumimoji="1" lang="en-US" altLang="zh-CN" sz="2400" b="1" i="1">
                      <a:latin typeface="Times New Roman" panose="02020603050405020304" pitchFamily="18" charset="0"/>
                    </a:rPr>
                    <a:t>s  </a:t>
                  </a:r>
                  <a:r>
                    <a:rPr kumimoji="1" lang="en-US" altLang="zh-CN" sz="2400" b="1">
                      <a:latin typeface="Times New Roman" panose="02020603050405020304" pitchFamily="18" charset="0"/>
                    </a:rPr>
                    <a:t>=</a:t>
                  </a:r>
                  <a:r>
                    <a:rPr kumimoji="1" lang="en-US" altLang="zh-CN" sz="3000" b="1">
                      <a:latin typeface="Times New Roman" panose="02020603050405020304" pitchFamily="18" charset="0"/>
                    </a:rPr>
                    <a:t>  </a:t>
                  </a:r>
                </a:p>
              </p:txBody>
            </p:sp>
            <p:graphicFrame>
              <p:nvGraphicFramePr>
                <p:cNvPr id="7201" name="Object 1072">
                  <a:extLst>
                    <a:ext uri="{FF2B5EF4-FFF2-40B4-BE49-F238E27FC236}">
                      <a16:creationId xmlns:a16="http://schemas.microsoft.com/office/drawing/2014/main" id="{408D29BC-EB76-4BF1-A16D-6CB39668C7EC}"/>
                    </a:ext>
                  </a:extLst>
                </p:cNvPr>
                <p:cNvGraphicFramePr>
                  <a:graphicFrameLocks noChangeAspect="1"/>
                </p:cNvGraphicFramePr>
                <p:nvPr/>
              </p:nvGraphicFramePr>
              <p:xfrm>
                <a:off x="4032" y="2352"/>
                <a:ext cx="1200" cy="436"/>
              </p:xfrm>
              <a:graphic>
                <a:graphicData uri="http://schemas.openxmlformats.org/presentationml/2006/ole">
                  <mc:AlternateContent xmlns:mc="http://schemas.openxmlformats.org/markup-compatibility/2006">
                    <mc:Choice xmlns:v="urn:schemas-microsoft-com:vml" Requires="v">
                      <p:oleObj spid="_x0000_s43161" r:id="rId5" imgW="634725" imgH="279279" progId="Equation.3">
                        <p:embed/>
                      </p:oleObj>
                    </mc:Choice>
                    <mc:Fallback>
                      <p:oleObj r:id="rId5" imgW="634725" imgH="279279" progId="Equation.3">
                        <p:embed/>
                        <p:pic>
                          <p:nvPicPr>
                            <p:cNvPr id="7201" name="Object 1072">
                              <a:extLst>
                                <a:ext uri="{FF2B5EF4-FFF2-40B4-BE49-F238E27FC236}">
                                  <a16:creationId xmlns:a16="http://schemas.microsoft.com/office/drawing/2014/main" id="{408D29BC-EB76-4BF1-A16D-6CB39668C7E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2" y="2352"/>
                              <a:ext cx="1200" cy="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grpSp>
            <p:nvGrpSpPr>
              <p:cNvPr id="7197" name="Group 1073">
                <a:extLst>
                  <a:ext uri="{FF2B5EF4-FFF2-40B4-BE49-F238E27FC236}">
                    <a16:creationId xmlns:a16="http://schemas.microsoft.com/office/drawing/2014/main" id="{A11971D8-7CBB-4D35-B32B-1D3DADB0752B}"/>
                  </a:ext>
                </a:extLst>
              </p:cNvPr>
              <p:cNvGrpSpPr>
                <a:grpSpLocks/>
              </p:cNvGrpSpPr>
              <p:nvPr/>
            </p:nvGrpSpPr>
            <p:grpSpPr bwMode="auto">
              <a:xfrm>
                <a:off x="2629" y="2832"/>
                <a:ext cx="2415" cy="562"/>
                <a:chOff x="2688" y="2839"/>
                <a:chExt cx="2415" cy="562"/>
              </a:xfrm>
            </p:grpSpPr>
            <p:sp>
              <p:nvSpPr>
                <p:cNvPr id="7198" name="Text Box 1074">
                  <a:extLst>
                    <a:ext uri="{FF2B5EF4-FFF2-40B4-BE49-F238E27FC236}">
                      <a16:creationId xmlns:a16="http://schemas.microsoft.com/office/drawing/2014/main" id="{DD210957-D47C-44F1-AC1D-8FB8FFB56598}"/>
                    </a:ext>
                  </a:extLst>
                </p:cNvPr>
                <p:cNvSpPr txBox="1">
                  <a:spLocks noChangeArrowheads="1"/>
                </p:cNvSpPr>
                <p:nvPr/>
              </p:nvSpPr>
              <p:spPr bwMode="auto">
                <a:xfrm>
                  <a:off x="2688" y="2926"/>
                  <a:ext cx="1474" cy="3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en-US" altLang="zh-CN" sz="3000" b="1">
                      <a:latin typeface="Times New Roman" panose="02020603050405020304" pitchFamily="18" charset="0"/>
                    </a:rPr>
                    <a:t> </a:t>
                  </a:r>
                  <a:r>
                    <a:rPr kumimoji="1" lang="zh-CN" altLang="en-US" sz="2400" b="1">
                      <a:latin typeface="Times New Roman" panose="02020603050405020304" pitchFamily="18" charset="0"/>
                    </a:rPr>
                    <a:t>方向：  </a:t>
                  </a:r>
                  <a:r>
                    <a:rPr kumimoji="1" lang="en-US" altLang="zh-CN" sz="2400" b="1">
                      <a:latin typeface="Times New Roman" panose="02020603050405020304" pitchFamily="18" charset="0"/>
                    </a:rPr>
                    <a:t>tan</a:t>
                  </a:r>
                  <a:r>
                    <a:rPr kumimoji="1" lang="en-US" altLang="zh-CN" sz="2400" b="1" i="1">
                      <a:latin typeface="Times New Roman" panose="02020603050405020304" pitchFamily="18" charset="0"/>
                    </a:rPr>
                    <a:t>α</a:t>
                  </a:r>
                  <a:r>
                    <a:rPr kumimoji="1" lang="en-US" altLang="zh-CN" sz="2400" b="1">
                      <a:latin typeface="Times New Roman" panose="02020603050405020304" pitchFamily="18" charset="0"/>
                    </a:rPr>
                    <a:t>= </a:t>
                  </a:r>
                </a:p>
              </p:txBody>
            </p:sp>
            <p:graphicFrame>
              <p:nvGraphicFramePr>
                <p:cNvPr id="7199" name="Object 1075">
                  <a:extLst>
                    <a:ext uri="{FF2B5EF4-FFF2-40B4-BE49-F238E27FC236}">
                      <a16:creationId xmlns:a16="http://schemas.microsoft.com/office/drawing/2014/main" id="{C65143D2-9E73-4BA8-97EC-E589F8F61B69}"/>
                    </a:ext>
                  </a:extLst>
                </p:cNvPr>
                <p:cNvGraphicFramePr>
                  <a:graphicFrameLocks noChangeAspect="1"/>
                </p:cNvGraphicFramePr>
                <p:nvPr/>
              </p:nvGraphicFramePr>
              <p:xfrm>
                <a:off x="4390" y="2839"/>
                <a:ext cx="713" cy="562"/>
              </p:xfrm>
              <a:graphic>
                <a:graphicData uri="http://schemas.openxmlformats.org/presentationml/2006/ole">
                  <mc:AlternateContent xmlns:mc="http://schemas.openxmlformats.org/markup-compatibility/2006">
                    <mc:Choice xmlns:v="urn:schemas-microsoft-com:vml" Requires="v">
                      <p:oleObj spid="_x0000_s43162" name="公式" r:id="rId7" imgW="545863" imgH="431613" progId="Equation.3">
                        <p:embed/>
                      </p:oleObj>
                    </mc:Choice>
                    <mc:Fallback>
                      <p:oleObj name="公式" r:id="rId7" imgW="545863" imgH="431613" progId="Equation.3">
                        <p:embed/>
                        <p:pic>
                          <p:nvPicPr>
                            <p:cNvPr id="7199" name="Object 1075">
                              <a:extLst>
                                <a:ext uri="{FF2B5EF4-FFF2-40B4-BE49-F238E27FC236}">
                                  <a16:creationId xmlns:a16="http://schemas.microsoft.com/office/drawing/2014/main" id="{C65143D2-9E73-4BA8-97EC-E589F8F61B6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390" y="2839"/>
                              <a:ext cx="713" cy="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grpSp>
        <p:sp>
          <p:nvSpPr>
            <p:cNvPr id="7195" name="AutoShape 1076">
              <a:extLst>
                <a:ext uri="{FF2B5EF4-FFF2-40B4-BE49-F238E27FC236}">
                  <a16:creationId xmlns:a16="http://schemas.microsoft.com/office/drawing/2014/main" id="{7C4510F9-3EC3-40D6-B09F-08032BC76ED2}"/>
                </a:ext>
              </a:extLst>
            </p:cNvPr>
            <p:cNvSpPr>
              <a:spLocks/>
            </p:cNvSpPr>
            <p:nvPr/>
          </p:nvSpPr>
          <p:spPr bwMode="auto">
            <a:xfrm>
              <a:off x="2640" y="2592"/>
              <a:ext cx="48" cy="576"/>
            </a:xfrm>
            <a:prstGeom prst="leftBrace">
              <a:avLst>
                <a:gd name="adj1" fmla="val 100000"/>
                <a:gd name="adj2" fmla="val 50000"/>
              </a:avLst>
            </a:prstGeom>
            <a:noFill/>
            <a:ln w="28575">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endParaRPr kumimoji="1" lang="zh-CN" altLang="zh-CN" sz="2400">
                <a:solidFill>
                  <a:srgbClr val="FF0000"/>
                </a:solidFill>
                <a:latin typeface="Times New Roman" panose="02020603050405020304" pitchFamily="18" charset="0"/>
              </a:endParaRPr>
            </a:p>
          </p:txBody>
        </p:sp>
      </p:grpSp>
      <p:grpSp>
        <p:nvGrpSpPr>
          <p:cNvPr id="189493" name="Group 1077">
            <a:extLst>
              <a:ext uri="{FF2B5EF4-FFF2-40B4-BE49-F238E27FC236}">
                <a16:creationId xmlns:a16="http://schemas.microsoft.com/office/drawing/2014/main" id="{19E73313-156C-4CA0-AD37-80DFE4E17469}"/>
              </a:ext>
            </a:extLst>
          </p:cNvPr>
          <p:cNvGrpSpPr>
            <a:grpSpLocks/>
          </p:cNvGrpSpPr>
          <p:nvPr/>
        </p:nvGrpSpPr>
        <p:grpSpPr bwMode="auto">
          <a:xfrm>
            <a:off x="5002213" y="1844675"/>
            <a:ext cx="3962400" cy="1752600"/>
            <a:chOff x="2832" y="1344"/>
            <a:chExt cx="2640" cy="993"/>
          </a:xfrm>
        </p:grpSpPr>
        <p:grpSp>
          <p:nvGrpSpPr>
            <p:cNvPr id="7187" name="Group 1078">
              <a:extLst>
                <a:ext uri="{FF2B5EF4-FFF2-40B4-BE49-F238E27FC236}">
                  <a16:creationId xmlns:a16="http://schemas.microsoft.com/office/drawing/2014/main" id="{7FC291BE-A289-44CA-94E5-52EF54CFDBD2}"/>
                </a:ext>
              </a:extLst>
            </p:cNvPr>
            <p:cNvGrpSpPr>
              <a:grpSpLocks/>
            </p:cNvGrpSpPr>
            <p:nvPr/>
          </p:nvGrpSpPr>
          <p:grpSpPr bwMode="auto">
            <a:xfrm>
              <a:off x="2880" y="1344"/>
              <a:ext cx="2592" cy="993"/>
              <a:chOff x="2784" y="1344"/>
              <a:chExt cx="2592" cy="993"/>
            </a:xfrm>
          </p:grpSpPr>
          <p:grpSp>
            <p:nvGrpSpPr>
              <p:cNvPr id="7189" name="Group 1079">
                <a:extLst>
                  <a:ext uri="{FF2B5EF4-FFF2-40B4-BE49-F238E27FC236}">
                    <a16:creationId xmlns:a16="http://schemas.microsoft.com/office/drawing/2014/main" id="{FF3160AE-9523-46D3-B944-B4173AA909ED}"/>
                  </a:ext>
                </a:extLst>
              </p:cNvPr>
              <p:cNvGrpSpPr>
                <a:grpSpLocks/>
              </p:cNvGrpSpPr>
              <p:nvPr/>
            </p:nvGrpSpPr>
            <p:grpSpPr bwMode="auto">
              <a:xfrm>
                <a:off x="2784" y="1344"/>
                <a:ext cx="2496" cy="429"/>
                <a:chOff x="2592" y="1536"/>
                <a:chExt cx="2496" cy="429"/>
              </a:xfrm>
            </p:grpSpPr>
            <p:sp>
              <p:nvSpPr>
                <p:cNvPr id="7192" name="Text Box 1080">
                  <a:extLst>
                    <a:ext uri="{FF2B5EF4-FFF2-40B4-BE49-F238E27FC236}">
                      <a16:creationId xmlns:a16="http://schemas.microsoft.com/office/drawing/2014/main" id="{EA8ACC9B-7D00-4307-AE27-1247E95968C5}"/>
                    </a:ext>
                  </a:extLst>
                </p:cNvPr>
                <p:cNvSpPr txBox="1">
                  <a:spLocks noChangeArrowheads="1"/>
                </p:cNvSpPr>
                <p:nvPr/>
              </p:nvSpPr>
              <p:spPr bwMode="auto">
                <a:xfrm>
                  <a:off x="2592" y="1584"/>
                  <a:ext cx="660" cy="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2400" b="1">
                      <a:latin typeface="Times New Roman" panose="02020603050405020304" pitchFamily="18" charset="0"/>
                    </a:rPr>
                    <a:t>速度</a:t>
                  </a:r>
                  <a:r>
                    <a:rPr kumimoji="1" lang="en-US" altLang="zh-CN" sz="2400" b="1">
                      <a:latin typeface="Times New Roman" panose="02020603050405020304" pitchFamily="18" charset="0"/>
                    </a:rPr>
                    <a:t>:</a:t>
                  </a:r>
                  <a:r>
                    <a:rPr kumimoji="1" lang="en-US" altLang="zh-CN" sz="3000" b="1">
                      <a:latin typeface="Times New Roman" panose="02020603050405020304" pitchFamily="18" charset="0"/>
                    </a:rPr>
                    <a:t> </a:t>
                  </a:r>
                </a:p>
              </p:txBody>
            </p:sp>
            <p:graphicFrame>
              <p:nvGraphicFramePr>
                <p:cNvPr id="7193" name="Object 1081">
                  <a:extLst>
                    <a:ext uri="{FF2B5EF4-FFF2-40B4-BE49-F238E27FC236}">
                      <a16:creationId xmlns:a16="http://schemas.microsoft.com/office/drawing/2014/main" id="{2F8240AC-4CF0-45B0-A2D8-B2569544FBFA}"/>
                    </a:ext>
                  </a:extLst>
                </p:cNvPr>
                <p:cNvGraphicFramePr>
                  <a:graphicFrameLocks noChangeAspect="1"/>
                </p:cNvGraphicFramePr>
                <p:nvPr/>
              </p:nvGraphicFramePr>
              <p:xfrm>
                <a:off x="3552" y="1536"/>
                <a:ext cx="1536" cy="429"/>
              </p:xfrm>
              <a:graphic>
                <a:graphicData uri="http://schemas.openxmlformats.org/presentationml/2006/ole">
                  <mc:AlternateContent xmlns:mc="http://schemas.openxmlformats.org/markup-compatibility/2006">
                    <mc:Choice xmlns:v="urn:schemas-microsoft-com:vml" Requires="v">
                      <p:oleObj spid="_x0000_s43163" r:id="rId9" imgW="939392" imgH="317362" progId="Equation.3">
                        <p:embed/>
                      </p:oleObj>
                    </mc:Choice>
                    <mc:Fallback>
                      <p:oleObj r:id="rId9" imgW="939392" imgH="317362" progId="Equation.3">
                        <p:embed/>
                        <p:pic>
                          <p:nvPicPr>
                            <p:cNvPr id="7193" name="Object 1081">
                              <a:extLst>
                                <a:ext uri="{FF2B5EF4-FFF2-40B4-BE49-F238E27FC236}">
                                  <a16:creationId xmlns:a16="http://schemas.microsoft.com/office/drawing/2014/main" id="{2F8240AC-4CF0-45B0-A2D8-B2569544FBF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552" y="1536"/>
                              <a:ext cx="1536" cy="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sp>
            <p:nvSpPr>
              <p:cNvPr id="7190" name="Text Box 1082">
                <a:extLst>
                  <a:ext uri="{FF2B5EF4-FFF2-40B4-BE49-F238E27FC236}">
                    <a16:creationId xmlns:a16="http://schemas.microsoft.com/office/drawing/2014/main" id="{5280DC1C-DBC0-419A-A5A3-40F96FA3AF1B}"/>
                  </a:ext>
                </a:extLst>
              </p:cNvPr>
              <p:cNvSpPr txBox="1">
                <a:spLocks noChangeArrowheads="1"/>
              </p:cNvSpPr>
              <p:nvPr/>
            </p:nvSpPr>
            <p:spPr bwMode="auto">
              <a:xfrm>
                <a:off x="2784" y="1920"/>
                <a:ext cx="1438" cy="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2400" b="1">
                    <a:latin typeface="Times New Roman" panose="02020603050405020304" pitchFamily="18" charset="0"/>
                  </a:rPr>
                  <a:t>方向 ： </a:t>
                </a:r>
                <a:r>
                  <a:rPr kumimoji="1" lang="en-US" altLang="zh-CN" sz="2400" b="1">
                    <a:latin typeface="Times New Roman" panose="02020603050405020304" pitchFamily="18" charset="0"/>
                  </a:rPr>
                  <a:t>tan</a:t>
                </a:r>
                <a:r>
                  <a:rPr kumimoji="1" lang="en-US" altLang="zh-CN" sz="2400" b="1" i="1">
                    <a:latin typeface="Times New Roman" panose="02020603050405020304" pitchFamily="18" charset="0"/>
                  </a:rPr>
                  <a:t>θ</a:t>
                </a:r>
                <a:r>
                  <a:rPr kumimoji="1" lang="en-US" altLang="zh-CN" sz="2400" b="1">
                    <a:latin typeface="Times New Roman" panose="02020603050405020304" pitchFamily="18" charset="0"/>
                  </a:rPr>
                  <a:t>=</a:t>
                </a:r>
                <a:endParaRPr kumimoji="1" lang="en-US" altLang="zh-CN" sz="3000" b="1">
                  <a:latin typeface="Times New Roman" panose="02020603050405020304" pitchFamily="18" charset="0"/>
                </a:endParaRPr>
              </a:p>
            </p:txBody>
          </p:sp>
          <p:graphicFrame>
            <p:nvGraphicFramePr>
              <p:cNvPr id="7191" name="Object 1083">
                <a:extLst>
                  <a:ext uri="{FF2B5EF4-FFF2-40B4-BE49-F238E27FC236}">
                    <a16:creationId xmlns:a16="http://schemas.microsoft.com/office/drawing/2014/main" id="{5EBA88BD-753A-4E5B-B0C5-6E389337E872}"/>
                  </a:ext>
                </a:extLst>
              </p:cNvPr>
              <p:cNvGraphicFramePr>
                <a:graphicFrameLocks noChangeAspect="1"/>
              </p:cNvGraphicFramePr>
              <p:nvPr/>
            </p:nvGraphicFramePr>
            <p:xfrm>
              <a:off x="4368" y="1776"/>
              <a:ext cx="1008" cy="561"/>
            </p:xfrm>
            <a:graphic>
              <a:graphicData uri="http://schemas.openxmlformats.org/presentationml/2006/ole">
                <mc:AlternateContent xmlns:mc="http://schemas.openxmlformats.org/markup-compatibility/2006">
                  <mc:Choice xmlns:v="urn:schemas-microsoft-com:vml" Requires="v">
                    <p:oleObj spid="_x0000_s43164" r:id="rId11" imgW="545863" imgH="457002" progId="Equation.3">
                      <p:embed/>
                    </p:oleObj>
                  </mc:Choice>
                  <mc:Fallback>
                    <p:oleObj r:id="rId11" imgW="545863" imgH="457002" progId="Equation.3">
                      <p:embed/>
                      <p:pic>
                        <p:nvPicPr>
                          <p:cNvPr id="7191" name="Object 1083">
                            <a:extLst>
                              <a:ext uri="{FF2B5EF4-FFF2-40B4-BE49-F238E27FC236}">
                                <a16:creationId xmlns:a16="http://schemas.microsoft.com/office/drawing/2014/main" id="{5EBA88BD-753A-4E5B-B0C5-6E389337E87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368" y="1776"/>
                            <a:ext cx="1008" cy="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sp>
          <p:nvSpPr>
            <p:cNvPr id="7188" name="AutoShape 1084">
              <a:extLst>
                <a:ext uri="{FF2B5EF4-FFF2-40B4-BE49-F238E27FC236}">
                  <a16:creationId xmlns:a16="http://schemas.microsoft.com/office/drawing/2014/main" id="{2DC2BE92-F60D-496B-BA9E-4FCAEEB88E85}"/>
                </a:ext>
              </a:extLst>
            </p:cNvPr>
            <p:cNvSpPr>
              <a:spLocks/>
            </p:cNvSpPr>
            <p:nvPr/>
          </p:nvSpPr>
          <p:spPr bwMode="auto">
            <a:xfrm>
              <a:off x="2832" y="1488"/>
              <a:ext cx="48" cy="624"/>
            </a:xfrm>
            <a:prstGeom prst="leftBrace">
              <a:avLst>
                <a:gd name="adj1" fmla="val 108333"/>
                <a:gd name="adj2" fmla="val 50000"/>
              </a:avLst>
            </a:prstGeom>
            <a:noFill/>
            <a:ln w="28575">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grpSp>
      <p:graphicFrame>
        <p:nvGraphicFramePr>
          <p:cNvPr id="189504" name="Object 1088">
            <a:extLst>
              <a:ext uri="{FF2B5EF4-FFF2-40B4-BE49-F238E27FC236}">
                <a16:creationId xmlns:a16="http://schemas.microsoft.com/office/drawing/2014/main" id="{3E9D3B8A-5194-4316-896C-0CFAD10438AA}"/>
              </a:ext>
            </a:extLst>
          </p:cNvPr>
          <p:cNvGraphicFramePr>
            <a:graphicFrameLocks noChangeAspect="1"/>
          </p:cNvGraphicFramePr>
          <p:nvPr/>
        </p:nvGraphicFramePr>
        <p:xfrm>
          <a:off x="900113" y="5373688"/>
          <a:ext cx="3122612" cy="608012"/>
        </p:xfrm>
        <a:graphic>
          <a:graphicData uri="http://schemas.openxmlformats.org/presentationml/2006/ole">
            <mc:AlternateContent xmlns:mc="http://schemas.openxmlformats.org/markup-compatibility/2006">
              <mc:Choice xmlns:v="urn:schemas-microsoft-com:vml" Requires="v">
                <p:oleObj spid="_x0000_s43165" name="公式" r:id="rId13" imgW="914003" imgH="177723" progId="Equation.3">
                  <p:embed/>
                </p:oleObj>
              </mc:Choice>
              <mc:Fallback>
                <p:oleObj name="公式" r:id="rId13" imgW="914003" imgH="177723" progId="Equation.3">
                  <p:embed/>
                  <p:pic>
                    <p:nvPicPr>
                      <p:cNvPr id="189504" name="Object 1088">
                        <a:extLst>
                          <a:ext uri="{FF2B5EF4-FFF2-40B4-BE49-F238E27FC236}">
                            <a16:creationId xmlns:a16="http://schemas.microsoft.com/office/drawing/2014/main" id="{3E9D3B8A-5194-4316-896C-0CFAD10438AA}"/>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900113" y="5373688"/>
                        <a:ext cx="3122612" cy="608012"/>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89505" name="Text Box 1089">
            <a:extLst>
              <a:ext uri="{FF2B5EF4-FFF2-40B4-BE49-F238E27FC236}">
                <a16:creationId xmlns:a16="http://schemas.microsoft.com/office/drawing/2014/main" id="{38C30A60-748F-44D3-83F3-9E33E5927081}"/>
              </a:ext>
            </a:extLst>
          </p:cNvPr>
          <p:cNvSpPr txBox="1">
            <a:spLocks noChangeArrowheads="1"/>
          </p:cNvSpPr>
          <p:nvPr/>
        </p:nvSpPr>
        <p:spPr bwMode="auto">
          <a:xfrm>
            <a:off x="395288" y="6092825"/>
            <a:ext cx="5545137"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800" b="1" dirty="0">
                <a:solidFill>
                  <a:srgbClr val="0000FF"/>
                </a:solidFill>
                <a:latin typeface="Times New Roman" panose="02020603050405020304" pitchFamily="18" charset="0"/>
              </a:rPr>
              <a:t>位移的方向与速度的方向有区别</a:t>
            </a:r>
          </a:p>
        </p:txBody>
      </p:sp>
      <p:sp>
        <p:nvSpPr>
          <p:cNvPr id="65" name="文本框 1">
            <a:extLst>
              <a:ext uri="{FF2B5EF4-FFF2-40B4-BE49-F238E27FC236}">
                <a16:creationId xmlns:a16="http://schemas.microsoft.com/office/drawing/2014/main" id="{9EF3100F-06FC-45AD-8AA4-0A68D04EACDD}"/>
              </a:ext>
            </a:extLst>
          </p:cNvPr>
          <p:cNvSpPr txBox="1"/>
          <p:nvPr/>
        </p:nvSpPr>
        <p:spPr>
          <a:xfrm>
            <a:off x="187325" y="-56688"/>
            <a:ext cx="6284912" cy="644525"/>
          </a:xfrm>
          <a:prstGeom prst="rect">
            <a:avLst/>
          </a:prstGeom>
          <a:noFill/>
          <a:ln w="9525">
            <a:noFill/>
          </a:ln>
        </p:spPr>
        <p:txBody>
          <a:bodyPr wrap="square" anchor="t">
            <a:spAutoFit/>
          </a:bodyPr>
          <a:lstStyle/>
          <a:p>
            <a:pPr>
              <a:spcBef>
                <a:spcPct val="50000"/>
              </a:spcBef>
            </a:pPr>
            <a:r>
              <a:rPr lang="zh-CN" altLang="en-US" sz="3600" b="1" dirty="0">
                <a:solidFill>
                  <a:srgbClr val="04060C"/>
                </a:solidFill>
                <a:latin typeface="Times New Roman" panose="02020603050405020304" pitchFamily="18" charset="0"/>
                <a:ea typeface="华文中宋" pitchFamily="2" charset="-122"/>
              </a:rPr>
              <a:t>五．平抛运动的两个重要推论</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189455"/>
                                        </p:tgtEl>
                                        <p:attrNameLst>
                                          <p:attrName>style.visibility</p:attrName>
                                        </p:attrNameLst>
                                      </p:cBhvr>
                                      <p:to>
                                        <p:strVal val="visible"/>
                                      </p:to>
                                    </p:set>
                                    <p:animEffect transition="in" filter="wipe(up)">
                                      <p:cBhvr>
                                        <p:cTn id="7" dur="500"/>
                                        <p:tgtEl>
                                          <p:spTgt spid="18945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nodeType="clickEffect">
                                  <p:stCondLst>
                                    <p:cond delay="0"/>
                                  </p:stCondLst>
                                  <p:childTnLst>
                                    <p:set>
                                      <p:cBhvr>
                                        <p:cTn id="11" dur="1" fill="hold">
                                          <p:stCondLst>
                                            <p:cond delay="0"/>
                                          </p:stCondLst>
                                        </p:cTn>
                                        <p:tgtEl>
                                          <p:spTgt spid="189462"/>
                                        </p:tgtEl>
                                        <p:attrNameLst>
                                          <p:attrName>style.visibility</p:attrName>
                                        </p:attrNameLst>
                                      </p:cBhvr>
                                      <p:to>
                                        <p:strVal val="visible"/>
                                      </p:to>
                                    </p:set>
                                    <p:animEffect transition="in" filter="wipe(up)">
                                      <p:cBhvr>
                                        <p:cTn id="12" dur="500"/>
                                        <p:tgtEl>
                                          <p:spTgt spid="18946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1" fill="hold" nodeType="clickEffect">
                                  <p:stCondLst>
                                    <p:cond delay="0"/>
                                  </p:stCondLst>
                                  <p:childTnLst>
                                    <p:set>
                                      <p:cBhvr>
                                        <p:cTn id="16" dur="1" fill="hold">
                                          <p:stCondLst>
                                            <p:cond delay="0"/>
                                          </p:stCondLst>
                                        </p:cTn>
                                        <p:tgtEl>
                                          <p:spTgt spid="189456"/>
                                        </p:tgtEl>
                                        <p:attrNameLst>
                                          <p:attrName>style.visibility</p:attrName>
                                        </p:attrNameLst>
                                      </p:cBhvr>
                                      <p:to>
                                        <p:strVal val="visible"/>
                                      </p:to>
                                    </p:set>
                                    <p:animEffect transition="in" filter="wipe(up)">
                                      <p:cBhvr>
                                        <p:cTn id="17" dur="500"/>
                                        <p:tgtEl>
                                          <p:spTgt spid="18945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 presetClass="entr" presetSubtype="8" fill="hold" grpId="0" nodeType="clickEffect">
                                  <p:stCondLst>
                                    <p:cond delay="0"/>
                                  </p:stCondLst>
                                  <p:childTnLst>
                                    <p:set>
                                      <p:cBhvr>
                                        <p:cTn id="21" dur="1" fill="hold">
                                          <p:stCondLst>
                                            <p:cond delay="0"/>
                                          </p:stCondLst>
                                        </p:cTn>
                                        <p:tgtEl>
                                          <p:spTgt spid="189476"/>
                                        </p:tgtEl>
                                        <p:attrNameLst>
                                          <p:attrName>style.visibility</p:attrName>
                                        </p:attrNameLst>
                                      </p:cBhvr>
                                      <p:to>
                                        <p:strVal val="visible"/>
                                      </p:to>
                                    </p:set>
                                    <p:anim calcmode="lin" valueType="num">
                                      <p:cBhvr additive="base">
                                        <p:cTn id="22" dur="500" fill="hold"/>
                                        <p:tgtEl>
                                          <p:spTgt spid="189476"/>
                                        </p:tgtEl>
                                        <p:attrNameLst>
                                          <p:attrName>ppt_x</p:attrName>
                                        </p:attrNameLst>
                                      </p:cBhvr>
                                      <p:tavLst>
                                        <p:tav tm="0">
                                          <p:val>
                                            <p:strVal val="0-#ppt_w/2"/>
                                          </p:val>
                                        </p:tav>
                                        <p:tav tm="100000">
                                          <p:val>
                                            <p:strVal val="#ppt_x"/>
                                          </p:val>
                                        </p:tav>
                                      </p:tavLst>
                                    </p:anim>
                                    <p:anim calcmode="lin" valueType="num">
                                      <p:cBhvr additive="base">
                                        <p:cTn id="23" dur="500" fill="hold"/>
                                        <p:tgtEl>
                                          <p:spTgt spid="189476"/>
                                        </p:tgtEl>
                                        <p:attrNameLst>
                                          <p:attrName>ppt_y</p:attrName>
                                        </p:attrNameLst>
                                      </p:cBhvr>
                                      <p:tavLst>
                                        <p:tav tm="0">
                                          <p:val>
                                            <p:strVal val="#ppt_y"/>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22" presetClass="entr" presetSubtype="1" fill="hold" nodeType="clickEffect">
                                  <p:stCondLst>
                                    <p:cond delay="0"/>
                                  </p:stCondLst>
                                  <p:childTnLst>
                                    <p:set>
                                      <p:cBhvr>
                                        <p:cTn id="27" dur="1" fill="hold">
                                          <p:stCondLst>
                                            <p:cond delay="0"/>
                                          </p:stCondLst>
                                        </p:cTn>
                                        <p:tgtEl>
                                          <p:spTgt spid="189484"/>
                                        </p:tgtEl>
                                        <p:attrNameLst>
                                          <p:attrName>style.visibility</p:attrName>
                                        </p:attrNameLst>
                                      </p:cBhvr>
                                      <p:to>
                                        <p:strVal val="visible"/>
                                      </p:to>
                                    </p:set>
                                    <p:animEffect transition="in" filter="wipe(up)">
                                      <p:cBhvr>
                                        <p:cTn id="28" dur="500"/>
                                        <p:tgtEl>
                                          <p:spTgt spid="189484"/>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nodeType="clickEffect">
                                  <p:stCondLst>
                                    <p:cond delay="0"/>
                                  </p:stCondLst>
                                  <p:childTnLst>
                                    <p:set>
                                      <p:cBhvr>
                                        <p:cTn id="32" dur="1" fill="hold">
                                          <p:stCondLst>
                                            <p:cond delay="499"/>
                                          </p:stCondLst>
                                        </p:cTn>
                                        <p:tgtEl>
                                          <p:spTgt spid="189465"/>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89477"/>
                                        </p:tgtEl>
                                        <p:attrNameLst>
                                          <p:attrName>style.visibility</p:attrName>
                                        </p:attrNameLst>
                                      </p:cBhvr>
                                      <p:to>
                                        <p:strVal val="visible"/>
                                      </p:to>
                                    </p:set>
                                    <p:anim calcmode="lin" valueType="num">
                                      <p:cBhvr additive="base">
                                        <p:cTn id="37" dur="500" fill="hold"/>
                                        <p:tgtEl>
                                          <p:spTgt spid="189477"/>
                                        </p:tgtEl>
                                        <p:attrNameLst>
                                          <p:attrName>ppt_x</p:attrName>
                                        </p:attrNameLst>
                                      </p:cBhvr>
                                      <p:tavLst>
                                        <p:tav tm="0">
                                          <p:val>
                                            <p:strVal val="0-#ppt_w/2"/>
                                          </p:val>
                                        </p:tav>
                                        <p:tav tm="100000">
                                          <p:val>
                                            <p:strVal val="#ppt_x"/>
                                          </p:val>
                                        </p:tav>
                                      </p:tavLst>
                                    </p:anim>
                                    <p:anim calcmode="lin" valueType="num">
                                      <p:cBhvr additive="base">
                                        <p:cTn id="38" dur="500" fill="hold"/>
                                        <p:tgtEl>
                                          <p:spTgt spid="189477"/>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2" presetClass="entr" presetSubtype="1" fill="hold" nodeType="clickEffect">
                                  <p:stCondLst>
                                    <p:cond delay="0"/>
                                  </p:stCondLst>
                                  <p:childTnLst>
                                    <p:set>
                                      <p:cBhvr>
                                        <p:cTn id="42" dur="1" fill="hold">
                                          <p:stCondLst>
                                            <p:cond delay="0"/>
                                          </p:stCondLst>
                                        </p:cTn>
                                        <p:tgtEl>
                                          <p:spTgt spid="189493"/>
                                        </p:tgtEl>
                                        <p:attrNameLst>
                                          <p:attrName>style.visibility</p:attrName>
                                        </p:attrNameLst>
                                      </p:cBhvr>
                                      <p:to>
                                        <p:strVal val="visible"/>
                                      </p:to>
                                    </p:set>
                                    <p:animEffect transition="in" filter="wipe(up)">
                                      <p:cBhvr>
                                        <p:cTn id="43" dur="500"/>
                                        <p:tgtEl>
                                          <p:spTgt spid="189493"/>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22" presetClass="entr" presetSubtype="8" fill="hold" nodeType="clickEffect">
                                  <p:stCondLst>
                                    <p:cond delay="0"/>
                                  </p:stCondLst>
                                  <p:childTnLst>
                                    <p:set>
                                      <p:cBhvr>
                                        <p:cTn id="47" dur="1" fill="hold">
                                          <p:stCondLst>
                                            <p:cond delay="0"/>
                                          </p:stCondLst>
                                        </p:cTn>
                                        <p:tgtEl>
                                          <p:spTgt spid="189504"/>
                                        </p:tgtEl>
                                        <p:attrNameLst>
                                          <p:attrName>style.visibility</p:attrName>
                                        </p:attrNameLst>
                                      </p:cBhvr>
                                      <p:to>
                                        <p:strVal val="visible"/>
                                      </p:to>
                                    </p:set>
                                    <p:animEffect transition="in" filter="wipe(left)">
                                      <p:cBhvr>
                                        <p:cTn id="48" dur="500"/>
                                        <p:tgtEl>
                                          <p:spTgt spid="189504"/>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22" presetClass="entr" presetSubtype="2" fill="hold" nodeType="clickEffect">
                                  <p:stCondLst>
                                    <p:cond delay="0"/>
                                  </p:stCondLst>
                                  <p:childTnLst>
                                    <p:set>
                                      <p:cBhvr>
                                        <p:cTn id="52" dur="1" fill="hold">
                                          <p:stCondLst>
                                            <p:cond delay="0"/>
                                          </p:stCondLst>
                                        </p:cTn>
                                        <p:tgtEl>
                                          <p:spTgt spid="189479"/>
                                        </p:tgtEl>
                                        <p:attrNameLst>
                                          <p:attrName>style.visibility</p:attrName>
                                        </p:attrNameLst>
                                      </p:cBhvr>
                                      <p:to>
                                        <p:strVal val="visible"/>
                                      </p:to>
                                    </p:set>
                                    <p:animEffect transition="in" filter="wipe(right)">
                                      <p:cBhvr>
                                        <p:cTn id="53" dur="500"/>
                                        <p:tgtEl>
                                          <p:spTgt spid="189479"/>
                                        </p:tgtEl>
                                      </p:cBhvr>
                                    </p:animEffect>
                                  </p:childTnLst>
                                </p:cTn>
                              </p:par>
                            </p:childTnLst>
                          </p:cTn>
                        </p:par>
                      </p:childTnLst>
                    </p:cTn>
                  </p:par>
                  <p:par>
                    <p:cTn id="54" fill="hold" nodeType="clickPar">
                      <p:stCondLst>
                        <p:cond delay="indefinite"/>
                      </p:stCondLst>
                      <p:childTnLst>
                        <p:par>
                          <p:cTn id="55" fill="hold" nodeType="withGroup">
                            <p:stCondLst>
                              <p:cond delay="0"/>
                            </p:stCondLst>
                            <p:childTnLst>
                              <p:par>
                                <p:cTn id="56" presetID="2" presetClass="entr" presetSubtype="8" fill="hold" nodeType="clickEffect">
                                  <p:stCondLst>
                                    <p:cond delay="0"/>
                                  </p:stCondLst>
                                  <p:childTnLst>
                                    <p:set>
                                      <p:cBhvr>
                                        <p:cTn id="57" dur="1" fill="hold">
                                          <p:stCondLst>
                                            <p:cond delay="0"/>
                                          </p:stCondLst>
                                        </p:cTn>
                                        <p:tgtEl>
                                          <p:spTgt spid="189480"/>
                                        </p:tgtEl>
                                        <p:attrNameLst>
                                          <p:attrName>style.visibility</p:attrName>
                                        </p:attrNameLst>
                                      </p:cBhvr>
                                      <p:to>
                                        <p:strVal val="visible"/>
                                      </p:to>
                                    </p:set>
                                    <p:anim calcmode="lin" valueType="num">
                                      <p:cBhvr additive="base">
                                        <p:cTn id="58" dur="500" fill="hold"/>
                                        <p:tgtEl>
                                          <p:spTgt spid="189480"/>
                                        </p:tgtEl>
                                        <p:attrNameLst>
                                          <p:attrName>ppt_x</p:attrName>
                                        </p:attrNameLst>
                                      </p:cBhvr>
                                      <p:tavLst>
                                        <p:tav tm="0">
                                          <p:val>
                                            <p:strVal val="0-#ppt_w/2"/>
                                          </p:val>
                                        </p:tav>
                                        <p:tav tm="100000">
                                          <p:val>
                                            <p:strVal val="#ppt_x"/>
                                          </p:val>
                                        </p:tav>
                                      </p:tavLst>
                                    </p:anim>
                                    <p:anim calcmode="lin" valueType="num">
                                      <p:cBhvr additive="base">
                                        <p:cTn id="59" dur="500" fill="hold"/>
                                        <p:tgtEl>
                                          <p:spTgt spid="189480"/>
                                        </p:tgtEl>
                                        <p:attrNameLst>
                                          <p:attrName>ppt_y</p:attrName>
                                        </p:attrNameLst>
                                      </p:cBhvr>
                                      <p:tavLst>
                                        <p:tav tm="0">
                                          <p:val>
                                            <p:strVal val="#ppt_y"/>
                                          </p:val>
                                        </p:tav>
                                        <p:tav tm="100000">
                                          <p:val>
                                            <p:strVal val="#ppt_y"/>
                                          </p:val>
                                        </p:tav>
                                      </p:tavLst>
                                    </p:anim>
                                  </p:childTnLst>
                                </p:cTn>
                              </p:par>
                            </p:childTnLst>
                          </p:cTn>
                        </p:par>
                      </p:childTnLst>
                    </p:cTn>
                  </p:par>
                  <p:par>
                    <p:cTn id="60" fill="hold" nodeType="clickPar">
                      <p:stCondLst>
                        <p:cond delay="indefinite"/>
                      </p:stCondLst>
                      <p:childTnLst>
                        <p:par>
                          <p:cTn id="61" fill="hold" nodeType="withGroup">
                            <p:stCondLst>
                              <p:cond delay="0"/>
                            </p:stCondLst>
                            <p:childTnLst>
                              <p:par>
                                <p:cTn id="62" presetID="1" presetClass="entr" presetSubtype="0" fill="hold" nodeType="clickEffect">
                                  <p:stCondLst>
                                    <p:cond delay="0"/>
                                  </p:stCondLst>
                                  <p:childTnLst>
                                    <p:set>
                                      <p:cBhvr>
                                        <p:cTn id="63" dur="1" fill="hold">
                                          <p:stCondLst>
                                            <p:cond delay="499"/>
                                          </p:stCondLst>
                                        </p:cTn>
                                        <p:tgtEl>
                                          <p:spTgt spid="189483"/>
                                        </p:tgtEl>
                                        <p:attrNameLst>
                                          <p:attrName>style.visibility</p:attrName>
                                        </p:attrNameLst>
                                      </p:cBhvr>
                                      <p:to>
                                        <p:strVal val="visible"/>
                                      </p:to>
                                    </p:set>
                                  </p:childTnLst>
                                </p:cTn>
                              </p:par>
                            </p:childTnLst>
                          </p:cTn>
                        </p:par>
                      </p:childTnLst>
                    </p:cTn>
                  </p:par>
                  <p:par>
                    <p:cTn id="64" fill="hold" nodeType="clickPar">
                      <p:stCondLst>
                        <p:cond delay="indefinite"/>
                      </p:stCondLst>
                      <p:childTnLst>
                        <p:par>
                          <p:cTn id="65" fill="hold" nodeType="withGroup">
                            <p:stCondLst>
                              <p:cond delay="0"/>
                            </p:stCondLst>
                            <p:childTnLst>
                              <p:par>
                                <p:cTn id="66" presetID="3" presetClass="entr" presetSubtype="10" fill="hold" grpId="0" nodeType="clickEffect">
                                  <p:stCondLst>
                                    <p:cond delay="0"/>
                                  </p:stCondLst>
                                  <p:childTnLst>
                                    <p:set>
                                      <p:cBhvr>
                                        <p:cTn id="67" dur="1" fill="hold">
                                          <p:stCondLst>
                                            <p:cond delay="0"/>
                                          </p:stCondLst>
                                        </p:cTn>
                                        <p:tgtEl>
                                          <p:spTgt spid="189505"/>
                                        </p:tgtEl>
                                        <p:attrNameLst>
                                          <p:attrName>style.visibility</p:attrName>
                                        </p:attrNameLst>
                                      </p:cBhvr>
                                      <p:to>
                                        <p:strVal val="visible"/>
                                      </p:to>
                                    </p:set>
                                    <p:animEffect transition="in" filter="blinds(horizontal)">
                                      <p:cBhvr>
                                        <p:cTn id="68" dur="500"/>
                                        <p:tgtEl>
                                          <p:spTgt spid="1895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76" grpId="0" autoUpdateAnimBg="0"/>
      <p:bldP spid="189477" grpId="0" autoUpdateAnimBg="0"/>
      <p:bldP spid="189505" grpId="0"/>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0162" name="Text Box 2">
            <a:extLst>
              <a:ext uri="{FF2B5EF4-FFF2-40B4-BE49-F238E27FC236}">
                <a16:creationId xmlns:a16="http://schemas.microsoft.com/office/drawing/2014/main" id="{6CF5D805-A03A-4849-8074-E6D6244AF426}"/>
              </a:ext>
            </a:extLst>
          </p:cNvPr>
          <p:cNvSpPr txBox="1">
            <a:spLocks noChangeArrowheads="1"/>
          </p:cNvSpPr>
          <p:nvPr/>
        </p:nvSpPr>
        <p:spPr bwMode="auto">
          <a:xfrm>
            <a:off x="611560" y="228600"/>
            <a:ext cx="7625978"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kumimoji="1" lang="zh-CN" altLang="en-US" sz="4000" b="1" dirty="0">
                <a:solidFill>
                  <a:srgbClr val="0000FF"/>
                </a:solidFill>
                <a:latin typeface="Times New Roman" panose="02020603050405020304" pitchFamily="18" charset="0"/>
                <a:ea typeface="隶书" panose="02010509060101010101" pitchFamily="49" charset="-122"/>
              </a:rPr>
              <a:t>小结：平抛运动基础概念与规律</a:t>
            </a:r>
          </a:p>
        </p:txBody>
      </p:sp>
      <p:sp>
        <p:nvSpPr>
          <p:cNvPr id="220163" name="Text Box 3">
            <a:extLst>
              <a:ext uri="{FF2B5EF4-FFF2-40B4-BE49-F238E27FC236}">
                <a16:creationId xmlns:a16="http://schemas.microsoft.com/office/drawing/2014/main" id="{2B12FD50-FA0C-4F2E-972D-A7B20D330B15}"/>
              </a:ext>
            </a:extLst>
          </p:cNvPr>
          <p:cNvSpPr txBox="1">
            <a:spLocks noChangeArrowheads="1"/>
          </p:cNvSpPr>
          <p:nvPr/>
        </p:nvSpPr>
        <p:spPr bwMode="auto">
          <a:xfrm>
            <a:off x="739775" y="1171575"/>
            <a:ext cx="24638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CN" sz="2800" b="1">
                <a:solidFill>
                  <a:srgbClr val="0000FF"/>
                </a:solidFill>
                <a:latin typeface="Times New Roman" panose="02020603050405020304" pitchFamily="18" charset="0"/>
              </a:rPr>
              <a:t>1:</a:t>
            </a:r>
            <a:r>
              <a:rPr kumimoji="1" lang="zh-CN" altLang="en-US" sz="2800" b="1">
                <a:solidFill>
                  <a:srgbClr val="0000FF"/>
                </a:solidFill>
                <a:latin typeface="Times New Roman" panose="02020603050405020304" pitchFamily="18" charset="0"/>
              </a:rPr>
              <a:t>运动特点：</a:t>
            </a:r>
          </a:p>
        </p:txBody>
      </p:sp>
      <p:sp>
        <p:nvSpPr>
          <p:cNvPr id="220164" name="Text Box 4">
            <a:extLst>
              <a:ext uri="{FF2B5EF4-FFF2-40B4-BE49-F238E27FC236}">
                <a16:creationId xmlns:a16="http://schemas.microsoft.com/office/drawing/2014/main" id="{E4DCDDEC-FC1B-4941-B0C6-2F434A7E1FF7}"/>
              </a:ext>
            </a:extLst>
          </p:cNvPr>
          <p:cNvSpPr txBox="1">
            <a:spLocks noChangeArrowheads="1"/>
          </p:cNvSpPr>
          <p:nvPr/>
        </p:nvSpPr>
        <p:spPr bwMode="auto">
          <a:xfrm>
            <a:off x="5795963" y="1125538"/>
            <a:ext cx="3097212"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2600" b="1">
                <a:solidFill>
                  <a:srgbClr val="FF0000"/>
                </a:solidFill>
                <a:latin typeface="Times New Roman" panose="02020603050405020304" pitchFamily="18" charset="0"/>
              </a:rPr>
              <a:t>匀变速曲线运动</a:t>
            </a:r>
          </a:p>
        </p:txBody>
      </p:sp>
      <p:sp>
        <p:nvSpPr>
          <p:cNvPr id="220165" name="Text Box 5">
            <a:extLst>
              <a:ext uri="{FF2B5EF4-FFF2-40B4-BE49-F238E27FC236}">
                <a16:creationId xmlns:a16="http://schemas.microsoft.com/office/drawing/2014/main" id="{86A2BBA9-D9CE-4172-B66C-FCDE93AA5A70}"/>
              </a:ext>
            </a:extLst>
          </p:cNvPr>
          <p:cNvSpPr txBox="1">
            <a:spLocks noChangeArrowheads="1"/>
          </p:cNvSpPr>
          <p:nvPr/>
        </p:nvSpPr>
        <p:spPr bwMode="auto">
          <a:xfrm>
            <a:off x="741363" y="1844675"/>
            <a:ext cx="7431087"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kumimoji="1" lang="en-US" altLang="zh-CN" sz="2800" b="1">
                <a:solidFill>
                  <a:srgbClr val="0000FF"/>
                </a:solidFill>
                <a:latin typeface="Times New Roman" panose="02020603050405020304" pitchFamily="18" charset="0"/>
              </a:rPr>
              <a:t>2:</a:t>
            </a:r>
            <a:r>
              <a:rPr kumimoji="1" lang="zh-CN" altLang="en-US" sz="2800" b="1">
                <a:solidFill>
                  <a:srgbClr val="0000FF"/>
                </a:solidFill>
                <a:latin typeface="Times New Roman" panose="02020603050405020304" pitchFamily="18" charset="0"/>
              </a:rPr>
              <a:t>平抛运动的处理方法：</a:t>
            </a:r>
          </a:p>
        </p:txBody>
      </p:sp>
      <p:sp>
        <p:nvSpPr>
          <p:cNvPr id="220166" name="Text Box 6">
            <a:extLst>
              <a:ext uri="{FF2B5EF4-FFF2-40B4-BE49-F238E27FC236}">
                <a16:creationId xmlns:a16="http://schemas.microsoft.com/office/drawing/2014/main" id="{960BE3B3-8F2F-4A50-A22B-DFE07595BD96}"/>
              </a:ext>
            </a:extLst>
          </p:cNvPr>
          <p:cNvSpPr txBox="1">
            <a:spLocks noChangeArrowheads="1"/>
          </p:cNvSpPr>
          <p:nvPr/>
        </p:nvSpPr>
        <p:spPr bwMode="auto">
          <a:xfrm>
            <a:off x="795338" y="3573463"/>
            <a:ext cx="36322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800" b="1">
                <a:solidFill>
                  <a:srgbClr val="0000FF"/>
                </a:solidFill>
                <a:latin typeface="宋体" panose="02010600030101010101" pitchFamily="2" charset="-122"/>
              </a:rPr>
              <a:t>3:</a:t>
            </a:r>
            <a:r>
              <a:rPr kumimoji="1" lang="zh-CN" altLang="en-US" sz="2800" b="1">
                <a:solidFill>
                  <a:srgbClr val="0000FF"/>
                </a:solidFill>
                <a:latin typeface="宋体" panose="02010600030101010101" pitchFamily="2" charset="-122"/>
              </a:rPr>
              <a:t>平抛运动的规律：</a:t>
            </a:r>
            <a:endParaRPr kumimoji="1" lang="zh-CN" altLang="en-US" sz="2800" b="1">
              <a:solidFill>
                <a:srgbClr val="0000FF"/>
              </a:solidFill>
              <a:latin typeface="Times New Roman" panose="02020603050405020304" pitchFamily="18" charset="0"/>
            </a:endParaRPr>
          </a:p>
        </p:txBody>
      </p:sp>
      <p:sp>
        <p:nvSpPr>
          <p:cNvPr id="220167" name="Text Box 7">
            <a:extLst>
              <a:ext uri="{FF2B5EF4-FFF2-40B4-BE49-F238E27FC236}">
                <a16:creationId xmlns:a16="http://schemas.microsoft.com/office/drawing/2014/main" id="{3C72FC40-8D1E-400A-AE75-F7F16F1F9901}"/>
              </a:ext>
            </a:extLst>
          </p:cNvPr>
          <p:cNvSpPr txBox="1">
            <a:spLocks noChangeArrowheads="1"/>
          </p:cNvSpPr>
          <p:nvPr/>
        </p:nvSpPr>
        <p:spPr bwMode="auto">
          <a:xfrm>
            <a:off x="2730500" y="990600"/>
            <a:ext cx="3786188"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CN" sz="2400" b="1">
                <a:latin typeface="Times New Roman" panose="02020603050405020304" pitchFamily="18" charset="0"/>
              </a:rPr>
              <a:t>a</a:t>
            </a:r>
            <a:r>
              <a:rPr kumimoji="1" lang="zh-CN" altLang="en-US" sz="2400" b="1">
                <a:latin typeface="宋体" panose="02010600030101010101" pitchFamily="2" charset="-122"/>
              </a:rPr>
              <a:t>、只受重力作用；</a:t>
            </a:r>
          </a:p>
          <a:p>
            <a:r>
              <a:rPr kumimoji="1" lang="en-US" altLang="zh-CN" sz="2400" b="1">
                <a:latin typeface="Times New Roman" panose="02020603050405020304" pitchFamily="18" charset="0"/>
              </a:rPr>
              <a:t>b</a:t>
            </a:r>
            <a:r>
              <a:rPr kumimoji="1" lang="zh-CN" altLang="en-US" sz="2400" b="1">
                <a:latin typeface="宋体" panose="02010600030101010101" pitchFamily="2" charset="-122"/>
              </a:rPr>
              <a:t>、初速度与重力垂直．</a:t>
            </a:r>
          </a:p>
        </p:txBody>
      </p:sp>
      <p:sp>
        <p:nvSpPr>
          <p:cNvPr id="220168" name="Text Box 8">
            <a:extLst>
              <a:ext uri="{FF2B5EF4-FFF2-40B4-BE49-F238E27FC236}">
                <a16:creationId xmlns:a16="http://schemas.microsoft.com/office/drawing/2014/main" id="{644757B9-0BC4-40BC-9939-AB3271024137}"/>
              </a:ext>
            </a:extLst>
          </p:cNvPr>
          <p:cNvSpPr txBox="1">
            <a:spLocks noChangeArrowheads="1"/>
          </p:cNvSpPr>
          <p:nvPr/>
        </p:nvSpPr>
        <p:spPr bwMode="auto">
          <a:xfrm>
            <a:off x="914400" y="2349500"/>
            <a:ext cx="75438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kumimoji="1" lang="en-US" altLang="zh-CN" sz="2400" b="1" dirty="0">
                <a:latin typeface="Times New Roman" panose="02020603050405020304" pitchFamily="18" charset="0"/>
              </a:rPr>
              <a:t>      </a:t>
            </a:r>
            <a:r>
              <a:rPr kumimoji="1" lang="zh-CN" altLang="en-US" sz="2400" b="1" dirty="0">
                <a:latin typeface="Times New Roman" panose="02020603050405020304" pitchFamily="18" charset="0"/>
              </a:rPr>
              <a:t>平抛运动可分解为水平方向的</a:t>
            </a:r>
            <a:r>
              <a:rPr kumimoji="1" lang="zh-CN" altLang="en-US" sz="2400" b="1" dirty="0">
                <a:solidFill>
                  <a:srgbClr val="FF0000"/>
                </a:solidFill>
                <a:latin typeface="Times New Roman" panose="02020603050405020304" pitchFamily="18" charset="0"/>
              </a:rPr>
              <a:t>匀速直线运动</a:t>
            </a:r>
            <a:r>
              <a:rPr kumimoji="1" lang="zh-CN" altLang="en-US" sz="2400" b="1" dirty="0">
                <a:latin typeface="Times New Roman" panose="02020603050405020304" pitchFamily="18" charset="0"/>
              </a:rPr>
              <a:t>和竖直方向的</a:t>
            </a:r>
            <a:r>
              <a:rPr kumimoji="1" lang="zh-CN" altLang="en-US" sz="2400" b="1" dirty="0">
                <a:solidFill>
                  <a:srgbClr val="FF0000"/>
                </a:solidFill>
                <a:latin typeface="Times New Roman" panose="02020603050405020304" pitchFamily="18" charset="0"/>
              </a:rPr>
              <a:t>自由落体运动</a:t>
            </a:r>
            <a:r>
              <a:rPr kumimoji="1" lang="zh-CN" altLang="en-US" sz="2400" b="1" dirty="0">
                <a:latin typeface="Times New Roman" panose="02020603050405020304" pitchFamily="18" charset="0"/>
              </a:rPr>
              <a:t>。水平方向和竖直方向的两个分运动既具有</a:t>
            </a:r>
            <a:r>
              <a:rPr kumimoji="1" lang="zh-CN" altLang="en-US" sz="2400" b="1" dirty="0">
                <a:solidFill>
                  <a:srgbClr val="FF0000"/>
                </a:solidFill>
                <a:latin typeface="Times New Roman" panose="02020603050405020304" pitchFamily="18" charset="0"/>
              </a:rPr>
              <a:t>独立性</a:t>
            </a:r>
            <a:r>
              <a:rPr kumimoji="1" lang="zh-CN" altLang="en-US" sz="2400" b="1" dirty="0">
                <a:latin typeface="Times New Roman" panose="02020603050405020304" pitchFamily="18" charset="0"/>
              </a:rPr>
              <a:t>，又具有</a:t>
            </a:r>
            <a:r>
              <a:rPr kumimoji="1" lang="zh-CN" altLang="en-US" sz="2400" b="1" dirty="0">
                <a:solidFill>
                  <a:srgbClr val="FF0000"/>
                </a:solidFill>
                <a:latin typeface="Times New Roman" panose="02020603050405020304" pitchFamily="18" charset="0"/>
              </a:rPr>
              <a:t>等时性</a:t>
            </a:r>
            <a:r>
              <a:rPr kumimoji="1" lang="zh-CN" altLang="en-US" sz="2400" b="1" dirty="0">
                <a:latin typeface="Times New Roman" panose="02020603050405020304" pitchFamily="18" charset="0"/>
              </a:rPr>
              <a:t>．</a:t>
            </a:r>
          </a:p>
        </p:txBody>
      </p:sp>
      <p:sp>
        <p:nvSpPr>
          <p:cNvPr id="220169" name="Text Box 9">
            <a:extLst>
              <a:ext uri="{FF2B5EF4-FFF2-40B4-BE49-F238E27FC236}">
                <a16:creationId xmlns:a16="http://schemas.microsoft.com/office/drawing/2014/main" id="{0799CA51-93CE-49CE-B763-1960D8A1E30B}"/>
              </a:ext>
            </a:extLst>
          </p:cNvPr>
          <p:cNvSpPr txBox="1">
            <a:spLocks noChangeArrowheads="1"/>
          </p:cNvSpPr>
          <p:nvPr/>
        </p:nvSpPr>
        <p:spPr bwMode="auto">
          <a:xfrm>
            <a:off x="4103688" y="3614738"/>
            <a:ext cx="45720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400" b="1">
                <a:latin typeface="宋体" panose="02010600030101010101" pitchFamily="2" charset="-122"/>
              </a:rPr>
              <a:t>以物体的出发点为原点，沿水平和竖直方向建成立坐标</a:t>
            </a:r>
            <a:r>
              <a:rPr kumimoji="1" lang="zh-CN" altLang="en-US" sz="2400" b="1">
                <a:latin typeface="Times New Roman" panose="02020603050405020304" pitchFamily="18" charset="0"/>
              </a:rPr>
              <a:t> 。</a:t>
            </a:r>
            <a:endParaRPr kumimoji="1" lang="zh-CN" altLang="en-US" sz="2400">
              <a:latin typeface="Times New Roman" panose="02020603050405020304" pitchFamily="18" charset="0"/>
            </a:endParaRPr>
          </a:p>
        </p:txBody>
      </p:sp>
      <p:grpSp>
        <p:nvGrpSpPr>
          <p:cNvPr id="220178" name="Group 18">
            <a:extLst>
              <a:ext uri="{FF2B5EF4-FFF2-40B4-BE49-F238E27FC236}">
                <a16:creationId xmlns:a16="http://schemas.microsoft.com/office/drawing/2014/main" id="{BC1B53EE-93F0-412B-9C42-25C48581AB1D}"/>
              </a:ext>
            </a:extLst>
          </p:cNvPr>
          <p:cNvGrpSpPr>
            <a:grpSpLocks/>
          </p:cNvGrpSpPr>
          <p:nvPr/>
        </p:nvGrpSpPr>
        <p:grpSpPr bwMode="auto">
          <a:xfrm>
            <a:off x="1130300" y="4437063"/>
            <a:ext cx="6394450" cy="1657350"/>
            <a:chOff x="712" y="2976"/>
            <a:chExt cx="4028" cy="1044"/>
          </a:xfrm>
        </p:grpSpPr>
        <p:sp>
          <p:nvSpPr>
            <p:cNvPr id="220172" name="Text Box 12">
              <a:extLst>
                <a:ext uri="{FF2B5EF4-FFF2-40B4-BE49-F238E27FC236}">
                  <a16:creationId xmlns:a16="http://schemas.microsoft.com/office/drawing/2014/main" id="{8FDFF264-5282-4DF5-883B-D3E1C0D0C031}"/>
                </a:ext>
              </a:extLst>
            </p:cNvPr>
            <p:cNvSpPr txBox="1">
              <a:spLocks noChangeArrowheads="1"/>
            </p:cNvSpPr>
            <p:nvPr/>
          </p:nvSpPr>
          <p:spPr bwMode="auto">
            <a:xfrm>
              <a:off x="712" y="2976"/>
              <a:ext cx="4028" cy="9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kumimoji="1" lang="en-US" altLang="zh-CN" sz="2400" b="1">
                  <a:latin typeface="Times New Roman" panose="02020603050405020304" pitchFamily="18" charset="0"/>
                </a:rPr>
                <a:t>                     a</a:t>
              </a:r>
              <a:r>
                <a:rPr kumimoji="1" lang="en-US" altLang="zh-CN" b="1" baseline="-30000">
                  <a:latin typeface="Times New Roman" panose="02020603050405020304" pitchFamily="18" charset="0"/>
                </a:rPr>
                <a:t>x</a:t>
              </a:r>
              <a:r>
                <a:rPr kumimoji="1" lang="en-US" altLang="zh-CN" sz="2400" b="1">
                  <a:latin typeface="Times New Roman" panose="02020603050405020304" pitchFamily="18" charset="0"/>
                </a:rPr>
                <a:t>=0                                a</a:t>
              </a:r>
              <a:r>
                <a:rPr kumimoji="1" lang="en-US" altLang="zh-CN" b="1" baseline="-30000">
                  <a:latin typeface="Times New Roman" panose="02020603050405020304" pitchFamily="18" charset="0"/>
                </a:rPr>
                <a:t>y</a:t>
              </a:r>
              <a:r>
                <a:rPr kumimoji="1" lang="en-US" altLang="zh-CN" sz="2400" b="1">
                  <a:latin typeface="Times New Roman" panose="02020603050405020304" pitchFamily="18" charset="0"/>
                </a:rPr>
                <a:t>=g</a:t>
              </a:r>
            </a:p>
            <a:p>
              <a:pPr algn="just">
                <a:spcBef>
                  <a:spcPct val="50000"/>
                </a:spcBef>
              </a:pPr>
              <a:r>
                <a:rPr kumimoji="1" lang="zh-CN" altLang="en-US" sz="2400" b="1">
                  <a:latin typeface="Times New Roman" panose="02020603050405020304" pitchFamily="18" charset="0"/>
                </a:rPr>
                <a:t>水平方向     </a:t>
              </a:r>
              <a:r>
                <a:rPr kumimoji="1" lang="en-US" altLang="zh-CN" sz="2400" b="1" i="1">
                  <a:latin typeface="Times New Roman" panose="02020603050405020304" pitchFamily="18" charset="0"/>
                </a:rPr>
                <a:t>v</a:t>
              </a:r>
              <a:r>
                <a:rPr kumimoji="1" lang="en-US" altLang="zh-CN" sz="2400" b="1" baseline="-30000">
                  <a:latin typeface="Times New Roman" panose="02020603050405020304" pitchFamily="18" charset="0"/>
                </a:rPr>
                <a:t>x</a:t>
              </a:r>
              <a:r>
                <a:rPr kumimoji="1" lang="en-US" altLang="zh-CN" sz="2400" b="1">
                  <a:latin typeface="Times New Roman" panose="02020603050405020304" pitchFamily="18" charset="0"/>
                </a:rPr>
                <a:t>=</a:t>
              </a:r>
              <a:r>
                <a:rPr kumimoji="1" lang="en-US" altLang="zh-CN" sz="2400" b="1" i="1">
                  <a:latin typeface="Times New Roman" panose="02020603050405020304" pitchFamily="18" charset="0"/>
                </a:rPr>
                <a:t>v</a:t>
              </a:r>
              <a:r>
                <a:rPr kumimoji="1" lang="en-US" altLang="zh-CN" sz="2400" b="1" baseline="-30000">
                  <a:latin typeface="Times New Roman" panose="02020603050405020304" pitchFamily="18" charset="0"/>
                </a:rPr>
                <a:t>0 </a:t>
              </a:r>
              <a:r>
                <a:rPr kumimoji="1" lang="en-US" altLang="zh-CN" sz="2400" b="1">
                  <a:latin typeface="Times New Roman" panose="02020603050405020304" pitchFamily="18" charset="0"/>
                </a:rPr>
                <a:t> </a:t>
              </a:r>
              <a:r>
                <a:rPr kumimoji="1" lang="en-US" altLang="zh-CN" sz="2400" b="1" baseline="-30000">
                  <a:latin typeface="Times New Roman" panose="02020603050405020304" pitchFamily="18" charset="0"/>
                </a:rPr>
                <a:t>        </a:t>
              </a:r>
              <a:r>
                <a:rPr kumimoji="1" lang="zh-CN" altLang="en-US" sz="2400" b="1">
                  <a:latin typeface="Times New Roman" panose="02020603050405020304" pitchFamily="18" charset="0"/>
                </a:rPr>
                <a:t>竖直方向        </a:t>
              </a:r>
              <a:r>
                <a:rPr kumimoji="1" lang="en-US" altLang="zh-CN" sz="2400" b="1" i="1">
                  <a:latin typeface="Times New Roman" panose="02020603050405020304" pitchFamily="18" charset="0"/>
                </a:rPr>
                <a:t>v</a:t>
              </a:r>
              <a:r>
                <a:rPr kumimoji="1" lang="en-US" altLang="zh-CN" sz="2400" b="1" baseline="-30000">
                  <a:latin typeface="Times New Roman" panose="02020603050405020304" pitchFamily="18" charset="0"/>
                </a:rPr>
                <a:t>y</a:t>
              </a:r>
              <a:r>
                <a:rPr kumimoji="1" lang="en-US" altLang="zh-CN" sz="2400" b="1">
                  <a:latin typeface="Times New Roman" panose="02020603050405020304" pitchFamily="18" charset="0"/>
                </a:rPr>
                <a:t>=gt </a:t>
              </a:r>
            </a:p>
            <a:p>
              <a:pPr algn="just">
                <a:spcBef>
                  <a:spcPct val="50000"/>
                </a:spcBef>
              </a:pPr>
              <a:r>
                <a:rPr kumimoji="1" lang="en-US" altLang="zh-CN" sz="2400" b="1">
                  <a:latin typeface="Times New Roman" panose="02020603050405020304" pitchFamily="18" charset="0"/>
                </a:rPr>
                <a:t>                      x=</a:t>
              </a:r>
              <a:r>
                <a:rPr kumimoji="1" lang="en-US" altLang="zh-CN" sz="2400" b="1" i="1">
                  <a:latin typeface="Times New Roman" panose="02020603050405020304" pitchFamily="18" charset="0"/>
                </a:rPr>
                <a:t>v</a:t>
              </a:r>
              <a:r>
                <a:rPr kumimoji="1" lang="en-US" altLang="zh-CN" sz="2400" b="1" baseline="-30000">
                  <a:latin typeface="Times New Roman" panose="02020603050405020304" pitchFamily="18" charset="0"/>
                </a:rPr>
                <a:t>0</a:t>
              </a:r>
              <a:r>
                <a:rPr kumimoji="1" lang="en-US" altLang="zh-CN" sz="2400" b="1">
                  <a:latin typeface="Times New Roman" panose="02020603050405020304" pitchFamily="18" charset="0"/>
                </a:rPr>
                <a:t>t                              </a:t>
              </a:r>
              <a:r>
                <a:rPr kumimoji="1" lang="en-US" altLang="zh-CN" sz="2400" b="1" i="1">
                  <a:latin typeface="Times New Roman" panose="02020603050405020304" pitchFamily="18" charset="0"/>
                </a:rPr>
                <a:t>y </a:t>
              </a:r>
              <a:r>
                <a:rPr kumimoji="1" lang="en-US" altLang="zh-CN" sz="2400" b="1">
                  <a:latin typeface="Times New Roman" panose="02020603050405020304" pitchFamily="18" charset="0"/>
                </a:rPr>
                <a:t>=    gt</a:t>
              </a:r>
              <a:r>
                <a:rPr kumimoji="1" lang="en-US" altLang="zh-CN" sz="2400" b="1" baseline="30000">
                  <a:latin typeface="Times New Roman" panose="02020603050405020304" pitchFamily="18" charset="0"/>
                </a:rPr>
                <a:t>2</a:t>
              </a:r>
              <a:r>
                <a:rPr kumimoji="1" lang="en-US" altLang="zh-CN" sz="2400" b="1">
                  <a:latin typeface="Times New Roman" panose="02020603050405020304" pitchFamily="18" charset="0"/>
                </a:rPr>
                <a:t> </a:t>
              </a:r>
            </a:p>
          </p:txBody>
        </p:sp>
        <p:sp>
          <p:nvSpPr>
            <p:cNvPr id="220173" name="AutoShape 13">
              <a:extLst>
                <a:ext uri="{FF2B5EF4-FFF2-40B4-BE49-F238E27FC236}">
                  <a16:creationId xmlns:a16="http://schemas.microsoft.com/office/drawing/2014/main" id="{EBF54136-50A6-4DD9-A95C-B5E566D5062C}"/>
                </a:ext>
              </a:extLst>
            </p:cNvPr>
            <p:cNvSpPr>
              <a:spLocks/>
            </p:cNvSpPr>
            <p:nvPr/>
          </p:nvSpPr>
          <p:spPr bwMode="auto">
            <a:xfrm>
              <a:off x="1592" y="3120"/>
              <a:ext cx="92" cy="720"/>
            </a:xfrm>
            <a:prstGeom prst="leftBrace">
              <a:avLst>
                <a:gd name="adj1" fmla="val 65217"/>
                <a:gd name="adj2" fmla="val 50000"/>
              </a:avLst>
            </a:prstGeom>
            <a:noFill/>
            <a:ln w="1905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aphicFrame>
          <p:nvGraphicFramePr>
            <p:cNvPr id="220174" name="Object 14">
              <a:extLst>
                <a:ext uri="{FF2B5EF4-FFF2-40B4-BE49-F238E27FC236}">
                  <a16:creationId xmlns:a16="http://schemas.microsoft.com/office/drawing/2014/main" id="{68321DC3-0F54-4B65-BBB8-8489831ECC8B}"/>
                </a:ext>
              </a:extLst>
            </p:cNvPr>
            <p:cNvGraphicFramePr>
              <a:graphicFrameLocks noChangeAspect="1"/>
            </p:cNvGraphicFramePr>
            <p:nvPr/>
          </p:nvGraphicFramePr>
          <p:xfrm>
            <a:off x="3961" y="3636"/>
            <a:ext cx="144" cy="384"/>
          </p:xfrm>
          <a:graphic>
            <a:graphicData uri="http://schemas.openxmlformats.org/presentationml/2006/ole">
              <mc:AlternateContent xmlns:mc="http://schemas.openxmlformats.org/markup-compatibility/2006">
                <mc:Choice xmlns:v="urn:schemas-microsoft-com:vml" Requires="v">
                  <p:oleObj spid="_x0000_s38954" name="Equation" r:id="rId3" imgW="152280" imgH="393480" progId="Equation.DSMT4">
                    <p:embed/>
                  </p:oleObj>
                </mc:Choice>
                <mc:Fallback>
                  <p:oleObj name="Equation" r:id="rId3" imgW="152280" imgH="393480" progId="Equation.DSMT4">
                    <p:embed/>
                    <p:pic>
                      <p:nvPicPr>
                        <p:cNvPr id="220174" name="Object 14">
                          <a:extLst>
                            <a:ext uri="{FF2B5EF4-FFF2-40B4-BE49-F238E27FC236}">
                              <a16:creationId xmlns:a16="http://schemas.microsoft.com/office/drawing/2014/main" id="{68321DC3-0F54-4B65-BBB8-8489831ECC8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61" y="3636"/>
                          <a:ext cx="144" cy="3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20175" name="AutoShape 15">
              <a:extLst>
                <a:ext uri="{FF2B5EF4-FFF2-40B4-BE49-F238E27FC236}">
                  <a16:creationId xmlns:a16="http://schemas.microsoft.com/office/drawing/2014/main" id="{032CF664-0730-4E4E-9B61-03674DEB82BD}"/>
                </a:ext>
              </a:extLst>
            </p:cNvPr>
            <p:cNvSpPr>
              <a:spLocks/>
            </p:cNvSpPr>
            <p:nvPr/>
          </p:nvSpPr>
          <p:spPr bwMode="auto">
            <a:xfrm>
              <a:off x="3397" y="3120"/>
              <a:ext cx="93" cy="720"/>
            </a:xfrm>
            <a:prstGeom prst="leftBrace">
              <a:avLst>
                <a:gd name="adj1" fmla="val 64516"/>
                <a:gd name="adj2" fmla="val 50000"/>
              </a:avLst>
            </a:prstGeom>
            <a:noFill/>
            <a:ln w="1905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sp>
        <p:nvSpPr>
          <p:cNvPr id="220179" name="Text Box 19">
            <a:extLst>
              <a:ext uri="{FF2B5EF4-FFF2-40B4-BE49-F238E27FC236}">
                <a16:creationId xmlns:a16="http://schemas.microsoft.com/office/drawing/2014/main" id="{50CD6B67-A90F-49BC-A06C-008058B8D993}"/>
              </a:ext>
            </a:extLst>
          </p:cNvPr>
          <p:cNvSpPr txBox="1">
            <a:spLocks noChangeArrowheads="1"/>
          </p:cNvSpPr>
          <p:nvPr/>
        </p:nvSpPr>
        <p:spPr bwMode="auto">
          <a:xfrm>
            <a:off x="971550" y="6005513"/>
            <a:ext cx="669607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a:solidFill>
                  <a:srgbClr val="FF0000"/>
                </a:solidFill>
                <a:latin typeface="Times New Roman" panose="02020603050405020304" pitchFamily="18" charset="0"/>
              </a:rPr>
              <a:t>☆</a:t>
            </a:r>
            <a:r>
              <a:rPr lang="zh-CN" altLang="en-US" sz="2800" b="1">
                <a:solidFill>
                  <a:srgbClr val="0000FF"/>
                </a:solidFill>
                <a:latin typeface="Times New Roman" panose="02020603050405020304" pitchFamily="18" charset="0"/>
              </a:rPr>
              <a:t>平抛运动的时间由</a:t>
            </a:r>
            <a:r>
              <a:rPr lang="zh-CN" altLang="en-US" sz="2800" b="1">
                <a:solidFill>
                  <a:srgbClr val="FF0000"/>
                </a:solidFill>
                <a:latin typeface="Times New Roman" panose="02020603050405020304" pitchFamily="18" charset="0"/>
              </a:rPr>
              <a:t>下落高度</a:t>
            </a:r>
            <a:r>
              <a:rPr lang="zh-CN" altLang="en-US" sz="2800" b="1">
                <a:solidFill>
                  <a:srgbClr val="0000FF"/>
                </a:solidFill>
                <a:latin typeface="Times New Roman" panose="02020603050405020304" pitchFamily="18" charset="0"/>
              </a:rPr>
              <a:t>决定：</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2016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2" fill="hold" grpId="0" nodeType="clickEffect">
                                  <p:stCondLst>
                                    <p:cond delay="0"/>
                                  </p:stCondLst>
                                  <p:childTnLst>
                                    <p:set>
                                      <p:cBhvr>
                                        <p:cTn id="10" dur="1" fill="hold">
                                          <p:stCondLst>
                                            <p:cond delay="0"/>
                                          </p:stCondLst>
                                        </p:cTn>
                                        <p:tgtEl>
                                          <p:spTgt spid="220164"/>
                                        </p:tgtEl>
                                        <p:attrNameLst>
                                          <p:attrName>style.visibility</p:attrName>
                                        </p:attrNameLst>
                                      </p:cBhvr>
                                      <p:to>
                                        <p:strVal val="visible"/>
                                      </p:to>
                                    </p:set>
                                    <p:anim calcmode="lin" valueType="num">
                                      <p:cBhvr additive="base">
                                        <p:cTn id="11" dur="500" fill="hold"/>
                                        <p:tgtEl>
                                          <p:spTgt spid="220164"/>
                                        </p:tgtEl>
                                        <p:attrNameLst>
                                          <p:attrName>ppt_x</p:attrName>
                                        </p:attrNameLst>
                                      </p:cBhvr>
                                      <p:tavLst>
                                        <p:tav tm="0">
                                          <p:val>
                                            <p:strVal val="1+#ppt_w/2"/>
                                          </p:val>
                                        </p:tav>
                                        <p:tav tm="100000">
                                          <p:val>
                                            <p:strVal val="#ppt_x"/>
                                          </p:val>
                                        </p:tav>
                                      </p:tavLst>
                                    </p:anim>
                                    <p:anim calcmode="lin" valueType="num">
                                      <p:cBhvr additive="base">
                                        <p:cTn id="12" dur="500" fill="hold"/>
                                        <p:tgtEl>
                                          <p:spTgt spid="220164"/>
                                        </p:tgtEl>
                                        <p:attrNameLst>
                                          <p:attrName>ppt_y</p:attrName>
                                        </p:attrNameLst>
                                      </p:cBhvr>
                                      <p:tavLst>
                                        <p:tav tm="0">
                                          <p:val>
                                            <p:strVal val="#ppt_y"/>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ntr" presetSubtype="42" fill="hold" grpId="0" nodeType="clickEffect">
                                  <p:stCondLst>
                                    <p:cond delay="0"/>
                                  </p:stCondLst>
                                  <p:childTnLst>
                                    <p:set>
                                      <p:cBhvr>
                                        <p:cTn id="16" dur="1" fill="hold">
                                          <p:stCondLst>
                                            <p:cond delay="0"/>
                                          </p:stCondLst>
                                        </p:cTn>
                                        <p:tgtEl>
                                          <p:spTgt spid="220168"/>
                                        </p:tgtEl>
                                        <p:attrNameLst>
                                          <p:attrName>style.visibility</p:attrName>
                                        </p:attrNameLst>
                                      </p:cBhvr>
                                      <p:to>
                                        <p:strVal val="visible"/>
                                      </p:to>
                                    </p:set>
                                    <p:animEffect transition="in" filter="barn(outHorizontal)">
                                      <p:cBhvr>
                                        <p:cTn id="17" dur="500"/>
                                        <p:tgtEl>
                                          <p:spTgt spid="22016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 presetClass="entr" presetSubtype="0" fill="hold" grpId="0" nodeType="clickEffect">
                                  <p:stCondLst>
                                    <p:cond delay="0"/>
                                  </p:stCondLst>
                                  <p:childTnLst>
                                    <p:set>
                                      <p:cBhvr>
                                        <p:cTn id="21" dur="1" fill="hold">
                                          <p:stCondLst>
                                            <p:cond delay="499"/>
                                          </p:stCondLst>
                                        </p:cTn>
                                        <p:tgtEl>
                                          <p:spTgt spid="220169"/>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3" presetClass="entr" presetSubtype="10" fill="hold" nodeType="clickEffect">
                                  <p:stCondLst>
                                    <p:cond delay="0"/>
                                  </p:stCondLst>
                                  <p:childTnLst>
                                    <p:set>
                                      <p:cBhvr>
                                        <p:cTn id="25" dur="1" fill="hold">
                                          <p:stCondLst>
                                            <p:cond delay="0"/>
                                          </p:stCondLst>
                                        </p:cTn>
                                        <p:tgtEl>
                                          <p:spTgt spid="220178"/>
                                        </p:tgtEl>
                                        <p:attrNameLst>
                                          <p:attrName>style.visibility</p:attrName>
                                        </p:attrNameLst>
                                      </p:cBhvr>
                                      <p:to>
                                        <p:strVal val="visible"/>
                                      </p:to>
                                    </p:set>
                                    <p:animEffect transition="in" filter="blinds(horizontal)">
                                      <p:cBhvr>
                                        <p:cTn id="26" dur="500"/>
                                        <p:tgtEl>
                                          <p:spTgt spid="220178"/>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2201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0164" grpId="0" autoUpdateAnimBg="0"/>
      <p:bldP spid="220167" grpId="0" autoUpdateAnimBg="0"/>
      <p:bldP spid="220168" grpId="0" autoUpdateAnimBg="0"/>
      <p:bldP spid="220169" grpId="0" autoUpdateAnimBg="0"/>
      <p:bldP spid="220179"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A3267849-CC45-4CD4-9AAA-4C629FCB0A64}"/>
              </a:ext>
            </a:extLst>
          </p:cNvPr>
          <p:cNvSpPr/>
          <p:nvPr/>
        </p:nvSpPr>
        <p:spPr>
          <a:xfrm>
            <a:off x="539552" y="260648"/>
            <a:ext cx="8136904" cy="3847207"/>
          </a:xfrm>
          <a:prstGeom prst="rect">
            <a:avLst/>
          </a:prstGeom>
        </p:spPr>
        <p:txBody>
          <a:bodyPr wrap="square">
            <a:spAutoFit/>
          </a:bodyPr>
          <a:lstStyle/>
          <a:p>
            <a:pPr lvl="0" fontAlgn="ctr">
              <a:spcAft>
                <a:spcPts val="0"/>
              </a:spcAft>
            </a:pPr>
            <a:r>
              <a:rPr lang="en-US" altLang="zh-CN" kern="0" dirty="0">
                <a:latin typeface="Cambria Math" panose="02040503050406030204" pitchFamily="18" charset="0"/>
                <a:cs typeface="宋体" panose="02010600030101010101" pitchFamily="2" charset="-122"/>
              </a:rPr>
              <a:t>16. </a:t>
            </a:r>
            <a:r>
              <a:rPr lang="zh-CN" altLang="zh-CN" kern="0" dirty="0">
                <a:latin typeface="Cambria Math" panose="02040503050406030204" pitchFamily="18" charset="0"/>
                <a:cs typeface="宋体" panose="02010600030101010101" pitchFamily="2" charset="-122"/>
              </a:rPr>
              <a:t>将一个物体以</a:t>
            </a:r>
            <a:r>
              <a:rPr lang="en-US" altLang="zh-CN" kern="0" dirty="0">
                <a:latin typeface="Times New Roman" panose="02020603050405020304" pitchFamily="18" charset="0"/>
                <a:ea typeface="Times New Roman" panose="02020603050405020304" pitchFamily="18" charset="0"/>
                <a:cs typeface="Cambria Math" panose="02040503050406030204" pitchFamily="18" charset="0"/>
              </a:rPr>
              <a:t>10</a:t>
            </a:r>
            <a:r>
              <a:rPr lang="en-US" altLang="zh-CN" i="1" kern="0" dirty="0">
                <a:latin typeface="Times New Roman" panose="02020603050405020304" pitchFamily="18" charset="0"/>
                <a:ea typeface="Times New Roman" panose="02020603050405020304" pitchFamily="18" charset="0"/>
                <a:cs typeface="Cambria Math" panose="02040503050406030204" pitchFamily="18" charset="0"/>
              </a:rPr>
              <a:t>m</a:t>
            </a:r>
            <a:r>
              <a:rPr lang="en-US" altLang="zh-CN" kern="0" dirty="0">
                <a:latin typeface="Times New Roman" panose="02020603050405020304" pitchFamily="18" charset="0"/>
                <a:ea typeface="Times New Roman" panose="02020603050405020304" pitchFamily="18" charset="0"/>
                <a:cs typeface="Cambria Math" panose="02040503050406030204" pitchFamily="18" charset="0"/>
              </a:rPr>
              <a:t>/</a:t>
            </a:r>
            <a:r>
              <a:rPr lang="en-US" altLang="zh-CN" i="1" kern="0" dirty="0">
                <a:latin typeface="Times New Roman" panose="02020603050405020304" pitchFamily="18" charset="0"/>
                <a:ea typeface="Times New Roman" panose="02020603050405020304" pitchFamily="18" charset="0"/>
                <a:cs typeface="Cambria Math" panose="02040503050406030204" pitchFamily="18" charset="0"/>
              </a:rPr>
              <a:t>s</a:t>
            </a:r>
            <a:r>
              <a:rPr lang="zh-CN" altLang="zh-CN" kern="0" dirty="0">
                <a:latin typeface="Cambria Math" panose="02040503050406030204" pitchFamily="18" charset="0"/>
                <a:cs typeface="宋体" panose="02010600030101010101" pitchFamily="2" charset="-122"/>
              </a:rPr>
              <a:t>的速度从</a:t>
            </a:r>
            <a:r>
              <a:rPr lang="en-US" altLang="zh-CN" kern="0" dirty="0">
                <a:latin typeface="Times New Roman" panose="02020603050405020304" pitchFamily="18" charset="0"/>
                <a:ea typeface="Times New Roman" panose="02020603050405020304" pitchFamily="18" charset="0"/>
                <a:cs typeface="Cambria Math" panose="02040503050406030204" pitchFamily="18" charset="0"/>
              </a:rPr>
              <a:t>5</a:t>
            </a:r>
            <a:r>
              <a:rPr lang="en-US" altLang="zh-CN" i="1" kern="0" dirty="0">
                <a:latin typeface="Times New Roman" panose="02020603050405020304" pitchFamily="18" charset="0"/>
                <a:ea typeface="Times New Roman" panose="02020603050405020304" pitchFamily="18" charset="0"/>
                <a:cs typeface="Cambria Math" panose="02040503050406030204" pitchFamily="18" charset="0"/>
              </a:rPr>
              <a:t>m</a:t>
            </a:r>
            <a:r>
              <a:rPr lang="zh-CN" altLang="zh-CN" kern="0" dirty="0">
                <a:latin typeface="Cambria Math" panose="02040503050406030204" pitchFamily="18" charset="0"/>
                <a:cs typeface="宋体" panose="02010600030101010101" pitchFamily="2" charset="-122"/>
              </a:rPr>
              <a:t>的高度水平抛出，</a:t>
            </a:r>
            <a:r>
              <a:rPr lang="en-US" altLang="zh-CN" kern="0" dirty="0">
                <a:latin typeface="Times New Roman" panose="02020603050405020304" pitchFamily="18" charset="0"/>
                <a:ea typeface="Times New Roman" panose="02020603050405020304" pitchFamily="18" charset="0"/>
                <a:cs typeface="Cambria Math" panose="02040503050406030204" pitchFamily="18" charset="0"/>
              </a:rPr>
              <a:t>(</a:t>
            </a:r>
            <a:r>
              <a:rPr lang="zh-CN" altLang="zh-CN" kern="0" dirty="0">
                <a:latin typeface="Cambria Math" panose="02040503050406030204" pitchFamily="18" charset="0"/>
                <a:cs typeface="宋体" panose="02010600030101010101" pitchFamily="2" charset="-122"/>
              </a:rPr>
              <a:t>不计空气阻力，</a:t>
            </a:r>
            <a:r>
              <a:rPr lang="en-US" altLang="zh-CN" i="1" kern="0" dirty="0">
                <a:latin typeface="Times New Roman" panose="02020603050405020304" pitchFamily="18" charset="0"/>
                <a:ea typeface="Times New Roman" panose="02020603050405020304" pitchFamily="18" charset="0"/>
                <a:cs typeface="Cambria Math" panose="02040503050406030204" pitchFamily="18" charset="0"/>
              </a:rPr>
              <a:t>g</a:t>
            </a:r>
            <a:r>
              <a:rPr lang="en-US" altLang="zh-CN" kern="0" dirty="0">
                <a:latin typeface="Times New Roman" panose="02020603050405020304" pitchFamily="18" charset="0"/>
                <a:ea typeface="Times New Roman" panose="02020603050405020304" pitchFamily="18" charset="0"/>
                <a:cs typeface="Cambria Math" panose="02040503050406030204" pitchFamily="18" charset="0"/>
              </a:rPr>
              <a:t>=10</a:t>
            </a:r>
            <a:r>
              <a:rPr lang="en-US" altLang="zh-CN" i="1" kern="0" dirty="0">
                <a:latin typeface="Times New Roman" panose="02020603050405020304" pitchFamily="18" charset="0"/>
                <a:ea typeface="Times New Roman" panose="02020603050405020304" pitchFamily="18" charset="0"/>
                <a:cs typeface="Cambria Math" panose="02040503050406030204" pitchFamily="18" charset="0"/>
              </a:rPr>
              <a:t>m</a:t>
            </a:r>
            <a:r>
              <a:rPr lang="en-US" altLang="zh-CN" kern="0" dirty="0">
                <a:latin typeface="Times New Roman" panose="02020603050405020304" pitchFamily="18" charset="0"/>
                <a:ea typeface="Times New Roman" panose="02020603050405020304" pitchFamily="18" charset="0"/>
                <a:cs typeface="Cambria Math" panose="02040503050406030204" pitchFamily="18" charset="0"/>
              </a:rPr>
              <a:t>/</a:t>
            </a:r>
            <a:r>
              <a:rPr lang="en-US" altLang="zh-CN" i="1" kern="0" dirty="0">
                <a:latin typeface="Times New Roman" panose="02020603050405020304" pitchFamily="18" charset="0"/>
                <a:ea typeface="Times New Roman" panose="02020603050405020304" pitchFamily="18" charset="0"/>
                <a:cs typeface="Cambria Math" panose="02040503050406030204" pitchFamily="18" charset="0"/>
              </a:rPr>
              <a:t>s</a:t>
            </a:r>
            <a:r>
              <a:rPr lang="en-US" altLang="zh-CN" kern="0" baseline="30000" dirty="0">
                <a:latin typeface="Times New Roman" panose="02020603050405020304" pitchFamily="18" charset="0"/>
                <a:ea typeface="Times New Roman" panose="02020603050405020304" pitchFamily="18" charset="0"/>
                <a:cs typeface="Cambria Math" panose="02040503050406030204" pitchFamily="18" charset="0"/>
              </a:rPr>
              <a:t>2</a:t>
            </a:r>
            <a:r>
              <a:rPr lang="en-US" altLang="zh-CN" kern="0" dirty="0">
                <a:latin typeface="Times New Roman" panose="02020603050405020304" pitchFamily="18" charset="0"/>
                <a:ea typeface="Times New Roman" panose="02020603050405020304" pitchFamily="18" charset="0"/>
                <a:cs typeface="Cambria Math" panose="02040503050406030204" pitchFamily="18" charset="0"/>
              </a:rPr>
              <a:t>) </a:t>
            </a:r>
            <a:endParaRPr lang="zh-CN" altLang="zh-CN" kern="100" dirty="0">
              <a:latin typeface="Cambria Math" panose="02040503050406030204" pitchFamily="18" charset="0"/>
              <a:cs typeface="Cambria Math" panose="02040503050406030204" pitchFamily="18" charset="0"/>
            </a:endParaRPr>
          </a:p>
          <a:p>
            <a:pPr marL="266700" fontAlgn="ctr">
              <a:spcBef>
                <a:spcPts val="1200"/>
              </a:spcBef>
              <a:spcAft>
                <a:spcPts val="1200"/>
              </a:spcAft>
            </a:pPr>
            <a:r>
              <a:rPr lang="en-US" altLang="zh-CN" kern="0" dirty="0">
                <a:latin typeface="Times New Roman" panose="02020603050405020304" pitchFamily="18" charset="0"/>
                <a:ea typeface="Times New Roman" panose="02020603050405020304" pitchFamily="18" charset="0"/>
                <a:cs typeface="Cambria Math" panose="02040503050406030204" pitchFamily="18" charset="0"/>
              </a:rPr>
              <a:t>(1)</a:t>
            </a:r>
            <a:r>
              <a:rPr lang="zh-CN" altLang="zh-CN" kern="0" dirty="0">
                <a:latin typeface="Cambria Math" panose="02040503050406030204" pitchFamily="18" charset="0"/>
                <a:cs typeface="宋体" panose="02010600030101010101" pitchFamily="2" charset="-122"/>
              </a:rPr>
              <a:t>落地时它的速度方向与地面的夹角</a:t>
            </a:r>
            <a:r>
              <a:rPr lang="en-US" altLang="zh-CN" kern="0" dirty="0">
                <a:latin typeface="Times New Roman" panose="02020603050405020304" pitchFamily="18" charset="0"/>
                <a:ea typeface="Times New Roman" panose="02020603050405020304" pitchFamily="18" charset="0"/>
                <a:cs typeface="Cambria Math" panose="02040503050406030204" pitchFamily="18" charset="0"/>
              </a:rPr>
              <a:t>θ</a:t>
            </a:r>
            <a:r>
              <a:rPr lang="zh-CN" altLang="zh-CN" kern="0" dirty="0">
                <a:latin typeface="Cambria Math" panose="02040503050406030204" pitchFamily="18" charset="0"/>
                <a:cs typeface="宋体" panose="02010600030101010101" pitchFamily="2" charset="-122"/>
              </a:rPr>
              <a:t>是多大</a:t>
            </a:r>
            <a:r>
              <a:rPr lang="en-US" altLang="zh-CN" kern="0" dirty="0">
                <a:latin typeface="Times New Roman" panose="02020603050405020304" pitchFamily="18" charset="0"/>
                <a:ea typeface="Times New Roman" panose="02020603050405020304" pitchFamily="18" charset="0"/>
                <a:cs typeface="Cambria Math" panose="02040503050406030204" pitchFamily="18" charset="0"/>
              </a:rPr>
              <a:t>?</a:t>
            </a:r>
            <a:endParaRPr lang="zh-CN" altLang="zh-CN" kern="100" dirty="0">
              <a:latin typeface="Cambria Math" panose="02040503050406030204" pitchFamily="18" charset="0"/>
              <a:cs typeface="Cambria Math" panose="02040503050406030204" pitchFamily="18" charset="0"/>
            </a:endParaRPr>
          </a:p>
          <a:p>
            <a:pPr marL="266700" fontAlgn="ctr">
              <a:spcBef>
                <a:spcPts val="1200"/>
              </a:spcBef>
              <a:spcAft>
                <a:spcPts val="1200"/>
              </a:spcAft>
            </a:pPr>
            <a:r>
              <a:rPr lang="en-US" altLang="zh-CN" kern="0" dirty="0">
                <a:latin typeface="Times New Roman" panose="02020603050405020304" pitchFamily="18" charset="0"/>
                <a:ea typeface="Times New Roman" panose="02020603050405020304" pitchFamily="18" charset="0"/>
                <a:cs typeface="Cambria Math" panose="02040503050406030204" pitchFamily="18" charset="0"/>
              </a:rPr>
              <a:t>(2)</a:t>
            </a:r>
            <a:r>
              <a:rPr lang="zh-CN" altLang="zh-CN" kern="0" dirty="0">
                <a:latin typeface="Cambria Math" panose="02040503050406030204" pitchFamily="18" charset="0"/>
                <a:cs typeface="宋体" panose="02010600030101010101" pitchFamily="2" charset="-122"/>
              </a:rPr>
              <a:t>从抛出到落地物体的位移是多大？</a:t>
            </a:r>
            <a:br>
              <a:rPr lang="en-US" altLang="zh-CN" sz="2400" kern="0" dirty="0">
                <a:latin typeface="Times New Roman" panose="02020603050405020304" pitchFamily="18" charset="0"/>
                <a:ea typeface="Times New Roman" panose="02020603050405020304" pitchFamily="18" charset="0"/>
                <a:cs typeface="Cambria Math" panose="02040503050406030204" pitchFamily="18" charset="0"/>
              </a:rPr>
            </a:br>
            <a:br>
              <a:rPr lang="en-US" altLang="zh-CN" sz="2400" kern="0" dirty="0">
                <a:latin typeface="Times New Roman" panose="02020603050405020304" pitchFamily="18" charset="0"/>
                <a:ea typeface="Times New Roman" panose="02020603050405020304" pitchFamily="18" charset="0"/>
                <a:cs typeface="Cambria Math" panose="02040503050406030204" pitchFamily="18" charset="0"/>
              </a:rPr>
            </a:br>
            <a:br>
              <a:rPr lang="en-US" altLang="zh-CN" sz="2400" kern="0" dirty="0">
                <a:latin typeface="Times New Roman" panose="02020603050405020304" pitchFamily="18" charset="0"/>
                <a:ea typeface="Times New Roman" panose="02020603050405020304" pitchFamily="18" charset="0"/>
                <a:cs typeface="Cambria Math" panose="02040503050406030204" pitchFamily="18" charset="0"/>
              </a:rPr>
            </a:br>
            <a:br>
              <a:rPr lang="en-US" altLang="zh-CN" sz="2400" kern="0" dirty="0">
                <a:latin typeface="Times New Roman" panose="02020603050405020304" pitchFamily="18" charset="0"/>
                <a:ea typeface="Times New Roman" panose="02020603050405020304" pitchFamily="18" charset="0"/>
                <a:cs typeface="Cambria Math" panose="02040503050406030204" pitchFamily="18" charset="0"/>
              </a:rPr>
            </a:br>
            <a:endParaRPr lang="zh-CN" altLang="zh-CN" kern="100" dirty="0">
              <a:latin typeface="Cambria Math" panose="02040503050406030204" pitchFamily="18" charset="0"/>
              <a:cs typeface="Cambria Math" panose="02040503050406030204" pitchFamily="18" charset="0"/>
            </a:endParaRPr>
          </a:p>
          <a:p>
            <a:r>
              <a:rPr lang="en-US" altLang="zh-CN" kern="0" dirty="0">
                <a:cs typeface="宋体" panose="02010600030101010101" pitchFamily="2" charset="-122"/>
              </a:rPr>
              <a:t>17</a:t>
            </a:r>
            <a:r>
              <a:rPr lang="zh-CN" altLang="zh-CN" kern="0" dirty="0">
                <a:cs typeface="宋体" panose="02010600030101010101" pitchFamily="2" charset="-122"/>
              </a:rPr>
              <a:t>如图所示，将一个小球水平抛出，抛出点距水平地面的高度</a:t>
            </a:r>
            <a:r>
              <a:rPr lang="en-US" altLang="zh-CN" i="1" kern="0" dirty="0">
                <a:latin typeface="Times New Roman" panose="02020603050405020304" pitchFamily="18" charset="0"/>
                <a:ea typeface="Times New Roman" panose="02020603050405020304" pitchFamily="18" charset="0"/>
              </a:rPr>
              <a:t>h</a:t>
            </a:r>
            <a:r>
              <a:rPr lang="zh-CN" altLang="zh-CN" kern="0" dirty="0">
                <a:cs typeface="宋体" panose="02010600030101010101" pitchFamily="2" charset="-122"/>
              </a:rPr>
              <a:t>＝</a:t>
            </a:r>
            <a:r>
              <a:rPr lang="en-US" altLang="zh-CN" kern="0" dirty="0">
                <a:latin typeface="Times New Roman" panose="02020603050405020304" pitchFamily="18" charset="0"/>
                <a:ea typeface="Times New Roman" panose="02020603050405020304" pitchFamily="18" charset="0"/>
              </a:rPr>
              <a:t>3.2</a:t>
            </a:r>
            <a:r>
              <a:rPr lang="en-US" altLang="zh-CN" i="1" kern="0" dirty="0">
                <a:latin typeface="Times New Roman" panose="02020603050405020304" pitchFamily="18" charset="0"/>
                <a:ea typeface="Times New Roman" panose="02020603050405020304" pitchFamily="18" charset="0"/>
              </a:rPr>
              <a:t>m</a:t>
            </a:r>
            <a:r>
              <a:rPr lang="zh-CN" altLang="zh-CN" kern="0" dirty="0">
                <a:cs typeface="宋体" panose="02010600030101010101" pitchFamily="2" charset="-122"/>
              </a:rPr>
              <a:t>，小球落地点与抛出点的水平距离</a:t>
            </a:r>
            <a:r>
              <a:rPr lang="en-US" altLang="zh-CN" i="1" kern="0" dirty="0">
                <a:latin typeface="Times New Roman" panose="02020603050405020304" pitchFamily="18" charset="0"/>
                <a:ea typeface="Times New Roman" panose="02020603050405020304" pitchFamily="18" charset="0"/>
              </a:rPr>
              <a:t>x</a:t>
            </a:r>
            <a:r>
              <a:rPr lang="zh-CN" altLang="zh-CN" kern="0" dirty="0">
                <a:cs typeface="宋体" panose="02010600030101010101" pitchFamily="2" charset="-122"/>
              </a:rPr>
              <a:t>＝</a:t>
            </a:r>
            <a:r>
              <a:rPr lang="en-US" altLang="zh-CN" kern="0" dirty="0">
                <a:latin typeface="Times New Roman" panose="02020603050405020304" pitchFamily="18" charset="0"/>
                <a:ea typeface="Times New Roman" panose="02020603050405020304" pitchFamily="18" charset="0"/>
              </a:rPr>
              <a:t>4.8</a:t>
            </a:r>
            <a:r>
              <a:rPr lang="en-US" altLang="zh-CN" i="1" kern="0" dirty="0">
                <a:latin typeface="Times New Roman" panose="02020603050405020304" pitchFamily="18" charset="0"/>
                <a:ea typeface="Times New Roman" panose="02020603050405020304" pitchFamily="18" charset="0"/>
              </a:rPr>
              <a:t>m</a:t>
            </a:r>
            <a:r>
              <a:rPr lang="zh-CN" altLang="zh-CN" kern="0" dirty="0">
                <a:cs typeface="宋体" panose="02010600030101010101" pitchFamily="2" charset="-122"/>
              </a:rPr>
              <a:t>．不计空气阻力，取</a:t>
            </a:r>
            <a:r>
              <a:rPr lang="en-US" altLang="zh-CN" i="1" kern="0" dirty="0">
                <a:latin typeface="Times New Roman" panose="02020603050405020304" pitchFamily="18" charset="0"/>
                <a:ea typeface="Times New Roman" panose="02020603050405020304" pitchFamily="18" charset="0"/>
              </a:rPr>
              <a:t>g</a:t>
            </a:r>
            <a:r>
              <a:rPr lang="zh-CN" altLang="zh-CN" kern="0" dirty="0">
                <a:cs typeface="宋体" panose="02010600030101010101" pitchFamily="2" charset="-122"/>
              </a:rPr>
              <a:t>＝</a:t>
            </a:r>
            <a:r>
              <a:rPr lang="en-US" altLang="zh-CN" kern="0" dirty="0">
                <a:latin typeface="Times New Roman" panose="02020603050405020304" pitchFamily="18" charset="0"/>
                <a:ea typeface="Times New Roman" panose="02020603050405020304" pitchFamily="18" charset="0"/>
              </a:rPr>
              <a:t>10</a:t>
            </a:r>
            <a:r>
              <a:rPr lang="en-US" altLang="zh-CN" i="1" kern="0" dirty="0">
                <a:latin typeface="Times New Roman" panose="02020603050405020304" pitchFamily="18" charset="0"/>
                <a:ea typeface="Times New Roman" panose="02020603050405020304" pitchFamily="18" charset="0"/>
              </a:rPr>
              <a:t>m</a:t>
            </a:r>
            <a:r>
              <a:rPr lang="en-US" altLang="zh-CN" kern="0" dirty="0">
                <a:latin typeface="Times New Roman" panose="02020603050405020304" pitchFamily="18" charset="0"/>
                <a:ea typeface="Times New Roman" panose="02020603050405020304" pitchFamily="18" charset="0"/>
              </a:rPr>
              <a:t>/</a:t>
            </a:r>
            <a:r>
              <a:rPr lang="en-US" altLang="zh-CN" i="1" kern="0" dirty="0">
                <a:latin typeface="Times New Roman" panose="02020603050405020304" pitchFamily="18" charset="0"/>
                <a:ea typeface="Times New Roman" panose="02020603050405020304" pitchFamily="18" charset="0"/>
              </a:rPr>
              <a:t>s</a:t>
            </a:r>
            <a:r>
              <a:rPr lang="en-US" altLang="zh-CN" kern="0" baseline="30000" dirty="0">
                <a:latin typeface="Times New Roman" panose="02020603050405020304" pitchFamily="18" charset="0"/>
                <a:ea typeface="Times New Roman" panose="02020603050405020304" pitchFamily="18" charset="0"/>
              </a:rPr>
              <a:t>2</a:t>
            </a:r>
            <a:r>
              <a:rPr lang="zh-CN" altLang="zh-CN" kern="0" dirty="0">
                <a:cs typeface="宋体" panose="02010600030101010101" pitchFamily="2" charset="-122"/>
              </a:rPr>
              <a:t>．求：</a:t>
            </a:r>
            <a:br>
              <a:rPr lang="en-US" altLang="zh-CN" kern="0" dirty="0">
                <a:cs typeface="宋体" panose="02010600030101010101" pitchFamily="2" charset="-122"/>
              </a:rPr>
            </a:br>
            <a:endParaRPr lang="zh-CN" altLang="en-US" dirty="0"/>
          </a:p>
        </p:txBody>
      </p:sp>
      <p:pic>
        <p:nvPicPr>
          <p:cNvPr id="3" name="图片 2">
            <a:extLst>
              <a:ext uri="{FF2B5EF4-FFF2-40B4-BE49-F238E27FC236}">
                <a16:creationId xmlns:a16="http://schemas.microsoft.com/office/drawing/2014/main" id="{D3F7479E-D043-4665-8BA1-46312DABBF4A}"/>
              </a:ext>
            </a:extLst>
          </p:cNvPr>
          <p:cNvPicPr/>
          <p:nvPr/>
        </p:nvPicPr>
        <p:blipFill>
          <a:blip r:embed="rId2">
            <a:extLst>
              <a:ext uri="{28A0092B-C50C-407E-A947-70E740481C1C}">
                <a14:useLocalDpi xmlns:a14="http://schemas.microsoft.com/office/drawing/2010/main" val="0"/>
              </a:ext>
            </a:extLst>
          </a:blip>
          <a:stretch>
            <a:fillRect/>
          </a:stretch>
        </p:blipFill>
        <p:spPr bwMode="auto">
          <a:xfrm>
            <a:off x="6852911" y="4107855"/>
            <a:ext cx="1728192" cy="1656184"/>
          </a:xfrm>
          <a:prstGeom prst="rect">
            <a:avLst/>
          </a:prstGeom>
          <a:noFill/>
          <a:ln>
            <a:noFill/>
          </a:ln>
        </p:spPr>
      </p:pic>
      <p:sp>
        <p:nvSpPr>
          <p:cNvPr id="4" name="矩形 3">
            <a:extLst>
              <a:ext uri="{FF2B5EF4-FFF2-40B4-BE49-F238E27FC236}">
                <a16:creationId xmlns:a16="http://schemas.microsoft.com/office/drawing/2014/main" id="{AFD17CD2-45AA-473A-BF5E-4CD3D47BFC92}"/>
              </a:ext>
            </a:extLst>
          </p:cNvPr>
          <p:cNvSpPr/>
          <p:nvPr/>
        </p:nvSpPr>
        <p:spPr>
          <a:xfrm>
            <a:off x="827584" y="3843340"/>
            <a:ext cx="4572000" cy="2185214"/>
          </a:xfrm>
          <a:prstGeom prst="rect">
            <a:avLst/>
          </a:prstGeom>
        </p:spPr>
        <p:txBody>
          <a:bodyPr>
            <a:spAutoFit/>
          </a:bodyPr>
          <a:lstStyle/>
          <a:p>
            <a:pPr lvl="0" fontAlgn="ctr">
              <a:spcBef>
                <a:spcPts val="1200"/>
              </a:spcBef>
              <a:spcAft>
                <a:spcPts val="1200"/>
              </a:spcAft>
            </a:pPr>
            <a:r>
              <a:rPr lang="zh-CN" altLang="zh-CN" kern="0" dirty="0">
                <a:latin typeface="Cambria Math" panose="02040503050406030204" pitchFamily="18" charset="0"/>
                <a:cs typeface="宋体" panose="02010600030101010101" pitchFamily="2" charset="-122"/>
              </a:rPr>
              <a:t>（</a:t>
            </a:r>
            <a:r>
              <a:rPr lang="en-US" altLang="zh-CN" kern="0" dirty="0">
                <a:latin typeface="Times New Roman" panose="02020603050405020304" pitchFamily="18" charset="0"/>
                <a:ea typeface="Times New Roman" panose="02020603050405020304" pitchFamily="18" charset="0"/>
                <a:cs typeface="Cambria Math" panose="02040503050406030204" pitchFamily="18" charset="0"/>
              </a:rPr>
              <a:t>1</a:t>
            </a:r>
            <a:r>
              <a:rPr lang="zh-CN" altLang="zh-CN" kern="0" dirty="0">
                <a:latin typeface="Cambria Math" panose="02040503050406030204" pitchFamily="18" charset="0"/>
                <a:cs typeface="宋体" panose="02010600030101010101" pitchFamily="2" charset="-122"/>
              </a:rPr>
              <a:t>）小球从抛出到落地经历的时间</a:t>
            </a:r>
            <a:r>
              <a:rPr lang="en-US" altLang="zh-CN" i="1" kern="0" dirty="0">
                <a:latin typeface="Times New Roman" panose="02020603050405020304" pitchFamily="18" charset="0"/>
                <a:ea typeface="Times New Roman" panose="02020603050405020304" pitchFamily="18" charset="0"/>
                <a:cs typeface="Cambria Math" panose="02040503050406030204" pitchFamily="18" charset="0"/>
              </a:rPr>
              <a:t>t</a:t>
            </a:r>
            <a:r>
              <a:rPr lang="zh-CN" altLang="zh-CN" kern="0" dirty="0">
                <a:latin typeface="Cambria Math" panose="02040503050406030204" pitchFamily="18" charset="0"/>
                <a:cs typeface="宋体" panose="02010600030101010101" pitchFamily="2" charset="-122"/>
              </a:rPr>
              <a:t>；</a:t>
            </a:r>
            <a:br>
              <a:rPr lang="en-US" altLang="zh-CN" kern="0" dirty="0">
                <a:latin typeface="Cambria Math" panose="02040503050406030204" pitchFamily="18" charset="0"/>
                <a:cs typeface="宋体" panose="02010600030101010101" pitchFamily="2" charset="-122"/>
              </a:rPr>
            </a:br>
            <a:r>
              <a:rPr lang="zh-CN" altLang="zh-CN" kern="0" dirty="0">
                <a:latin typeface="Cambria Math" panose="02040503050406030204" pitchFamily="18" charset="0"/>
                <a:cs typeface="宋体" panose="02010600030101010101" pitchFamily="2" charset="-122"/>
              </a:rPr>
              <a:t>（</a:t>
            </a:r>
            <a:r>
              <a:rPr lang="en-US" altLang="zh-CN" kern="0" dirty="0">
                <a:latin typeface="Times New Roman" panose="02020603050405020304" pitchFamily="18" charset="0"/>
                <a:ea typeface="Times New Roman" panose="02020603050405020304" pitchFamily="18" charset="0"/>
                <a:cs typeface="Cambria Math" panose="02040503050406030204" pitchFamily="18" charset="0"/>
              </a:rPr>
              <a:t>2</a:t>
            </a:r>
            <a:r>
              <a:rPr lang="zh-CN" altLang="zh-CN" kern="0" dirty="0">
                <a:latin typeface="Cambria Math" panose="02040503050406030204" pitchFamily="18" charset="0"/>
                <a:cs typeface="宋体" panose="02010600030101010101" pitchFamily="2" charset="-122"/>
              </a:rPr>
              <a:t>）小球抛出时的速度大小</a:t>
            </a:r>
            <a:r>
              <a:rPr lang="en-US" altLang="zh-CN" i="1" kern="0" dirty="0">
                <a:latin typeface="Times New Roman" panose="02020603050405020304" pitchFamily="18" charset="0"/>
                <a:ea typeface="Times New Roman" panose="02020603050405020304" pitchFamily="18" charset="0"/>
                <a:cs typeface="Cambria Math" panose="02040503050406030204" pitchFamily="18" charset="0"/>
              </a:rPr>
              <a:t>V</a:t>
            </a:r>
            <a:r>
              <a:rPr lang="en-US" altLang="zh-CN" kern="0" baseline="-25000" dirty="0">
                <a:latin typeface="Times New Roman" panose="02020603050405020304" pitchFamily="18" charset="0"/>
                <a:ea typeface="Times New Roman" panose="02020603050405020304" pitchFamily="18" charset="0"/>
                <a:cs typeface="Cambria Math" panose="02040503050406030204" pitchFamily="18" charset="0"/>
              </a:rPr>
              <a:t>0</a:t>
            </a:r>
            <a:r>
              <a:rPr lang="zh-CN" altLang="zh-CN" kern="0" dirty="0">
                <a:latin typeface="Cambria Math" panose="02040503050406030204" pitchFamily="18" charset="0"/>
                <a:cs typeface="宋体" panose="02010600030101010101" pitchFamily="2" charset="-122"/>
              </a:rPr>
              <a:t>；</a:t>
            </a:r>
            <a:endParaRPr lang="zh-CN" altLang="zh-CN" kern="100" dirty="0">
              <a:latin typeface="Cambria Math" panose="02040503050406030204" pitchFamily="18" charset="0"/>
              <a:cs typeface="Cambria Math" panose="02040503050406030204" pitchFamily="18" charset="0"/>
            </a:endParaRPr>
          </a:p>
          <a:p>
            <a:r>
              <a:rPr lang="zh-CN" altLang="zh-CN" kern="0" dirty="0">
                <a:cs typeface="宋体" panose="02010600030101010101" pitchFamily="2" charset="-122"/>
              </a:rPr>
              <a:t>（</a:t>
            </a:r>
            <a:r>
              <a:rPr lang="en-US" altLang="zh-CN" kern="0" dirty="0">
                <a:latin typeface="Times New Roman" panose="02020603050405020304" pitchFamily="18" charset="0"/>
                <a:ea typeface="Times New Roman" panose="02020603050405020304" pitchFamily="18" charset="0"/>
              </a:rPr>
              <a:t>3</a:t>
            </a:r>
            <a:r>
              <a:rPr lang="zh-CN" altLang="zh-CN" kern="0" dirty="0">
                <a:cs typeface="宋体" panose="02010600030101010101" pitchFamily="2" charset="-122"/>
              </a:rPr>
              <a:t>）小球落地时的速度大小</a:t>
            </a:r>
            <a:r>
              <a:rPr lang="en-US" altLang="zh-CN" i="1" kern="0" dirty="0">
                <a:latin typeface="Times New Roman" panose="02020603050405020304" pitchFamily="18" charset="0"/>
                <a:ea typeface="Times New Roman" panose="02020603050405020304" pitchFamily="18" charset="0"/>
              </a:rPr>
              <a:t>V</a:t>
            </a:r>
            <a:r>
              <a:rPr lang="zh-CN" altLang="zh-CN" kern="0" dirty="0">
                <a:cs typeface="宋体" panose="02010600030101010101" pitchFamily="2" charset="-122"/>
              </a:rPr>
              <a:t>．</a:t>
            </a:r>
            <a:br>
              <a:rPr lang="en-US" altLang="zh-CN" sz="2400" kern="0" dirty="0">
                <a:latin typeface="Times New Roman" panose="02020603050405020304" pitchFamily="18" charset="0"/>
                <a:ea typeface="Times New Roman" panose="02020603050405020304" pitchFamily="18" charset="0"/>
              </a:rPr>
            </a:br>
            <a:br>
              <a:rPr lang="en-US" altLang="zh-CN" sz="2400" kern="0" dirty="0">
                <a:latin typeface="Times New Roman" panose="02020603050405020304" pitchFamily="18" charset="0"/>
                <a:ea typeface="Times New Roman" panose="02020603050405020304" pitchFamily="18" charset="0"/>
              </a:rPr>
            </a:br>
            <a:br>
              <a:rPr lang="en-US" altLang="zh-CN" sz="2400" kern="0" dirty="0">
                <a:latin typeface="Times New Roman" panose="02020603050405020304" pitchFamily="18" charset="0"/>
                <a:ea typeface="Times New Roman" panose="02020603050405020304" pitchFamily="18" charset="0"/>
              </a:rPr>
            </a:br>
            <a:endParaRPr lang="zh-CN" altLang="en-US" dirty="0"/>
          </a:p>
        </p:txBody>
      </p:sp>
    </p:spTree>
    <p:extLst>
      <p:ext uri="{BB962C8B-B14F-4D97-AF65-F5344CB8AC3E}">
        <p14:creationId xmlns:p14="http://schemas.microsoft.com/office/powerpoint/2010/main" val="32084061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8">
            <a:extLst>
              <a:ext uri="{FF2B5EF4-FFF2-40B4-BE49-F238E27FC236}">
                <a16:creationId xmlns:a16="http://schemas.microsoft.com/office/drawing/2014/main" id="{353B7883-F876-4C08-B8D4-30276DE1C932}"/>
              </a:ext>
            </a:extLst>
          </p:cNvPr>
          <p:cNvSpPr txBox="1">
            <a:spLocks noChangeArrowheads="1"/>
          </p:cNvSpPr>
          <p:nvPr/>
        </p:nvSpPr>
        <p:spPr bwMode="auto">
          <a:xfrm>
            <a:off x="323528" y="260648"/>
            <a:ext cx="75438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kumimoji="1" lang="zh-CN" altLang="en-US" sz="2400" b="1" dirty="0">
                <a:latin typeface="Times New Roman" panose="02020603050405020304" pitchFamily="18" charset="0"/>
              </a:rPr>
              <a:t>分运动与合运动</a:t>
            </a:r>
            <a:r>
              <a:rPr kumimoji="1" lang="en-US" altLang="zh-CN" sz="2400" b="1" dirty="0">
                <a:latin typeface="Times New Roman" panose="02020603050405020304" pitchFamily="18" charset="0"/>
              </a:rPr>
              <a:t>——</a:t>
            </a:r>
            <a:r>
              <a:rPr kumimoji="1" lang="zh-CN" altLang="en-US" sz="2400" b="1" dirty="0">
                <a:latin typeface="Times New Roman" panose="02020603050405020304" pitchFamily="18" charset="0"/>
              </a:rPr>
              <a:t>深入理解</a:t>
            </a:r>
          </a:p>
        </p:txBody>
      </p:sp>
      <p:sp>
        <p:nvSpPr>
          <p:cNvPr id="3" name="Text Box 8">
            <a:extLst>
              <a:ext uri="{FF2B5EF4-FFF2-40B4-BE49-F238E27FC236}">
                <a16:creationId xmlns:a16="http://schemas.microsoft.com/office/drawing/2014/main" id="{79E4A798-2CFF-46DD-AC99-19D818FB454F}"/>
              </a:ext>
            </a:extLst>
          </p:cNvPr>
          <p:cNvSpPr txBox="1">
            <a:spLocks noChangeArrowheads="1"/>
          </p:cNvSpPr>
          <p:nvPr/>
        </p:nvSpPr>
        <p:spPr bwMode="auto">
          <a:xfrm>
            <a:off x="323528" y="908720"/>
            <a:ext cx="75438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kumimoji="1" lang="en-US" altLang="zh-CN" sz="2400" b="1" dirty="0">
                <a:latin typeface="Times New Roman" panose="02020603050405020304" pitchFamily="18" charset="0"/>
              </a:rPr>
              <a:t>1</a:t>
            </a:r>
            <a:r>
              <a:rPr kumimoji="1" lang="zh-CN" altLang="en-US" sz="2400" b="1" dirty="0">
                <a:latin typeface="Times New Roman" panose="02020603050405020304" pitchFamily="18" charset="0"/>
              </a:rPr>
              <a:t>、初速度为</a:t>
            </a:r>
            <a:r>
              <a:rPr kumimoji="1" lang="en-US" altLang="zh-CN" sz="2400" b="1" dirty="0">
                <a:latin typeface="Times New Roman" panose="02020603050405020304" pitchFamily="18" charset="0"/>
              </a:rPr>
              <a:t>V</a:t>
            </a:r>
            <a:r>
              <a:rPr kumimoji="1" lang="en-US" altLang="zh-CN" sz="2400" b="1" baseline="-25000" dirty="0">
                <a:latin typeface="Times New Roman" panose="02020603050405020304" pitchFamily="18" charset="0"/>
              </a:rPr>
              <a:t>0</a:t>
            </a:r>
            <a:r>
              <a:rPr kumimoji="1" lang="en-US" altLang="zh-CN" sz="2400" b="1" dirty="0">
                <a:latin typeface="Times New Roman" panose="02020603050405020304" pitchFamily="18" charset="0"/>
              </a:rPr>
              <a:t>  </a:t>
            </a:r>
            <a:r>
              <a:rPr kumimoji="1" lang="zh-CN" altLang="en-US" sz="2400" b="1" dirty="0">
                <a:latin typeface="Times New Roman" panose="02020603050405020304" pitchFamily="18" charset="0"/>
              </a:rPr>
              <a:t>的匀加速直线运动可看作</a:t>
            </a:r>
            <a:r>
              <a:rPr kumimoji="1" lang="en-US" altLang="zh-CN" sz="2400" b="1" dirty="0">
                <a:latin typeface="Times New Roman" panose="02020603050405020304" pitchFamily="18" charset="0"/>
              </a:rPr>
              <a:t>——</a:t>
            </a:r>
            <a:endParaRPr kumimoji="1" lang="zh-CN" altLang="en-US" sz="2400" b="1" baseline="-25000" dirty="0">
              <a:latin typeface="Times New Roman" panose="02020603050405020304" pitchFamily="18" charset="0"/>
            </a:endParaRPr>
          </a:p>
        </p:txBody>
      </p:sp>
      <p:sp>
        <p:nvSpPr>
          <p:cNvPr id="4" name="Text Box 8">
            <a:extLst>
              <a:ext uri="{FF2B5EF4-FFF2-40B4-BE49-F238E27FC236}">
                <a16:creationId xmlns:a16="http://schemas.microsoft.com/office/drawing/2014/main" id="{2A2FD115-9D0F-4090-933F-4B6C70D21FEE}"/>
              </a:ext>
            </a:extLst>
          </p:cNvPr>
          <p:cNvSpPr txBox="1">
            <a:spLocks noChangeArrowheads="1"/>
          </p:cNvSpPr>
          <p:nvPr/>
        </p:nvSpPr>
        <p:spPr bwMode="auto">
          <a:xfrm>
            <a:off x="323528" y="1599064"/>
            <a:ext cx="75438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kumimoji="1" lang="en-US" altLang="zh-CN" sz="2400" b="1" dirty="0">
                <a:latin typeface="Times New Roman" panose="02020603050405020304" pitchFamily="18" charset="0"/>
              </a:rPr>
              <a:t>2</a:t>
            </a:r>
            <a:r>
              <a:rPr kumimoji="1" lang="zh-CN" altLang="en-US" sz="2400" b="1" dirty="0">
                <a:latin typeface="Times New Roman" panose="02020603050405020304" pitchFamily="18" charset="0"/>
              </a:rPr>
              <a:t>、不在同一直线的两个匀速直线运动的合运动为</a:t>
            </a:r>
            <a:endParaRPr kumimoji="1" lang="zh-CN" altLang="en-US" sz="2400" b="1" baseline="-25000" dirty="0">
              <a:latin typeface="Times New Roman" panose="02020603050405020304" pitchFamily="18" charset="0"/>
            </a:endParaRPr>
          </a:p>
        </p:txBody>
      </p:sp>
      <p:sp>
        <p:nvSpPr>
          <p:cNvPr id="5" name="Text Box 8">
            <a:extLst>
              <a:ext uri="{FF2B5EF4-FFF2-40B4-BE49-F238E27FC236}">
                <a16:creationId xmlns:a16="http://schemas.microsoft.com/office/drawing/2014/main" id="{89C031CC-1782-4AF5-A66E-341FB8FFCBE4}"/>
              </a:ext>
            </a:extLst>
          </p:cNvPr>
          <p:cNvSpPr txBox="1">
            <a:spLocks noChangeArrowheads="1"/>
          </p:cNvSpPr>
          <p:nvPr/>
        </p:nvSpPr>
        <p:spPr bwMode="auto">
          <a:xfrm>
            <a:off x="5372100" y="2060729"/>
            <a:ext cx="75438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kumimoji="1" lang="zh-CN" altLang="en-US" sz="4800" b="1" baseline="-25000" dirty="0">
                <a:solidFill>
                  <a:srgbClr val="FF0000"/>
                </a:solidFill>
                <a:latin typeface="Times New Roman" panose="02020603050405020304" pitchFamily="18" charset="0"/>
              </a:rPr>
              <a:t>匀速直线运动</a:t>
            </a:r>
          </a:p>
        </p:txBody>
      </p:sp>
      <p:sp>
        <p:nvSpPr>
          <p:cNvPr id="6" name="Text Box 8">
            <a:extLst>
              <a:ext uri="{FF2B5EF4-FFF2-40B4-BE49-F238E27FC236}">
                <a16:creationId xmlns:a16="http://schemas.microsoft.com/office/drawing/2014/main" id="{EDFBD22F-33D8-4E01-85D8-83C1B9B1F6B9}"/>
              </a:ext>
            </a:extLst>
          </p:cNvPr>
          <p:cNvSpPr txBox="1">
            <a:spLocks noChangeArrowheads="1"/>
          </p:cNvSpPr>
          <p:nvPr/>
        </p:nvSpPr>
        <p:spPr bwMode="auto">
          <a:xfrm>
            <a:off x="323528" y="2679283"/>
            <a:ext cx="75438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kumimoji="1" lang="en-US" altLang="zh-CN" sz="2400" b="1" dirty="0">
                <a:latin typeface="Times New Roman" panose="02020603050405020304" pitchFamily="18" charset="0"/>
              </a:rPr>
              <a:t>3</a:t>
            </a:r>
            <a:r>
              <a:rPr kumimoji="1" lang="zh-CN" altLang="en-US" sz="2400" b="1" dirty="0">
                <a:latin typeface="Times New Roman" panose="02020603050405020304" pitchFamily="18" charset="0"/>
              </a:rPr>
              <a:t>、不在同一直线的匀速直线运动与匀变速直线运动的合运动为：</a:t>
            </a:r>
            <a:endParaRPr kumimoji="1" lang="zh-CN" altLang="en-US" sz="2400" b="1" baseline="-25000" dirty="0">
              <a:latin typeface="Times New Roman" panose="02020603050405020304" pitchFamily="18" charset="0"/>
            </a:endParaRPr>
          </a:p>
        </p:txBody>
      </p:sp>
      <p:sp>
        <p:nvSpPr>
          <p:cNvPr id="7" name="Text Box 8">
            <a:extLst>
              <a:ext uri="{FF2B5EF4-FFF2-40B4-BE49-F238E27FC236}">
                <a16:creationId xmlns:a16="http://schemas.microsoft.com/office/drawing/2014/main" id="{2763E540-89D9-458D-BAF7-F7369AF80B4B}"/>
              </a:ext>
            </a:extLst>
          </p:cNvPr>
          <p:cNvSpPr txBox="1">
            <a:spLocks noChangeArrowheads="1"/>
          </p:cNvSpPr>
          <p:nvPr/>
        </p:nvSpPr>
        <p:spPr bwMode="auto">
          <a:xfrm>
            <a:off x="5148064" y="3341296"/>
            <a:ext cx="75438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kumimoji="1" lang="zh-CN" altLang="en-US" sz="4800" b="1" baseline="-25000" dirty="0">
                <a:solidFill>
                  <a:srgbClr val="FF0000"/>
                </a:solidFill>
                <a:latin typeface="Times New Roman" panose="02020603050405020304" pitchFamily="18" charset="0"/>
              </a:rPr>
              <a:t>匀变速曲线运动</a:t>
            </a:r>
          </a:p>
        </p:txBody>
      </p:sp>
      <p:sp>
        <p:nvSpPr>
          <p:cNvPr id="8" name="Text Box 8">
            <a:extLst>
              <a:ext uri="{FF2B5EF4-FFF2-40B4-BE49-F238E27FC236}">
                <a16:creationId xmlns:a16="http://schemas.microsoft.com/office/drawing/2014/main" id="{E532194B-6AD5-44F8-909F-0A5A25711A73}"/>
              </a:ext>
            </a:extLst>
          </p:cNvPr>
          <p:cNvSpPr txBox="1">
            <a:spLocks noChangeArrowheads="1"/>
          </p:cNvSpPr>
          <p:nvPr/>
        </p:nvSpPr>
        <p:spPr bwMode="auto">
          <a:xfrm>
            <a:off x="467544" y="4108572"/>
            <a:ext cx="75438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kumimoji="1" lang="en-US" altLang="zh-CN" sz="2400" b="1" dirty="0">
                <a:latin typeface="Times New Roman" panose="02020603050405020304" pitchFamily="18" charset="0"/>
              </a:rPr>
              <a:t>4</a:t>
            </a:r>
            <a:r>
              <a:rPr kumimoji="1" lang="zh-CN" altLang="en-US" sz="2400" b="1" dirty="0">
                <a:latin typeface="Times New Roman" panose="02020603050405020304" pitchFamily="18" charset="0"/>
              </a:rPr>
              <a:t>、不在同一直线的匀变速直线运动与匀变速直线运动的合运动为：</a:t>
            </a:r>
            <a:endParaRPr kumimoji="1" lang="zh-CN" altLang="en-US" sz="2400" b="1" baseline="-25000" dirty="0">
              <a:latin typeface="Times New Roman" panose="02020603050405020304" pitchFamily="18" charset="0"/>
            </a:endParaRPr>
          </a:p>
        </p:txBody>
      </p:sp>
      <p:sp>
        <p:nvSpPr>
          <p:cNvPr id="9" name="Text Box 8">
            <a:extLst>
              <a:ext uri="{FF2B5EF4-FFF2-40B4-BE49-F238E27FC236}">
                <a16:creationId xmlns:a16="http://schemas.microsoft.com/office/drawing/2014/main" id="{2100C22F-96A8-49B0-942C-199786CFEA8E}"/>
              </a:ext>
            </a:extLst>
          </p:cNvPr>
          <p:cNvSpPr txBox="1">
            <a:spLocks noChangeArrowheads="1"/>
          </p:cNvSpPr>
          <p:nvPr/>
        </p:nvSpPr>
        <p:spPr bwMode="auto">
          <a:xfrm>
            <a:off x="2123728" y="4997098"/>
            <a:ext cx="75438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kumimoji="1" lang="zh-CN" altLang="en-US" sz="4800" b="1" baseline="-25000" dirty="0">
                <a:solidFill>
                  <a:srgbClr val="FF0000"/>
                </a:solidFill>
                <a:latin typeface="Times New Roman" panose="02020603050405020304" pitchFamily="18" charset="0"/>
              </a:rPr>
              <a:t>匀变速曲线运动或匀变速直线运动</a:t>
            </a:r>
          </a:p>
        </p:txBody>
      </p:sp>
    </p:spTree>
    <p:extLst>
      <p:ext uri="{BB962C8B-B14F-4D97-AF65-F5344CB8AC3E}">
        <p14:creationId xmlns:p14="http://schemas.microsoft.com/office/powerpoint/2010/main" val="3630696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42"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out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42"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42"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Horizontal)">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42"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barn(outHorizontal)">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42"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barn(outHorizontal)">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42"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barn(outHorizontal)">
                                      <p:cBhvr>
                                        <p:cTn id="37" dur="5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42"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barn(outHorizontal)">
                                      <p:cBhvr>
                                        <p:cTn id="4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P spid="3" grpId="0" autoUpdateAnimBg="0"/>
      <p:bldP spid="4" grpId="0" autoUpdateAnimBg="0"/>
      <p:bldP spid="5" grpId="0" autoUpdateAnimBg="0"/>
      <p:bldP spid="6" grpId="0" autoUpdateAnimBg="0"/>
      <p:bldP spid="7" grpId="0" autoUpdateAnimBg="0"/>
      <p:bldP spid="8" grpId="0" autoUpdateAnimBg="0"/>
      <p:bldP spid="9"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3250" name="Rectangle 2"/>
          <p:cNvSpPr>
            <a:spLocks noGrp="1"/>
          </p:cNvSpPr>
          <p:nvPr>
            <p:ph type="title"/>
          </p:nvPr>
        </p:nvSpPr>
        <p:spPr>
          <a:xfrm>
            <a:off x="381000" y="614363"/>
            <a:ext cx="8534400" cy="5029200"/>
          </a:xfrm>
          <a:ln/>
        </p:spPr>
        <p:txBody>
          <a:bodyPr vert="horz" wrap="square" lIns="91440" tIns="45720" rIns="91440" bIns="45720" anchor="b"/>
          <a:lstStyle/>
          <a:p>
            <a:pPr eaLnBrk="1" hangingPunct="1"/>
            <a:r>
              <a:rPr lang="zh-CN" altLang="en-US" sz="2900" dirty="0">
                <a:latin typeface="宋体" panose="02010600030101010101" pitchFamily="2" charset="-122"/>
              </a:rPr>
              <a:t>例：</a:t>
            </a:r>
            <a:r>
              <a:rPr lang="zh-CN" altLang="en-US" sz="2900" b="0" dirty="0">
                <a:latin typeface="宋体" panose="02010600030101010101" pitchFamily="2" charset="-122"/>
              </a:rPr>
              <a:t>一架飞机水平匀速飞行，从飞机上每隔</a:t>
            </a:r>
            <a:r>
              <a:rPr lang="en-US" altLang="zh-CN" sz="2900" b="0" dirty="0">
                <a:latin typeface="宋体" panose="02010600030101010101" pitchFamily="2" charset="-122"/>
              </a:rPr>
              <a:t>1</a:t>
            </a:r>
            <a:r>
              <a:rPr lang="zh-CN" altLang="en-US" sz="2900" b="0" dirty="0">
                <a:latin typeface="宋体" panose="02010600030101010101" pitchFamily="2" charset="-122"/>
              </a:rPr>
              <a:t>秒释放一个铁球，先后释放</a:t>
            </a:r>
            <a:r>
              <a:rPr lang="en-US" altLang="zh-CN" sz="2900" b="0" dirty="0">
                <a:latin typeface="宋体" panose="02010600030101010101" pitchFamily="2" charset="-122"/>
              </a:rPr>
              <a:t>4</a:t>
            </a:r>
            <a:r>
              <a:rPr lang="zh-CN" altLang="en-US" sz="2900" b="0" dirty="0">
                <a:latin typeface="宋体" panose="02010600030101010101" pitchFamily="2" charset="-122"/>
              </a:rPr>
              <a:t>个，若不计空气阻力，则</a:t>
            </a:r>
            <a:r>
              <a:rPr lang="en-US" altLang="zh-CN" sz="2900" b="0" dirty="0">
                <a:latin typeface="宋体" panose="02010600030101010101" pitchFamily="2" charset="-122"/>
              </a:rPr>
              <a:t>4</a:t>
            </a:r>
            <a:r>
              <a:rPr lang="zh-CN" altLang="en-US" sz="2900" b="0" dirty="0">
                <a:latin typeface="宋体" panose="02010600030101010101" pitchFamily="2" charset="-122"/>
              </a:rPr>
              <a:t>个球（     ） </a:t>
            </a:r>
            <a:br>
              <a:rPr lang="zh-CN" altLang="en-US" sz="2900" b="0" dirty="0">
                <a:latin typeface="宋体" panose="02010600030101010101" pitchFamily="2" charset="-122"/>
              </a:rPr>
            </a:br>
            <a:r>
              <a:rPr lang="zh-CN" altLang="en-US" sz="2900" b="0" dirty="0">
                <a:latin typeface="宋体" panose="02010600030101010101" pitchFamily="2" charset="-122"/>
              </a:rPr>
              <a:t>   </a:t>
            </a:r>
            <a:r>
              <a:rPr lang="en-US" altLang="zh-CN" sz="2900" b="0" dirty="0">
                <a:latin typeface="宋体" panose="02010600030101010101" pitchFamily="2" charset="-122"/>
              </a:rPr>
              <a:t>A</a:t>
            </a:r>
            <a:r>
              <a:rPr lang="zh-CN" altLang="en-US" sz="2900" b="0" dirty="0">
                <a:latin typeface="宋体" panose="02010600030101010101" pitchFamily="2" charset="-122"/>
              </a:rPr>
              <a:t>、在空中任何时刻总是排成抛物线，它们的落地点是等间距的</a:t>
            </a:r>
            <a:br>
              <a:rPr lang="zh-CN" altLang="en-US" sz="2900" b="0" dirty="0">
                <a:latin typeface="宋体" panose="02010600030101010101" pitchFamily="2" charset="-122"/>
              </a:rPr>
            </a:br>
            <a:r>
              <a:rPr lang="zh-CN" altLang="en-US" sz="2900" b="0" dirty="0">
                <a:latin typeface="宋体" panose="02010600030101010101" pitchFamily="2" charset="-122"/>
              </a:rPr>
              <a:t>   </a:t>
            </a:r>
            <a:r>
              <a:rPr lang="en-US" altLang="zh-CN" sz="2900" b="0" dirty="0">
                <a:latin typeface="宋体" panose="02010600030101010101" pitchFamily="2" charset="-122"/>
              </a:rPr>
              <a:t>B</a:t>
            </a:r>
            <a:r>
              <a:rPr lang="zh-CN" altLang="en-US" sz="2900" b="0" dirty="0">
                <a:latin typeface="宋体" panose="02010600030101010101" pitchFamily="2" charset="-122"/>
              </a:rPr>
              <a:t>、在空中任何时刻总是排成抛物线，它们的落地点不是等间距的</a:t>
            </a:r>
            <a:br>
              <a:rPr lang="zh-CN" altLang="en-US" sz="2900" b="0" dirty="0">
                <a:latin typeface="宋体" panose="02010600030101010101" pitchFamily="2" charset="-122"/>
              </a:rPr>
            </a:br>
            <a:r>
              <a:rPr lang="zh-CN" altLang="en-US" sz="2900" b="0" dirty="0">
                <a:latin typeface="宋体" panose="02010600030101010101" pitchFamily="2" charset="-122"/>
              </a:rPr>
              <a:t>   </a:t>
            </a:r>
            <a:r>
              <a:rPr lang="en-US" altLang="zh-CN" sz="2900" b="0" dirty="0">
                <a:latin typeface="宋体" panose="02010600030101010101" pitchFamily="2" charset="-122"/>
              </a:rPr>
              <a:t>C</a:t>
            </a:r>
            <a:r>
              <a:rPr lang="zh-CN" altLang="en-US" sz="2900" b="0" dirty="0">
                <a:latin typeface="宋体" panose="02010600030101010101" pitchFamily="2" charset="-122"/>
              </a:rPr>
              <a:t>、在空中任何时刻总在飞机的正下方排成竖直的直线，它们的落地点是等间距的</a:t>
            </a:r>
            <a:br>
              <a:rPr lang="zh-CN" altLang="en-US" sz="2900" b="0" dirty="0">
                <a:latin typeface="宋体" panose="02010600030101010101" pitchFamily="2" charset="-122"/>
              </a:rPr>
            </a:br>
            <a:r>
              <a:rPr lang="zh-CN" altLang="en-US" sz="2900" b="0" dirty="0">
                <a:latin typeface="宋体" panose="02010600030101010101" pitchFamily="2" charset="-122"/>
              </a:rPr>
              <a:t>   </a:t>
            </a:r>
            <a:r>
              <a:rPr lang="en-US" altLang="zh-CN" sz="2900" b="0" dirty="0">
                <a:latin typeface="宋体" panose="02010600030101010101" pitchFamily="2" charset="-122"/>
              </a:rPr>
              <a:t>D</a:t>
            </a:r>
            <a:r>
              <a:rPr lang="zh-CN" altLang="en-US" sz="2900" b="0" dirty="0">
                <a:latin typeface="宋体" panose="02010600030101010101" pitchFamily="2" charset="-122"/>
              </a:rPr>
              <a:t>、在空中任何时刻总在飞机的正下方排成竖直的直线，它们的落地点是不等间距的</a:t>
            </a:r>
          </a:p>
        </p:txBody>
      </p:sp>
      <p:sp>
        <p:nvSpPr>
          <p:cNvPr id="53251" name="Text Box 3"/>
          <p:cNvSpPr txBox="1"/>
          <p:nvPr/>
        </p:nvSpPr>
        <p:spPr>
          <a:xfrm>
            <a:off x="1828800" y="1681163"/>
            <a:ext cx="504825" cy="519112"/>
          </a:xfrm>
          <a:prstGeom prst="rect">
            <a:avLst/>
          </a:prstGeom>
          <a:noFill/>
          <a:ln w="9525">
            <a:noFill/>
          </a:ln>
        </p:spPr>
        <p:txBody>
          <a:bodyPr anchor="t">
            <a:spAutoFit/>
          </a:bodyPr>
          <a:lstStyle/>
          <a:p>
            <a:pPr>
              <a:spcBef>
                <a:spcPct val="50000"/>
              </a:spcBef>
            </a:pPr>
            <a:r>
              <a:rPr lang="en-US" altLang="zh-CN" sz="2800" b="1" dirty="0">
                <a:solidFill>
                  <a:srgbClr val="FF0000"/>
                </a:solidFill>
                <a:latin typeface="Arial" panose="020B0604020202020204" pitchFamily="34" charset="0"/>
                <a:ea typeface="宋体" panose="02010600030101010101" pitchFamily="2" charset="-122"/>
              </a:rPr>
              <a:t>C</a:t>
            </a:r>
          </a:p>
        </p:txBody>
      </p:sp>
      <p:sp>
        <p:nvSpPr>
          <p:cNvPr id="35843" name="AutoShape 6">
            <a:hlinkClick r:id="rId2"/>
          </p:cNvPr>
          <p:cNvSpPr/>
          <p:nvPr/>
        </p:nvSpPr>
        <p:spPr>
          <a:xfrm>
            <a:off x="8194675" y="5992813"/>
            <a:ext cx="415925" cy="407987"/>
          </a:xfrm>
          <a:prstGeom prst="actionButtonForwardNext">
            <a:avLst/>
          </a:prstGeom>
          <a:solidFill>
            <a:srgbClr val="FF0000"/>
          </a:solidFill>
          <a:ln w="9525">
            <a:noFill/>
          </a:ln>
        </p:spPr>
        <p:txBody>
          <a:bodyPr anchor="t">
            <a:spAutoFit/>
          </a:bodyPr>
          <a:lstStyle/>
          <a:p>
            <a:pPr>
              <a:spcBef>
                <a:spcPct val="50000"/>
              </a:spcBef>
            </a:pPr>
            <a:endParaRPr lang="zh-CN" altLang="zh-CN" dirty="0">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3250"/>
                                        </p:tgtEl>
                                        <p:attrNameLst>
                                          <p:attrName>style.visibility</p:attrName>
                                        </p:attrNameLst>
                                      </p:cBhvr>
                                      <p:to>
                                        <p:strVal val="visible"/>
                                      </p:to>
                                    </p:set>
                                    <p:animEffect transition="in" filter="blinds(horizontal)">
                                      <p:cBhvr>
                                        <p:cTn id="7" dur="500"/>
                                        <p:tgtEl>
                                          <p:spTgt spid="53250"/>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532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p:bldP spid="53251" grpId="0"/>
    </p:bldLst>
  </p:timing>
</p:sld>
</file>

<file path=ppt/theme/theme1.xml><?xml version="1.0" encoding="utf-8"?>
<a:theme xmlns:a="http://schemas.openxmlformats.org/drawingml/2006/main" name="Network">
  <a:themeElements>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fontScheme name="Network">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Network</Template>
  <TotalTime>152</TotalTime>
  <Words>2772</Words>
  <Application>Microsoft Office PowerPoint</Application>
  <PresentationFormat>全屏显示(4:3)</PresentationFormat>
  <Paragraphs>239</Paragraphs>
  <Slides>33</Slides>
  <Notes>0</Notes>
  <HiddenSlides>0</HiddenSlides>
  <MMClips>0</MMClips>
  <ScaleCrop>false</ScaleCrop>
  <HeadingPairs>
    <vt:vector size="8" baseType="variant">
      <vt:variant>
        <vt:lpstr>已用的字体</vt:lpstr>
      </vt:variant>
      <vt:variant>
        <vt:i4>11</vt:i4>
      </vt:variant>
      <vt:variant>
        <vt:lpstr>主题</vt:lpstr>
      </vt:variant>
      <vt:variant>
        <vt:i4>1</vt:i4>
      </vt:variant>
      <vt:variant>
        <vt:lpstr>嵌入 OLE 服务器</vt:lpstr>
      </vt:variant>
      <vt:variant>
        <vt:i4>4</vt:i4>
      </vt:variant>
      <vt:variant>
        <vt:lpstr>幻灯片标题</vt:lpstr>
      </vt:variant>
      <vt:variant>
        <vt:i4>33</vt:i4>
      </vt:variant>
    </vt:vector>
  </HeadingPairs>
  <TitlesOfParts>
    <vt:vector size="49" baseType="lpstr">
      <vt:lpstr>方正舒体</vt:lpstr>
      <vt:lpstr>黑体</vt:lpstr>
      <vt:lpstr>华文新魏</vt:lpstr>
      <vt:lpstr>华文中宋</vt:lpstr>
      <vt:lpstr>楷体_GB2312</vt:lpstr>
      <vt:lpstr>宋体</vt:lpstr>
      <vt:lpstr>Arial</vt:lpstr>
      <vt:lpstr>Calibri</vt:lpstr>
      <vt:lpstr>Cambria Math</vt:lpstr>
      <vt:lpstr>Times New Roman</vt:lpstr>
      <vt:lpstr>Wingdings</vt:lpstr>
      <vt:lpstr>Network</vt:lpstr>
      <vt:lpstr>Equation.3</vt:lpstr>
      <vt:lpstr>Equation.DSMT4</vt:lpstr>
      <vt:lpstr>Equation</vt:lpstr>
      <vt:lpstr>公式</vt:lpstr>
      <vt:lpstr>§5.2 平抛运动</vt:lpstr>
      <vt:lpstr>PowerPoint 演示文稿</vt:lpstr>
      <vt:lpstr>PowerPoint 演示文稿</vt:lpstr>
      <vt:lpstr>蜡块的运动</vt:lpstr>
      <vt:lpstr>PowerPoint 演示文稿</vt:lpstr>
      <vt:lpstr>PowerPoint 演示文稿</vt:lpstr>
      <vt:lpstr>猜想：水平方向做什么运动呢？</vt:lpstr>
      <vt:lpstr>PowerPoint 演示文稿</vt:lpstr>
      <vt:lpstr>PowerPoint 演示文稿</vt:lpstr>
      <vt:lpstr>PowerPoint 演示文稿</vt:lpstr>
      <vt:lpstr>    动物管理员在森林里寻找到了一只丢失的猴子，立即用麻醉枪水平地射击，设子弹从枪口水平射出的瞬间，精明的猴子便从静止开始自由下落．猴子跑掉了吗？为什么？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例：一架飞机水平匀速飞行，从飞机上每隔1秒释放一个铁球，先后释放4个，若不计空气阻力，则4个球（     ）     A、在空中任何时刻总是排成抛物线，它们的落地点是等间距的    B、在空中任何时刻总是排成抛物线，它们的落地点不是等间距的    C、在空中任何时刻总在飞机的正下方排成竖直的直线，它们的落地点是等间距的    D、在空中任何时刻总在飞机的正下方排成竖直的直线，它们的落地点是不等间距的</vt:lpstr>
    </vt:vector>
  </TitlesOfParts>
  <Company>Legend (Beijing) Limited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探究平抛物体的运动</dc:title>
  <dc:creator>李胜利</dc:creator>
  <cp:lastModifiedBy>黄梅达娜</cp:lastModifiedBy>
  <cp:revision>73</cp:revision>
  <dcterms:created xsi:type="dcterms:W3CDTF">2006-03-05T07:10:42Z</dcterms:created>
  <dcterms:modified xsi:type="dcterms:W3CDTF">2020-02-15T06:24:57Z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2052-11.1.0.9339</vt:lpwstr>
  </property>
</Properties>
</file>