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92" r:id="rId3"/>
    <p:sldId id="258" r:id="rId4"/>
    <p:sldId id="260" r:id="rId5"/>
    <p:sldId id="281" r:id="rId6"/>
    <p:sldId id="306" r:id="rId7"/>
    <p:sldId id="299" r:id="rId8"/>
    <p:sldId id="268" r:id="rId9"/>
    <p:sldId id="318" r:id="rId10"/>
    <p:sldId id="317" r:id="rId11"/>
    <p:sldId id="269" r:id="rId12"/>
    <p:sldId id="309" r:id="rId13"/>
    <p:sldId id="319" r:id="rId14"/>
    <p:sldId id="272" r:id="rId15"/>
    <p:sldId id="312" r:id="rId16"/>
    <p:sldId id="315" r:id="rId17"/>
    <p:sldId id="271" r:id="rId18"/>
    <p:sldId id="284" r:id="rId19"/>
    <p:sldId id="294" r:id="rId20"/>
    <p:sldId id="320" r:id="rId21"/>
    <p:sldId id="270" r:id="rId22"/>
    <p:sldId id="321" r:id="rId23"/>
    <p:sldId id="322" r:id="rId24"/>
    <p:sldId id="274" r:id="rId25"/>
    <p:sldId id="301" r:id="rId26"/>
    <p:sldId id="302" r:id="rId27"/>
    <p:sldId id="323" r:id="rId28"/>
    <p:sldId id="286" r:id="rId29"/>
    <p:sldId id="303" r:id="rId30"/>
    <p:sldId id="276" r:id="rId31"/>
    <p:sldId id="279" r:id="rId32"/>
  </p:sldIdLst>
  <p:sldSz cx="9144000" cy="6858000" type="screen4x3"/>
  <p:notesSz cx="6858000" cy="9144000"/>
  <p:defaultTextStyle>
    <a:defPPr>
      <a:defRPr lang="zh-CN"/>
    </a:defPPr>
    <a:lvl1pPr marL="0" lvl="0" indent="0" algn="l" defTabSz="4572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4572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4572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4572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4572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4572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4572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4572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4572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887"/>
    <a:srgbClr val="FFF357"/>
    <a:srgbClr val="31732A"/>
    <a:srgbClr val="2F7029"/>
    <a:srgbClr val="9ECA77"/>
    <a:srgbClr val="45A058"/>
    <a:srgbClr val="9DC3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592"/>
    <p:restoredTop sz="94659"/>
  </p:normalViewPr>
  <p:slideViewPr>
    <p:cSldViewPr snapToGrid="0" snapToObjects="1" showGuides="1">
      <p:cViewPr>
        <p:scale>
          <a:sx n="60" d="100"/>
          <a:sy n="60" d="100"/>
        </p:scale>
        <p:origin x="-900" y="-618"/>
      </p:cViewPr>
      <p:guideLst>
        <p:guide orient="horz" pos="2199"/>
        <p:guide pos="290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notesMaster" Target="notesMasters/notesMaster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4572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1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1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0.jpeg"/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3.wmf"/><Relationship Id="rId2" Type="http://schemas.openxmlformats.org/officeDocument/2006/relationships/image" Target="../media/image4.png"/><Relationship Id="rId1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wmf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4.png"/><Relationship Id="rId2" Type="http://schemas.openxmlformats.org/officeDocument/2006/relationships/image" Target="../media/image13.wmf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wmf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jpe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0.pn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0.png"/><Relationship Id="rId3" Type="http://schemas.openxmlformats.org/officeDocument/2006/relationships/image" Target="../media/image13.wmf"/><Relationship Id="rId2" Type="http://schemas.openxmlformats.org/officeDocument/2006/relationships/image" Target="../media/image4.png"/><Relationship Id="rId1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wmf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4.pn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5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4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28.wmf"/><Relationship Id="rId6" Type="http://schemas.openxmlformats.org/officeDocument/2006/relationships/oleObject" Target="../embeddings/oleObject5.bin"/><Relationship Id="rId5" Type="http://schemas.openxmlformats.org/officeDocument/2006/relationships/image" Target="../media/image27.wmf"/><Relationship Id="rId4" Type="http://schemas.openxmlformats.org/officeDocument/2006/relationships/oleObject" Target="../embeddings/oleObject4.bin"/><Relationship Id="rId3" Type="http://schemas.openxmlformats.org/officeDocument/2006/relationships/image" Target="../media/image26.pn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9.pn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0.pn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34.wmf"/><Relationship Id="rId8" Type="http://schemas.openxmlformats.org/officeDocument/2006/relationships/oleObject" Target="../embeddings/oleObject8.bin"/><Relationship Id="rId7" Type="http://schemas.openxmlformats.org/officeDocument/2006/relationships/image" Target="../media/image33.png"/><Relationship Id="rId6" Type="http://schemas.openxmlformats.org/officeDocument/2006/relationships/image" Target="../media/image32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31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9.png"/><Relationship Id="rId11" Type="http://schemas.openxmlformats.org/officeDocument/2006/relationships/vmlDrawing" Target="../drawings/vmlDrawing5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wmf"/><Relationship Id="rId1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13.wmf"/><Relationship Id="rId1" Type="http://schemas.openxmlformats.org/officeDocument/2006/relationships/image" Target="../media/image1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5.png"/><Relationship Id="rId1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6.png"/><Relationship Id="rId2" Type="http://schemas.openxmlformats.org/officeDocument/2006/relationships/image" Target="../media/image9.png"/><Relationship Id="rId1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7.png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8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63" y="0"/>
            <a:ext cx="913447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8" name="文本框 6"/>
          <p:cNvSpPr txBox="1">
            <a:spLocks noChangeArrowheads="1"/>
          </p:cNvSpPr>
          <p:nvPr/>
        </p:nvSpPr>
        <p:spPr bwMode="auto">
          <a:xfrm>
            <a:off x="3036888" y="1427163"/>
            <a:ext cx="2598738" cy="554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R="0" defTabSz="457200">
              <a:buClrTx/>
              <a:buSzTx/>
              <a:buFontTx/>
              <a:buNone/>
              <a:defRPr/>
            </a:pPr>
            <a:r>
              <a:rPr kumimoji="1" lang="en-US" altLang="zh-CN" sz="30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27.3</a:t>
            </a:r>
            <a:r>
              <a:rPr kumimoji="1" lang="en-US" altLang="zh-CN" sz="3000" b="1" kern="1200" cap="none" spc="0" normalizeH="0" baseline="0" noProof="0" dirty="0">
                <a:latin typeface="+mn-ea"/>
                <a:ea typeface="+mn-ea"/>
                <a:cs typeface="+mn-cs"/>
              </a:rPr>
              <a:t>   </a:t>
            </a:r>
            <a:r>
              <a:rPr kumimoji="1" lang="zh-CN" altLang="en-US" sz="3000" b="1" kern="1200" cap="none" spc="0" normalizeH="0" baseline="0" noProof="0" dirty="0">
                <a:latin typeface="+mn-ea"/>
                <a:ea typeface="+mn-ea"/>
                <a:cs typeface="+mn-cs"/>
              </a:rPr>
              <a:t>位　似</a:t>
            </a:r>
            <a:endParaRPr kumimoji="1" lang="zh-CN" altLang="en-US" sz="30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01688" y="3227388"/>
            <a:ext cx="5240338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1" lang="zh-CN" altLang="en-US" sz="4000" b="1" kern="1200" cap="none" spc="300" normalizeH="0" baseline="0" noProof="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第</a:t>
            </a:r>
            <a:r>
              <a:rPr kumimoji="1" lang="en-US" altLang="zh-CN" sz="4000" b="1" kern="1200" cap="none" spc="300" normalizeH="0" baseline="0" noProof="0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1" lang="zh-CN" altLang="en-US" sz="4000" b="1" kern="1200" cap="none" spc="300" normalizeH="0" baseline="0" noProof="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课时   位似图形</a:t>
            </a:r>
            <a:endParaRPr kumimoji="1" lang="zh-CN" altLang="en-US" sz="4000" b="1" kern="1200" cap="none" spc="300" normalizeH="0" baseline="0" noProof="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  <a:cs typeface="Adobe 黑体 Std 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16319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pic>
        <p:nvPicPr>
          <p:cNvPr id="4101" name="图片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4538" y="539750"/>
            <a:ext cx="2574925" cy="60007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6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5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" name="TextBox 17"/>
          <p:cNvSpPr txBox="1"/>
          <p:nvPr/>
        </p:nvSpPr>
        <p:spPr>
          <a:xfrm>
            <a:off x="752475" y="1555750"/>
            <a:ext cx="7723188" cy="41541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zh-CN" altLang="en-US" sz="22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用一个带有小孔的板遮挡在屏幕与物之间，屏幕上就会形成物的倒像，我们把这样的现象叫小孔成像．前后移动中间的板，屏幕上像的大小也会随之发生变化．这种现象反映了光沿直线传播的性质．</a:t>
            </a:r>
            <a:endParaRPr kumimoji="0" lang="zh-CN" altLang="en-US" sz="22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zh-CN" altLang="en-US" sz="22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同时，我们可以发现，像与实物是两个相似的图形，而且它们对应点的连线都过一个点，</a:t>
            </a:r>
            <a:endParaRPr kumimoji="0" lang="en-US" altLang="zh-CN" sz="22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zh-CN" altLang="en-US" sz="22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我们可以说它们是位似图形．生</a:t>
            </a:r>
            <a:endParaRPr kumimoji="0" lang="en-US" altLang="zh-CN" sz="22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zh-CN" altLang="en-US" sz="22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活中还有哪些图形是位似图形呢？</a:t>
            </a:r>
            <a:endParaRPr kumimoji="0" lang="zh-CN" altLang="en-US" sz="22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4107" name="Picture 12"/>
          <p:cNvPicPr>
            <a:picLocks noChangeAspect="1"/>
          </p:cNvPicPr>
          <p:nvPr/>
        </p:nvPicPr>
        <p:blipFill>
          <a:blip r:embed="rId4">
            <a:lum contrast="36000"/>
          </a:blip>
          <a:stretch>
            <a:fillRect/>
          </a:stretch>
        </p:blipFill>
        <p:spPr>
          <a:xfrm>
            <a:off x="5129213" y="4114800"/>
            <a:ext cx="2921000" cy="1825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AutoShape 2"/>
          <p:cNvSpPr/>
          <p:nvPr/>
        </p:nvSpPr>
        <p:spPr>
          <a:xfrm flipH="1">
            <a:off x="2428875" y="1895475"/>
            <a:ext cx="3043238" cy="441325"/>
          </a:xfrm>
          <a:prstGeom prst="roundRect">
            <a:avLst>
              <a:gd name="adj" fmla="val 47681"/>
            </a:avLst>
          </a:prstGeom>
          <a:solidFill>
            <a:srgbClr val="008000"/>
          </a:solidFill>
          <a:ln w="9525">
            <a:noFill/>
          </a:ln>
        </p:spPr>
        <p:txBody>
          <a:bodyPr wrap="none" anchor="ctr"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pic>
        <p:nvPicPr>
          <p:cNvPr id="5123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16319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5125" name="AutoShape 2"/>
          <p:cNvSpPr/>
          <p:nvPr/>
        </p:nvSpPr>
        <p:spPr>
          <a:xfrm flipH="1">
            <a:off x="792163" y="1879600"/>
            <a:ext cx="1720850" cy="441325"/>
          </a:xfrm>
          <a:prstGeom prst="roundRect">
            <a:avLst>
              <a:gd name="adj" fmla="val 47681"/>
            </a:avLst>
          </a:prstGeom>
          <a:gradFill rotWithShape="1">
            <a:gsLst>
              <a:gs pos="0">
                <a:srgbClr val="FF0000"/>
              </a:gs>
              <a:gs pos="100000">
                <a:srgbClr val="FF6600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5126" name="AutoShape 11"/>
          <p:cNvSpPr/>
          <p:nvPr/>
        </p:nvSpPr>
        <p:spPr>
          <a:xfrm>
            <a:off x="2097088" y="1693863"/>
            <a:ext cx="777875" cy="777875"/>
          </a:xfrm>
          <a:prstGeom prst="diamond">
            <a:avLst/>
          </a:prstGeom>
          <a:solidFill>
            <a:srgbClr val="FF6600"/>
          </a:solidFill>
          <a:ln w="381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en-US" altLang="ko-KR" sz="2800" b="1">
                <a:solidFill>
                  <a:srgbClr val="FFFFFF"/>
                </a:solidFill>
                <a:ea typeface="Gulim" pitchFamily="34" charset="-127"/>
              </a:rPr>
              <a:t>1</a:t>
            </a:r>
            <a:endParaRPr lang="en-US" altLang="ko-KR" sz="2800" b="1">
              <a:solidFill>
                <a:srgbClr val="FFFFFF"/>
              </a:solidFill>
              <a:ea typeface="Gulim" pitchFamily="34" charset="-127"/>
            </a:endParaRPr>
          </a:p>
        </p:txBody>
      </p:sp>
      <p:sp>
        <p:nvSpPr>
          <p:cNvPr id="5127" name="文本框 27"/>
          <p:cNvSpPr txBox="1"/>
          <p:nvPr/>
        </p:nvSpPr>
        <p:spPr>
          <a:xfrm>
            <a:off x="904875" y="1825625"/>
            <a:ext cx="1184275" cy="492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知识点</a:t>
            </a:r>
            <a:endParaRPr lang="zh-CN" altLang="en-US" sz="2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8" name="文本框 28"/>
          <p:cNvSpPr txBox="1"/>
          <p:nvPr/>
        </p:nvSpPr>
        <p:spPr>
          <a:xfrm>
            <a:off x="2844800" y="1865313"/>
            <a:ext cx="2530475" cy="492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位似图形的定义</a:t>
            </a:r>
            <a:endParaRPr lang="zh-CN" altLang="en-US" sz="2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39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3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33" name="图片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4538" y="539750"/>
            <a:ext cx="2574925" cy="600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34" name="TextBox 26"/>
          <p:cNvSpPr txBox="1"/>
          <p:nvPr/>
        </p:nvSpPr>
        <p:spPr>
          <a:xfrm>
            <a:off x="798513" y="2484438"/>
            <a:ext cx="7815262" cy="3711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在日常生活中，我们经常见到这样一类相似的图形，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例如，放映幻灯时，通过光源，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把幻灯片上的图形放大到屏幕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上（如图显示了它工作的原理）．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这样的放大缩小，没有改变图形形状，经过放大或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缩小的图形，与原图形是相似的，因此，我们可以得到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真实的图片和满意的照片．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546975" y="1570038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36" name="文本框 22"/>
          <p:cNvSpPr txBox="1"/>
          <p:nvPr/>
        </p:nvSpPr>
        <p:spPr>
          <a:xfrm>
            <a:off x="7669213" y="1570038"/>
            <a:ext cx="941387" cy="3381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－导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138" name="Picture 1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43513" y="3022600"/>
            <a:ext cx="3348037" cy="15763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34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charRg st="33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34">
                                            <p:txEl>
                                              <p:charRg st="33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charRg st="48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34">
                                            <p:txEl>
                                              <p:charRg st="48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charRg st="62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34">
                                            <p:txEl>
                                              <p:charRg st="62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charRg st="78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134">
                                            <p:txEl>
                                              <p:charRg st="78" end="1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charRg st="109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134">
                                            <p:txEl>
                                              <p:charRg st="109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>
                                            <p:txEl>
                                              <p:charRg st="134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134">
                                            <p:txEl>
                                              <p:charRg st="134" end="1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pic>
        <p:nvPicPr>
          <p:cNvPr id="6147" name="图片 36" descr="荣德基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8300" y="187325"/>
            <a:ext cx="1562100" cy="609600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39" name="直接连接符 12"/>
          <p:cNvCxnSpPr/>
          <p:nvPr/>
        </p:nvCxnSpPr>
        <p:spPr>
          <a:xfrm>
            <a:off x="-26987" y="5813425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19"/>
          <p:cNvCxnSpPr/>
          <p:nvPr/>
        </p:nvCxnSpPr>
        <p:spPr>
          <a:xfrm>
            <a:off x="863600" y="6280150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50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" name="矩形 20"/>
          <p:cNvSpPr/>
          <p:nvPr/>
        </p:nvSpPr>
        <p:spPr>
          <a:xfrm>
            <a:off x="7546975" y="1154113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53" name="文本框 22"/>
          <p:cNvSpPr txBox="1"/>
          <p:nvPr/>
        </p:nvSpPr>
        <p:spPr>
          <a:xfrm>
            <a:off x="7669213" y="1154113"/>
            <a:ext cx="941387" cy="3381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－导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154" name="图片 2" descr="上条蓝窄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87" y="-1587"/>
            <a:ext cx="9144000" cy="1027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6" name="TextBox 26"/>
          <p:cNvSpPr txBox="1"/>
          <p:nvPr/>
        </p:nvSpPr>
        <p:spPr>
          <a:xfrm>
            <a:off x="633413" y="1519238"/>
            <a:ext cx="7743825" cy="434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下面，我们来研究这类相似的图形</a:t>
            </a: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如图，如果一个图形上的点</a:t>
            </a: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300" b="1">
                <a:latin typeface="宋体" panose="02010600030101010101" pitchFamily="2" charset="-122"/>
                <a:ea typeface="Times New Roman" panose="02020603050405020304" pitchFamily="18" charset="0"/>
              </a:rPr>
              <a:t>…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300" b="1">
                <a:latin typeface="宋体" panose="02010600030101010101" pitchFamily="2" charset="-122"/>
                <a:ea typeface="Times New Roman" panose="02020603050405020304" pitchFamily="18" charset="0"/>
              </a:rPr>
              <a:t>…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和另一个图形上的点</a:t>
            </a: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A′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300" b="1">
                <a:latin typeface="宋体" panose="02010600030101010101" pitchFamily="2" charset="-122"/>
                <a:ea typeface="Times New Roman" panose="02020603050405020304" pitchFamily="18" charset="0"/>
              </a:rPr>
              <a:t>…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300" b="1">
                <a:latin typeface="宋体" panose="02010600030101010101" pitchFamily="2" charset="-122"/>
                <a:ea typeface="Times New Roman" panose="02020603050405020304" pitchFamily="18" charset="0"/>
              </a:rPr>
              <a:t>…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分别对应，并且它们的连线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AA</a:t>
            </a: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BB</a:t>
            </a: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300" b="1">
                <a:latin typeface="宋体" panose="02010600030101010101" pitchFamily="2" charset="-122"/>
                <a:ea typeface="Times New Roman" panose="02020603050405020304" pitchFamily="18" charset="0"/>
              </a:rPr>
              <a:t>…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PP</a:t>
            </a: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300" b="1">
                <a:latin typeface="宋体" panose="02010600030101010101" pitchFamily="2" charset="-122"/>
                <a:ea typeface="Times New Roman" panose="02020603050405020304" pitchFamily="18" charset="0"/>
              </a:rPr>
              <a:t>…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都经过同一点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200000"/>
              </a:lnSpc>
              <a:spcBef>
                <a:spcPct val="0"/>
              </a:spcBef>
              <a:buNone/>
            </a:pP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　　　　　　　　　　　　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两个图形叫做</a:t>
            </a:r>
            <a:r>
              <a:rPr lang="zh-CN" altLang="en-US" sz="23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位似图形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（</a:t>
            </a: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homothetic  figures)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，点</a:t>
            </a:r>
            <a:r>
              <a:rPr lang="en-US" altLang="zh-CN" sz="23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是位似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中心．位似图 形不仅相似，而且具有特殊的位置关系</a:t>
            </a: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23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158" name="Picture 17" descr="image137"/>
          <p:cNvPicPr>
            <a:picLocks noChangeAspect="1"/>
          </p:cNvPicPr>
          <p:nvPr/>
        </p:nvPicPr>
        <p:blipFill>
          <a:blip r:embed="rId4"/>
          <a:srcRect l="-687" t="-4832" r="687" b="15666"/>
          <a:stretch>
            <a:fillRect/>
          </a:stretch>
        </p:blipFill>
        <p:spPr>
          <a:xfrm>
            <a:off x="5892800" y="2187575"/>
            <a:ext cx="2500313" cy="235108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1136650" y="4006850"/>
          <a:ext cx="3413125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5" imgW="1802765" imgH="406400" progId="Equation.DSMT4">
                  <p:embed/>
                </p:oleObj>
              </mc:Choice>
              <mc:Fallback>
                <p:oleObj name="" r:id="rId5" imgW="1802765" imgH="4064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36650" y="4006850"/>
                        <a:ext cx="3413125" cy="765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4640263" y="4184650"/>
            <a:ext cx="1074737" cy="446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3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那么这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6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charRg st="24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56">
                                            <p:txEl>
                                              <p:charRg st="24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charRg st="49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156">
                                            <p:txEl>
                                              <p:charRg st="49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charRg st="70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156">
                                            <p:txEl>
                                              <p:charRg st="70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charRg st="89" end="1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156">
                                            <p:txEl>
                                              <p:charRg st="89" end="1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charRg st="111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156">
                                            <p:txEl>
                                              <p:charRg st="111" end="1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charRg st="126" end="1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6156">
                                            <p:txEl>
                                              <p:charRg st="126" end="1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>
                                            <p:txEl>
                                              <p:charRg st="164" end="1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156">
                                            <p:txEl>
                                              <p:charRg st="164" end="19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图片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25384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4" name="文本框 34"/>
          <p:cNvSpPr txBox="1"/>
          <p:nvPr/>
        </p:nvSpPr>
        <p:spPr>
          <a:xfrm>
            <a:off x="7669213" y="857250"/>
            <a:ext cx="927100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－导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6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7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178" name="组 7"/>
          <p:cNvGrpSpPr/>
          <p:nvPr/>
        </p:nvGrpSpPr>
        <p:grpSpPr>
          <a:xfrm>
            <a:off x="3654425" y="1408113"/>
            <a:ext cx="2035175" cy="554037"/>
            <a:chOff x="3437515" y="1408557"/>
            <a:chExt cx="2036506" cy="553959"/>
          </a:xfrm>
        </p:grpSpPr>
        <p:sp>
          <p:nvSpPr>
            <p:cNvPr id="7185" name="文本框 26"/>
            <p:cNvSpPr txBox="1"/>
            <p:nvPr/>
          </p:nvSpPr>
          <p:spPr>
            <a:xfrm>
              <a:off x="3933968" y="1408557"/>
              <a:ext cx="1540053" cy="5539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3000" b="1" dirty="0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归</a:t>
              </a:r>
              <a:r>
                <a:rPr lang="en-US" altLang="zh-CN" sz="3000" b="1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</a:t>
              </a:r>
              <a:r>
                <a:rPr lang="zh-CN" altLang="en-US" sz="3000" b="1" dirty="0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纳</a:t>
              </a:r>
              <a:endParaRPr lang="zh-CN" altLang="en-US" sz="3000" b="1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7186" name="Picture 6" descr="BS00554_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37515" y="1490196"/>
              <a:ext cx="503237" cy="43973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7179" name="组 38"/>
          <p:cNvGrpSpPr/>
          <p:nvPr/>
        </p:nvGrpSpPr>
        <p:grpSpPr>
          <a:xfrm>
            <a:off x="984250" y="2020888"/>
            <a:ext cx="8170863" cy="466725"/>
            <a:chOff x="984243" y="2020950"/>
            <a:chExt cx="8170127" cy="467237"/>
          </a:xfrm>
        </p:grpSpPr>
        <p:cxnSp>
          <p:nvCxnSpPr>
            <p:cNvPr id="40" name="直接连接符 12"/>
            <p:cNvCxnSpPr/>
            <p:nvPr/>
          </p:nvCxnSpPr>
          <p:spPr>
            <a:xfrm rot="10800000">
              <a:off x="8247989" y="2020950"/>
              <a:ext cx="906381" cy="467237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19"/>
            <p:cNvCxnSpPr/>
            <p:nvPr/>
          </p:nvCxnSpPr>
          <p:spPr>
            <a:xfrm flipH="1">
              <a:off x="984243" y="2020950"/>
              <a:ext cx="7268508" cy="1589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24" name="Rectangle 3"/>
          <p:cNvSpPr/>
          <p:nvPr/>
        </p:nvSpPr>
        <p:spPr>
          <a:xfrm>
            <a:off x="1036638" y="2831783"/>
            <a:ext cx="7164387" cy="175323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两个多边形不仅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相似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，而且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对应顶点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连线相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交于一点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，像这样的两个图形叫做位似图形，这点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叫做位似中心 ．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24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charRg st="29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324">
                                            <p:txEl>
                                              <p:charRg st="29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charRg st="52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324">
                                            <p:txEl>
                                              <p:charRg st="52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243" name="内容占位符 7"/>
          <p:cNvSpPr txBox="1"/>
          <p:nvPr/>
        </p:nvSpPr>
        <p:spPr>
          <a:xfrm>
            <a:off x="877888" y="1296988"/>
            <a:ext cx="7597775" cy="17700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3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  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判断如图所示的各图中的两个图形是否是位似图形，  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如果是，请指出其位似中心．</a:t>
            </a:r>
            <a:endParaRPr lang="zh-CN" altLang="en-US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3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3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3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23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</a:t>
            </a:r>
            <a:r>
              <a:rPr lang="en-US" altLang="zh-CN" sz="23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是位似图形，位似中心为点</a:t>
            </a:r>
            <a:r>
              <a:rPr lang="en-US" altLang="zh-CN" sz="23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en-US" altLang="zh-CN" sz="23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3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(2)</a:t>
            </a:r>
            <a:r>
              <a:rPr lang="zh-CN" alt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是位似图形，位似中心为点</a:t>
            </a:r>
            <a:r>
              <a:rPr lang="en-US" altLang="zh-CN" sz="23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alt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en-US" altLang="zh-CN" sz="23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3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(3)</a:t>
            </a:r>
            <a:r>
              <a:rPr lang="zh-CN" alt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不是位似图形；</a:t>
            </a:r>
            <a:endParaRPr lang="en-US" altLang="zh-CN" sz="23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3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(4)</a:t>
            </a:r>
            <a:r>
              <a:rPr lang="zh-CN" alt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是位似图 形，位似中心为点</a:t>
            </a:r>
            <a:r>
              <a:rPr lang="en-US" altLang="zh-CN" sz="23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en-US" altLang="zh-CN" sz="23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en-US" altLang="zh-CN" sz="23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(5)</a:t>
            </a:r>
            <a:r>
              <a:rPr lang="zh-CN" alt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不是位似图形．</a:t>
            </a:r>
            <a:endParaRPr lang="zh-CN" altLang="en-US" sz="23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197" name="文本框 23"/>
          <p:cNvSpPr txBox="1"/>
          <p:nvPr/>
        </p:nvSpPr>
        <p:spPr>
          <a:xfrm>
            <a:off x="7669213" y="857250"/>
            <a:ext cx="94138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29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00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1" name="图片 2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3" name="Picture 15" descr="27-3-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50000"/>
          <a:stretch>
            <a:fillRect/>
          </a:stretch>
        </p:blipFill>
        <p:spPr>
          <a:xfrm>
            <a:off x="1422400" y="2300288"/>
            <a:ext cx="4200525" cy="1625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204" name="Picture 15" descr="27-3-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6570" r="30913"/>
          <a:stretch>
            <a:fillRect/>
          </a:stretch>
        </p:blipFill>
        <p:spPr>
          <a:xfrm>
            <a:off x="5791200" y="2328863"/>
            <a:ext cx="2901950" cy="14112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57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charRg st="57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77" end="1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charRg st="77" end="1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104" end="1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charRg st="104" end="1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124" end="1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charRg st="124" end="1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152" end="1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charRg st="152" end="1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9218" name="图片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25384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9219" name="组 23"/>
          <p:cNvGrpSpPr/>
          <p:nvPr/>
        </p:nvGrpSpPr>
        <p:grpSpPr>
          <a:xfrm>
            <a:off x="3663950" y="1408113"/>
            <a:ext cx="1709738" cy="554037"/>
            <a:chOff x="3437515" y="1408557"/>
            <a:chExt cx="1709092" cy="553998"/>
          </a:xfrm>
        </p:grpSpPr>
        <p:sp>
          <p:nvSpPr>
            <p:cNvPr id="9232" name="文本框 24"/>
            <p:cNvSpPr txBox="1"/>
            <p:nvPr/>
          </p:nvSpPr>
          <p:spPr>
            <a:xfrm>
              <a:off x="3933968" y="1408557"/>
              <a:ext cx="1212639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总</a:t>
              </a:r>
              <a:r>
                <a:rPr lang="en-US" altLang="zh-CN" sz="3000" b="1">
                  <a:solidFill>
                    <a:srgbClr val="008000"/>
                  </a:solidFill>
                  <a:latin typeface="Adobe 黑体 Std R"/>
                  <a:ea typeface="Adobe 黑体 Std R"/>
                </a:rPr>
                <a:t>   </a:t>
              </a: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结</a:t>
              </a:r>
              <a:endParaRPr lang="zh-CN" altLang="en-US" sz="3000" b="1" dirty="0">
                <a:solidFill>
                  <a:srgbClr val="008000"/>
                </a:solidFill>
                <a:latin typeface="Adobe 黑体 Std R"/>
                <a:ea typeface="Adobe 黑体 Std R"/>
              </a:endParaRPr>
            </a:p>
          </p:txBody>
        </p:sp>
        <p:pic>
          <p:nvPicPr>
            <p:cNvPr id="9233" name="Picture 6" descr="BS00554_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37515" y="1490196"/>
              <a:ext cx="503237" cy="43973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4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" name="矩形 43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26" name="文本框 45"/>
          <p:cNvSpPr txBox="1"/>
          <p:nvPr/>
        </p:nvSpPr>
        <p:spPr>
          <a:xfrm>
            <a:off x="7669213" y="857250"/>
            <a:ext cx="94138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227" name="组 26"/>
          <p:cNvGrpSpPr/>
          <p:nvPr/>
        </p:nvGrpSpPr>
        <p:grpSpPr>
          <a:xfrm>
            <a:off x="984250" y="2020888"/>
            <a:ext cx="8170863" cy="466725"/>
            <a:chOff x="984243" y="2020950"/>
            <a:chExt cx="8170127" cy="467237"/>
          </a:xfrm>
        </p:grpSpPr>
        <p:cxnSp>
          <p:nvCxnSpPr>
            <p:cNvPr id="28" name="直接连接符 12"/>
            <p:cNvCxnSpPr/>
            <p:nvPr/>
          </p:nvCxnSpPr>
          <p:spPr>
            <a:xfrm rot="10800000">
              <a:off x="8247989" y="2020950"/>
              <a:ext cx="906381" cy="467237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19"/>
            <p:cNvCxnSpPr/>
            <p:nvPr/>
          </p:nvCxnSpPr>
          <p:spPr>
            <a:xfrm flipH="1">
              <a:off x="984243" y="2020950"/>
              <a:ext cx="7268508" cy="1589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457" name="Rectangle 1"/>
          <p:cNvSpPr/>
          <p:nvPr/>
        </p:nvSpPr>
        <p:spPr>
          <a:xfrm>
            <a:off x="769938" y="2398713"/>
            <a:ext cx="7789862" cy="34163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 (1)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位似图形必须同时满足：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①两个图形是相似图形；   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②两个相似图形的每组对应点的连线都经过同一点；  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二者缺一不可．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(2)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位似中心可能在两个位似图形的一侧，也可能在两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个位似图形之间．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7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18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57">
                                            <p:txEl>
                                              <p:charRg st="18" end="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41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457">
                                            <p:txEl>
                                              <p:charRg st="41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75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457">
                                            <p:txEl>
                                              <p:charRg st="75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92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9457">
                                            <p:txEl>
                                              <p:charRg st="92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123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9457">
                                            <p:txEl>
                                              <p:charRg st="123" end="1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图片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25384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243" name="组 23"/>
          <p:cNvGrpSpPr/>
          <p:nvPr/>
        </p:nvGrpSpPr>
        <p:grpSpPr>
          <a:xfrm>
            <a:off x="3663950" y="1408113"/>
            <a:ext cx="1709738" cy="554037"/>
            <a:chOff x="3437515" y="1408557"/>
            <a:chExt cx="1709092" cy="553998"/>
          </a:xfrm>
        </p:grpSpPr>
        <p:sp>
          <p:nvSpPr>
            <p:cNvPr id="10260" name="文本框 24"/>
            <p:cNvSpPr txBox="1"/>
            <p:nvPr/>
          </p:nvSpPr>
          <p:spPr>
            <a:xfrm>
              <a:off x="3933968" y="1408557"/>
              <a:ext cx="1212639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总</a:t>
              </a:r>
              <a:r>
                <a:rPr lang="en-US" altLang="zh-CN" sz="3000" b="1">
                  <a:solidFill>
                    <a:srgbClr val="008000"/>
                  </a:solidFill>
                  <a:latin typeface="Adobe 黑体 Std R"/>
                  <a:ea typeface="Adobe 黑体 Std R"/>
                </a:rPr>
                <a:t>   </a:t>
              </a: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结</a:t>
              </a:r>
              <a:endParaRPr lang="zh-CN" altLang="en-US" sz="3000" b="1" dirty="0">
                <a:solidFill>
                  <a:srgbClr val="008000"/>
                </a:solidFill>
                <a:latin typeface="Adobe 黑体 Std R"/>
                <a:ea typeface="Adobe 黑体 Std R"/>
              </a:endParaRPr>
            </a:p>
          </p:txBody>
        </p:sp>
        <p:pic>
          <p:nvPicPr>
            <p:cNvPr id="10261" name="Picture 6" descr="BS00554_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37515" y="1490196"/>
              <a:ext cx="503237" cy="43973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8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" name="矩形 43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50" name="文本框 45"/>
          <p:cNvSpPr txBox="1"/>
          <p:nvPr/>
        </p:nvSpPr>
        <p:spPr>
          <a:xfrm>
            <a:off x="7669213" y="857250"/>
            <a:ext cx="94138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0251" name="组 26"/>
          <p:cNvGrpSpPr/>
          <p:nvPr/>
        </p:nvGrpSpPr>
        <p:grpSpPr>
          <a:xfrm>
            <a:off x="984250" y="2020888"/>
            <a:ext cx="8170863" cy="466725"/>
            <a:chOff x="984243" y="2020950"/>
            <a:chExt cx="8170127" cy="467237"/>
          </a:xfrm>
        </p:grpSpPr>
        <p:cxnSp>
          <p:nvCxnSpPr>
            <p:cNvPr id="28" name="直接连接符 12"/>
            <p:cNvCxnSpPr/>
            <p:nvPr/>
          </p:nvCxnSpPr>
          <p:spPr>
            <a:xfrm rot="10800000">
              <a:off x="8247989" y="2020950"/>
              <a:ext cx="906381" cy="467237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19"/>
            <p:cNvCxnSpPr/>
            <p:nvPr/>
          </p:nvCxnSpPr>
          <p:spPr>
            <a:xfrm flipH="1">
              <a:off x="984243" y="2020950"/>
              <a:ext cx="7268508" cy="1589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457" name="Rectangle 1"/>
          <p:cNvSpPr/>
          <p:nvPr/>
        </p:nvSpPr>
        <p:spPr>
          <a:xfrm>
            <a:off x="1085850" y="2254250"/>
            <a:ext cx="7789863" cy="23082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常见的位似构成如图所示：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24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endParaRPr lang="en-US" altLang="zh-CN" sz="2400" b="1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9154" name="Picture 2" descr="27-3-1a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0400" y="3236913"/>
            <a:ext cx="5440363" cy="8461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9155" name="Picture 3" descr="27-3-1b"/>
          <p:cNvPicPr>
            <a:picLocks noChangeAspect="1"/>
          </p:cNvPicPr>
          <p:nvPr/>
        </p:nvPicPr>
        <p:blipFill>
          <a:blip r:embed="rId5"/>
          <a:srcRect r="78134"/>
          <a:stretch>
            <a:fillRect/>
          </a:stretch>
        </p:blipFill>
        <p:spPr>
          <a:xfrm>
            <a:off x="1622425" y="4467225"/>
            <a:ext cx="1890713" cy="1165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" name="Picture 3" descr="27-3-1b"/>
          <p:cNvPicPr>
            <a:picLocks noChangeAspect="1"/>
          </p:cNvPicPr>
          <p:nvPr/>
        </p:nvPicPr>
        <p:blipFill>
          <a:blip r:embed="rId5"/>
          <a:srcRect l="35864" r="42638"/>
          <a:stretch>
            <a:fillRect/>
          </a:stretch>
        </p:blipFill>
        <p:spPr>
          <a:xfrm>
            <a:off x="3513138" y="4506913"/>
            <a:ext cx="1860550" cy="11636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" name="Picture 3" descr="27-3-1b"/>
          <p:cNvPicPr>
            <a:picLocks noChangeAspect="1"/>
          </p:cNvPicPr>
          <p:nvPr/>
        </p:nvPicPr>
        <p:blipFill>
          <a:blip r:embed="rId5"/>
          <a:srcRect l="78571"/>
          <a:stretch>
            <a:fillRect/>
          </a:stretch>
        </p:blipFill>
        <p:spPr>
          <a:xfrm>
            <a:off x="5637213" y="4613275"/>
            <a:ext cx="1852612" cy="11636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7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图片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25384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267" name="组 23"/>
          <p:cNvGrpSpPr/>
          <p:nvPr/>
        </p:nvGrpSpPr>
        <p:grpSpPr>
          <a:xfrm>
            <a:off x="3663950" y="1408113"/>
            <a:ext cx="1709738" cy="554037"/>
            <a:chOff x="3437515" y="1408557"/>
            <a:chExt cx="1709092" cy="553998"/>
          </a:xfrm>
        </p:grpSpPr>
        <p:sp>
          <p:nvSpPr>
            <p:cNvPr id="11281" name="文本框 24"/>
            <p:cNvSpPr txBox="1"/>
            <p:nvPr/>
          </p:nvSpPr>
          <p:spPr>
            <a:xfrm>
              <a:off x="3933968" y="1408557"/>
              <a:ext cx="1212639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总</a:t>
              </a:r>
              <a:r>
                <a:rPr lang="en-US" altLang="zh-CN" sz="3000" b="1">
                  <a:solidFill>
                    <a:srgbClr val="008000"/>
                  </a:solidFill>
                  <a:latin typeface="Adobe 黑体 Std R"/>
                  <a:ea typeface="Adobe 黑体 Std R"/>
                </a:rPr>
                <a:t>   </a:t>
              </a: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结</a:t>
              </a:r>
              <a:endParaRPr lang="zh-CN" altLang="en-US" sz="3000" b="1" dirty="0">
                <a:solidFill>
                  <a:srgbClr val="008000"/>
                </a:solidFill>
                <a:latin typeface="Adobe 黑体 Std R"/>
                <a:ea typeface="Adobe 黑体 Std R"/>
              </a:endParaRPr>
            </a:p>
          </p:txBody>
        </p:sp>
        <p:pic>
          <p:nvPicPr>
            <p:cNvPr id="11282" name="Picture 6" descr="BS00554_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37515" y="1490196"/>
              <a:ext cx="503237" cy="43973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7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" name="矩形 43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274" name="文本框 45"/>
          <p:cNvSpPr txBox="1"/>
          <p:nvPr/>
        </p:nvSpPr>
        <p:spPr>
          <a:xfrm>
            <a:off x="7669213" y="857250"/>
            <a:ext cx="94138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276" name="组 26"/>
          <p:cNvGrpSpPr/>
          <p:nvPr/>
        </p:nvGrpSpPr>
        <p:grpSpPr>
          <a:xfrm>
            <a:off x="984250" y="2020888"/>
            <a:ext cx="8170863" cy="466725"/>
            <a:chOff x="984243" y="2020950"/>
            <a:chExt cx="8170127" cy="467237"/>
          </a:xfrm>
        </p:grpSpPr>
        <p:cxnSp>
          <p:nvCxnSpPr>
            <p:cNvPr id="28" name="直接连接符 12"/>
            <p:cNvCxnSpPr/>
            <p:nvPr/>
          </p:nvCxnSpPr>
          <p:spPr>
            <a:xfrm rot="10800000">
              <a:off x="8247989" y="2020950"/>
              <a:ext cx="906381" cy="467237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19"/>
            <p:cNvCxnSpPr/>
            <p:nvPr/>
          </p:nvCxnSpPr>
          <p:spPr>
            <a:xfrm flipH="1">
              <a:off x="984243" y="2020950"/>
              <a:ext cx="7268508" cy="1589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457" name="Rectangle 1"/>
          <p:cNvSpPr/>
          <p:nvPr/>
        </p:nvSpPr>
        <p:spPr>
          <a:xfrm>
            <a:off x="922338" y="2262188"/>
            <a:ext cx="7789862" cy="34163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位似与相似的关系：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(1)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相似仅要求两个图形形状完全相同，而位似是在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相似的基础上要求对应顶点的连线相交于一点．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(2)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如果两个图形是位似图形，那么这两个图形必是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相似图形，但是相似的两个图形不一定是位似图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形，因此位似是相似的特殊情况．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457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13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457">
                                            <p:txEl>
                                              <p:charRg st="13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42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457">
                                            <p:txEl>
                                              <p:charRg st="42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72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457">
                                            <p:txEl>
                                              <p:charRg st="72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101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457">
                                            <p:txEl>
                                              <p:charRg st="101" end="1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>
                                            <p:txEl>
                                              <p:charRg st="131" end="1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9457">
                                            <p:txEl>
                                              <p:charRg st="131" end="1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809625" y="1765300"/>
            <a:ext cx="446088" cy="4460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2292" name="内容占位符 7"/>
          <p:cNvSpPr txBox="1"/>
          <p:nvPr/>
        </p:nvSpPr>
        <p:spPr>
          <a:xfrm>
            <a:off x="847725" y="1635125"/>
            <a:ext cx="7515225" cy="1130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457200" lvl="0" indent="-45720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AutoNum type="arabicPlain"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如图，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OAB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OCD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是位似图形，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平行吗？为什么？</a:t>
            </a:r>
            <a:endParaRPr lang="en-US" altLang="zh-CN" sz="2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294" name="文本框 33"/>
          <p:cNvSpPr txBox="1"/>
          <p:nvPr/>
        </p:nvSpPr>
        <p:spPr>
          <a:xfrm>
            <a:off x="7669213" y="857250"/>
            <a:ext cx="927100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－练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7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8" name="图片 42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2302" name="组合 4"/>
          <p:cNvGrpSpPr/>
          <p:nvPr/>
        </p:nvGrpSpPr>
        <p:grpSpPr>
          <a:xfrm>
            <a:off x="3673475" y="2400300"/>
            <a:ext cx="3559175" cy="3044825"/>
            <a:chOff x="3673366" y="2400842"/>
            <a:chExt cx="3559449" cy="3043860"/>
          </a:xfrm>
        </p:grpSpPr>
        <p:pic>
          <p:nvPicPr>
            <p:cNvPr id="12303" name="Picture 15" descr="image13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3366" y="2678652"/>
              <a:ext cx="3559449" cy="276605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304" name="矩形 3"/>
            <p:cNvSpPr/>
            <p:nvPr/>
          </p:nvSpPr>
          <p:spPr>
            <a:xfrm>
              <a:off x="5856288" y="2400842"/>
              <a:ext cx="389850" cy="4616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2400" b="1" i="1">
                  <a:solidFill>
                    <a:srgbClr val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22531" name="文本框 1"/>
          <p:cNvSpPr txBox="1"/>
          <p:nvPr/>
        </p:nvSpPr>
        <p:spPr>
          <a:xfrm>
            <a:off x="586423" y="2943543"/>
            <a:ext cx="30276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平行，同位角相等</a:t>
            </a:r>
            <a:endParaRPr lang="zh-CN" altLang="en-US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809625" y="1765300"/>
            <a:ext cx="446088" cy="4460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3316" name="内容占位符 7"/>
          <p:cNvSpPr txBox="1"/>
          <p:nvPr/>
        </p:nvSpPr>
        <p:spPr>
          <a:xfrm>
            <a:off x="847725" y="1635125"/>
            <a:ext cx="7515225" cy="576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457200" lvl="0" indent="-457200" eaLnBrk="1" hangingPunct="1">
              <a:lnSpc>
                <a:spcPct val="150000"/>
              </a:lnSpc>
              <a:buAutoNum type="arabicPlain" startAt="2"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下列图中的两个相似三角形不是位似图形的是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2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318" name="文本框 33"/>
          <p:cNvSpPr txBox="1"/>
          <p:nvPr/>
        </p:nvSpPr>
        <p:spPr>
          <a:xfrm>
            <a:off x="7669213" y="857250"/>
            <a:ext cx="927100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－练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1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2" name="图片 42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5" name="Picture 15" descr="U8"/>
          <p:cNvPicPr>
            <a:picLocks noChangeAspect="1"/>
          </p:cNvPicPr>
          <p:nvPr/>
        </p:nvPicPr>
        <p:blipFill>
          <a:blip r:embed="rId3"/>
          <a:srcRect b="16528"/>
          <a:stretch>
            <a:fillRect/>
          </a:stretch>
        </p:blipFill>
        <p:spPr>
          <a:xfrm>
            <a:off x="1555750" y="2497138"/>
            <a:ext cx="6618288" cy="1460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26" name="TextBox 3"/>
          <p:cNvSpPr txBox="1"/>
          <p:nvPr/>
        </p:nvSpPr>
        <p:spPr>
          <a:xfrm>
            <a:off x="2062163" y="4011613"/>
            <a:ext cx="40640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327" name="矩形 4"/>
          <p:cNvSpPr/>
          <p:nvPr/>
        </p:nvSpPr>
        <p:spPr>
          <a:xfrm>
            <a:off x="5653088" y="3984625"/>
            <a:ext cx="4064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3328" name="矩形 5"/>
          <p:cNvSpPr/>
          <p:nvPr/>
        </p:nvSpPr>
        <p:spPr>
          <a:xfrm>
            <a:off x="7162800" y="3971925"/>
            <a:ext cx="3429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329" name="矩形 6"/>
          <p:cNvSpPr/>
          <p:nvPr/>
        </p:nvSpPr>
        <p:spPr>
          <a:xfrm>
            <a:off x="3829050" y="4011613"/>
            <a:ext cx="390525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22531" name="文本框 1"/>
          <p:cNvSpPr txBox="1"/>
          <p:nvPr/>
        </p:nvSpPr>
        <p:spPr>
          <a:xfrm>
            <a:off x="7771448" y="1764983"/>
            <a:ext cx="4641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D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687388" y="1619250"/>
            <a:ext cx="446088" cy="4460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4340" name="内容占位符 7"/>
          <p:cNvSpPr txBox="1"/>
          <p:nvPr/>
        </p:nvSpPr>
        <p:spPr>
          <a:xfrm>
            <a:off x="725488" y="1489075"/>
            <a:ext cx="7843837" cy="2862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图中两个四边形是位似图形，它们的位似中心是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A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．点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B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．点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C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．点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D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．点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zh-CN" sz="2400" b="1" i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342" name="文本框 33"/>
          <p:cNvSpPr txBox="1"/>
          <p:nvPr/>
        </p:nvSpPr>
        <p:spPr>
          <a:xfrm>
            <a:off x="7669213" y="857250"/>
            <a:ext cx="927100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－练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5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6" name="图片 42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0" name="Picture 2" descr="MM1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5813" y="2346325"/>
            <a:ext cx="4170362" cy="27797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2" descr="MM1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9168" y="2345690"/>
            <a:ext cx="4170362" cy="2779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1"/>
          <p:cNvSpPr txBox="1"/>
          <p:nvPr/>
        </p:nvSpPr>
        <p:spPr>
          <a:xfrm>
            <a:off x="7783513" y="1618933"/>
            <a:ext cx="4641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D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AutoShape 2"/>
          <p:cNvSpPr/>
          <p:nvPr/>
        </p:nvSpPr>
        <p:spPr>
          <a:xfrm flipH="1">
            <a:off x="2376488" y="1358900"/>
            <a:ext cx="3216275" cy="441325"/>
          </a:xfrm>
          <a:prstGeom prst="roundRect">
            <a:avLst>
              <a:gd name="adj" fmla="val 47681"/>
            </a:avLst>
          </a:prstGeom>
          <a:solidFill>
            <a:srgbClr val="008000"/>
          </a:solidFill>
          <a:ln w="9525">
            <a:noFill/>
          </a:ln>
        </p:spPr>
        <p:txBody>
          <a:bodyPr wrap="none" anchor="ctr"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5364" name="AutoShape 2"/>
          <p:cNvSpPr/>
          <p:nvPr/>
        </p:nvSpPr>
        <p:spPr>
          <a:xfrm flipH="1">
            <a:off x="850900" y="1358900"/>
            <a:ext cx="1811338" cy="441325"/>
          </a:xfrm>
          <a:prstGeom prst="roundRect">
            <a:avLst>
              <a:gd name="adj" fmla="val 47681"/>
            </a:avLst>
          </a:prstGeom>
          <a:gradFill rotWithShape="1">
            <a:gsLst>
              <a:gs pos="0">
                <a:srgbClr val="FF0000"/>
              </a:gs>
              <a:gs pos="100000">
                <a:srgbClr val="FF6600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15365" name="AutoShape 11"/>
          <p:cNvSpPr/>
          <p:nvPr/>
        </p:nvSpPr>
        <p:spPr>
          <a:xfrm>
            <a:off x="2157413" y="1174750"/>
            <a:ext cx="777875" cy="777875"/>
          </a:xfrm>
          <a:prstGeom prst="diamond">
            <a:avLst/>
          </a:prstGeom>
          <a:solidFill>
            <a:srgbClr val="FF6600"/>
          </a:solidFill>
          <a:ln w="381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en-US" altLang="ko-KR" sz="2800" b="1">
                <a:solidFill>
                  <a:srgbClr val="FFFFFF"/>
                </a:solidFill>
                <a:ea typeface="Gulim" pitchFamily="34" charset="-127"/>
              </a:rPr>
              <a:t>2</a:t>
            </a:r>
            <a:endParaRPr lang="en-US" altLang="ko-KR" sz="2800" b="1">
              <a:solidFill>
                <a:srgbClr val="FFFFFF"/>
              </a:solidFill>
              <a:ea typeface="Gulim" pitchFamily="34" charset="-127"/>
            </a:endParaRPr>
          </a:p>
        </p:txBody>
      </p:sp>
      <p:sp>
        <p:nvSpPr>
          <p:cNvPr id="15366" name="文本框 39"/>
          <p:cNvSpPr txBox="1"/>
          <p:nvPr/>
        </p:nvSpPr>
        <p:spPr>
          <a:xfrm>
            <a:off x="963613" y="1304925"/>
            <a:ext cx="1184275" cy="4937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知识点</a:t>
            </a:r>
            <a:endParaRPr lang="zh-CN" altLang="en-US" sz="2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7" name="文本框 40"/>
          <p:cNvSpPr txBox="1"/>
          <p:nvPr/>
        </p:nvSpPr>
        <p:spPr>
          <a:xfrm>
            <a:off x="2898775" y="1312863"/>
            <a:ext cx="2530475" cy="492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位似图形的性质</a:t>
            </a:r>
            <a:endParaRPr lang="zh-CN" altLang="en-US" sz="2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44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70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" name="矩形 47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372" name="文本框 48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5373" name="图片 54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75" name="TextBox 33"/>
          <p:cNvSpPr txBox="1"/>
          <p:nvPr/>
        </p:nvSpPr>
        <p:spPr>
          <a:xfrm>
            <a:off x="890588" y="2301875"/>
            <a:ext cx="7427912" cy="1130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图中有多边形相似吗？如果有，那么这种相似有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什么特征？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5380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50" y="3590925"/>
            <a:ext cx="5438775" cy="23225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25384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90" name="文本框 34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6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93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6394" name="组 7"/>
          <p:cNvGrpSpPr/>
          <p:nvPr/>
        </p:nvGrpSpPr>
        <p:grpSpPr>
          <a:xfrm>
            <a:off x="3654425" y="1432243"/>
            <a:ext cx="4015105" cy="554037"/>
            <a:chOff x="3437515" y="1432684"/>
            <a:chExt cx="4017731" cy="553959"/>
          </a:xfrm>
        </p:grpSpPr>
        <p:sp>
          <p:nvSpPr>
            <p:cNvPr id="16401" name="文本框 26"/>
            <p:cNvSpPr txBox="1"/>
            <p:nvPr/>
          </p:nvSpPr>
          <p:spPr>
            <a:xfrm>
              <a:off x="5915193" y="1432684"/>
              <a:ext cx="1540053" cy="5539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3000" b="1" dirty="0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归</a:t>
              </a:r>
              <a:r>
                <a:rPr lang="en-US" altLang="zh-CN" sz="3000" b="1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</a:t>
              </a:r>
              <a:r>
                <a:rPr lang="zh-CN" altLang="en-US" sz="3000" b="1" dirty="0">
                  <a:solidFill>
                    <a:srgbClr val="008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纳</a:t>
              </a:r>
              <a:endParaRPr lang="zh-CN" altLang="en-US" sz="3000" b="1" dirty="0">
                <a:solidFill>
                  <a:srgbClr val="008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16402" name="Picture 6" descr="BS00554_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37515" y="1490196"/>
              <a:ext cx="503237" cy="43973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6395" name="组 38"/>
          <p:cNvGrpSpPr/>
          <p:nvPr/>
        </p:nvGrpSpPr>
        <p:grpSpPr>
          <a:xfrm>
            <a:off x="984250" y="2020888"/>
            <a:ext cx="8170863" cy="466725"/>
            <a:chOff x="984243" y="2020950"/>
            <a:chExt cx="8170127" cy="467237"/>
          </a:xfrm>
        </p:grpSpPr>
        <p:cxnSp>
          <p:nvCxnSpPr>
            <p:cNvPr id="40" name="直接连接符 12"/>
            <p:cNvCxnSpPr/>
            <p:nvPr/>
          </p:nvCxnSpPr>
          <p:spPr>
            <a:xfrm rot="10800000">
              <a:off x="8247989" y="2020950"/>
              <a:ext cx="906381" cy="467237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19"/>
            <p:cNvCxnSpPr/>
            <p:nvPr/>
          </p:nvCxnSpPr>
          <p:spPr>
            <a:xfrm flipH="1">
              <a:off x="984243" y="2020950"/>
              <a:ext cx="7268508" cy="1589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24" name="Rectangle 3"/>
          <p:cNvSpPr/>
          <p:nvPr/>
        </p:nvSpPr>
        <p:spPr>
          <a:xfrm>
            <a:off x="886143" y="2384743"/>
            <a:ext cx="7326312" cy="33543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defTabSz="91440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位似图形对应顶点的连线必过位似中心．</a:t>
            </a:r>
            <a:endParaRPr lang="zh-CN" alt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位似图形任意一组对应点到位似中心的距离之比等于</a:t>
            </a:r>
            <a:endParaRPr lang="en-US" altLang="zh-CN" sz="2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相似比．</a:t>
            </a:r>
            <a:endParaRPr lang="en-US" altLang="zh-CN" sz="2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位似图形的对应线段平行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或在一条直线上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，且对应</a:t>
            </a:r>
            <a:endParaRPr lang="en-US" altLang="zh-CN" sz="2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线段之比相等．</a:t>
            </a:r>
            <a:endParaRPr lang="zh-CN" alt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(4)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两个图形位似，则两个图形必相似，其相似比等于位</a:t>
            </a:r>
            <a:endParaRPr lang="en-US" altLang="zh-CN" sz="2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defTabSz="91440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似比，周长比等于位似比，面积比等于位似比的平方．</a:t>
            </a:r>
            <a:endParaRPr lang="zh-CN" altLang="en-US" sz="22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5380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6670" y="0"/>
            <a:ext cx="5438775" cy="23225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2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charRg st="22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24">
                                            <p:txEl>
                                              <p:charRg st="22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charRg st="49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324">
                                            <p:txEl>
                                              <p:charRg st="49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charRg st="58" end="8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324">
                                            <p:txEl>
                                              <p:charRg st="58" end="8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charRg st="86" end="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324">
                                            <p:txEl>
                                              <p:charRg st="86" end="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charRg st="99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324">
                                            <p:txEl>
                                              <p:charRg st="99" end="1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charRg st="126" end="1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324">
                                            <p:txEl>
                                              <p:charRg st="126" end="1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44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3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8" name="矩形 47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415" name="文本框 48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7416" name="图片 54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0" name="TextBox 33"/>
          <p:cNvSpPr txBox="1"/>
          <p:nvPr/>
        </p:nvSpPr>
        <p:spPr>
          <a:xfrm>
            <a:off x="776288" y="1133475"/>
            <a:ext cx="7802562" cy="46624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 </a:t>
            </a:r>
            <a:r>
              <a:rPr lang="en-US" altLang="zh-CN" sz="2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〈</a:t>
            </a:r>
            <a:r>
              <a:rPr lang="zh-CN" altLang="en-US" sz="2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玉林</a:t>
            </a:r>
            <a:r>
              <a:rPr lang="en-US" altLang="zh-CN" sz="2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〉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与△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是位似图形，且△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altLang="zh-CN" sz="2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与△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的位似比是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1∶2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，已知△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的面积是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2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则△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的面积是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　　</a:t>
            </a: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A. 3                 B. 6                  C. 9                   D. 12</a:t>
            </a:r>
            <a:endParaRPr lang="en-US" altLang="zh-CN" sz="2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导引：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∵△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是位似图形，且△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的位似比是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1∶2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zh-CN" altLang="en-US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∴△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相似，且相似比为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1∶2.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∴△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与△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的面积比为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1∶4.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∵△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的面积是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，∴△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的面积是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300538" y="2260600"/>
            <a:ext cx="388937" cy="4302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zh-CN" altLang="en-US" sz="1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>
                                            <p:txEl>
                                              <p:charRg st="183" end="2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90">
                                            <p:txEl>
                                              <p:charRg st="183" end="2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>
                                            <p:txEl>
                                              <p:charRg st="212" end="2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490">
                                            <p:txEl>
                                              <p:charRg st="212" end="2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>
                                            <p:txEl>
                                              <p:charRg st="242" end="2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490">
                                            <p:txEl>
                                              <p:charRg st="242" end="2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>
                                            <p:txEl>
                                              <p:charRg st="281" end="3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490">
                                            <p:txEl>
                                              <p:charRg st="281" end="3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>
                                            <p:txEl>
                                              <p:charRg st="317" end="3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490">
                                            <p:txEl>
                                              <p:charRg st="317" end="3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图片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25384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8435" name="组 26"/>
          <p:cNvGrpSpPr/>
          <p:nvPr/>
        </p:nvGrpSpPr>
        <p:grpSpPr>
          <a:xfrm>
            <a:off x="3663950" y="1408113"/>
            <a:ext cx="1709738" cy="554037"/>
            <a:chOff x="3437515" y="1408557"/>
            <a:chExt cx="1709092" cy="553998"/>
          </a:xfrm>
        </p:grpSpPr>
        <p:sp>
          <p:nvSpPr>
            <p:cNvPr id="18450" name="文本框 27"/>
            <p:cNvSpPr txBox="1"/>
            <p:nvPr/>
          </p:nvSpPr>
          <p:spPr>
            <a:xfrm>
              <a:off x="3933968" y="1408557"/>
              <a:ext cx="1212639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总</a:t>
              </a:r>
              <a:r>
                <a:rPr lang="en-US" altLang="zh-CN" sz="3000" b="1">
                  <a:solidFill>
                    <a:srgbClr val="008000"/>
                  </a:solidFill>
                  <a:latin typeface="Adobe 黑体 Std R"/>
                  <a:ea typeface="Adobe 黑体 Std R"/>
                </a:rPr>
                <a:t>   </a:t>
              </a: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结</a:t>
              </a:r>
              <a:endParaRPr lang="zh-CN" altLang="en-US" sz="3000" b="1" dirty="0">
                <a:solidFill>
                  <a:srgbClr val="008000"/>
                </a:solidFill>
                <a:latin typeface="Adobe 黑体 Std R"/>
                <a:ea typeface="Adobe 黑体 Std R"/>
              </a:endParaRPr>
            </a:p>
          </p:txBody>
        </p:sp>
        <p:pic>
          <p:nvPicPr>
            <p:cNvPr id="18451" name="Picture 6" descr="BS00554_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37515" y="1490196"/>
              <a:ext cx="503237" cy="43973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439" name="文本框 37"/>
          <p:cNvSpPr txBox="1"/>
          <p:nvPr/>
        </p:nvSpPr>
        <p:spPr>
          <a:xfrm>
            <a:off x="7669213" y="857250"/>
            <a:ext cx="94138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8441" name="组 7"/>
          <p:cNvGrpSpPr/>
          <p:nvPr/>
        </p:nvGrpSpPr>
        <p:grpSpPr>
          <a:xfrm>
            <a:off x="-26987" y="5837238"/>
            <a:ext cx="8262937" cy="466725"/>
            <a:chOff x="-27606" y="5836841"/>
            <a:chExt cx="8263357" cy="467237"/>
          </a:xfrm>
        </p:grpSpPr>
        <p:cxnSp>
          <p:nvCxnSpPr>
            <p:cNvPr id="47" name="直接连接符 12"/>
            <p:cNvCxnSpPr/>
            <p:nvPr/>
          </p:nvCxnSpPr>
          <p:spPr>
            <a:xfrm>
              <a:off x="-27606" y="5836841"/>
              <a:ext cx="906509" cy="467237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19"/>
            <p:cNvCxnSpPr/>
            <p:nvPr/>
          </p:nvCxnSpPr>
          <p:spPr>
            <a:xfrm>
              <a:off x="864615" y="6304078"/>
              <a:ext cx="7371136" cy="0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44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8443" name="组 6"/>
          <p:cNvGrpSpPr/>
          <p:nvPr/>
        </p:nvGrpSpPr>
        <p:grpSpPr>
          <a:xfrm>
            <a:off x="984250" y="2020888"/>
            <a:ext cx="8170863" cy="466725"/>
            <a:chOff x="984243" y="2020950"/>
            <a:chExt cx="8170127" cy="467237"/>
          </a:xfrm>
        </p:grpSpPr>
        <p:cxnSp>
          <p:nvCxnSpPr>
            <p:cNvPr id="31" name="直接连接符 12"/>
            <p:cNvCxnSpPr/>
            <p:nvPr/>
          </p:nvCxnSpPr>
          <p:spPr>
            <a:xfrm rot="10800000">
              <a:off x="8247989" y="2020950"/>
              <a:ext cx="906381" cy="467237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19"/>
            <p:cNvCxnSpPr/>
            <p:nvPr/>
          </p:nvCxnSpPr>
          <p:spPr>
            <a:xfrm flipH="1">
              <a:off x="984243" y="2020950"/>
              <a:ext cx="7268508" cy="1589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123950" y="3065463"/>
            <a:ext cx="7178675" cy="1130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两个图形位似，则两个图形相似，所以相似图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形的性质，位似图形都满足，可以直接运用．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385">
                                            <p:txEl>
                                              <p:charRg st="0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>
                                            <p:txEl>
                                              <p:charRg st="29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385">
                                            <p:txEl>
                                              <p:charRg st="29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762000" y="1663700"/>
            <a:ext cx="446088" cy="4460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9460" name="内容占位符 7"/>
          <p:cNvSpPr txBox="1"/>
          <p:nvPr/>
        </p:nvSpPr>
        <p:spPr>
          <a:xfrm>
            <a:off x="740728" y="1439863"/>
            <a:ext cx="7507287" cy="1754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〈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沈阳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〉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如图，△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与△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DEF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位似，位似中心为  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，且△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的面积等于△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DEF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面积的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，则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∶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________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en-US" altLang="zh-CN" sz="2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462" name="文本框 33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－练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66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67" name="图片 42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9469" name="对象 3"/>
          <p:cNvGraphicFramePr>
            <a:graphicFrameLocks noChangeAspect="1"/>
          </p:cNvGraphicFramePr>
          <p:nvPr/>
        </p:nvGraphicFramePr>
        <p:xfrm>
          <a:off x="7091363" y="2011363"/>
          <a:ext cx="261937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39700" imgH="406400" progId="Equation.DSMT4">
                  <p:embed/>
                </p:oleObj>
              </mc:Choice>
              <mc:Fallback>
                <p:oleObj name="" r:id="rId3" imgW="139700" imgH="4064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91363" y="2011363"/>
                        <a:ext cx="261937" cy="76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70" name="Picture 16" descr="cc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7513" y="3194050"/>
            <a:ext cx="2332037" cy="1801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1"/>
          <p:cNvSpPr txBox="1"/>
          <p:nvPr/>
        </p:nvSpPr>
        <p:spPr>
          <a:xfrm>
            <a:off x="3026093" y="2671763"/>
            <a:ext cx="97663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：</a:t>
            </a:r>
            <a:r>
              <a:rPr lang="en-US" altLang="zh-CN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3</a:t>
            </a:r>
            <a:endParaRPr lang="en-US" altLang="zh-CN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" name="矩形 29"/>
          <p:cNvSpPr/>
          <p:nvPr/>
        </p:nvSpPr>
        <p:spPr>
          <a:xfrm>
            <a:off x="1049338" y="1463675"/>
            <a:ext cx="446088" cy="4460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485" name="文本框 33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－练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488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9" name="图片 42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内容占位符 7"/>
          <p:cNvSpPr txBox="1">
            <a:spLocks noChangeArrowheads="1"/>
          </p:cNvSpPr>
          <p:nvPr/>
        </p:nvSpPr>
        <p:spPr bwMode="auto">
          <a:xfrm>
            <a:off x="1117600" y="1343025"/>
            <a:ext cx="7358063" cy="3575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r>
              <a:rPr kumimoji="0" lang="en-US" altLang="zh-CN" sz="24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(</a:t>
            </a:r>
            <a:r>
              <a:rPr kumimoji="0" lang="zh-CN" altLang="en-US" sz="24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十堰</a:t>
            </a:r>
            <a:r>
              <a:rPr kumimoji="0" lang="en-US" altLang="zh-CN" sz="24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如图，以点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为位似中心，将△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ABC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缩</a:t>
            </a:r>
            <a:endParaRPr kumimoji="0" lang="en-US" altLang="zh-CN" sz="24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小后得到△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，已知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，则△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endParaRPr kumimoji="0" lang="en-US" altLang="zh-CN" sz="24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与△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ABC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的面积比为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　　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endParaRPr kumimoji="0" lang="en-US" altLang="zh-CN" sz="24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A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1∶3       B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1∶4       C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1∶5       D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1∶9</a:t>
            </a:r>
            <a:endParaRPr kumimoji="0" lang="en-US" altLang="zh-CN" sz="24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0493" name="Picture 15" descr="ZK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7300" y="3775075"/>
            <a:ext cx="2524125" cy="2286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1"/>
          <p:cNvSpPr txBox="1"/>
          <p:nvPr/>
        </p:nvSpPr>
        <p:spPr>
          <a:xfrm>
            <a:off x="4586923" y="2631123"/>
            <a:ext cx="4641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D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" name="矩形 29"/>
          <p:cNvSpPr/>
          <p:nvPr/>
        </p:nvSpPr>
        <p:spPr>
          <a:xfrm>
            <a:off x="966788" y="1463675"/>
            <a:ext cx="446088" cy="4460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509" name="文本框 33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－练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2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4" name="图片 42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内容占位符 7"/>
          <p:cNvSpPr txBox="1">
            <a:spLocks noChangeArrowheads="1"/>
          </p:cNvSpPr>
          <p:nvPr/>
        </p:nvSpPr>
        <p:spPr bwMode="auto">
          <a:xfrm>
            <a:off x="1035050" y="1343025"/>
            <a:ext cx="7358063" cy="3575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457200" marR="0" indent="-457200" defTabSz="457200">
              <a:lnSpc>
                <a:spcPct val="150000"/>
              </a:lnSpc>
              <a:buClrTx/>
              <a:buSzTx/>
              <a:buFontTx/>
              <a:buAutoNum type="arabicPlain" startAt="3"/>
              <a:defRPr/>
            </a:pP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如图，点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是五边形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ABCDE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和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kern="1200" cap="none" spc="0" normalizeH="0" baseline="-2500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kern="1200" cap="none" spc="0" normalizeH="0" baseline="-2500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kern="1200" cap="none" spc="0" normalizeH="0" baseline="-2500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en-US" altLang="zh-CN" sz="2400" b="1" kern="1200" cap="none" spc="0" normalizeH="0" baseline="-2500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</a:t>
            </a:r>
            <a:r>
              <a:rPr kumimoji="0" lang="en-US" altLang="zh-CN" sz="2400" b="1" kern="1200" cap="none" spc="0" normalizeH="0" baseline="-2500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的位似</a:t>
            </a:r>
            <a:endParaRPr kumimoji="0" lang="en-US" altLang="zh-CN" sz="24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中心，若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OA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∶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OA</a:t>
            </a:r>
            <a:r>
              <a:rPr kumimoji="0" lang="en-US" altLang="zh-CN" sz="2400" b="1" kern="1200" cap="none" spc="0" normalizeH="0" baseline="-2500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1∶3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，则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kern="1200" cap="none" spc="0" normalizeH="0" baseline="-2500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en-US" altLang="zh-CN" sz="2400" b="1" kern="1200" cap="none" spc="0" normalizeH="0" baseline="-2500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∶</a:t>
            </a:r>
            <a:r>
              <a:rPr kumimoji="0" lang="en-US" altLang="zh-CN" sz="2400" b="1" i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CD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＝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　　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endParaRPr kumimoji="0" lang="en-US" altLang="zh-CN" sz="24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defTabSz="457200">
              <a:lnSpc>
                <a:spcPct val="150000"/>
              </a:lnSpc>
              <a:buClrTx/>
              <a:buSzTx/>
              <a:buFontTx/>
              <a:buNone/>
              <a:defRPr/>
            </a:pP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A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1∶2      B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1∶3      C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3∶1      D</a:t>
            </a:r>
            <a:r>
              <a:rPr kumimoji="0" lang="zh-CN" altLang="en-US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kern="1200" cap="none" spc="0" normalizeH="0" baseline="0" noProof="0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1∶4</a:t>
            </a:r>
            <a:endParaRPr kumimoji="0" lang="en-US" altLang="zh-CN" sz="2400" b="1" kern="1200" cap="none" spc="0" normalizeH="0" baseline="0" noProof="0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1518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4238" y="3251200"/>
            <a:ext cx="3143250" cy="2819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1"/>
          <p:cNvSpPr txBox="1"/>
          <p:nvPr/>
        </p:nvSpPr>
        <p:spPr>
          <a:xfrm>
            <a:off x="7407593" y="2085023"/>
            <a:ext cx="42227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C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AutoShape 2"/>
          <p:cNvSpPr/>
          <p:nvPr/>
        </p:nvSpPr>
        <p:spPr>
          <a:xfrm flipH="1">
            <a:off x="2449513" y="1358900"/>
            <a:ext cx="3132137" cy="441325"/>
          </a:xfrm>
          <a:prstGeom prst="roundRect">
            <a:avLst>
              <a:gd name="adj" fmla="val 47681"/>
            </a:avLst>
          </a:prstGeom>
          <a:solidFill>
            <a:srgbClr val="008000"/>
          </a:solidFill>
          <a:ln w="9525">
            <a:noFill/>
          </a:ln>
        </p:spPr>
        <p:txBody>
          <a:bodyPr wrap="none" anchor="ctr"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6" name="矩形 25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533" name="文本框 26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－导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4" name="AutoShape 2"/>
          <p:cNvSpPr/>
          <p:nvPr/>
        </p:nvSpPr>
        <p:spPr>
          <a:xfrm flipH="1">
            <a:off x="850900" y="1358900"/>
            <a:ext cx="1793875" cy="441325"/>
          </a:xfrm>
          <a:prstGeom prst="roundRect">
            <a:avLst>
              <a:gd name="adj" fmla="val 47681"/>
            </a:avLst>
          </a:prstGeom>
          <a:gradFill rotWithShape="1">
            <a:gsLst>
              <a:gs pos="0">
                <a:srgbClr val="FF0000"/>
              </a:gs>
              <a:gs pos="100000">
                <a:srgbClr val="FF6600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</a:endParaRPr>
          </a:p>
        </p:txBody>
      </p:sp>
      <p:sp>
        <p:nvSpPr>
          <p:cNvPr id="22535" name="AutoShape 11"/>
          <p:cNvSpPr/>
          <p:nvPr/>
        </p:nvSpPr>
        <p:spPr>
          <a:xfrm>
            <a:off x="2157413" y="1174750"/>
            <a:ext cx="777875" cy="777875"/>
          </a:xfrm>
          <a:prstGeom prst="diamond">
            <a:avLst/>
          </a:prstGeom>
          <a:solidFill>
            <a:srgbClr val="FF6600"/>
          </a:solidFill>
          <a:ln w="381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en-US" altLang="ko-KR" sz="2800" b="1">
                <a:solidFill>
                  <a:srgbClr val="FFFFFF"/>
                </a:solidFill>
                <a:ea typeface="Gulim" pitchFamily="34" charset="-127"/>
              </a:rPr>
              <a:t>3</a:t>
            </a:r>
            <a:endParaRPr lang="en-US" altLang="ko-KR" sz="2800" b="1">
              <a:solidFill>
                <a:srgbClr val="FFFFFF"/>
              </a:solidFill>
              <a:ea typeface="Gulim" pitchFamily="34" charset="-127"/>
            </a:endParaRPr>
          </a:p>
        </p:txBody>
      </p:sp>
      <p:sp>
        <p:nvSpPr>
          <p:cNvPr id="22536" name="文本框 29"/>
          <p:cNvSpPr txBox="1"/>
          <p:nvPr/>
        </p:nvSpPr>
        <p:spPr>
          <a:xfrm>
            <a:off x="963613" y="1289050"/>
            <a:ext cx="1189037" cy="492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知识点</a:t>
            </a:r>
            <a:endParaRPr lang="en-US" altLang="zh-CN" sz="26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7" name="文本框 30"/>
          <p:cNvSpPr txBox="1"/>
          <p:nvPr/>
        </p:nvSpPr>
        <p:spPr>
          <a:xfrm>
            <a:off x="2911475" y="1312863"/>
            <a:ext cx="2530475" cy="4921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位似图形的画法</a:t>
            </a:r>
            <a:endParaRPr lang="zh-CN" altLang="en-US" sz="2600" b="1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33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40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42" name="图片 43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6" name="TextBox 23"/>
          <p:cNvSpPr txBox="1">
            <a:spLocks noChangeArrowheads="1"/>
          </p:cNvSpPr>
          <p:nvPr/>
        </p:nvSpPr>
        <p:spPr bwMode="auto">
          <a:xfrm>
            <a:off x="701675" y="2109788"/>
            <a:ext cx="8285163" cy="3486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探究：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如果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在四边形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ABCD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外任取一点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，分别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在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OA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OC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OD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的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反向延长线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上取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点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，使得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四边形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与四边形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ABCD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有什么关系？如果点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取在四边形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ABCD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内部呢？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分别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画出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得到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的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四边形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.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747713" y="3708400"/>
          <a:ext cx="36195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1930400" imgH="406400" progId="Equation.DSMT4">
                  <p:embed/>
                </p:oleObj>
              </mc:Choice>
              <mc:Fallback>
                <p:oleObj name="" r:id="rId3" imgW="1930400" imgH="406400" progId="Equation.DSMT4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47713" y="3708400"/>
                        <a:ext cx="3619500" cy="76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49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1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496">
                                            <p:txEl>
                                              <p:charRg st="12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47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0496">
                                            <p:txEl>
                                              <p:charRg st="47" end="8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80" end="1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496">
                                            <p:txEl>
                                              <p:charRg st="80" end="1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146" end="1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496">
                                            <p:txEl>
                                              <p:charRg st="146" end="17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>
                                            <p:txEl>
                                              <p:charRg st="174" end="2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0496">
                                            <p:txEl>
                                              <p:charRg st="174" end="2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556" name="文本框 30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－导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3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59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61" name="图片 37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" name="Picture 23" descr="1M(HKNGZA1QVO6M@`LTYZCK"/>
          <p:cNvPicPr>
            <a:picLocks noChangeAspect="1"/>
          </p:cNvPicPr>
          <p:nvPr/>
        </p:nvPicPr>
        <p:blipFill>
          <a:blip r:embed="rId3"/>
          <a:srcRect l="11642" b="11102"/>
          <a:stretch>
            <a:fillRect/>
          </a:stretch>
        </p:blipFill>
        <p:spPr>
          <a:xfrm>
            <a:off x="2989263" y="4392613"/>
            <a:ext cx="3251200" cy="1598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" name="TextBox 23"/>
          <p:cNvSpPr txBox="1">
            <a:spLocks noChangeArrowheads="1"/>
          </p:cNvSpPr>
          <p:nvPr/>
        </p:nvSpPr>
        <p:spPr bwMode="auto">
          <a:xfrm>
            <a:off x="779463" y="1470025"/>
            <a:ext cx="7616825" cy="290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例如，要把四边形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ABCD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缩小到原来的      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以在四边形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ABCD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外任取一点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图），分别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在线段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OA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OC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OD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取点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，使得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顺次连接点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，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所得四边形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en-US" altLang="zh-CN" sz="24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′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就是所要求的图形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aphicFrame>
        <p:nvGraphicFramePr>
          <p:cNvPr id="24" name="对象 23"/>
          <p:cNvGraphicFramePr>
            <a:graphicFrameLocks noChangeAspect="1"/>
          </p:cNvGraphicFramePr>
          <p:nvPr/>
        </p:nvGraphicFramePr>
        <p:xfrm>
          <a:off x="906463" y="3054350"/>
          <a:ext cx="36195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1930400" imgH="406400" progId="Equation.DSMT4">
                  <p:embed/>
                </p:oleObj>
              </mc:Choice>
              <mc:Fallback>
                <p:oleObj name="" r:id="rId4" imgW="1930400" imgH="40640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06463" y="3054350"/>
                        <a:ext cx="3619500" cy="76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40525" y="1409700"/>
          <a:ext cx="3810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6" imgW="203200" imgH="405765" progId="Equation.DSMT4">
                  <p:embed/>
                </p:oleObj>
              </mc:Choice>
              <mc:Fallback>
                <p:oleObj name="" r:id="rId6" imgW="203200" imgH="405765" progId="Equation.DSMT4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740525" y="1409700"/>
                        <a:ext cx="381000" cy="76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矩形 4"/>
          <p:cNvSpPr/>
          <p:nvPr/>
        </p:nvSpPr>
        <p:spPr>
          <a:xfrm>
            <a:off x="7135813" y="1584325"/>
            <a:ext cx="1112837" cy="4619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我们可</a:t>
            </a:r>
            <a:endParaRPr lang="zh-CN" altLang="en-US" sz="1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34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charRg st="34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61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>
                                            <p:txEl>
                                              <p:charRg st="61" end="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94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3">
                                            <p:txEl>
                                              <p:charRg st="94" end="1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161" end="1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charRg st="161" end="1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580" name="文本框 30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3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83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4" name="图片 37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" name="TextBox 23"/>
          <p:cNvSpPr txBox="1">
            <a:spLocks noChangeArrowheads="1"/>
          </p:cNvSpPr>
          <p:nvPr/>
        </p:nvSpPr>
        <p:spPr bwMode="auto">
          <a:xfrm>
            <a:off x="1025525" y="1330325"/>
            <a:ext cx="76168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画位似多边形的一般步骤：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(1)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确定位似中心； 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(2)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分别连接位似中心和能代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表原多边形的关键点； 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(3)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根据位似比，利用截取的方法，找出所作的位似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多边形的对应点；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(4)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顺次连接上述各点，得到放大或缩小的多边形．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53252" name="Picture24" descr="菁优网：http://www.jyeoo.com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10163" y="1439863"/>
            <a:ext cx="3375025" cy="2006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13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3">
                                            <p:txEl>
                                              <p:charRg st="13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25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>
                                            <p:txEl>
                                              <p:charRg st="25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4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3">
                                            <p:txEl>
                                              <p:charRg st="40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57" end="8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charRg st="57" end="8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82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>
                                            <p:txEl>
                                              <p:charRg st="82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charRg st="96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3">
                                            <p:txEl>
                                              <p:charRg st="96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5603" name="内容占位符 7"/>
          <p:cNvSpPr txBox="1"/>
          <p:nvPr/>
        </p:nvSpPr>
        <p:spPr>
          <a:xfrm>
            <a:off x="587375" y="1384300"/>
            <a:ext cx="7720013" cy="500538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如图，在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6×8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网格图中，每个小正方形边长均为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点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和△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的顶点均为小正方形的顶点．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以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为位似中心，在网格图中作△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，使              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和△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位似，且位似比为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∶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(2)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连接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中的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AA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，求四边形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AA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的周长．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结果保留根号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605" name="文本框 30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3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8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0" name="图片 37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12" name="Picture24" descr="菁优网：http://www.jyeoo.co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4188" y="4319588"/>
            <a:ext cx="2338387" cy="17446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1507" name="内容占位符 7"/>
          <p:cNvSpPr txBox="1"/>
          <p:nvPr/>
        </p:nvSpPr>
        <p:spPr>
          <a:xfrm>
            <a:off x="698500" y="1416050"/>
            <a:ext cx="8447088" cy="46005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分析</a:t>
            </a:r>
            <a:r>
              <a:rPr lang="en-US" altLang="zh-CN" sz="2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根据位似比是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∶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，画出以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为位似中心的△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zh-CN" altLang="en-US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根据勾股定理求出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的长，由于   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endParaRPr lang="en-US" altLang="zh-CN" sz="22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的长易得，相加即可求得四边形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的周长．</a:t>
            </a:r>
            <a:endParaRPr lang="zh-CN" altLang="en-US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解：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如图所示：</a:t>
            </a:r>
            <a:endParaRPr lang="zh-CN" altLang="en-US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′=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′=2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．</a:t>
            </a:r>
            <a:endParaRPr lang="zh-CN" altLang="en-US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在</a:t>
            </a:r>
            <a:r>
              <a:rPr lang="en-US" altLang="zh-CN" sz="2200" b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Rt△</a:t>
            </a:r>
            <a:r>
              <a:rPr lang="en-US" altLang="zh-CN" sz="22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OA</a:t>
            </a:r>
            <a:r>
              <a:rPr lang="en-US" altLang="zh-CN" sz="2200" b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中，</a:t>
            </a:r>
            <a:endParaRPr lang="zh-CN" altLang="en-US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′=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′=2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，得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′=</a:t>
            </a:r>
            <a:endParaRPr lang="zh-CN" altLang="en-US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同理可得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zh-CN" altLang="en-US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∴四边形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AA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altLang="zh-CN" sz="22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的周长</a:t>
            </a:r>
            <a:r>
              <a:rPr lang="en-US" altLang="zh-CN" sz="2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zh-CN" altLang="en-US" sz="2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629" name="文本框 30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3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632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33" name="图片 37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1517" name="对象 2"/>
          <p:cNvGraphicFramePr>
            <a:graphicFrameLocks noChangeAspect="1"/>
          </p:cNvGraphicFramePr>
          <p:nvPr/>
        </p:nvGraphicFramePr>
        <p:xfrm>
          <a:off x="3370263" y="4772025"/>
          <a:ext cx="666750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3" imgW="355600" imgH="215900" progId="Equation.DSMT4">
                  <p:embed/>
                </p:oleObj>
              </mc:Choice>
              <mc:Fallback>
                <p:oleObj name="" r:id="rId3" imgW="355600" imgH="2159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70263" y="4772025"/>
                        <a:ext cx="666750" cy="404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4364038" y="4330700"/>
          <a:ext cx="654050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5" imgW="355600" imgH="215900" progId="Equation.DSMT4">
                  <p:embed/>
                </p:oleObj>
              </mc:Choice>
              <mc:Fallback>
                <p:oleObj name="" r:id="rId5" imgW="355600" imgH="2159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64038" y="4330700"/>
                        <a:ext cx="654050" cy="396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720" name="Picture 24" descr="菁优网：http://www.jyeoo.com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41963" y="3049588"/>
            <a:ext cx="2390775" cy="1782762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4765675" y="5246688"/>
          <a:ext cx="104775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8" imgW="558800" imgH="215900" progId="Equation.DSMT4">
                  <p:embed/>
                </p:oleObj>
              </mc:Choice>
              <mc:Fallback>
                <p:oleObj name="" r:id="rId8" imgW="558800" imgH="215900" progId="Equation.DSMT4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765675" y="5246688"/>
                        <a:ext cx="1047750" cy="404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35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charRg st="35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79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507">
                                            <p:txEl>
                                              <p:charRg st="79" end="1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118" end="1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507">
                                            <p:txEl>
                                              <p:charRg st="118" end="1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9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129" end="1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507">
                                            <p:txEl>
                                              <p:charRg st="129" end="1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151" end="1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1507">
                                            <p:txEl>
                                              <p:charRg st="151" end="1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175" end="20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507">
                                            <p:txEl>
                                              <p:charRg st="175" end="20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204" end="2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507">
                                            <p:txEl>
                                              <p:charRg st="204" end="2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224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1507">
                                            <p:txEl>
                                              <p:charRg st="224" end="2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图片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25384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651" name="组 23"/>
          <p:cNvGrpSpPr/>
          <p:nvPr/>
        </p:nvGrpSpPr>
        <p:grpSpPr>
          <a:xfrm>
            <a:off x="3663950" y="1408113"/>
            <a:ext cx="1709738" cy="554037"/>
            <a:chOff x="3437515" y="1408557"/>
            <a:chExt cx="1709092" cy="553998"/>
          </a:xfrm>
        </p:grpSpPr>
        <p:sp>
          <p:nvSpPr>
            <p:cNvPr id="27664" name="文本框 24"/>
            <p:cNvSpPr txBox="1"/>
            <p:nvPr/>
          </p:nvSpPr>
          <p:spPr>
            <a:xfrm>
              <a:off x="3933968" y="1408557"/>
              <a:ext cx="1212639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总</a:t>
              </a:r>
              <a:r>
                <a:rPr lang="en-US" altLang="zh-CN" sz="3000" b="1">
                  <a:solidFill>
                    <a:srgbClr val="008000"/>
                  </a:solidFill>
                  <a:latin typeface="Adobe 黑体 Std R"/>
                  <a:ea typeface="Adobe 黑体 Std R"/>
                </a:rPr>
                <a:t>   </a:t>
              </a: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结</a:t>
              </a:r>
              <a:endParaRPr lang="zh-CN" altLang="en-US" sz="3000" b="1" dirty="0">
                <a:solidFill>
                  <a:srgbClr val="008000"/>
                </a:solidFill>
                <a:latin typeface="Adobe 黑体 Std R"/>
                <a:ea typeface="Adobe 黑体 Std R"/>
              </a:endParaRPr>
            </a:p>
          </p:txBody>
        </p:sp>
        <p:pic>
          <p:nvPicPr>
            <p:cNvPr id="27665" name="Picture 6" descr="BS00554_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37515" y="1490196"/>
              <a:ext cx="503237" cy="43973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656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" name="矩形 43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658" name="文本框 45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7659" name="组 26"/>
          <p:cNvGrpSpPr/>
          <p:nvPr/>
        </p:nvGrpSpPr>
        <p:grpSpPr>
          <a:xfrm>
            <a:off x="984250" y="2020888"/>
            <a:ext cx="8170863" cy="466725"/>
            <a:chOff x="984243" y="2020950"/>
            <a:chExt cx="8170127" cy="467237"/>
          </a:xfrm>
        </p:grpSpPr>
        <p:cxnSp>
          <p:nvCxnSpPr>
            <p:cNvPr id="28" name="直接连接符 12"/>
            <p:cNvCxnSpPr/>
            <p:nvPr/>
          </p:nvCxnSpPr>
          <p:spPr>
            <a:xfrm rot="10800000">
              <a:off x="8247989" y="2020950"/>
              <a:ext cx="906381" cy="467237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19"/>
            <p:cNvCxnSpPr/>
            <p:nvPr/>
          </p:nvCxnSpPr>
          <p:spPr>
            <a:xfrm flipH="1">
              <a:off x="984243" y="2020950"/>
              <a:ext cx="7268508" cy="1589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542" name="TextBox 26"/>
          <p:cNvSpPr txBox="1"/>
          <p:nvPr/>
        </p:nvSpPr>
        <p:spPr>
          <a:xfrm>
            <a:off x="965200" y="2165350"/>
            <a:ext cx="7613650" cy="3711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画位似图形的步骤：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第一步：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确定位似中心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位似中心可以在图形外部，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也可以在图形内部，还可以在图形的边上，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还可以在某一个顶点上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；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第二步：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画出图形各顶点与位似中心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的连线；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第三步：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按相似比取点；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第四步：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顺次连接各点，所得的图形就是所求的图形．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42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1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542">
                                            <p:txEl>
                                              <p:charRg st="10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35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542">
                                            <p:txEl>
                                              <p:charRg st="35" end="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71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2542">
                                            <p:txEl>
                                              <p:charRg st="71" end="10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100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2542">
                                            <p:txEl>
                                              <p:charRg st="100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122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2542">
                                            <p:txEl>
                                              <p:charRg st="122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134" end="1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542">
                                            <p:txEl>
                                              <p:charRg st="134" end="1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图片 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25384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8675" name="组 23"/>
          <p:cNvGrpSpPr/>
          <p:nvPr/>
        </p:nvGrpSpPr>
        <p:grpSpPr>
          <a:xfrm>
            <a:off x="3663950" y="1408113"/>
            <a:ext cx="1709738" cy="554037"/>
            <a:chOff x="3437515" y="1408557"/>
            <a:chExt cx="1709092" cy="553998"/>
          </a:xfrm>
        </p:grpSpPr>
        <p:sp>
          <p:nvSpPr>
            <p:cNvPr id="28689" name="文本框 24"/>
            <p:cNvSpPr txBox="1"/>
            <p:nvPr/>
          </p:nvSpPr>
          <p:spPr>
            <a:xfrm>
              <a:off x="3933968" y="1408557"/>
              <a:ext cx="1212639" cy="5539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总</a:t>
              </a:r>
              <a:r>
                <a:rPr lang="en-US" altLang="zh-CN" sz="3000" b="1">
                  <a:solidFill>
                    <a:srgbClr val="008000"/>
                  </a:solidFill>
                  <a:latin typeface="Adobe 黑体 Std R"/>
                  <a:ea typeface="Adobe 黑体 Std R"/>
                </a:rPr>
                <a:t>   </a:t>
              </a:r>
              <a:r>
                <a:rPr lang="zh-CN" altLang="en-US" sz="3000" b="1" dirty="0">
                  <a:solidFill>
                    <a:srgbClr val="008000"/>
                  </a:solidFill>
                  <a:latin typeface="Adobe 黑体 Std R"/>
                  <a:ea typeface="Adobe 黑体 Std R"/>
                </a:rPr>
                <a:t>结</a:t>
              </a:r>
              <a:endParaRPr lang="zh-CN" altLang="en-US" sz="3000" b="1" dirty="0">
                <a:solidFill>
                  <a:srgbClr val="008000"/>
                </a:solidFill>
                <a:latin typeface="Adobe 黑体 Std R"/>
                <a:ea typeface="Adobe 黑体 Std R"/>
              </a:endParaRPr>
            </a:p>
          </p:txBody>
        </p:sp>
        <p:pic>
          <p:nvPicPr>
            <p:cNvPr id="28690" name="Picture 6" descr="BS00554_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37515" y="1490196"/>
              <a:ext cx="503237" cy="439737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680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" name="矩形 43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682" name="文本框 45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－讲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8685" name="组 26"/>
          <p:cNvGrpSpPr/>
          <p:nvPr/>
        </p:nvGrpSpPr>
        <p:grpSpPr>
          <a:xfrm>
            <a:off x="984250" y="2020888"/>
            <a:ext cx="8170863" cy="466725"/>
            <a:chOff x="984243" y="2020950"/>
            <a:chExt cx="8170127" cy="467237"/>
          </a:xfrm>
        </p:grpSpPr>
        <p:cxnSp>
          <p:nvCxnSpPr>
            <p:cNvPr id="28" name="直接连接符 12"/>
            <p:cNvCxnSpPr/>
            <p:nvPr/>
          </p:nvCxnSpPr>
          <p:spPr>
            <a:xfrm rot="10800000">
              <a:off x="8247989" y="2020950"/>
              <a:ext cx="906381" cy="467237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19"/>
            <p:cNvCxnSpPr/>
            <p:nvPr/>
          </p:nvCxnSpPr>
          <p:spPr>
            <a:xfrm flipH="1">
              <a:off x="984243" y="2020950"/>
              <a:ext cx="7268508" cy="1589"/>
            </a:xfrm>
            <a:prstGeom prst="line">
              <a:avLst/>
            </a:prstGeom>
            <a:ln w="127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542" name="TextBox 26"/>
          <p:cNvSpPr txBox="1"/>
          <p:nvPr/>
        </p:nvSpPr>
        <p:spPr>
          <a:xfrm>
            <a:off x="858838" y="2355850"/>
            <a:ext cx="7794625" cy="2792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位似中心的选取要使画图方便且符合要求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一般以多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边形的一个顶点为位似中心画图最简便．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画位似图形时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要弄清相似比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即分清是已知图形与新</a:t>
            </a:r>
            <a:endParaRPr lang="en-US" altLang="zh-CN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图形的相似比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还是新图形与已知图形的相似比．</a:t>
            </a:r>
            <a:endParaRPr lang="zh-CN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一般情况下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画已知图形的位似图形的结果不唯一．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542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27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542">
                                            <p:txEl>
                                              <p:charRg st="27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50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542">
                                            <p:txEl>
                                              <p:charRg st="50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78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2542">
                                            <p:txEl>
                                              <p:charRg st="78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>
                                            <p:txEl>
                                              <p:charRg st="105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2542">
                                            <p:txEl>
                                              <p:charRg st="105" end="1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942975" y="1684338"/>
            <a:ext cx="446088" cy="4460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700" name="内容占位符 7"/>
          <p:cNvSpPr txBox="1"/>
          <p:nvPr/>
        </p:nvSpPr>
        <p:spPr>
          <a:xfrm>
            <a:off x="987425" y="1601788"/>
            <a:ext cx="7815263" cy="573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0000"/>
              </a:lnSpc>
              <a:buNone/>
            </a:pP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    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如图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以点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为位似中心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将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△ 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放大为原来的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倍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702" name="文本框 33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－练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06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10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1650" y="2527300"/>
            <a:ext cx="4492625" cy="2882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820738" y="1438275"/>
            <a:ext cx="446088" cy="44608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772" name="内容占位符 7"/>
          <p:cNvSpPr txBox="1">
            <a:spLocks noChangeArrowheads="1"/>
          </p:cNvSpPr>
          <p:nvPr/>
        </p:nvSpPr>
        <p:spPr bwMode="auto">
          <a:xfrm>
            <a:off x="863283" y="1351280"/>
            <a:ext cx="7515225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marR="0" lvl="0" indent="-45720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AutoNum type="arabicPlain" startAt="2"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如图是△</a:t>
            </a:r>
            <a:r>
              <a:rPr kumimoji="0" lang="en-US" altLang="zh-CN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ABC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位似图形的几种画法，其中正确的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有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kumimoji="0" lang="en-US" altLang="zh-CN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A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           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        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        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个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546975" y="857250"/>
            <a:ext cx="1116013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 cmpd="sng">
            <a:solidFill>
              <a:schemeClr val="tx2">
                <a:lumMod val="40000"/>
                <a:lumOff val="6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26" name="文本框 33"/>
          <p:cNvSpPr txBox="1"/>
          <p:nvPr/>
        </p:nvSpPr>
        <p:spPr>
          <a:xfrm>
            <a:off x="7669213" y="857250"/>
            <a:ext cx="909637" cy="3381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知</a:t>
            </a:r>
            <a:r>
              <a:rPr lang="en-US" altLang="zh-CN" sz="1600" b="1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1600" b="1" dirty="0">
                <a:latin typeface="楷体" panose="02010609060101010101" pitchFamily="49" charset="-122"/>
                <a:ea typeface="楷体" panose="02010609060101010101" pitchFamily="49" charset="-122"/>
              </a:rPr>
              <a:t>－练</a:t>
            </a:r>
            <a:endParaRPr lang="zh-CN" altLang="en-US" sz="1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38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30" name="Picture 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1" name="图片 42" descr="上条蓝窄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1027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33" name="Picture 15" descr="MM17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038" y="3248025"/>
            <a:ext cx="7169150" cy="2097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1"/>
          <p:cNvSpPr txBox="1"/>
          <p:nvPr/>
        </p:nvSpPr>
        <p:spPr>
          <a:xfrm>
            <a:off x="1926273" y="2067878"/>
            <a:ext cx="4641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x-none" sz="28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D</a:t>
            </a:r>
            <a:endParaRPr lang="en-US" altLang="x-none" sz="28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1746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16319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3"/>
          <p:cNvGrpSpPr/>
          <p:nvPr/>
        </p:nvGrpSpPr>
        <p:grpSpPr>
          <a:xfrm>
            <a:off x="8235751" y="5125852"/>
            <a:ext cx="799328" cy="1326094"/>
            <a:chOff x="2000231" y="2114716"/>
            <a:chExt cx="2123898" cy="3523563"/>
          </a:xfrm>
          <a:solidFill>
            <a:srgbClr val="0070C0"/>
          </a:solidFill>
        </p:grpSpPr>
        <p:sp>
          <p:nvSpPr>
            <p:cNvPr id="11" name="Freeform 19"/>
            <p:cNvSpPr>
              <a:spLocks noEditPoints="1"/>
            </p:cNvSpPr>
            <p:nvPr/>
          </p:nvSpPr>
          <p:spPr bwMode="auto">
            <a:xfrm>
              <a:off x="3054372" y="2961932"/>
              <a:ext cx="181546" cy="140551"/>
            </a:xfrm>
            <a:custGeom>
              <a:avLst/>
              <a:gdLst/>
              <a:ahLst/>
              <a:cxnLst>
                <a:cxn ang="0">
                  <a:pos x="28" y="8"/>
                </a:cxn>
                <a:cxn ang="0">
                  <a:pos x="26" y="8"/>
                </a:cxn>
                <a:cxn ang="0">
                  <a:pos x="13" y="13"/>
                </a:cxn>
                <a:cxn ang="0">
                  <a:pos x="11" y="24"/>
                </a:cxn>
                <a:cxn ang="0">
                  <a:pos x="12" y="24"/>
                </a:cxn>
                <a:cxn ang="0">
                  <a:pos x="28" y="8"/>
                </a:cxn>
                <a:cxn ang="0">
                  <a:pos x="26" y="27"/>
                </a:cxn>
                <a:cxn ang="0">
                  <a:pos x="24" y="26"/>
                </a:cxn>
                <a:cxn ang="0">
                  <a:pos x="27" y="27"/>
                </a:cxn>
                <a:cxn ang="0">
                  <a:pos x="26" y="27"/>
                </a:cxn>
                <a:cxn ang="0">
                  <a:pos x="33" y="24"/>
                </a:cxn>
                <a:cxn ang="0">
                  <a:pos x="21" y="18"/>
                </a:cxn>
                <a:cxn ang="0">
                  <a:pos x="38" y="19"/>
                </a:cxn>
                <a:cxn ang="0">
                  <a:pos x="33" y="24"/>
                </a:cxn>
              </a:cxnLst>
              <a:rect l="0" t="0" r="r" b="b"/>
              <a:pathLst>
                <a:path w="73" h="56">
                  <a:moveTo>
                    <a:pt x="28" y="8"/>
                  </a:moveTo>
                  <a:cubicBezTo>
                    <a:pt x="27" y="8"/>
                    <a:pt x="26" y="8"/>
                    <a:pt x="26" y="8"/>
                  </a:cubicBezTo>
                  <a:cubicBezTo>
                    <a:pt x="33" y="0"/>
                    <a:pt x="18" y="2"/>
                    <a:pt x="13" y="13"/>
                  </a:cubicBezTo>
                  <a:cubicBezTo>
                    <a:pt x="12" y="13"/>
                    <a:pt x="0" y="24"/>
                    <a:pt x="11" y="24"/>
                  </a:cubicBezTo>
                  <a:cubicBezTo>
                    <a:pt x="11" y="24"/>
                    <a:pt x="12" y="24"/>
                    <a:pt x="12" y="24"/>
                  </a:cubicBezTo>
                  <a:cubicBezTo>
                    <a:pt x="20" y="56"/>
                    <a:pt x="73" y="7"/>
                    <a:pt x="28" y="8"/>
                  </a:cubicBezTo>
                  <a:close/>
                  <a:moveTo>
                    <a:pt x="26" y="27"/>
                  </a:moveTo>
                  <a:cubicBezTo>
                    <a:pt x="25" y="27"/>
                    <a:pt x="24" y="27"/>
                    <a:pt x="24" y="26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6" y="27"/>
                    <a:pt x="26" y="27"/>
                  </a:cubicBezTo>
                  <a:close/>
                  <a:moveTo>
                    <a:pt x="33" y="24"/>
                  </a:moveTo>
                  <a:cubicBezTo>
                    <a:pt x="35" y="18"/>
                    <a:pt x="24" y="18"/>
                    <a:pt x="21" y="18"/>
                  </a:cubicBezTo>
                  <a:cubicBezTo>
                    <a:pt x="27" y="15"/>
                    <a:pt x="32" y="16"/>
                    <a:pt x="38" y="19"/>
                  </a:cubicBezTo>
                  <a:cubicBezTo>
                    <a:pt x="36" y="21"/>
                    <a:pt x="35" y="23"/>
                    <a:pt x="33" y="2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20"/>
            <p:cNvSpPr>
              <a:spLocks noEditPoints="1"/>
            </p:cNvSpPr>
            <p:nvPr/>
          </p:nvSpPr>
          <p:spPr bwMode="auto">
            <a:xfrm>
              <a:off x="2843543" y="2290406"/>
              <a:ext cx="370901" cy="579776"/>
            </a:xfrm>
            <a:custGeom>
              <a:avLst/>
              <a:gdLst/>
              <a:ahLst/>
              <a:cxnLst>
                <a:cxn ang="0">
                  <a:pos x="76" y="1"/>
                </a:cxn>
                <a:cxn ang="0">
                  <a:pos x="31" y="121"/>
                </a:cxn>
                <a:cxn ang="0">
                  <a:pos x="6" y="190"/>
                </a:cxn>
                <a:cxn ang="0">
                  <a:pos x="8" y="215"/>
                </a:cxn>
                <a:cxn ang="0">
                  <a:pos x="27" y="200"/>
                </a:cxn>
                <a:cxn ang="0">
                  <a:pos x="142" y="232"/>
                </a:cxn>
                <a:cxn ang="0">
                  <a:pos x="143" y="224"/>
                </a:cxn>
                <a:cxn ang="0">
                  <a:pos x="110" y="217"/>
                </a:cxn>
                <a:cxn ang="0">
                  <a:pos x="42" y="199"/>
                </a:cxn>
                <a:cxn ang="0">
                  <a:pos x="38" y="195"/>
                </a:cxn>
                <a:cxn ang="0">
                  <a:pos x="31" y="195"/>
                </a:cxn>
                <a:cxn ang="0">
                  <a:pos x="57" y="151"/>
                </a:cxn>
                <a:cxn ang="0">
                  <a:pos x="60" y="181"/>
                </a:cxn>
                <a:cxn ang="0">
                  <a:pos x="73" y="117"/>
                </a:cxn>
                <a:cxn ang="0">
                  <a:pos x="97" y="47"/>
                </a:cxn>
                <a:cxn ang="0">
                  <a:pos x="66" y="114"/>
                </a:cxn>
                <a:cxn ang="0">
                  <a:pos x="29" y="182"/>
                </a:cxn>
                <a:cxn ang="0">
                  <a:pos x="76" y="1"/>
                </a:cxn>
                <a:cxn ang="0">
                  <a:pos x="26" y="156"/>
                </a:cxn>
                <a:cxn ang="0">
                  <a:pos x="25" y="159"/>
                </a:cxn>
                <a:cxn ang="0">
                  <a:pos x="26" y="156"/>
                </a:cxn>
                <a:cxn ang="0">
                  <a:pos x="46" y="118"/>
                </a:cxn>
                <a:cxn ang="0">
                  <a:pos x="38" y="127"/>
                </a:cxn>
                <a:cxn ang="0">
                  <a:pos x="59" y="75"/>
                </a:cxn>
                <a:cxn ang="0">
                  <a:pos x="46" y="118"/>
                </a:cxn>
              </a:cxnLst>
              <a:rect l="0" t="0" r="r" b="b"/>
              <a:pathLst>
                <a:path w="148" h="232">
                  <a:moveTo>
                    <a:pt x="76" y="1"/>
                  </a:moveTo>
                  <a:cubicBezTo>
                    <a:pt x="74" y="0"/>
                    <a:pt x="36" y="109"/>
                    <a:pt x="31" y="121"/>
                  </a:cubicBezTo>
                  <a:cubicBezTo>
                    <a:pt x="22" y="143"/>
                    <a:pt x="13" y="166"/>
                    <a:pt x="6" y="190"/>
                  </a:cubicBezTo>
                  <a:cubicBezTo>
                    <a:pt x="5" y="192"/>
                    <a:pt x="0" y="230"/>
                    <a:pt x="8" y="215"/>
                  </a:cubicBezTo>
                  <a:cubicBezTo>
                    <a:pt x="12" y="225"/>
                    <a:pt x="26" y="202"/>
                    <a:pt x="27" y="200"/>
                  </a:cubicBezTo>
                  <a:cubicBezTo>
                    <a:pt x="32" y="217"/>
                    <a:pt x="126" y="232"/>
                    <a:pt x="142" y="232"/>
                  </a:cubicBezTo>
                  <a:cubicBezTo>
                    <a:pt x="148" y="232"/>
                    <a:pt x="147" y="225"/>
                    <a:pt x="143" y="224"/>
                  </a:cubicBezTo>
                  <a:cubicBezTo>
                    <a:pt x="132" y="222"/>
                    <a:pt x="121" y="219"/>
                    <a:pt x="110" y="217"/>
                  </a:cubicBezTo>
                  <a:cubicBezTo>
                    <a:pt x="87" y="213"/>
                    <a:pt x="64" y="208"/>
                    <a:pt x="42" y="199"/>
                  </a:cubicBezTo>
                  <a:cubicBezTo>
                    <a:pt x="43" y="197"/>
                    <a:pt x="41" y="195"/>
                    <a:pt x="38" y="195"/>
                  </a:cubicBezTo>
                  <a:cubicBezTo>
                    <a:pt x="36" y="195"/>
                    <a:pt x="33" y="195"/>
                    <a:pt x="31" y="195"/>
                  </a:cubicBezTo>
                  <a:cubicBezTo>
                    <a:pt x="40" y="180"/>
                    <a:pt x="49" y="166"/>
                    <a:pt x="57" y="151"/>
                  </a:cubicBezTo>
                  <a:cubicBezTo>
                    <a:pt x="57" y="152"/>
                    <a:pt x="49" y="190"/>
                    <a:pt x="60" y="181"/>
                  </a:cubicBezTo>
                  <a:cubicBezTo>
                    <a:pt x="68" y="174"/>
                    <a:pt x="70" y="129"/>
                    <a:pt x="73" y="117"/>
                  </a:cubicBezTo>
                  <a:cubicBezTo>
                    <a:pt x="78" y="105"/>
                    <a:pt x="103" y="59"/>
                    <a:pt x="97" y="47"/>
                  </a:cubicBezTo>
                  <a:cubicBezTo>
                    <a:pt x="93" y="40"/>
                    <a:pt x="68" y="106"/>
                    <a:pt x="66" y="114"/>
                  </a:cubicBezTo>
                  <a:cubicBezTo>
                    <a:pt x="56" y="136"/>
                    <a:pt x="44" y="159"/>
                    <a:pt x="29" y="182"/>
                  </a:cubicBezTo>
                  <a:cubicBezTo>
                    <a:pt x="36" y="166"/>
                    <a:pt x="96" y="3"/>
                    <a:pt x="76" y="1"/>
                  </a:cubicBezTo>
                  <a:close/>
                  <a:moveTo>
                    <a:pt x="26" y="156"/>
                  </a:moveTo>
                  <a:cubicBezTo>
                    <a:pt x="25" y="157"/>
                    <a:pt x="25" y="158"/>
                    <a:pt x="25" y="159"/>
                  </a:cubicBezTo>
                  <a:cubicBezTo>
                    <a:pt x="25" y="158"/>
                    <a:pt x="26" y="157"/>
                    <a:pt x="26" y="156"/>
                  </a:cubicBezTo>
                  <a:close/>
                  <a:moveTo>
                    <a:pt x="46" y="118"/>
                  </a:moveTo>
                  <a:cubicBezTo>
                    <a:pt x="43" y="118"/>
                    <a:pt x="40" y="122"/>
                    <a:pt x="38" y="127"/>
                  </a:cubicBezTo>
                  <a:cubicBezTo>
                    <a:pt x="45" y="110"/>
                    <a:pt x="52" y="92"/>
                    <a:pt x="59" y="75"/>
                  </a:cubicBezTo>
                  <a:cubicBezTo>
                    <a:pt x="55" y="89"/>
                    <a:pt x="51" y="103"/>
                    <a:pt x="46" y="1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21"/>
            <p:cNvSpPr>
              <a:spLocks noEditPoints="1"/>
            </p:cNvSpPr>
            <p:nvPr/>
          </p:nvSpPr>
          <p:spPr bwMode="auto">
            <a:xfrm>
              <a:off x="3444794" y="2427054"/>
              <a:ext cx="374805" cy="542687"/>
            </a:xfrm>
            <a:custGeom>
              <a:avLst/>
              <a:gdLst/>
              <a:ahLst/>
              <a:cxnLst>
                <a:cxn ang="0">
                  <a:pos x="94" y="46"/>
                </a:cxn>
                <a:cxn ang="0">
                  <a:pos x="55" y="95"/>
                </a:cxn>
                <a:cxn ang="0">
                  <a:pos x="8" y="158"/>
                </a:cxn>
                <a:cxn ang="0">
                  <a:pos x="11" y="170"/>
                </a:cxn>
                <a:cxn ang="0">
                  <a:pos x="35" y="158"/>
                </a:cxn>
                <a:cxn ang="0">
                  <a:pos x="7" y="210"/>
                </a:cxn>
                <a:cxn ang="0">
                  <a:pos x="10" y="217"/>
                </a:cxn>
                <a:cxn ang="0">
                  <a:pos x="25" y="204"/>
                </a:cxn>
                <a:cxn ang="0">
                  <a:pos x="70" y="152"/>
                </a:cxn>
                <a:cxn ang="0">
                  <a:pos x="146" y="50"/>
                </a:cxn>
                <a:cxn ang="0">
                  <a:pos x="148" y="42"/>
                </a:cxn>
                <a:cxn ang="0">
                  <a:pos x="130" y="56"/>
                </a:cxn>
                <a:cxn ang="0">
                  <a:pos x="119" y="58"/>
                </a:cxn>
                <a:cxn ang="0">
                  <a:pos x="113" y="48"/>
                </a:cxn>
                <a:cxn ang="0">
                  <a:pos x="122" y="39"/>
                </a:cxn>
                <a:cxn ang="0">
                  <a:pos x="88" y="16"/>
                </a:cxn>
                <a:cxn ang="0">
                  <a:pos x="60" y="5"/>
                </a:cxn>
                <a:cxn ang="0">
                  <a:pos x="80" y="32"/>
                </a:cxn>
                <a:cxn ang="0">
                  <a:pos x="98" y="46"/>
                </a:cxn>
                <a:cxn ang="0">
                  <a:pos x="99" y="57"/>
                </a:cxn>
                <a:cxn ang="0">
                  <a:pos x="88" y="64"/>
                </a:cxn>
                <a:cxn ang="0">
                  <a:pos x="94" y="46"/>
                </a:cxn>
                <a:cxn ang="0">
                  <a:pos x="76" y="20"/>
                </a:cxn>
                <a:cxn ang="0">
                  <a:pos x="71" y="15"/>
                </a:cxn>
                <a:cxn ang="0">
                  <a:pos x="78" y="19"/>
                </a:cxn>
                <a:cxn ang="0">
                  <a:pos x="76" y="20"/>
                </a:cxn>
                <a:cxn ang="0">
                  <a:pos x="85" y="26"/>
                </a:cxn>
                <a:cxn ang="0">
                  <a:pos x="84" y="25"/>
                </a:cxn>
                <a:cxn ang="0">
                  <a:pos x="86" y="24"/>
                </a:cxn>
                <a:cxn ang="0">
                  <a:pos x="90" y="28"/>
                </a:cxn>
                <a:cxn ang="0">
                  <a:pos x="85" y="26"/>
                </a:cxn>
                <a:cxn ang="0">
                  <a:pos x="42" y="170"/>
                </a:cxn>
                <a:cxn ang="0">
                  <a:pos x="20" y="196"/>
                </a:cxn>
                <a:cxn ang="0">
                  <a:pos x="49" y="160"/>
                </a:cxn>
                <a:cxn ang="0">
                  <a:pos x="42" y="170"/>
                </a:cxn>
                <a:cxn ang="0">
                  <a:pos x="116" y="62"/>
                </a:cxn>
                <a:cxn ang="0">
                  <a:pos x="116" y="62"/>
                </a:cxn>
                <a:cxn ang="0">
                  <a:pos x="102" y="77"/>
                </a:cxn>
                <a:cxn ang="0">
                  <a:pos x="106" y="63"/>
                </a:cxn>
                <a:cxn ang="0">
                  <a:pos x="116" y="62"/>
                </a:cxn>
                <a:cxn ang="0">
                  <a:pos x="107" y="55"/>
                </a:cxn>
                <a:cxn ang="0">
                  <a:pos x="107" y="53"/>
                </a:cxn>
                <a:cxn ang="0">
                  <a:pos x="108" y="55"/>
                </a:cxn>
                <a:cxn ang="0">
                  <a:pos x="107" y="55"/>
                </a:cxn>
                <a:cxn ang="0">
                  <a:pos x="112" y="39"/>
                </a:cxn>
                <a:cxn ang="0">
                  <a:pos x="103" y="34"/>
                </a:cxn>
                <a:cxn ang="0">
                  <a:pos x="99" y="27"/>
                </a:cxn>
                <a:cxn ang="0">
                  <a:pos x="112" y="39"/>
                </a:cxn>
                <a:cxn ang="0">
                  <a:pos x="104" y="87"/>
                </a:cxn>
                <a:cxn ang="0">
                  <a:pos x="95" y="101"/>
                </a:cxn>
                <a:cxn ang="0">
                  <a:pos x="72" y="123"/>
                </a:cxn>
                <a:cxn ang="0">
                  <a:pos x="104" y="87"/>
                </a:cxn>
                <a:cxn ang="0">
                  <a:pos x="97" y="67"/>
                </a:cxn>
                <a:cxn ang="0">
                  <a:pos x="72" y="111"/>
                </a:cxn>
                <a:cxn ang="0">
                  <a:pos x="22" y="157"/>
                </a:cxn>
                <a:cxn ang="0">
                  <a:pos x="85" y="69"/>
                </a:cxn>
                <a:cxn ang="0">
                  <a:pos x="87" y="73"/>
                </a:cxn>
                <a:cxn ang="0">
                  <a:pos x="97" y="67"/>
                </a:cxn>
              </a:cxnLst>
              <a:rect l="0" t="0" r="r" b="b"/>
              <a:pathLst>
                <a:path w="150" h="217">
                  <a:moveTo>
                    <a:pt x="94" y="46"/>
                  </a:moveTo>
                  <a:cubicBezTo>
                    <a:pt x="84" y="38"/>
                    <a:pt x="59" y="88"/>
                    <a:pt x="55" y="95"/>
                  </a:cubicBezTo>
                  <a:cubicBezTo>
                    <a:pt x="39" y="115"/>
                    <a:pt x="20" y="134"/>
                    <a:pt x="8" y="158"/>
                  </a:cubicBezTo>
                  <a:cubicBezTo>
                    <a:pt x="0" y="172"/>
                    <a:pt x="0" y="196"/>
                    <a:pt x="11" y="170"/>
                  </a:cubicBezTo>
                  <a:cubicBezTo>
                    <a:pt x="14" y="174"/>
                    <a:pt x="24" y="168"/>
                    <a:pt x="35" y="158"/>
                  </a:cubicBezTo>
                  <a:cubicBezTo>
                    <a:pt x="19" y="175"/>
                    <a:pt x="7" y="194"/>
                    <a:pt x="7" y="210"/>
                  </a:cubicBezTo>
                  <a:cubicBezTo>
                    <a:pt x="5" y="212"/>
                    <a:pt x="6" y="217"/>
                    <a:pt x="10" y="217"/>
                  </a:cubicBezTo>
                  <a:cubicBezTo>
                    <a:pt x="15" y="217"/>
                    <a:pt x="22" y="207"/>
                    <a:pt x="25" y="204"/>
                  </a:cubicBezTo>
                  <a:cubicBezTo>
                    <a:pt x="42" y="189"/>
                    <a:pt x="57" y="171"/>
                    <a:pt x="70" y="152"/>
                  </a:cubicBezTo>
                  <a:cubicBezTo>
                    <a:pt x="79" y="141"/>
                    <a:pt x="150" y="51"/>
                    <a:pt x="146" y="50"/>
                  </a:cubicBezTo>
                  <a:cubicBezTo>
                    <a:pt x="149" y="48"/>
                    <a:pt x="149" y="46"/>
                    <a:pt x="148" y="42"/>
                  </a:cubicBezTo>
                  <a:cubicBezTo>
                    <a:pt x="143" y="37"/>
                    <a:pt x="133" y="53"/>
                    <a:pt x="130" y="56"/>
                  </a:cubicBezTo>
                  <a:cubicBezTo>
                    <a:pt x="129" y="48"/>
                    <a:pt x="121" y="56"/>
                    <a:pt x="119" y="58"/>
                  </a:cubicBezTo>
                  <a:cubicBezTo>
                    <a:pt x="119" y="54"/>
                    <a:pt x="116" y="50"/>
                    <a:pt x="113" y="48"/>
                  </a:cubicBezTo>
                  <a:cubicBezTo>
                    <a:pt x="122" y="52"/>
                    <a:pt x="128" y="52"/>
                    <a:pt x="122" y="39"/>
                  </a:cubicBezTo>
                  <a:cubicBezTo>
                    <a:pt x="116" y="27"/>
                    <a:pt x="102" y="16"/>
                    <a:pt x="88" y="16"/>
                  </a:cubicBezTo>
                  <a:cubicBezTo>
                    <a:pt x="84" y="12"/>
                    <a:pt x="65" y="0"/>
                    <a:pt x="60" y="5"/>
                  </a:cubicBezTo>
                  <a:cubicBezTo>
                    <a:pt x="52" y="14"/>
                    <a:pt x="76" y="29"/>
                    <a:pt x="80" y="32"/>
                  </a:cubicBezTo>
                  <a:cubicBezTo>
                    <a:pt x="86" y="37"/>
                    <a:pt x="92" y="41"/>
                    <a:pt x="98" y="46"/>
                  </a:cubicBezTo>
                  <a:cubicBezTo>
                    <a:pt x="99" y="49"/>
                    <a:pt x="99" y="53"/>
                    <a:pt x="99" y="57"/>
                  </a:cubicBezTo>
                  <a:cubicBezTo>
                    <a:pt x="94" y="59"/>
                    <a:pt x="91" y="61"/>
                    <a:pt x="88" y="64"/>
                  </a:cubicBezTo>
                  <a:cubicBezTo>
                    <a:pt x="90" y="61"/>
                    <a:pt x="99" y="50"/>
                    <a:pt x="94" y="46"/>
                  </a:cubicBezTo>
                  <a:close/>
                  <a:moveTo>
                    <a:pt x="76" y="20"/>
                  </a:moveTo>
                  <a:cubicBezTo>
                    <a:pt x="75" y="18"/>
                    <a:pt x="73" y="17"/>
                    <a:pt x="71" y="15"/>
                  </a:cubicBezTo>
                  <a:cubicBezTo>
                    <a:pt x="74" y="16"/>
                    <a:pt x="76" y="17"/>
                    <a:pt x="78" y="19"/>
                  </a:cubicBezTo>
                  <a:cubicBezTo>
                    <a:pt x="78" y="19"/>
                    <a:pt x="77" y="19"/>
                    <a:pt x="76" y="20"/>
                  </a:cubicBezTo>
                  <a:close/>
                  <a:moveTo>
                    <a:pt x="85" y="26"/>
                  </a:moveTo>
                  <a:cubicBezTo>
                    <a:pt x="85" y="25"/>
                    <a:pt x="84" y="25"/>
                    <a:pt x="84" y="25"/>
                  </a:cubicBezTo>
                  <a:cubicBezTo>
                    <a:pt x="85" y="24"/>
                    <a:pt x="85" y="24"/>
                    <a:pt x="86" y="24"/>
                  </a:cubicBezTo>
                  <a:cubicBezTo>
                    <a:pt x="87" y="25"/>
                    <a:pt x="89" y="27"/>
                    <a:pt x="90" y="28"/>
                  </a:cubicBezTo>
                  <a:cubicBezTo>
                    <a:pt x="88" y="27"/>
                    <a:pt x="87" y="26"/>
                    <a:pt x="85" y="26"/>
                  </a:cubicBezTo>
                  <a:close/>
                  <a:moveTo>
                    <a:pt x="42" y="170"/>
                  </a:moveTo>
                  <a:cubicBezTo>
                    <a:pt x="35" y="179"/>
                    <a:pt x="28" y="188"/>
                    <a:pt x="20" y="196"/>
                  </a:cubicBezTo>
                  <a:cubicBezTo>
                    <a:pt x="27" y="184"/>
                    <a:pt x="38" y="171"/>
                    <a:pt x="49" y="160"/>
                  </a:cubicBezTo>
                  <a:cubicBezTo>
                    <a:pt x="47" y="163"/>
                    <a:pt x="44" y="167"/>
                    <a:pt x="42" y="170"/>
                  </a:cubicBezTo>
                  <a:close/>
                  <a:moveTo>
                    <a:pt x="116" y="62"/>
                  </a:moveTo>
                  <a:cubicBezTo>
                    <a:pt x="116" y="62"/>
                    <a:pt x="116" y="62"/>
                    <a:pt x="116" y="62"/>
                  </a:cubicBezTo>
                  <a:cubicBezTo>
                    <a:pt x="111" y="67"/>
                    <a:pt x="107" y="72"/>
                    <a:pt x="102" y="77"/>
                  </a:cubicBezTo>
                  <a:cubicBezTo>
                    <a:pt x="104" y="73"/>
                    <a:pt x="105" y="68"/>
                    <a:pt x="106" y="63"/>
                  </a:cubicBezTo>
                  <a:cubicBezTo>
                    <a:pt x="109" y="62"/>
                    <a:pt x="113" y="62"/>
                    <a:pt x="116" y="62"/>
                  </a:cubicBezTo>
                  <a:close/>
                  <a:moveTo>
                    <a:pt x="107" y="55"/>
                  </a:moveTo>
                  <a:cubicBezTo>
                    <a:pt x="107" y="54"/>
                    <a:pt x="107" y="54"/>
                    <a:pt x="107" y="53"/>
                  </a:cubicBezTo>
                  <a:cubicBezTo>
                    <a:pt x="107" y="54"/>
                    <a:pt x="108" y="54"/>
                    <a:pt x="108" y="55"/>
                  </a:cubicBezTo>
                  <a:cubicBezTo>
                    <a:pt x="108" y="55"/>
                    <a:pt x="107" y="55"/>
                    <a:pt x="107" y="55"/>
                  </a:cubicBezTo>
                  <a:close/>
                  <a:moveTo>
                    <a:pt x="112" y="39"/>
                  </a:moveTo>
                  <a:cubicBezTo>
                    <a:pt x="109" y="37"/>
                    <a:pt x="106" y="36"/>
                    <a:pt x="103" y="34"/>
                  </a:cubicBezTo>
                  <a:cubicBezTo>
                    <a:pt x="102" y="32"/>
                    <a:pt x="101" y="29"/>
                    <a:pt x="99" y="27"/>
                  </a:cubicBezTo>
                  <a:cubicBezTo>
                    <a:pt x="104" y="30"/>
                    <a:pt x="109" y="34"/>
                    <a:pt x="112" y="39"/>
                  </a:cubicBezTo>
                  <a:close/>
                  <a:moveTo>
                    <a:pt x="104" y="87"/>
                  </a:moveTo>
                  <a:cubicBezTo>
                    <a:pt x="101" y="92"/>
                    <a:pt x="98" y="96"/>
                    <a:pt x="95" y="101"/>
                  </a:cubicBezTo>
                  <a:cubicBezTo>
                    <a:pt x="89" y="107"/>
                    <a:pt x="81" y="114"/>
                    <a:pt x="72" y="123"/>
                  </a:cubicBezTo>
                  <a:cubicBezTo>
                    <a:pt x="87" y="106"/>
                    <a:pt x="101" y="91"/>
                    <a:pt x="104" y="87"/>
                  </a:cubicBezTo>
                  <a:close/>
                  <a:moveTo>
                    <a:pt x="97" y="67"/>
                  </a:moveTo>
                  <a:cubicBezTo>
                    <a:pt x="95" y="75"/>
                    <a:pt x="70" y="107"/>
                    <a:pt x="72" y="111"/>
                  </a:cubicBezTo>
                  <a:cubicBezTo>
                    <a:pt x="57" y="128"/>
                    <a:pt x="40" y="144"/>
                    <a:pt x="22" y="157"/>
                  </a:cubicBezTo>
                  <a:cubicBezTo>
                    <a:pt x="37" y="125"/>
                    <a:pt x="66" y="98"/>
                    <a:pt x="85" y="69"/>
                  </a:cubicBezTo>
                  <a:cubicBezTo>
                    <a:pt x="85" y="70"/>
                    <a:pt x="86" y="72"/>
                    <a:pt x="87" y="73"/>
                  </a:cubicBezTo>
                  <a:cubicBezTo>
                    <a:pt x="91" y="73"/>
                    <a:pt x="95" y="71"/>
                    <a:pt x="97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2417983" y="3512428"/>
              <a:ext cx="443129" cy="694951"/>
            </a:xfrm>
            <a:custGeom>
              <a:avLst/>
              <a:gdLst/>
              <a:ahLst/>
              <a:cxnLst>
                <a:cxn ang="0">
                  <a:pos x="108" y="80"/>
                </a:cxn>
                <a:cxn ang="0">
                  <a:pos x="85" y="118"/>
                </a:cxn>
                <a:cxn ang="0">
                  <a:pos x="54" y="175"/>
                </a:cxn>
                <a:cxn ang="0">
                  <a:pos x="15" y="248"/>
                </a:cxn>
                <a:cxn ang="0">
                  <a:pos x="24" y="251"/>
                </a:cxn>
                <a:cxn ang="0">
                  <a:pos x="70" y="189"/>
                </a:cxn>
                <a:cxn ang="0">
                  <a:pos x="110" y="97"/>
                </a:cxn>
                <a:cxn ang="0">
                  <a:pos x="132" y="63"/>
                </a:cxn>
                <a:cxn ang="0">
                  <a:pos x="160" y="97"/>
                </a:cxn>
                <a:cxn ang="0">
                  <a:pos x="132" y="52"/>
                </a:cxn>
                <a:cxn ang="0">
                  <a:pos x="175" y="41"/>
                </a:cxn>
                <a:cxn ang="0">
                  <a:pos x="119" y="18"/>
                </a:cxn>
                <a:cxn ang="0">
                  <a:pos x="88" y="5"/>
                </a:cxn>
                <a:cxn ang="0">
                  <a:pos x="91" y="16"/>
                </a:cxn>
                <a:cxn ang="0">
                  <a:pos x="159" y="38"/>
                </a:cxn>
                <a:cxn ang="0">
                  <a:pos x="123" y="44"/>
                </a:cxn>
                <a:cxn ang="0">
                  <a:pos x="121" y="53"/>
                </a:cxn>
                <a:cxn ang="0">
                  <a:pos x="126" y="56"/>
                </a:cxn>
                <a:cxn ang="0">
                  <a:pos x="114" y="72"/>
                </a:cxn>
                <a:cxn ang="0">
                  <a:pos x="108" y="80"/>
                </a:cxn>
                <a:cxn ang="0">
                  <a:pos x="34" y="233"/>
                </a:cxn>
                <a:cxn ang="0">
                  <a:pos x="91" y="126"/>
                </a:cxn>
                <a:cxn ang="0">
                  <a:pos x="34" y="233"/>
                </a:cxn>
              </a:cxnLst>
              <a:rect l="0" t="0" r="r" b="b"/>
              <a:pathLst>
                <a:path w="177" h="278">
                  <a:moveTo>
                    <a:pt x="108" y="80"/>
                  </a:moveTo>
                  <a:cubicBezTo>
                    <a:pt x="99" y="92"/>
                    <a:pt x="92" y="105"/>
                    <a:pt x="85" y="118"/>
                  </a:cubicBezTo>
                  <a:cubicBezTo>
                    <a:pt x="81" y="126"/>
                    <a:pt x="48" y="171"/>
                    <a:pt x="54" y="175"/>
                  </a:cubicBezTo>
                  <a:cubicBezTo>
                    <a:pt x="41" y="199"/>
                    <a:pt x="28" y="224"/>
                    <a:pt x="15" y="248"/>
                  </a:cubicBezTo>
                  <a:cubicBezTo>
                    <a:pt x="0" y="277"/>
                    <a:pt x="8" y="278"/>
                    <a:pt x="24" y="251"/>
                  </a:cubicBezTo>
                  <a:cubicBezTo>
                    <a:pt x="31" y="260"/>
                    <a:pt x="67" y="196"/>
                    <a:pt x="70" y="189"/>
                  </a:cubicBezTo>
                  <a:cubicBezTo>
                    <a:pt x="76" y="177"/>
                    <a:pt x="118" y="107"/>
                    <a:pt x="110" y="97"/>
                  </a:cubicBezTo>
                  <a:cubicBezTo>
                    <a:pt x="118" y="86"/>
                    <a:pt x="125" y="74"/>
                    <a:pt x="132" y="63"/>
                  </a:cubicBezTo>
                  <a:cubicBezTo>
                    <a:pt x="135" y="67"/>
                    <a:pt x="154" y="102"/>
                    <a:pt x="160" y="97"/>
                  </a:cubicBezTo>
                  <a:cubicBezTo>
                    <a:pt x="167" y="92"/>
                    <a:pt x="136" y="56"/>
                    <a:pt x="132" y="52"/>
                  </a:cubicBezTo>
                  <a:cubicBezTo>
                    <a:pt x="138" y="51"/>
                    <a:pt x="174" y="48"/>
                    <a:pt x="175" y="41"/>
                  </a:cubicBezTo>
                  <a:cubicBezTo>
                    <a:pt x="177" y="30"/>
                    <a:pt x="126" y="20"/>
                    <a:pt x="119" y="18"/>
                  </a:cubicBezTo>
                  <a:cubicBezTo>
                    <a:pt x="108" y="15"/>
                    <a:pt x="97" y="11"/>
                    <a:pt x="88" y="5"/>
                  </a:cubicBezTo>
                  <a:cubicBezTo>
                    <a:pt x="80" y="0"/>
                    <a:pt x="85" y="13"/>
                    <a:pt x="91" y="16"/>
                  </a:cubicBezTo>
                  <a:cubicBezTo>
                    <a:pt x="113" y="27"/>
                    <a:pt x="137" y="29"/>
                    <a:pt x="159" y="38"/>
                  </a:cubicBezTo>
                  <a:cubicBezTo>
                    <a:pt x="147" y="41"/>
                    <a:pt x="135" y="44"/>
                    <a:pt x="123" y="44"/>
                  </a:cubicBezTo>
                  <a:cubicBezTo>
                    <a:pt x="97" y="29"/>
                    <a:pt x="86" y="53"/>
                    <a:pt x="121" y="53"/>
                  </a:cubicBezTo>
                  <a:cubicBezTo>
                    <a:pt x="123" y="54"/>
                    <a:pt x="124" y="55"/>
                    <a:pt x="126" y="56"/>
                  </a:cubicBezTo>
                  <a:cubicBezTo>
                    <a:pt x="122" y="62"/>
                    <a:pt x="118" y="67"/>
                    <a:pt x="114" y="72"/>
                  </a:cubicBezTo>
                  <a:cubicBezTo>
                    <a:pt x="109" y="73"/>
                    <a:pt x="107" y="75"/>
                    <a:pt x="108" y="80"/>
                  </a:cubicBezTo>
                  <a:close/>
                  <a:moveTo>
                    <a:pt x="34" y="233"/>
                  </a:moveTo>
                  <a:cubicBezTo>
                    <a:pt x="53" y="198"/>
                    <a:pt x="69" y="159"/>
                    <a:pt x="91" y="126"/>
                  </a:cubicBezTo>
                  <a:cubicBezTo>
                    <a:pt x="75" y="163"/>
                    <a:pt x="57" y="202"/>
                    <a:pt x="34" y="2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Freeform 23"/>
            <p:cNvSpPr>
              <a:spLocks noEditPoints="1"/>
            </p:cNvSpPr>
            <p:nvPr/>
          </p:nvSpPr>
          <p:spPr bwMode="auto">
            <a:xfrm>
              <a:off x="2000231" y="2114716"/>
              <a:ext cx="2123898" cy="3170227"/>
            </a:xfrm>
            <a:custGeom>
              <a:avLst/>
              <a:gdLst/>
              <a:ahLst/>
              <a:cxnLst>
                <a:cxn ang="0">
                  <a:pos x="467" y="52"/>
                </a:cxn>
                <a:cxn ang="0">
                  <a:pos x="692" y="104"/>
                </a:cxn>
                <a:cxn ang="0">
                  <a:pos x="777" y="241"/>
                </a:cxn>
                <a:cxn ang="0">
                  <a:pos x="605" y="411"/>
                </a:cxn>
                <a:cxn ang="0">
                  <a:pos x="269" y="446"/>
                </a:cxn>
                <a:cxn ang="0">
                  <a:pos x="456" y="626"/>
                </a:cxn>
                <a:cxn ang="0">
                  <a:pos x="427" y="694"/>
                </a:cxn>
                <a:cxn ang="0">
                  <a:pos x="219" y="1035"/>
                </a:cxn>
                <a:cxn ang="0">
                  <a:pos x="133" y="740"/>
                </a:cxn>
                <a:cxn ang="0">
                  <a:pos x="30" y="996"/>
                </a:cxn>
                <a:cxn ang="0">
                  <a:pos x="230" y="1073"/>
                </a:cxn>
                <a:cxn ang="0">
                  <a:pos x="474" y="651"/>
                </a:cxn>
                <a:cxn ang="0">
                  <a:pos x="812" y="175"/>
                </a:cxn>
                <a:cxn ang="0">
                  <a:pos x="233" y="557"/>
                </a:cxn>
                <a:cxn ang="0">
                  <a:pos x="84" y="960"/>
                </a:cxn>
                <a:cxn ang="0">
                  <a:pos x="125" y="777"/>
                </a:cxn>
                <a:cxn ang="0">
                  <a:pos x="80" y="960"/>
                </a:cxn>
                <a:cxn ang="0">
                  <a:pos x="44" y="972"/>
                </a:cxn>
                <a:cxn ang="0">
                  <a:pos x="25" y="1224"/>
                </a:cxn>
                <a:cxn ang="0">
                  <a:pos x="43" y="1158"/>
                </a:cxn>
                <a:cxn ang="0">
                  <a:pos x="41" y="1230"/>
                </a:cxn>
                <a:cxn ang="0">
                  <a:pos x="56" y="1194"/>
                </a:cxn>
                <a:cxn ang="0">
                  <a:pos x="70" y="1184"/>
                </a:cxn>
                <a:cxn ang="0">
                  <a:pos x="26" y="1151"/>
                </a:cxn>
                <a:cxn ang="0">
                  <a:pos x="130" y="993"/>
                </a:cxn>
                <a:cxn ang="0">
                  <a:pos x="176" y="1009"/>
                </a:cxn>
                <a:cxn ang="0">
                  <a:pos x="264" y="992"/>
                </a:cxn>
                <a:cxn ang="0">
                  <a:pos x="604" y="448"/>
                </a:cxn>
                <a:cxn ang="0">
                  <a:pos x="575" y="403"/>
                </a:cxn>
                <a:cxn ang="0">
                  <a:pos x="534" y="355"/>
                </a:cxn>
                <a:cxn ang="0">
                  <a:pos x="404" y="324"/>
                </a:cxn>
                <a:cxn ang="0">
                  <a:pos x="316" y="367"/>
                </a:cxn>
                <a:cxn ang="0">
                  <a:pos x="302" y="401"/>
                </a:cxn>
                <a:cxn ang="0">
                  <a:pos x="289" y="429"/>
                </a:cxn>
                <a:cxn ang="0">
                  <a:pos x="289" y="460"/>
                </a:cxn>
                <a:cxn ang="0">
                  <a:pos x="294" y="525"/>
                </a:cxn>
                <a:cxn ang="0">
                  <a:pos x="445" y="653"/>
                </a:cxn>
                <a:cxn ang="0">
                  <a:pos x="462" y="648"/>
                </a:cxn>
                <a:cxn ang="0">
                  <a:pos x="262" y="503"/>
                </a:cxn>
                <a:cxn ang="0">
                  <a:pos x="310" y="457"/>
                </a:cxn>
                <a:cxn ang="0">
                  <a:pos x="469" y="528"/>
                </a:cxn>
                <a:cxn ang="0">
                  <a:pos x="450" y="448"/>
                </a:cxn>
                <a:cxn ang="0">
                  <a:pos x="542" y="458"/>
                </a:cxn>
                <a:cxn ang="0">
                  <a:pos x="380" y="320"/>
                </a:cxn>
                <a:cxn ang="0">
                  <a:pos x="543" y="419"/>
                </a:cxn>
                <a:cxn ang="0">
                  <a:pos x="524" y="546"/>
                </a:cxn>
                <a:cxn ang="0">
                  <a:pos x="317" y="488"/>
                </a:cxn>
                <a:cxn ang="0">
                  <a:pos x="468" y="539"/>
                </a:cxn>
                <a:cxn ang="0">
                  <a:pos x="560" y="423"/>
                </a:cxn>
                <a:cxn ang="0">
                  <a:pos x="524" y="572"/>
                </a:cxn>
                <a:cxn ang="0">
                  <a:pos x="605" y="421"/>
                </a:cxn>
                <a:cxn ang="0">
                  <a:pos x="751" y="313"/>
                </a:cxn>
                <a:cxn ang="0">
                  <a:pos x="790" y="245"/>
                </a:cxn>
                <a:cxn ang="0">
                  <a:pos x="789" y="218"/>
                </a:cxn>
                <a:cxn ang="0">
                  <a:pos x="485" y="43"/>
                </a:cxn>
                <a:cxn ang="0">
                  <a:pos x="540" y="52"/>
                </a:cxn>
                <a:cxn ang="0">
                  <a:pos x="605" y="66"/>
                </a:cxn>
                <a:cxn ang="0">
                  <a:pos x="781" y="218"/>
                </a:cxn>
                <a:cxn ang="0">
                  <a:pos x="693" y="86"/>
                </a:cxn>
                <a:cxn ang="0">
                  <a:pos x="578" y="26"/>
                </a:cxn>
              </a:cxnLst>
              <a:rect l="0" t="0" r="r" b="b"/>
              <a:pathLst>
                <a:path w="849" h="1268">
                  <a:moveTo>
                    <a:pt x="488" y="22"/>
                  </a:moveTo>
                  <a:cubicBezTo>
                    <a:pt x="485" y="22"/>
                    <a:pt x="458" y="23"/>
                    <a:pt x="460" y="31"/>
                  </a:cubicBezTo>
                  <a:cubicBezTo>
                    <a:pt x="443" y="32"/>
                    <a:pt x="427" y="39"/>
                    <a:pt x="413" y="48"/>
                  </a:cubicBezTo>
                  <a:cubicBezTo>
                    <a:pt x="412" y="49"/>
                    <a:pt x="400" y="60"/>
                    <a:pt x="410" y="60"/>
                  </a:cubicBezTo>
                  <a:cubicBezTo>
                    <a:pt x="415" y="60"/>
                    <a:pt x="426" y="50"/>
                    <a:pt x="430" y="48"/>
                  </a:cubicBezTo>
                  <a:cubicBezTo>
                    <a:pt x="428" y="50"/>
                    <a:pt x="428" y="52"/>
                    <a:pt x="429" y="54"/>
                  </a:cubicBezTo>
                  <a:cubicBezTo>
                    <a:pt x="424" y="56"/>
                    <a:pt x="419" y="59"/>
                    <a:pt x="415" y="63"/>
                  </a:cubicBezTo>
                  <a:cubicBezTo>
                    <a:pt x="413" y="69"/>
                    <a:pt x="415" y="71"/>
                    <a:pt x="421" y="69"/>
                  </a:cubicBezTo>
                  <a:cubicBezTo>
                    <a:pt x="430" y="60"/>
                    <a:pt x="443" y="56"/>
                    <a:pt x="455" y="54"/>
                  </a:cubicBezTo>
                  <a:cubicBezTo>
                    <a:pt x="438" y="75"/>
                    <a:pt x="460" y="60"/>
                    <a:pt x="467" y="52"/>
                  </a:cubicBezTo>
                  <a:cubicBezTo>
                    <a:pt x="467" y="52"/>
                    <a:pt x="468" y="52"/>
                    <a:pt x="468" y="52"/>
                  </a:cubicBezTo>
                  <a:cubicBezTo>
                    <a:pt x="471" y="54"/>
                    <a:pt x="482" y="57"/>
                    <a:pt x="483" y="51"/>
                  </a:cubicBezTo>
                  <a:cubicBezTo>
                    <a:pt x="489" y="51"/>
                    <a:pt x="495" y="50"/>
                    <a:pt x="501" y="50"/>
                  </a:cubicBezTo>
                  <a:cubicBezTo>
                    <a:pt x="484" y="58"/>
                    <a:pt x="468" y="69"/>
                    <a:pt x="451" y="78"/>
                  </a:cubicBezTo>
                  <a:cubicBezTo>
                    <a:pt x="428" y="90"/>
                    <a:pt x="452" y="88"/>
                    <a:pt x="464" y="81"/>
                  </a:cubicBezTo>
                  <a:cubicBezTo>
                    <a:pt x="505" y="68"/>
                    <a:pt x="555" y="86"/>
                    <a:pt x="593" y="101"/>
                  </a:cubicBezTo>
                  <a:cubicBezTo>
                    <a:pt x="608" y="108"/>
                    <a:pt x="609" y="99"/>
                    <a:pt x="596" y="94"/>
                  </a:cubicBezTo>
                  <a:cubicBezTo>
                    <a:pt x="576" y="85"/>
                    <a:pt x="554" y="78"/>
                    <a:pt x="532" y="74"/>
                  </a:cubicBezTo>
                  <a:cubicBezTo>
                    <a:pt x="580" y="79"/>
                    <a:pt x="628" y="79"/>
                    <a:pt x="676" y="92"/>
                  </a:cubicBezTo>
                  <a:cubicBezTo>
                    <a:pt x="681" y="96"/>
                    <a:pt x="687" y="100"/>
                    <a:pt x="692" y="104"/>
                  </a:cubicBezTo>
                  <a:cubicBezTo>
                    <a:pt x="692" y="104"/>
                    <a:pt x="692" y="104"/>
                    <a:pt x="692" y="104"/>
                  </a:cubicBezTo>
                  <a:cubicBezTo>
                    <a:pt x="680" y="101"/>
                    <a:pt x="628" y="85"/>
                    <a:pt x="618" y="95"/>
                  </a:cubicBezTo>
                  <a:cubicBezTo>
                    <a:pt x="610" y="104"/>
                    <a:pt x="634" y="103"/>
                    <a:pt x="632" y="103"/>
                  </a:cubicBezTo>
                  <a:cubicBezTo>
                    <a:pt x="651" y="103"/>
                    <a:pt x="670" y="107"/>
                    <a:pt x="689" y="112"/>
                  </a:cubicBezTo>
                  <a:cubicBezTo>
                    <a:pt x="678" y="119"/>
                    <a:pt x="690" y="124"/>
                    <a:pt x="697" y="114"/>
                  </a:cubicBezTo>
                  <a:cubicBezTo>
                    <a:pt x="701" y="116"/>
                    <a:pt x="705" y="117"/>
                    <a:pt x="709" y="119"/>
                  </a:cubicBezTo>
                  <a:cubicBezTo>
                    <a:pt x="728" y="137"/>
                    <a:pt x="745" y="158"/>
                    <a:pt x="757" y="181"/>
                  </a:cubicBezTo>
                  <a:cubicBezTo>
                    <a:pt x="760" y="186"/>
                    <a:pt x="779" y="233"/>
                    <a:pt x="782" y="222"/>
                  </a:cubicBezTo>
                  <a:cubicBezTo>
                    <a:pt x="782" y="223"/>
                    <a:pt x="782" y="224"/>
                    <a:pt x="782" y="225"/>
                  </a:cubicBezTo>
                  <a:cubicBezTo>
                    <a:pt x="780" y="227"/>
                    <a:pt x="769" y="238"/>
                    <a:pt x="777" y="241"/>
                  </a:cubicBezTo>
                  <a:cubicBezTo>
                    <a:pt x="748" y="283"/>
                    <a:pt x="712" y="324"/>
                    <a:pt x="675" y="359"/>
                  </a:cubicBezTo>
                  <a:cubicBezTo>
                    <a:pt x="678" y="354"/>
                    <a:pt x="702" y="326"/>
                    <a:pt x="698" y="322"/>
                  </a:cubicBezTo>
                  <a:cubicBezTo>
                    <a:pt x="691" y="314"/>
                    <a:pt x="672" y="349"/>
                    <a:pt x="669" y="353"/>
                  </a:cubicBezTo>
                  <a:cubicBezTo>
                    <a:pt x="659" y="371"/>
                    <a:pt x="630" y="418"/>
                    <a:pt x="664" y="382"/>
                  </a:cubicBezTo>
                  <a:cubicBezTo>
                    <a:pt x="670" y="386"/>
                    <a:pt x="687" y="360"/>
                    <a:pt x="690" y="356"/>
                  </a:cubicBezTo>
                  <a:cubicBezTo>
                    <a:pt x="694" y="353"/>
                    <a:pt x="698" y="349"/>
                    <a:pt x="702" y="346"/>
                  </a:cubicBezTo>
                  <a:cubicBezTo>
                    <a:pt x="689" y="361"/>
                    <a:pt x="677" y="377"/>
                    <a:pt x="666" y="392"/>
                  </a:cubicBezTo>
                  <a:cubicBezTo>
                    <a:pt x="664" y="395"/>
                    <a:pt x="637" y="433"/>
                    <a:pt x="650" y="427"/>
                  </a:cubicBezTo>
                  <a:cubicBezTo>
                    <a:pt x="645" y="433"/>
                    <a:pt x="641" y="439"/>
                    <a:pt x="637" y="444"/>
                  </a:cubicBezTo>
                  <a:cubicBezTo>
                    <a:pt x="632" y="430"/>
                    <a:pt x="618" y="419"/>
                    <a:pt x="605" y="411"/>
                  </a:cubicBezTo>
                  <a:cubicBezTo>
                    <a:pt x="588" y="400"/>
                    <a:pt x="574" y="381"/>
                    <a:pt x="559" y="366"/>
                  </a:cubicBezTo>
                  <a:cubicBezTo>
                    <a:pt x="531" y="337"/>
                    <a:pt x="490" y="322"/>
                    <a:pt x="451" y="317"/>
                  </a:cubicBezTo>
                  <a:cubicBezTo>
                    <a:pt x="442" y="315"/>
                    <a:pt x="433" y="314"/>
                    <a:pt x="424" y="314"/>
                  </a:cubicBezTo>
                  <a:cubicBezTo>
                    <a:pt x="397" y="302"/>
                    <a:pt x="355" y="307"/>
                    <a:pt x="328" y="318"/>
                  </a:cubicBezTo>
                  <a:cubicBezTo>
                    <a:pt x="325" y="314"/>
                    <a:pt x="321" y="318"/>
                    <a:pt x="320" y="321"/>
                  </a:cubicBezTo>
                  <a:cubicBezTo>
                    <a:pt x="313" y="325"/>
                    <a:pt x="291" y="349"/>
                    <a:pt x="312" y="342"/>
                  </a:cubicBezTo>
                  <a:cubicBezTo>
                    <a:pt x="307" y="356"/>
                    <a:pt x="302" y="370"/>
                    <a:pt x="297" y="384"/>
                  </a:cubicBezTo>
                  <a:cubicBezTo>
                    <a:pt x="294" y="386"/>
                    <a:pt x="288" y="390"/>
                    <a:pt x="287" y="394"/>
                  </a:cubicBezTo>
                  <a:cubicBezTo>
                    <a:pt x="280" y="395"/>
                    <a:pt x="278" y="424"/>
                    <a:pt x="277" y="430"/>
                  </a:cubicBezTo>
                  <a:cubicBezTo>
                    <a:pt x="274" y="435"/>
                    <a:pt x="271" y="440"/>
                    <a:pt x="269" y="446"/>
                  </a:cubicBezTo>
                  <a:cubicBezTo>
                    <a:pt x="267" y="446"/>
                    <a:pt x="251" y="456"/>
                    <a:pt x="264" y="456"/>
                  </a:cubicBezTo>
                  <a:cubicBezTo>
                    <a:pt x="261" y="464"/>
                    <a:pt x="258" y="471"/>
                    <a:pt x="255" y="478"/>
                  </a:cubicBezTo>
                  <a:cubicBezTo>
                    <a:pt x="248" y="484"/>
                    <a:pt x="245" y="491"/>
                    <a:pt x="249" y="500"/>
                  </a:cubicBezTo>
                  <a:cubicBezTo>
                    <a:pt x="248" y="503"/>
                    <a:pt x="245" y="512"/>
                    <a:pt x="247" y="516"/>
                  </a:cubicBezTo>
                  <a:cubicBezTo>
                    <a:pt x="209" y="543"/>
                    <a:pt x="280" y="536"/>
                    <a:pt x="294" y="533"/>
                  </a:cubicBezTo>
                  <a:cubicBezTo>
                    <a:pt x="323" y="543"/>
                    <a:pt x="354" y="545"/>
                    <a:pt x="384" y="555"/>
                  </a:cubicBezTo>
                  <a:cubicBezTo>
                    <a:pt x="400" y="565"/>
                    <a:pt x="415" y="578"/>
                    <a:pt x="425" y="594"/>
                  </a:cubicBezTo>
                  <a:cubicBezTo>
                    <a:pt x="431" y="597"/>
                    <a:pt x="433" y="595"/>
                    <a:pt x="432" y="589"/>
                  </a:cubicBezTo>
                  <a:cubicBezTo>
                    <a:pt x="428" y="582"/>
                    <a:pt x="422" y="576"/>
                    <a:pt x="416" y="570"/>
                  </a:cubicBezTo>
                  <a:cubicBezTo>
                    <a:pt x="437" y="584"/>
                    <a:pt x="448" y="603"/>
                    <a:pt x="456" y="626"/>
                  </a:cubicBezTo>
                  <a:cubicBezTo>
                    <a:pt x="456" y="627"/>
                    <a:pt x="456" y="628"/>
                    <a:pt x="455" y="628"/>
                  </a:cubicBezTo>
                  <a:cubicBezTo>
                    <a:pt x="452" y="632"/>
                    <a:pt x="448" y="636"/>
                    <a:pt x="445" y="640"/>
                  </a:cubicBezTo>
                  <a:cubicBezTo>
                    <a:pt x="444" y="637"/>
                    <a:pt x="433" y="592"/>
                    <a:pt x="428" y="606"/>
                  </a:cubicBezTo>
                  <a:cubicBezTo>
                    <a:pt x="426" y="611"/>
                    <a:pt x="435" y="627"/>
                    <a:pt x="436" y="633"/>
                  </a:cubicBezTo>
                  <a:cubicBezTo>
                    <a:pt x="438" y="644"/>
                    <a:pt x="437" y="656"/>
                    <a:pt x="435" y="668"/>
                  </a:cubicBezTo>
                  <a:cubicBezTo>
                    <a:pt x="416" y="692"/>
                    <a:pt x="392" y="712"/>
                    <a:pt x="372" y="736"/>
                  </a:cubicBezTo>
                  <a:cubicBezTo>
                    <a:pt x="371" y="740"/>
                    <a:pt x="372" y="742"/>
                    <a:pt x="375" y="742"/>
                  </a:cubicBezTo>
                  <a:cubicBezTo>
                    <a:pt x="380" y="742"/>
                    <a:pt x="388" y="730"/>
                    <a:pt x="391" y="727"/>
                  </a:cubicBezTo>
                  <a:cubicBezTo>
                    <a:pt x="404" y="714"/>
                    <a:pt x="417" y="701"/>
                    <a:pt x="430" y="686"/>
                  </a:cubicBezTo>
                  <a:cubicBezTo>
                    <a:pt x="429" y="689"/>
                    <a:pt x="428" y="691"/>
                    <a:pt x="427" y="694"/>
                  </a:cubicBezTo>
                  <a:cubicBezTo>
                    <a:pt x="423" y="700"/>
                    <a:pt x="400" y="721"/>
                    <a:pt x="401" y="728"/>
                  </a:cubicBezTo>
                  <a:cubicBezTo>
                    <a:pt x="400" y="729"/>
                    <a:pt x="399" y="731"/>
                    <a:pt x="398" y="732"/>
                  </a:cubicBezTo>
                  <a:cubicBezTo>
                    <a:pt x="396" y="733"/>
                    <a:pt x="396" y="734"/>
                    <a:pt x="395" y="735"/>
                  </a:cubicBezTo>
                  <a:cubicBezTo>
                    <a:pt x="354" y="789"/>
                    <a:pt x="315" y="845"/>
                    <a:pt x="277" y="900"/>
                  </a:cubicBezTo>
                  <a:cubicBezTo>
                    <a:pt x="267" y="915"/>
                    <a:pt x="274" y="919"/>
                    <a:pt x="284" y="905"/>
                  </a:cubicBezTo>
                  <a:cubicBezTo>
                    <a:pt x="292" y="892"/>
                    <a:pt x="301" y="879"/>
                    <a:pt x="310" y="866"/>
                  </a:cubicBezTo>
                  <a:cubicBezTo>
                    <a:pt x="331" y="836"/>
                    <a:pt x="353" y="805"/>
                    <a:pt x="375" y="775"/>
                  </a:cubicBezTo>
                  <a:cubicBezTo>
                    <a:pt x="363" y="798"/>
                    <a:pt x="220" y="1010"/>
                    <a:pt x="236" y="1019"/>
                  </a:cubicBezTo>
                  <a:cubicBezTo>
                    <a:pt x="231" y="1027"/>
                    <a:pt x="227" y="1035"/>
                    <a:pt x="224" y="1043"/>
                  </a:cubicBezTo>
                  <a:cubicBezTo>
                    <a:pt x="223" y="1040"/>
                    <a:pt x="221" y="1038"/>
                    <a:pt x="219" y="1035"/>
                  </a:cubicBezTo>
                  <a:cubicBezTo>
                    <a:pt x="214" y="1003"/>
                    <a:pt x="176" y="983"/>
                    <a:pt x="138" y="972"/>
                  </a:cubicBezTo>
                  <a:cubicBezTo>
                    <a:pt x="125" y="967"/>
                    <a:pt x="113" y="966"/>
                    <a:pt x="100" y="963"/>
                  </a:cubicBezTo>
                  <a:cubicBezTo>
                    <a:pt x="109" y="959"/>
                    <a:pt x="91" y="950"/>
                    <a:pt x="89" y="949"/>
                  </a:cubicBezTo>
                  <a:cubicBezTo>
                    <a:pt x="103" y="903"/>
                    <a:pt x="120" y="858"/>
                    <a:pt x="137" y="813"/>
                  </a:cubicBezTo>
                  <a:cubicBezTo>
                    <a:pt x="147" y="789"/>
                    <a:pt x="156" y="765"/>
                    <a:pt x="165" y="741"/>
                  </a:cubicBezTo>
                  <a:cubicBezTo>
                    <a:pt x="167" y="737"/>
                    <a:pt x="186" y="696"/>
                    <a:pt x="174" y="700"/>
                  </a:cubicBezTo>
                  <a:cubicBezTo>
                    <a:pt x="191" y="666"/>
                    <a:pt x="207" y="631"/>
                    <a:pt x="225" y="598"/>
                  </a:cubicBezTo>
                  <a:cubicBezTo>
                    <a:pt x="235" y="580"/>
                    <a:pt x="251" y="519"/>
                    <a:pt x="218" y="561"/>
                  </a:cubicBezTo>
                  <a:cubicBezTo>
                    <a:pt x="201" y="583"/>
                    <a:pt x="191" y="612"/>
                    <a:pt x="182" y="638"/>
                  </a:cubicBezTo>
                  <a:cubicBezTo>
                    <a:pt x="169" y="673"/>
                    <a:pt x="148" y="706"/>
                    <a:pt x="133" y="740"/>
                  </a:cubicBezTo>
                  <a:cubicBezTo>
                    <a:pt x="124" y="740"/>
                    <a:pt x="110" y="776"/>
                    <a:pt x="107" y="784"/>
                  </a:cubicBezTo>
                  <a:cubicBezTo>
                    <a:pt x="95" y="806"/>
                    <a:pt x="86" y="829"/>
                    <a:pt x="75" y="852"/>
                  </a:cubicBezTo>
                  <a:cubicBezTo>
                    <a:pt x="65" y="874"/>
                    <a:pt x="55" y="897"/>
                    <a:pt x="47" y="920"/>
                  </a:cubicBezTo>
                  <a:cubicBezTo>
                    <a:pt x="47" y="922"/>
                    <a:pt x="35" y="952"/>
                    <a:pt x="46" y="947"/>
                  </a:cubicBezTo>
                  <a:cubicBezTo>
                    <a:pt x="50" y="948"/>
                    <a:pt x="53" y="949"/>
                    <a:pt x="57" y="948"/>
                  </a:cubicBezTo>
                  <a:cubicBezTo>
                    <a:pt x="56" y="949"/>
                    <a:pt x="55" y="950"/>
                    <a:pt x="53" y="951"/>
                  </a:cubicBezTo>
                  <a:cubicBezTo>
                    <a:pt x="49" y="939"/>
                    <a:pt x="35" y="974"/>
                    <a:pt x="35" y="977"/>
                  </a:cubicBezTo>
                  <a:cubicBezTo>
                    <a:pt x="30" y="978"/>
                    <a:pt x="29" y="981"/>
                    <a:pt x="30" y="986"/>
                  </a:cubicBezTo>
                  <a:cubicBezTo>
                    <a:pt x="28" y="988"/>
                    <a:pt x="28" y="991"/>
                    <a:pt x="31" y="992"/>
                  </a:cubicBezTo>
                  <a:cubicBezTo>
                    <a:pt x="31" y="993"/>
                    <a:pt x="31" y="995"/>
                    <a:pt x="30" y="996"/>
                  </a:cubicBezTo>
                  <a:cubicBezTo>
                    <a:pt x="20" y="992"/>
                    <a:pt x="17" y="1046"/>
                    <a:pt x="17" y="1052"/>
                  </a:cubicBezTo>
                  <a:cubicBezTo>
                    <a:pt x="11" y="1076"/>
                    <a:pt x="12" y="1103"/>
                    <a:pt x="13" y="1127"/>
                  </a:cubicBezTo>
                  <a:cubicBezTo>
                    <a:pt x="14" y="1139"/>
                    <a:pt x="12" y="1228"/>
                    <a:pt x="20" y="1230"/>
                  </a:cubicBezTo>
                  <a:cubicBezTo>
                    <a:pt x="11" y="1241"/>
                    <a:pt x="0" y="1268"/>
                    <a:pt x="23" y="1253"/>
                  </a:cubicBezTo>
                  <a:cubicBezTo>
                    <a:pt x="49" y="1236"/>
                    <a:pt x="72" y="1216"/>
                    <a:pt x="94" y="1195"/>
                  </a:cubicBezTo>
                  <a:cubicBezTo>
                    <a:pt x="111" y="1178"/>
                    <a:pt x="128" y="1160"/>
                    <a:pt x="146" y="1145"/>
                  </a:cubicBezTo>
                  <a:cubicBezTo>
                    <a:pt x="161" y="1135"/>
                    <a:pt x="201" y="1111"/>
                    <a:pt x="206" y="1094"/>
                  </a:cubicBezTo>
                  <a:cubicBezTo>
                    <a:pt x="209" y="1093"/>
                    <a:pt x="216" y="1091"/>
                    <a:pt x="214" y="1086"/>
                  </a:cubicBezTo>
                  <a:cubicBezTo>
                    <a:pt x="217" y="1088"/>
                    <a:pt x="219" y="1084"/>
                    <a:pt x="220" y="1081"/>
                  </a:cubicBezTo>
                  <a:cubicBezTo>
                    <a:pt x="224" y="1079"/>
                    <a:pt x="228" y="1076"/>
                    <a:pt x="230" y="1073"/>
                  </a:cubicBezTo>
                  <a:cubicBezTo>
                    <a:pt x="236" y="1071"/>
                    <a:pt x="235" y="1054"/>
                    <a:pt x="234" y="1049"/>
                  </a:cubicBezTo>
                  <a:cubicBezTo>
                    <a:pt x="242" y="1036"/>
                    <a:pt x="322" y="930"/>
                    <a:pt x="316" y="927"/>
                  </a:cubicBezTo>
                  <a:cubicBezTo>
                    <a:pt x="311" y="923"/>
                    <a:pt x="290" y="958"/>
                    <a:pt x="286" y="963"/>
                  </a:cubicBezTo>
                  <a:cubicBezTo>
                    <a:pt x="288" y="959"/>
                    <a:pt x="289" y="955"/>
                    <a:pt x="291" y="951"/>
                  </a:cubicBezTo>
                  <a:cubicBezTo>
                    <a:pt x="314" y="917"/>
                    <a:pt x="335" y="880"/>
                    <a:pt x="357" y="845"/>
                  </a:cubicBezTo>
                  <a:cubicBezTo>
                    <a:pt x="370" y="826"/>
                    <a:pt x="382" y="807"/>
                    <a:pt x="394" y="788"/>
                  </a:cubicBezTo>
                  <a:cubicBezTo>
                    <a:pt x="401" y="778"/>
                    <a:pt x="408" y="767"/>
                    <a:pt x="415" y="757"/>
                  </a:cubicBezTo>
                  <a:cubicBezTo>
                    <a:pt x="415" y="756"/>
                    <a:pt x="437" y="722"/>
                    <a:pt x="424" y="729"/>
                  </a:cubicBezTo>
                  <a:cubicBezTo>
                    <a:pt x="426" y="725"/>
                    <a:pt x="428" y="721"/>
                    <a:pt x="430" y="717"/>
                  </a:cubicBezTo>
                  <a:cubicBezTo>
                    <a:pt x="444" y="697"/>
                    <a:pt x="470" y="676"/>
                    <a:pt x="474" y="651"/>
                  </a:cubicBezTo>
                  <a:cubicBezTo>
                    <a:pt x="477" y="646"/>
                    <a:pt x="481" y="641"/>
                    <a:pt x="484" y="636"/>
                  </a:cubicBezTo>
                  <a:cubicBezTo>
                    <a:pt x="489" y="645"/>
                    <a:pt x="511" y="615"/>
                    <a:pt x="514" y="611"/>
                  </a:cubicBezTo>
                  <a:cubicBezTo>
                    <a:pt x="530" y="594"/>
                    <a:pt x="547" y="578"/>
                    <a:pt x="565" y="561"/>
                  </a:cubicBezTo>
                  <a:cubicBezTo>
                    <a:pt x="580" y="546"/>
                    <a:pt x="594" y="529"/>
                    <a:pt x="603" y="510"/>
                  </a:cubicBezTo>
                  <a:cubicBezTo>
                    <a:pt x="611" y="499"/>
                    <a:pt x="646" y="463"/>
                    <a:pt x="643" y="449"/>
                  </a:cubicBezTo>
                  <a:cubicBezTo>
                    <a:pt x="675" y="406"/>
                    <a:pt x="711" y="367"/>
                    <a:pt x="748" y="328"/>
                  </a:cubicBezTo>
                  <a:cubicBezTo>
                    <a:pt x="766" y="309"/>
                    <a:pt x="778" y="285"/>
                    <a:pt x="796" y="267"/>
                  </a:cubicBezTo>
                  <a:cubicBezTo>
                    <a:pt x="802" y="261"/>
                    <a:pt x="842" y="204"/>
                    <a:pt x="815" y="221"/>
                  </a:cubicBezTo>
                  <a:cubicBezTo>
                    <a:pt x="828" y="208"/>
                    <a:pt x="781" y="151"/>
                    <a:pt x="774" y="140"/>
                  </a:cubicBezTo>
                  <a:cubicBezTo>
                    <a:pt x="788" y="150"/>
                    <a:pt x="801" y="162"/>
                    <a:pt x="812" y="175"/>
                  </a:cubicBezTo>
                  <a:cubicBezTo>
                    <a:pt x="817" y="180"/>
                    <a:pt x="832" y="209"/>
                    <a:pt x="838" y="209"/>
                  </a:cubicBezTo>
                  <a:cubicBezTo>
                    <a:pt x="849" y="209"/>
                    <a:pt x="803" y="142"/>
                    <a:pt x="797" y="134"/>
                  </a:cubicBezTo>
                  <a:cubicBezTo>
                    <a:pt x="777" y="110"/>
                    <a:pt x="752" y="90"/>
                    <a:pt x="725" y="75"/>
                  </a:cubicBezTo>
                  <a:cubicBezTo>
                    <a:pt x="694" y="59"/>
                    <a:pt x="659" y="39"/>
                    <a:pt x="626" y="31"/>
                  </a:cubicBezTo>
                  <a:cubicBezTo>
                    <a:pt x="586" y="17"/>
                    <a:pt x="529" y="0"/>
                    <a:pt x="488" y="22"/>
                  </a:cubicBezTo>
                  <a:close/>
                  <a:moveTo>
                    <a:pt x="233" y="557"/>
                  </a:moveTo>
                  <a:cubicBezTo>
                    <a:pt x="231" y="575"/>
                    <a:pt x="220" y="591"/>
                    <a:pt x="212" y="607"/>
                  </a:cubicBezTo>
                  <a:cubicBezTo>
                    <a:pt x="210" y="607"/>
                    <a:pt x="208" y="607"/>
                    <a:pt x="207" y="608"/>
                  </a:cubicBezTo>
                  <a:cubicBezTo>
                    <a:pt x="209" y="604"/>
                    <a:pt x="210" y="600"/>
                    <a:pt x="206" y="598"/>
                  </a:cubicBezTo>
                  <a:cubicBezTo>
                    <a:pt x="214" y="581"/>
                    <a:pt x="223" y="565"/>
                    <a:pt x="233" y="557"/>
                  </a:cubicBezTo>
                  <a:close/>
                  <a:moveTo>
                    <a:pt x="206" y="1022"/>
                  </a:moveTo>
                  <a:cubicBezTo>
                    <a:pt x="205" y="1022"/>
                    <a:pt x="205" y="1022"/>
                    <a:pt x="204" y="1022"/>
                  </a:cubicBezTo>
                  <a:cubicBezTo>
                    <a:pt x="201" y="1019"/>
                    <a:pt x="197" y="1015"/>
                    <a:pt x="192" y="1015"/>
                  </a:cubicBezTo>
                  <a:cubicBezTo>
                    <a:pt x="189" y="1010"/>
                    <a:pt x="186" y="1006"/>
                    <a:pt x="182" y="1003"/>
                  </a:cubicBezTo>
                  <a:cubicBezTo>
                    <a:pt x="182" y="1001"/>
                    <a:pt x="181" y="1000"/>
                    <a:pt x="180" y="999"/>
                  </a:cubicBezTo>
                  <a:cubicBezTo>
                    <a:pt x="176" y="997"/>
                    <a:pt x="176" y="997"/>
                    <a:pt x="176" y="997"/>
                  </a:cubicBezTo>
                  <a:cubicBezTo>
                    <a:pt x="176" y="996"/>
                    <a:pt x="175" y="995"/>
                    <a:pt x="174" y="995"/>
                  </a:cubicBezTo>
                  <a:cubicBezTo>
                    <a:pt x="188" y="1002"/>
                    <a:pt x="199" y="1011"/>
                    <a:pt x="206" y="1022"/>
                  </a:cubicBezTo>
                  <a:close/>
                  <a:moveTo>
                    <a:pt x="95" y="962"/>
                  </a:moveTo>
                  <a:cubicBezTo>
                    <a:pt x="91" y="961"/>
                    <a:pt x="87" y="961"/>
                    <a:pt x="84" y="960"/>
                  </a:cubicBezTo>
                  <a:cubicBezTo>
                    <a:pt x="85" y="959"/>
                    <a:pt x="86" y="958"/>
                    <a:pt x="86" y="957"/>
                  </a:cubicBezTo>
                  <a:cubicBezTo>
                    <a:pt x="89" y="958"/>
                    <a:pt x="92" y="960"/>
                    <a:pt x="95" y="962"/>
                  </a:cubicBezTo>
                  <a:close/>
                  <a:moveTo>
                    <a:pt x="167" y="715"/>
                  </a:moveTo>
                  <a:cubicBezTo>
                    <a:pt x="159" y="735"/>
                    <a:pt x="152" y="755"/>
                    <a:pt x="144" y="774"/>
                  </a:cubicBezTo>
                  <a:cubicBezTo>
                    <a:pt x="137" y="791"/>
                    <a:pt x="130" y="809"/>
                    <a:pt x="124" y="827"/>
                  </a:cubicBezTo>
                  <a:cubicBezTo>
                    <a:pt x="136" y="789"/>
                    <a:pt x="149" y="751"/>
                    <a:pt x="167" y="715"/>
                  </a:cubicBezTo>
                  <a:close/>
                  <a:moveTo>
                    <a:pt x="125" y="777"/>
                  </a:moveTo>
                  <a:cubicBezTo>
                    <a:pt x="120" y="790"/>
                    <a:pt x="115" y="803"/>
                    <a:pt x="110" y="815"/>
                  </a:cubicBezTo>
                  <a:cubicBezTo>
                    <a:pt x="110" y="814"/>
                    <a:pt x="109" y="813"/>
                    <a:pt x="109" y="812"/>
                  </a:cubicBezTo>
                  <a:cubicBezTo>
                    <a:pt x="114" y="800"/>
                    <a:pt x="119" y="788"/>
                    <a:pt x="125" y="777"/>
                  </a:cubicBezTo>
                  <a:close/>
                  <a:moveTo>
                    <a:pt x="112" y="837"/>
                  </a:moveTo>
                  <a:cubicBezTo>
                    <a:pt x="101" y="873"/>
                    <a:pt x="90" y="909"/>
                    <a:pt x="74" y="944"/>
                  </a:cubicBezTo>
                  <a:cubicBezTo>
                    <a:pt x="74" y="943"/>
                    <a:pt x="74" y="943"/>
                    <a:pt x="73" y="943"/>
                  </a:cubicBezTo>
                  <a:cubicBezTo>
                    <a:pt x="76" y="934"/>
                    <a:pt x="79" y="925"/>
                    <a:pt x="83" y="915"/>
                  </a:cubicBezTo>
                  <a:cubicBezTo>
                    <a:pt x="89" y="915"/>
                    <a:pt x="108" y="846"/>
                    <a:pt x="112" y="837"/>
                  </a:cubicBezTo>
                  <a:close/>
                  <a:moveTo>
                    <a:pt x="80" y="960"/>
                  </a:moveTo>
                  <a:cubicBezTo>
                    <a:pt x="78" y="960"/>
                    <a:pt x="77" y="960"/>
                    <a:pt x="75" y="960"/>
                  </a:cubicBezTo>
                  <a:cubicBezTo>
                    <a:pt x="76" y="958"/>
                    <a:pt x="78" y="956"/>
                    <a:pt x="79" y="953"/>
                  </a:cubicBezTo>
                  <a:cubicBezTo>
                    <a:pt x="79" y="953"/>
                    <a:pt x="79" y="953"/>
                    <a:pt x="79" y="953"/>
                  </a:cubicBezTo>
                  <a:cubicBezTo>
                    <a:pt x="78" y="956"/>
                    <a:pt x="78" y="958"/>
                    <a:pt x="80" y="960"/>
                  </a:cubicBezTo>
                  <a:close/>
                  <a:moveTo>
                    <a:pt x="95" y="845"/>
                  </a:moveTo>
                  <a:cubicBezTo>
                    <a:pt x="92" y="856"/>
                    <a:pt x="75" y="895"/>
                    <a:pt x="79" y="903"/>
                  </a:cubicBezTo>
                  <a:cubicBezTo>
                    <a:pt x="74" y="916"/>
                    <a:pt x="69" y="929"/>
                    <a:pt x="65" y="941"/>
                  </a:cubicBezTo>
                  <a:cubicBezTo>
                    <a:pt x="63" y="941"/>
                    <a:pt x="60" y="941"/>
                    <a:pt x="57" y="940"/>
                  </a:cubicBezTo>
                  <a:cubicBezTo>
                    <a:pt x="69" y="909"/>
                    <a:pt x="81" y="878"/>
                    <a:pt x="95" y="845"/>
                  </a:cubicBezTo>
                  <a:close/>
                  <a:moveTo>
                    <a:pt x="54" y="927"/>
                  </a:moveTo>
                  <a:cubicBezTo>
                    <a:pt x="57" y="917"/>
                    <a:pt x="60" y="907"/>
                    <a:pt x="64" y="896"/>
                  </a:cubicBezTo>
                  <a:cubicBezTo>
                    <a:pt x="65" y="897"/>
                    <a:pt x="65" y="897"/>
                    <a:pt x="65" y="897"/>
                  </a:cubicBezTo>
                  <a:cubicBezTo>
                    <a:pt x="61" y="907"/>
                    <a:pt x="57" y="917"/>
                    <a:pt x="54" y="927"/>
                  </a:cubicBezTo>
                  <a:close/>
                  <a:moveTo>
                    <a:pt x="44" y="972"/>
                  </a:moveTo>
                  <a:cubicBezTo>
                    <a:pt x="45" y="972"/>
                    <a:pt x="45" y="972"/>
                    <a:pt x="45" y="972"/>
                  </a:cubicBezTo>
                  <a:cubicBezTo>
                    <a:pt x="48" y="966"/>
                    <a:pt x="54" y="960"/>
                    <a:pt x="61" y="956"/>
                  </a:cubicBezTo>
                  <a:cubicBezTo>
                    <a:pt x="60" y="957"/>
                    <a:pt x="58" y="965"/>
                    <a:pt x="58" y="966"/>
                  </a:cubicBezTo>
                  <a:cubicBezTo>
                    <a:pt x="57" y="967"/>
                    <a:pt x="57" y="968"/>
                    <a:pt x="56" y="969"/>
                  </a:cubicBezTo>
                  <a:cubicBezTo>
                    <a:pt x="53" y="973"/>
                    <a:pt x="46" y="977"/>
                    <a:pt x="52" y="983"/>
                  </a:cubicBezTo>
                  <a:cubicBezTo>
                    <a:pt x="52" y="983"/>
                    <a:pt x="52" y="983"/>
                    <a:pt x="52" y="983"/>
                  </a:cubicBezTo>
                  <a:cubicBezTo>
                    <a:pt x="52" y="983"/>
                    <a:pt x="52" y="983"/>
                    <a:pt x="51" y="983"/>
                  </a:cubicBezTo>
                  <a:cubicBezTo>
                    <a:pt x="51" y="978"/>
                    <a:pt x="45" y="980"/>
                    <a:pt x="42" y="981"/>
                  </a:cubicBezTo>
                  <a:cubicBezTo>
                    <a:pt x="43" y="978"/>
                    <a:pt x="43" y="975"/>
                    <a:pt x="44" y="972"/>
                  </a:cubicBezTo>
                  <a:close/>
                  <a:moveTo>
                    <a:pt x="25" y="1224"/>
                  </a:moveTo>
                  <a:cubicBezTo>
                    <a:pt x="24" y="1216"/>
                    <a:pt x="24" y="1209"/>
                    <a:pt x="24" y="1201"/>
                  </a:cubicBezTo>
                  <a:cubicBezTo>
                    <a:pt x="27" y="1195"/>
                    <a:pt x="25" y="1181"/>
                    <a:pt x="25" y="1174"/>
                  </a:cubicBezTo>
                  <a:cubicBezTo>
                    <a:pt x="32" y="1176"/>
                    <a:pt x="32" y="1161"/>
                    <a:pt x="33" y="1158"/>
                  </a:cubicBezTo>
                  <a:cubicBezTo>
                    <a:pt x="35" y="1161"/>
                    <a:pt x="38" y="1164"/>
                    <a:pt x="41" y="1167"/>
                  </a:cubicBezTo>
                  <a:cubicBezTo>
                    <a:pt x="34" y="1174"/>
                    <a:pt x="34" y="1183"/>
                    <a:pt x="45" y="1182"/>
                  </a:cubicBezTo>
                  <a:cubicBezTo>
                    <a:pt x="45" y="1184"/>
                    <a:pt x="46" y="1186"/>
                    <a:pt x="46" y="1188"/>
                  </a:cubicBezTo>
                  <a:cubicBezTo>
                    <a:pt x="43" y="1192"/>
                    <a:pt x="27" y="1211"/>
                    <a:pt x="32" y="1215"/>
                  </a:cubicBezTo>
                  <a:cubicBezTo>
                    <a:pt x="30" y="1218"/>
                    <a:pt x="27" y="1221"/>
                    <a:pt x="25" y="1224"/>
                  </a:cubicBezTo>
                  <a:close/>
                  <a:moveTo>
                    <a:pt x="48" y="1162"/>
                  </a:moveTo>
                  <a:cubicBezTo>
                    <a:pt x="47" y="1161"/>
                    <a:pt x="45" y="1159"/>
                    <a:pt x="43" y="1158"/>
                  </a:cubicBezTo>
                  <a:cubicBezTo>
                    <a:pt x="47" y="1159"/>
                    <a:pt x="51" y="1160"/>
                    <a:pt x="55" y="1161"/>
                  </a:cubicBezTo>
                  <a:cubicBezTo>
                    <a:pt x="54" y="1161"/>
                    <a:pt x="53" y="1161"/>
                    <a:pt x="53" y="1162"/>
                  </a:cubicBezTo>
                  <a:cubicBezTo>
                    <a:pt x="52" y="1161"/>
                    <a:pt x="51" y="1161"/>
                    <a:pt x="51" y="1161"/>
                  </a:cubicBezTo>
                  <a:cubicBezTo>
                    <a:pt x="50" y="1161"/>
                    <a:pt x="49" y="1162"/>
                    <a:pt x="48" y="1162"/>
                  </a:cubicBezTo>
                  <a:close/>
                  <a:moveTo>
                    <a:pt x="49" y="1200"/>
                  </a:moveTo>
                  <a:cubicBezTo>
                    <a:pt x="48" y="1201"/>
                    <a:pt x="48" y="1201"/>
                    <a:pt x="47" y="1202"/>
                  </a:cubicBezTo>
                  <a:cubicBezTo>
                    <a:pt x="47" y="1202"/>
                    <a:pt x="47" y="1201"/>
                    <a:pt x="47" y="1201"/>
                  </a:cubicBezTo>
                  <a:cubicBezTo>
                    <a:pt x="47" y="1201"/>
                    <a:pt x="48" y="1200"/>
                    <a:pt x="48" y="1199"/>
                  </a:cubicBezTo>
                  <a:cubicBezTo>
                    <a:pt x="48" y="1200"/>
                    <a:pt x="49" y="1200"/>
                    <a:pt x="49" y="1200"/>
                  </a:cubicBezTo>
                  <a:close/>
                  <a:moveTo>
                    <a:pt x="41" y="1230"/>
                  </a:moveTo>
                  <a:cubicBezTo>
                    <a:pt x="41" y="1230"/>
                    <a:pt x="41" y="1230"/>
                    <a:pt x="41" y="1230"/>
                  </a:cubicBezTo>
                  <a:cubicBezTo>
                    <a:pt x="45" y="1225"/>
                    <a:pt x="50" y="1221"/>
                    <a:pt x="54" y="1216"/>
                  </a:cubicBezTo>
                  <a:cubicBezTo>
                    <a:pt x="54" y="1215"/>
                    <a:pt x="55" y="1215"/>
                    <a:pt x="55" y="1214"/>
                  </a:cubicBezTo>
                  <a:cubicBezTo>
                    <a:pt x="58" y="1214"/>
                    <a:pt x="59" y="1212"/>
                    <a:pt x="60" y="1210"/>
                  </a:cubicBezTo>
                  <a:cubicBezTo>
                    <a:pt x="62" y="1209"/>
                    <a:pt x="63" y="1207"/>
                    <a:pt x="65" y="1206"/>
                  </a:cubicBezTo>
                  <a:cubicBezTo>
                    <a:pt x="65" y="1207"/>
                    <a:pt x="66" y="1208"/>
                    <a:pt x="67" y="1208"/>
                  </a:cubicBezTo>
                  <a:cubicBezTo>
                    <a:pt x="58" y="1216"/>
                    <a:pt x="49" y="1223"/>
                    <a:pt x="41" y="1230"/>
                  </a:cubicBezTo>
                  <a:close/>
                  <a:moveTo>
                    <a:pt x="59" y="1187"/>
                  </a:moveTo>
                  <a:cubicBezTo>
                    <a:pt x="59" y="1189"/>
                    <a:pt x="59" y="1190"/>
                    <a:pt x="59" y="1192"/>
                  </a:cubicBezTo>
                  <a:cubicBezTo>
                    <a:pt x="58" y="1192"/>
                    <a:pt x="57" y="1193"/>
                    <a:pt x="56" y="1194"/>
                  </a:cubicBezTo>
                  <a:cubicBezTo>
                    <a:pt x="57" y="1192"/>
                    <a:pt x="58" y="1189"/>
                    <a:pt x="59" y="1187"/>
                  </a:cubicBezTo>
                  <a:close/>
                  <a:moveTo>
                    <a:pt x="58" y="1162"/>
                  </a:moveTo>
                  <a:cubicBezTo>
                    <a:pt x="58" y="1163"/>
                    <a:pt x="59" y="1163"/>
                    <a:pt x="60" y="1163"/>
                  </a:cubicBezTo>
                  <a:cubicBezTo>
                    <a:pt x="60" y="1164"/>
                    <a:pt x="60" y="1164"/>
                    <a:pt x="59" y="1165"/>
                  </a:cubicBezTo>
                  <a:cubicBezTo>
                    <a:pt x="59" y="1164"/>
                    <a:pt x="58" y="1163"/>
                    <a:pt x="58" y="1162"/>
                  </a:cubicBezTo>
                  <a:close/>
                  <a:moveTo>
                    <a:pt x="70" y="1184"/>
                  </a:moveTo>
                  <a:cubicBezTo>
                    <a:pt x="69" y="1181"/>
                    <a:pt x="68" y="1179"/>
                    <a:pt x="65" y="1177"/>
                  </a:cubicBezTo>
                  <a:cubicBezTo>
                    <a:pt x="67" y="1176"/>
                    <a:pt x="69" y="1175"/>
                    <a:pt x="71" y="1173"/>
                  </a:cubicBezTo>
                  <a:cubicBezTo>
                    <a:pt x="73" y="1175"/>
                    <a:pt x="75" y="1177"/>
                    <a:pt x="77" y="1179"/>
                  </a:cubicBezTo>
                  <a:cubicBezTo>
                    <a:pt x="75" y="1180"/>
                    <a:pt x="72" y="1182"/>
                    <a:pt x="70" y="1184"/>
                  </a:cubicBezTo>
                  <a:close/>
                  <a:moveTo>
                    <a:pt x="212" y="1077"/>
                  </a:moveTo>
                  <a:cubicBezTo>
                    <a:pt x="207" y="1080"/>
                    <a:pt x="202" y="1084"/>
                    <a:pt x="198" y="1089"/>
                  </a:cubicBezTo>
                  <a:cubicBezTo>
                    <a:pt x="156" y="1111"/>
                    <a:pt x="124" y="1147"/>
                    <a:pt x="86" y="1173"/>
                  </a:cubicBezTo>
                  <a:cubicBezTo>
                    <a:pt x="83" y="1169"/>
                    <a:pt x="81" y="1167"/>
                    <a:pt x="78" y="1164"/>
                  </a:cubicBezTo>
                  <a:cubicBezTo>
                    <a:pt x="77" y="1162"/>
                    <a:pt x="71" y="1160"/>
                    <a:pt x="69" y="1159"/>
                  </a:cubicBezTo>
                  <a:cubicBezTo>
                    <a:pt x="60" y="1148"/>
                    <a:pt x="46" y="1143"/>
                    <a:pt x="34" y="1146"/>
                  </a:cubicBezTo>
                  <a:cubicBezTo>
                    <a:pt x="35" y="1142"/>
                    <a:pt x="35" y="1138"/>
                    <a:pt x="35" y="1134"/>
                  </a:cubicBezTo>
                  <a:cubicBezTo>
                    <a:pt x="37" y="1134"/>
                    <a:pt x="38" y="1132"/>
                    <a:pt x="38" y="1130"/>
                  </a:cubicBezTo>
                  <a:cubicBezTo>
                    <a:pt x="38" y="1120"/>
                    <a:pt x="42" y="1074"/>
                    <a:pt x="35" y="1073"/>
                  </a:cubicBezTo>
                  <a:cubicBezTo>
                    <a:pt x="25" y="1073"/>
                    <a:pt x="27" y="1142"/>
                    <a:pt x="26" y="1151"/>
                  </a:cubicBezTo>
                  <a:cubicBezTo>
                    <a:pt x="26" y="1124"/>
                    <a:pt x="21" y="1096"/>
                    <a:pt x="23" y="1070"/>
                  </a:cubicBezTo>
                  <a:cubicBezTo>
                    <a:pt x="27" y="1067"/>
                    <a:pt x="25" y="1055"/>
                    <a:pt x="25" y="1051"/>
                  </a:cubicBezTo>
                  <a:cubicBezTo>
                    <a:pt x="29" y="1049"/>
                    <a:pt x="35" y="1009"/>
                    <a:pt x="31" y="1007"/>
                  </a:cubicBezTo>
                  <a:cubicBezTo>
                    <a:pt x="32" y="1005"/>
                    <a:pt x="32" y="1003"/>
                    <a:pt x="33" y="1001"/>
                  </a:cubicBezTo>
                  <a:cubicBezTo>
                    <a:pt x="34" y="1001"/>
                    <a:pt x="35" y="1001"/>
                    <a:pt x="37" y="1000"/>
                  </a:cubicBezTo>
                  <a:cubicBezTo>
                    <a:pt x="40" y="1002"/>
                    <a:pt x="46" y="998"/>
                    <a:pt x="42" y="994"/>
                  </a:cubicBezTo>
                  <a:cubicBezTo>
                    <a:pt x="43" y="994"/>
                    <a:pt x="43" y="993"/>
                    <a:pt x="43" y="992"/>
                  </a:cubicBezTo>
                  <a:cubicBezTo>
                    <a:pt x="63" y="991"/>
                    <a:pt x="84" y="991"/>
                    <a:pt x="103" y="994"/>
                  </a:cubicBezTo>
                  <a:cubicBezTo>
                    <a:pt x="121" y="997"/>
                    <a:pt x="144" y="1014"/>
                    <a:pt x="159" y="1014"/>
                  </a:cubicBezTo>
                  <a:cubicBezTo>
                    <a:pt x="175" y="1014"/>
                    <a:pt x="133" y="994"/>
                    <a:pt x="130" y="993"/>
                  </a:cubicBezTo>
                  <a:cubicBezTo>
                    <a:pt x="108" y="985"/>
                    <a:pt x="85" y="983"/>
                    <a:pt x="61" y="983"/>
                  </a:cubicBezTo>
                  <a:cubicBezTo>
                    <a:pt x="64" y="980"/>
                    <a:pt x="66" y="977"/>
                    <a:pt x="68" y="973"/>
                  </a:cubicBezTo>
                  <a:cubicBezTo>
                    <a:pt x="74" y="971"/>
                    <a:pt x="82" y="970"/>
                    <a:pt x="91" y="971"/>
                  </a:cubicBezTo>
                  <a:cubicBezTo>
                    <a:pt x="94" y="971"/>
                    <a:pt x="98" y="972"/>
                    <a:pt x="102" y="972"/>
                  </a:cubicBezTo>
                  <a:cubicBezTo>
                    <a:pt x="101" y="980"/>
                    <a:pt x="139" y="987"/>
                    <a:pt x="143" y="988"/>
                  </a:cubicBezTo>
                  <a:cubicBezTo>
                    <a:pt x="144" y="989"/>
                    <a:pt x="145" y="989"/>
                    <a:pt x="146" y="989"/>
                  </a:cubicBezTo>
                  <a:cubicBezTo>
                    <a:pt x="146" y="992"/>
                    <a:pt x="160" y="1007"/>
                    <a:pt x="161" y="997"/>
                  </a:cubicBezTo>
                  <a:cubicBezTo>
                    <a:pt x="163" y="999"/>
                    <a:pt x="166" y="1000"/>
                    <a:pt x="168" y="1001"/>
                  </a:cubicBezTo>
                  <a:cubicBezTo>
                    <a:pt x="168" y="1002"/>
                    <a:pt x="169" y="1002"/>
                    <a:pt x="169" y="1002"/>
                  </a:cubicBezTo>
                  <a:cubicBezTo>
                    <a:pt x="170" y="1004"/>
                    <a:pt x="172" y="1010"/>
                    <a:pt x="176" y="1009"/>
                  </a:cubicBezTo>
                  <a:cubicBezTo>
                    <a:pt x="186" y="1019"/>
                    <a:pt x="192" y="1050"/>
                    <a:pt x="206" y="1054"/>
                  </a:cubicBezTo>
                  <a:cubicBezTo>
                    <a:pt x="210" y="1066"/>
                    <a:pt x="212" y="1042"/>
                    <a:pt x="210" y="1037"/>
                  </a:cubicBezTo>
                  <a:cubicBezTo>
                    <a:pt x="211" y="1038"/>
                    <a:pt x="211" y="1038"/>
                    <a:pt x="211" y="1038"/>
                  </a:cubicBezTo>
                  <a:cubicBezTo>
                    <a:pt x="211" y="1041"/>
                    <a:pt x="212" y="1042"/>
                    <a:pt x="215" y="1043"/>
                  </a:cubicBezTo>
                  <a:cubicBezTo>
                    <a:pt x="217" y="1046"/>
                    <a:pt x="218" y="1049"/>
                    <a:pt x="219" y="1051"/>
                  </a:cubicBezTo>
                  <a:cubicBezTo>
                    <a:pt x="215" y="1059"/>
                    <a:pt x="213" y="1067"/>
                    <a:pt x="212" y="1077"/>
                  </a:cubicBezTo>
                  <a:close/>
                  <a:moveTo>
                    <a:pt x="264" y="992"/>
                  </a:moveTo>
                  <a:cubicBezTo>
                    <a:pt x="267" y="987"/>
                    <a:pt x="270" y="982"/>
                    <a:pt x="273" y="977"/>
                  </a:cubicBezTo>
                  <a:cubicBezTo>
                    <a:pt x="273" y="978"/>
                    <a:pt x="273" y="979"/>
                    <a:pt x="273" y="980"/>
                  </a:cubicBezTo>
                  <a:cubicBezTo>
                    <a:pt x="270" y="984"/>
                    <a:pt x="267" y="988"/>
                    <a:pt x="264" y="992"/>
                  </a:cubicBezTo>
                  <a:close/>
                  <a:moveTo>
                    <a:pt x="257" y="979"/>
                  </a:moveTo>
                  <a:cubicBezTo>
                    <a:pt x="255" y="983"/>
                    <a:pt x="253" y="987"/>
                    <a:pt x="251" y="991"/>
                  </a:cubicBezTo>
                  <a:cubicBezTo>
                    <a:pt x="257" y="976"/>
                    <a:pt x="265" y="962"/>
                    <a:pt x="274" y="948"/>
                  </a:cubicBezTo>
                  <a:cubicBezTo>
                    <a:pt x="268" y="958"/>
                    <a:pt x="263" y="969"/>
                    <a:pt x="257" y="979"/>
                  </a:cubicBezTo>
                  <a:close/>
                  <a:moveTo>
                    <a:pt x="601" y="431"/>
                  </a:moveTo>
                  <a:cubicBezTo>
                    <a:pt x="600" y="430"/>
                    <a:pt x="600" y="430"/>
                    <a:pt x="599" y="430"/>
                  </a:cubicBezTo>
                  <a:cubicBezTo>
                    <a:pt x="597" y="428"/>
                    <a:pt x="595" y="425"/>
                    <a:pt x="593" y="423"/>
                  </a:cubicBezTo>
                  <a:cubicBezTo>
                    <a:pt x="593" y="419"/>
                    <a:pt x="592" y="416"/>
                    <a:pt x="591" y="412"/>
                  </a:cubicBezTo>
                  <a:cubicBezTo>
                    <a:pt x="595" y="418"/>
                    <a:pt x="598" y="424"/>
                    <a:pt x="601" y="431"/>
                  </a:cubicBezTo>
                  <a:close/>
                  <a:moveTo>
                    <a:pt x="604" y="448"/>
                  </a:moveTo>
                  <a:cubicBezTo>
                    <a:pt x="598" y="456"/>
                    <a:pt x="591" y="463"/>
                    <a:pt x="584" y="470"/>
                  </a:cubicBezTo>
                  <a:cubicBezTo>
                    <a:pt x="589" y="461"/>
                    <a:pt x="594" y="452"/>
                    <a:pt x="599" y="443"/>
                  </a:cubicBezTo>
                  <a:cubicBezTo>
                    <a:pt x="601" y="444"/>
                    <a:pt x="602" y="446"/>
                    <a:pt x="604" y="448"/>
                  </a:cubicBezTo>
                  <a:close/>
                  <a:moveTo>
                    <a:pt x="585" y="426"/>
                  </a:moveTo>
                  <a:cubicBezTo>
                    <a:pt x="585" y="426"/>
                    <a:pt x="584" y="427"/>
                    <a:pt x="584" y="428"/>
                  </a:cubicBezTo>
                  <a:cubicBezTo>
                    <a:pt x="584" y="426"/>
                    <a:pt x="583" y="425"/>
                    <a:pt x="583" y="423"/>
                  </a:cubicBezTo>
                  <a:cubicBezTo>
                    <a:pt x="583" y="424"/>
                    <a:pt x="584" y="425"/>
                    <a:pt x="585" y="426"/>
                  </a:cubicBezTo>
                  <a:close/>
                  <a:moveTo>
                    <a:pt x="579" y="405"/>
                  </a:moveTo>
                  <a:cubicBezTo>
                    <a:pt x="580" y="407"/>
                    <a:pt x="580" y="408"/>
                    <a:pt x="581" y="410"/>
                  </a:cubicBezTo>
                  <a:cubicBezTo>
                    <a:pt x="579" y="407"/>
                    <a:pt x="577" y="405"/>
                    <a:pt x="575" y="403"/>
                  </a:cubicBezTo>
                  <a:cubicBezTo>
                    <a:pt x="577" y="404"/>
                    <a:pt x="578" y="404"/>
                    <a:pt x="579" y="405"/>
                  </a:cubicBezTo>
                  <a:close/>
                  <a:moveTo>
                    <a:pt x="567" y="387"/>
                  </a:moveTo>
                  <a:cubicBezTo>
                    <a:pt x="568" y="388"/>
                    <a:pt x="569" y="390"/>
                    <a:pt x="571" y="392"/>
                  </a:cubicBezTo>
                  <a:cubicBezTo>
                    <a:pt x="567" y="390"/>
                    <a:pt x="564" y="388"/>
                    <a:pt x="560" y="387"/>
                  </a:cubicBezTo>
                  <a:cubicBezTo>
                    <a:pt x="555" y="381"/>
                    <a:pt x="549" y="376"/>
                    <a:pt x="544" y="370"/>
                  </a:cubicBezTo>
                  <a:cubicBezTo>
                    <a:pt x="552" y="375"/>
                    <a:pt x="560" y="381"/>
                    <a:pt x="567" y="387"/>
                  </a:cubicBezTo>
                  <a:close/>
                  <a:moveTo>
                    <a:pt x="534" y="355"/>
                  </a:moveTo>
                  <a:cubicBezTo>
                    <a:pt x="528" y="352"/>
                    <a:pt x="522" y="349"/>
                    <a:pt x="516" y="347"/>
                  </a:cubicBezTo>
                  <a:cubicBezTo>
                    <a:pt x="513" y="345"/>
                    <a:pt x="510" y="342"/>
                    <a:pt x="507" y="340"/>
                  </a:cubicBezTo>
                  <a:cubicBezTo>
                    <a:pt x="516" y="345"/>
                    <a:pt x="526" y="350"/>
                    <a:pt x="534" y="355"/>
                  </a:cubicBezTo>
                  <a:close/>
                  <a:moveTo>
                    <a:pt x="531" y="374"/>
                  </a:moveTo>
                  <a:cubicBezTo>
                    <a:pt x="518" y="368"/>
                    <a:pt x="506" y="361"/>
                    <a:pt x="495" y="353"/>
                  </a:cubicBezTo>
                  <a:cubicBezTo>
                    <a:pt x="508" y="359"/>
                    <a:pt x="520" y="366"/>
                    <a:pt x="531" y="374"/>
                  </a:cubicBezTo>
                  <a:close/>
                  <a:moveTo>
                    <a:pt x="475" y="332"/>
                  </a:moveTo>
                  <a:cubicBezTo>
                    <a:pt x="467" y="330"/>
                    <a:pt x="460" y="328"/>
                    <a:pt x="452" y="326"/>
                  </a:cubicBezTo>
                  <a:cubicBezTo>
                    <a:pt x="451" y="326"/>
                    <a:pt x="451" y="325"/>
                    <a:pt x="450" y="325"/>
                  </a:cubicBezTo>
                  <a:cubicBezTo>
                    <a:pt x="459" y="327"/>
                    <a:pt x="467" y="329"/>
                    <a:pt x="475" y="332"/>
                  </a:cubicBezTo>
                  <a:close/>
                  <a:moveTo>
                    <a:pt x="408" y="324"/>
                  </a:moveTo>
                  <a:cubicBezTo>
                    <a:pt x="410" y="324"/>
                    <a:pt x="412" y="325"/>
                    <a:pt x="414" y="325"/>
                  </a:cubicBezTo>
                  <a:cubicBezTo>
                    <a:pt x="411" y="325"/>
                    <a:pt x="407" y="325"/>
                    <a:pt x="404" y="324"/>
                  </a:cubicBezTo>
                  <a:cubicBezTo>
                    <a:pt x="405" y="324"/>
                    <a:pt x="406" y="324"/>
                    <a:pt x="408" y="324"/>
                  </a:cubicBezTo>
                  <a:close/>
                  <a:moveTo>
                    <a:pt x="328" y="327"/>
                  </a:moveTo>
                  <a:cubicBezTo>
                    <a:pt x="331" y="325"/>
                    <a:pt x="335" y="324"/>
                    <a:pt x="338" y="323"/>
                  </a:cubicBezTo>
                  <a:cubicBezTo>
                    <a:pt x="335" y="324"/>
                    <a:pt x="331" y="326"/>
                    <a:pt x="328" y="327"/>
                  </a:cubicBezTo>
                  <a:cubicBezTo>
                    <a:pt x="328" y="327"/>
                    <a:pt x="328" y="327"/>
                    <a:pt x="328" y="327"/>
                  </a:cubicBezTo>
                  <a:close/>
                  <a:moveTo>
                    <a:pt x="316" y="367"/>
                  </a:moveTo>
                  <a:cubicBezTo>
                    <a:pt x="318" y="367"/>
                    <a:pt x="320" y="366"/>
                    <a:pt x="321" y="365"/>
                  </a:cubicBezTo>
                  <a:cubicBezTo>
                    <a:pt x="318" y="370"/>
                    <a:pt x="316" y="375"/>
                    <a:pt x="313" y="380"/>
                  </a:cubicBezTo>
                  <a:cubicBezTo>
                    <a:pt x="312" y="380"/>
                    <a:pt x="311" y="379"/>
                    <a:pt x="311" y="380"/>
                  </a:cubicBezTo>
                  <a:cubicBezTo>
                    <a:pt x="312" y="376"/>
                    <a:pt x="314" y="371"/>
                    <a:pt x="316" y="367"/>
                  </a:cubicBezTo>
                  <a:close/>
                  <a:moveTo>
                    <a:pt x="309" y="409"/>
                  </a:moveTo>
                  <a:cubicBezTo>
                    <a:pt x="308" y="408"/>
                    <a:pt x="308" y="408"/>
                    <a:pt x="308" y="408"/>
                  </a:cubicBezTo>
                  <a:cubicBezTo>
                    <a:pt x="315" y="392"/>
                    <a:pt x="322" y="377"/>
                    <a:pt x="332" y="364"/>
                  </a:cubicBezTo>
                  <a:cubicBezTo>
                    <a:pt x="333" y="364"/>
                    <a:pt x="333" y="364"/>
                    <a:pt x="334" y="365"/>
                  </a:cubicBezTo>
                  <a:cubicBezTo>
                    <a:pt x="331" y="383"/>
                    <a:pt x="322" y="401"/>
                    <a:pt x="313" y="418"/>
                  </a:cubicBezTo>
                  <a:cubicBezTo>
                    <a:pt x="313" y="417"/>
                    <a:pt x="313" y="416"/>
                    <a:pt x="312" y="415"/>
                  </a:cubicBezTo>
                  <a:cubicBezTo>
                    <a:pt x="312" y="413"/>
                    <a:pt x="312" y="409"/>
                    <a:pt x="309" y="409"/>
                  </a:cubicBezTo>
                  <a:close/>
                  <a:moveTo>
                    <a:pt x="306" y="389"/>
                  </a:moveTo>
                  <a:cubicBezTo>
                    <a:pt x="307" y="388"/>
                    <a:pt x="308" y="388"/>
                    <a:pt x="308" y="388"/>
                  </a:cubicBezTo>
                  <a:cubicBezTo>
                    <a:pt x="306" y="392"/>
                    <a:pt x="304" y="396"/>
                    <a:pt x="302" y="401"/>
                  </a:cubicBezTo>
                  <a:cubicBezTo>
                    <a:pt x="302" y="400"/>
                    <a:pt x="302" y="400"/>
                    <a:pt x="301" y="399"/>
                  </a:cubicBezTo>
                  <a:cubicBezTo>
                    <a:pt x="303" y="396"/>
                    <a:pt x="305" y="392"/>
                    <a:pt x="306" y="389"/>
                  </a:cubicBezTo>
                  <a:close/>
                  <a:moveTo>
                    <a:pt x="308" y="433"/>
                  </a:moveTo>
                  <a:cubicBezTo>
                    <a:pt x="308" y="433"/>
                    <a:pt x="308" y="433"/>
                    <a:pt x="307" y="433"/>
                  </a:cubicBezTo>
                  <a:cubicBezTo>
                    <a:pt x="307" y="433"/>
                    <a:pt x="308" y="433"/>
                    <a:pt x="308" y="433"/>
                  </a:cubicBezTo>
                  <a:cubicBezTo>
                    <a:pt x="308" y="433"/>
                    <a:pt x="308" y="433"/>
                    <a:pt x="308" y="433"/>
                  </a:cubicBezTo>
                  <a:close/>
                  <a:moveTo>
                    <a:pt x="289" y="428"/>
                  </a:moveTo>
                  <a:cubicBezTo>
                    <a:pt x="291" y="421"/>
                    <a:pt x="294" y="414"/>
                    <a:pt x="297" y="407"/>
                  </a:cubicBezTo>
                  <a:cubicBezTo>
                    <a:pt x="298" y="408"/>
                    <a:pt x="298" y="408"/>
                    <a:pt x="299" y="409"/>
                  </a:cubicBezTo>
                  <a:cubicBezTo>
                    <a:pt x="296" y="415"/>
                    <a:pt x="293" y="422"/>
                    <a:pt x="289" y="429"/>
                  </a:cubicBezTo>
                  <a:cubicBezTo>
                    <a:pt x="289" y="429"/>
                    <a:pt x="289" y="429"/>
                    <a:pt x="289" y="429"/>
                  </a:cubicBezTo>
                  <a:cubicBezTo>
                    <a:pt x="289" y="429"/>
                    <a:pt x="289" y="429"/>
                    <a:pt x="289" y="428"/>
                  </a:cubicBezTo>
                  <a:close/>
                  <a:moveTo>
                    <a:pt x="298" y="461"/>
                  </a:move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7" y="461"/>
                  </a:cubicBezTo>
                  <a:cubicBezTo>
                    <a:pt x="297" y="461"/>
                    <a:pt x="297" y="461"/>
                    <a:pt x="298" y="461"/>
                  </a:cubicBezTo>
                  <a:close/>
                  <a:moveTo>
                    <a:pt x="289" y="460"/>
                  </a:moveTo>
                  <a:cubicBezTo>
                    <a:pt x="289" y="462"/>
                    <a:pt x="289" y="463"/>
                    <a:pt x="290" y="463"/>
                  </a:cubicBezTo>
                  <a:cubicBezTo>
                    <a:pt x="288" y="464"/>
                    <a:pt x="286" y="465"/>
                    <a:pt x="284" y="465"/>
                  </a:cubicBezTo>
                  <a:cubicBezTo>
                    <a:pt x="286" y="464"/>
                    <a:pt x="287" y="462"/>
                    <a:pt x="289" y="460"/>
                  </a:cubicBezTo>
                  <a:close/>
                  <a:moveTo>
                    <a:pt x="246" y="528"/>
                  </a:moveTo>
                  <a:cubicBezTo>
                    <a:pt x="250" y="523"/>
                    <a:pt x="255" y="520"/>
                    <a:pt x="261" y="518"/>
                  </a:cubicBezTo>
                  <a:cubicBezTo>
                    <a:pt x="266" y="522"/>
                    <a:pt x="272" y="525"/>
                    <a:pt x="279" y="528"/>
                  </a:cubicBezTo>
                  <a:cubicBezTo>
                    <a:pt x="267" y="529"/>
                    <a:pt x="257" y="530"/>
                    <a:pt x="246" y="528"/>
                  </a:cubicBezTo>
                  <a:close/>
                  <a:moveTo>
                    <a:pt x="342" y="537"/>
                  </a:moveTo>
                  <a:cubicBezTo>
                    <a:pt x="333" y="535"/>
                    <a:pt x="324" y="533"/>
                    <a:pt x="315" y="531"/>
                  </a:cubicBezTo>
                  <a:cubicBezTo>
                    <a:pt x="329" y="531"/>
                    <a:pt x="342" y="534"/>
                    <a:pt x="355" y="539"/>
                  </a:cubicBezTo>
                  <a:cubicBezTo>
                    <a:pt x="351" y="538"/>
                    <a:pt x="346" y="538"/>
                    <a:pt x="342" y="537"/>
                  </a:cubicBezTo>
                  <a:close/>
                  <a:moveTo>
                    <a:pt x="388" y="548"/>
                  </a:moveTo>
                  <a:cubicBezTo>
                    <a:pt x="358" y="529"/>
                    <a:pt x="329" y="520"/>
                    <a:pt x="294" y="525"/>
                  </a:cubicBezTo>
                  <a:cubicBezTo>
                    <a:pt x="286" y="522"/>
                    <a:pt x="278" y="519"/>
                    <a:pt x="271" y="515"/>
                  </a:cubicBezTo>
                  <a:cubicBezTo>
                    <a:pt x="311" y="507"/>
                    <a:pt x="356" y="528"/>
                    <a:pt x="390" y="548"/>
                  </a:cubicBezTo>
                  <a:cubicBezTo>
                    <a:pt x="389" y="548"/>
                    <a:pt x="388" y="548"/>
                    <a:pt x="388" y="548"/>
                  </a:cubicBezTo>
                  <a:close/>
                  <a:moveTo>
                    <a:pt x="365" y="526"/>
                  </a:moveTo>
                  <a:cubicBezTo>
                    <a:pt x="346" y="517"/>
                    <a:pt x="324" y="509"/>
                    <a:pt x="303" y="507"/>
                  </a:cubicBezTo>
                  <a:cubicBezTo>
                    <a:pt x="356" y="509"/>
                    <a:pt x="428" y="535"/>
                    <a:pt x="450" y="588"/>
                  </a:cubicBezTo>
                  <a:cubicBezTo>
                    <a:pt x="429" y="564"/>
                    <a:pt x="398" y="541"/>
                    <a:pt x="365" y="526"/>
                  </a:cubicBezTo>
                  <a:close/>
                  <a:moveTo>
                    <a:pt x="445" y="649"/>
                  </a:moveTo>
                  <a:cubicBezTo>
                    <a:pt x="446" y="650"/>
                    <a:pt x="446" y="649"/>
                    <a:pt x="447" y="649"/>
                  </a:cubicBezTo>
                  <a:cubicBezTo>
                    <a:pt x="446" y="651"/>
                    <a:pt x="446" y="652"/>
                    <a:pt x="445" y="653"/>
                  </a:cubicBezTo>
                  <a:cubicBezTo>
                    <a:pt x="445" y="652"/>
                    <a:pt x="445" y="651"/>
                    <a:pt x="445" y="649"/>
                  </a:cubicBezTo>
                  <a:close/>
                  <a:moveTo>
                    <a:pt x="441" y="688"/>
                  </a:moveTo>
                  <a:cubicBezTo>
                    <a:pt x="442" y="688"/>
                    <a:pt x="442" y="688"/>
                    <a:pt x="442" y="687"/>
                  </a:cubicBezTo>
                  <a:cubicBezTo>
                    <a:pt x="442" y="688"/>
                    <a:pt x="442" y="688"/>
                    <a:pt x="442" y="688"/>
                  </a:cubicBezTo>
                  <a:cubicBezTo>
                    <a:pt x="442" y="688"/>
                    <a:pt x="442" y="688"/>
                    <a:pt x="441" y="688"/>
                  </a:cubicBezTo>
                  <a:close/>
                  <a:moveTo>
                    <a:pt x="460" y="653"/>
                  </a:moveTo>
                  <a:cubicBezTo>
                    <a:pt x="453" y="659"/>
                    <a:pt x="447" y="666"/>
                    <a:pt x="442" y="674"/>
                  </a:cubicBezTo>
                  <a:cubicBezTo>
                    <a:pt x="442" y="673"/>
                    <a:pt x="442" y="672"/>
                    <a:pt x="442" y="671"/>
                  </a:cubicBezTo>
                  <a:cubicBezTo>
                    <a:pt x="450" y="661"/>
                    <a:pt x="456" y="651"/>
                    <a:pt x="460" y="640"/>
                  </a:cubicBezTo>
                  <a:cubicBezTo>
                    <a:pt x="461" y="643"/>
                    <a:pt x="461" y="645"/>
                    <a:pt x="462" y="648"/>
                  </a:cubicBezTo>
                  <a:cubicBezTo>
                    <a:pt x="461" y="649"/>
                    <a:pt x="460" y="651"/>
                    <a:pt x="460" y="653"/>
                  </a:cubicBezTo>
                  <a:close/>
                  <a:moveTo>
                    <a:pt x="485" y="620"/>
                  </a:moveTo>
                  <a:cubicBezTo>
                    <a:pt x="481" y="624"/>
                    <a:pt x="477" y="628"/>
                    <a:pt x="473" y="633"/>
                  </a:cubicBezTo>
                  <a:cubicBezTo>
                    <a:pt x="473" y="631"/>
                    <a:pt x="473" y="629"/>
                    <a:pt x="472" y="627"/>
                  </a:cubicBezTo>
                  <a:cubicBezTo>
                    <a:pt x="480" y="619"/>
                    <a:pt x="488" y="611"/>
                    <a:pt x="496" y="603"/>
                  </a:cubicBezTo>
                  <a:cubicBezTo>
                    <a:pt x="493" y="608"/>
                    <a:pt x="489" y="614"/>
                    <a:pt x="485" y="620"/>
                  </a:cubicBezTo>
                  <a:close/>
                  <a:moveTo>
                    <a:pt x="468" y="616"/>
                  </a:moveTo>
                  <a:cubicBezTo>
                    <a:pt x="465" y="609"/>
                    <a:pt x="461" y="602"/>
                    <a:pt x="456" y="596"/>
                  </a:cubicBezTo>
                  <a:cubicBezTo>
                    <a:pt x="458" y="595"/>
                    <a:pt x="460" y="593"/>
                    <a:pt x="459" y="590"/>
                  </a:cubicBezTo>
                  <a:cubicBezTo>
                    <a:pt x="437" y="521"/>
                    <a:pt x="328" y="485"/>
                    <a:pt x="262" y="503"/>
                  </a:cubicBezTo>
                  <a:cubicBezTo>
                    <a:pt x="266" y="496"/>
                    <a:pt x="269" y="490"/>
                    <a:pt x="271" y="482"/>
                  </a:cubicBezTo>
                  <a:cubicBezTo>
                    <a:pt x="276" y="487"/>
                    <a:pt x="279" y="478"/>
                    <a:pt x="279" y="476"/>
                  </a:cubicBezTo>
                  <a:cubicBezTo>
                    <a:pt x="286" y="473"/>
                    <a:pt x="293" y="471"/>
                    <a:pt x="300" y="468"/>
                  </a:cubicBezTo>
                  <a:cubicBezTo>
                    <a:pt x="296" y="476"/>
                    <a:pt x="296" y="480"/>
                    <a:pt x="305" y="484"/>
                  </a:cubicBezTo>
                  <a:cubicBezTo>
                    <a:pt x="305" y="485"/>
                    <a:pt x="305" y="486"/>
                    <a:pt x="305" y="487"/>
                  </a:cubicBezTo>
                  <a:cubicBezTo>
                    <a:pt x="306" y="488"/>
                    <a:pt x="307" y="489"/>
                    <a:pt x="308" y="490"/>
                  </a:cubicBezTo>
                  <a:cubicBezTo>
                    <a:pt x="307" y="494"/>
                    <a:pt x="310" y="499"/>
                    <a:pt x="314" y="496"/>
                  </a:cubicBezTo>
                  <a:cubicBezTo>
                    <a:pt x="325" y="501"/>
                    <a:pt x="326" y="486"/>
                    <a:pt x="326" y="480"/>
                  </a:cubicBezTo>
                  <a:cubicBezTo>
                    <a:pt x="332" y="473"/>
                    <a:pt x="333" y="463"/>
                    <a:pt x="322" y="466"/>
                  </a:cubicBezTo>
                  <a:cubicBezTo>
                    <a:pt x="320" y="461"/>
                    <a:pt x="316" y="455"/>
                    <a:pt x="310" y="457"/>
                  </a:cubicBezTo>
                  <a:cubicBezTo>
                    <a:pt x="307" y="455"/>
                    <a:pt x="304" y="454"/>
                    <a:pt x="301" y="453"/>
                  </a:cubicBezTo>
                  <a:cubicBezTo>
                    <a:pt x="301" y="453"/>
                    <a:pt x="302" y="452"/>
                    <a:pt x="302" y="452"/>
                  </a:cubicBezTo>
                  <a:cubicBezTo>
                    <a:pt x="305" y="452"/>
                    <a:pt x="307" y="452"/>
                    <a:pt x="310" y="452"/>
                  </a:cubicBezTo>
                  <a:cubicBezTo>
                    <a:pt x="310" y="459"/>
                    <a:pt x="317" y="454"/>
                    <a:pt x="319" y="452"/>
                  </a:cubicBezTo>
                  <a:cubicBezTo>
                    <a:pt x="334" y="451"/>
                    <a:pt x="349" y="452"/>
                    <a:pt x="364" y="454"/>
                  </a:cubicBezTo>
                  <a:cubicBezTo>
                    <a:pt x="360" y="464"/>
                    <a:pt x="377" y="456"/>
                    <a:pt x="377" y="456"/>
                  </a:cubicBezTo>
                  <a:cubicBezTo>
                    <a:pt x="386" y="458"/>
                    <a:pt x="395" y="460"/>
                    <a:pt x="404" y="464"/>
                  </a:cubicBezTo>
                  <a:cubicBezTo>
                    <a:pt x="426" y="481"/>
                    <a:pt x="436" y="519"/>
                    <a:pt x="464" y="528"/>
                  </a:cubicBezTo>
                  <a:cubicBezTo>
                    <a:pt x="459" y="529"/>
                    <a:pt x="441" y="542"/>
                    <a:pt x="451" y="547"/>
                  </a:cubicBezTo>
                  <a:cubicBezTo>
                    <a:pt x="463" y="583"/>
                    <a:pt x="513" y="532"/>
                    <a:pt x="469" y="528"/>
                  </a:cubicBezTo>
                  <a:cubicBezTo>
                    <a:pt x="474" y="524"/>
                    <a:pt x="470" y="507"/>
                    <a:pt x="470" y="501"/>
                  </a:cubicBezTo>
                  <a:cubicBezTo>
                    <a:pt x="476" y="512"/>
                    <a:pt x="485" y="522"/>
                    <a:pt x="493" y="532"/>
                  </a:cubicBezTo>
                  <a:cubicBezTo>
                    <a:pt x="502" y="543"/>
                    <a:pt x="508" y="538"/>
                    <a:pt x="499" y="527"/>
                  </a:cubicBezTo>
                  <a:cubicBezTo>
                    <a:pt x="489" y="513"/>
                    <a:pt x="476" y="500"/>
                    <a:pt x="470" y="484"/>
                  </a:cubicBezTo>
                  <a:cubicBezTo>
                    <a:pt x="462" y="463"/>
                    <a:pt x="459" y="475"/>
                    <a:pt x="460" y="490"/>
                  </a:cubicBezTo>
                  <a:cubicBezTo>
                    <a:pt x="445" y="474"/>
                    <a:pt x="427" y="463"/>
                    <a:pt x="408" y="456"/>
                  </a:cubicBezTo>
                  <a:cubicBezTo>
                    <a:pt x="395" y="447"/>
                    <a:pt x="383" y="450"/>
                    <a:pt x="369" y="445"/>
                  </a:cubicBezTo>
                  <a:cubicBezTo>
                    <a:pt x="367" y="441"/>
                    <a:pt x="364" y="438"/>
                    <a:pt x="359" y="438"/>
                  </a:cubicBezTo>
                  <a:cubicBezTo>
                    <a:pt x="361" y="438"/>
                    <a:pt x="363" y="438"/>
                    <a:pt x="366" y="438"/>
                  </a:cubicBezTo>
                  <a:cubicBezTo>
                    <a:pt x="393" y="438"/>
                    <a:pt x="423" y="441"/>
                    <a:pt x="450" y="448"/>
                  </a:cubicBezTo>
                  <a:cubicBezTo>
                    <a:pt x="458" y="451"/>
                    <a:pt x="514" y="489"/>
                    <a:pt x="516" y="487"/>
                  </a:cubicBezTo>
                  <a:cubicBezTo>
                    <a:pt x="530" y="474"/>
                    <a:pt x="495" y="456"/>
                    <a:pt x="485" y="451"/>
                  </a:cubicBezTo>
                  <a:cubicBezTo>
                    <a:pt x="435" y="429"/>
                    <a:pt x="377" y="425"/>
                    <a:pt x="323" y="432"/>
                  </a:cubicBezTo>
                  <a:cubicBezTo>
                    <a:pt x="323" y="429"/>
                    <a:pt x="320" y="428"/>
                    <a:pt x="317" y="428"/>
                  </a:cubicBezTo>
                  <a:cubicBezTo>
                    <a:pt x="326" y="408"/>
                    <a:pt x="338" y="389"/>
                    <a:pt x="342" y="367"/>
                  </a:cubicBezTo>
                  <a:cubicBezTo>
                    <a:pt x="356" y="372"/>
                    <a:pt x="371" y="376"/>
                    <a:pt x="385" y="381"/>
                  </a:cubicBezTo>
                  <a:cubicBezTo>
                    <a:pt x="405" y="393"/>
                    <a:pt x="422" y="408"/>
                    <a:pt x="441" y="420"/>
                  </a:cubicBezTo>
                  <a:cubicBezTo>
                    <a:pt x="470" y="439"/>
                    <a:pt x="463" y="417"/>
                    <a:pt x="445" y="402"/>
                  </a:cubicBezTo>
                  <a:cubicBezTo>
                    <a:pt x="451" y="404"/>
                    <a:pt x="483" y="425"/>
                    <a:pt x="488" y="421"/>
                  </a:cubicBezTo>
                  <a:cubicBezTo>
                    <a:pt x="503" y="436"/>
                    <a:pt x="520" y="452"/>
                    <a:pt x="542" y="458"/>
                  </a:cubicBezTo>
                  <a:cubicBezTo>
                    <a:pt x="545" y="459"/>
                    <a:pt x="549" y="453"/>
                    <a:pt x="545" y="451"/>
                  </a:cubicBezTo>
                  <a:cubicBezTo>
                    <a:pt x="533" y="442"/>
                    <a:pt x="521" y="433"/>
                    <a:pt x="509" y="424"/>
                  </a:cubicBezTo>
                  <a:cubicBezTo>
                    <a:pt x="469" y="392"/>
                    <a:pt x="428" y="365"/>
                    <a:pt x="376" y="358"/>
                  </a:cubicBezTo>
                  <a:cubicBezTo>
                    <a:pt x="365" y="356"/>
                    <a:pt x="353" y="354"/>
                    <a:pt x="343" y="354"/>
                  </a:cubicBezTo>
                  <a:cubicBezTo>
                    <a:pt x="342" y="340"/>
                    <a:pt x="334" y="348"/>
                    <a:pt x="329" y="355"/>
                  </a:cubicBezTo>
                  <a:cubicBezTo>
                    <a:pt x="328" y="355"/>
                    <a:pt x="328" y="355"/>
                    <a:pt x="327" y="356"/>
                  </a:cubicBezTo>
                  <a:cubicBezTo>
                    <a:pt x="325" y="356"/>
                    <a:pt x="323" y="356"/>
                    <a:pt x="320" y="355"/>
                  </a:cubicBezTo>
                  <a:cubicBezTo>
                    <a:pt x="322" y="349"/>
                    <a:pt x="324" y="343"/>
                    <a:pt x="326" y="337"/>
                  </a:cubicBezTo>
                  <a:cubicBezTo>
                    <a:pt x="340" y="331"/>
                    <a:pt x="353" y="324"/>
                    <a:pt x="367" y="320"/>
                  </a:cubicBezTo>
                  <a:cubicBezTo>
                    <a:pt x="372" y="320"/>
                    <a:pt x="376" y="320"/>
                    <a:pt x="380" y="320"/>
                  </a:cubicBezTo>
                  <a:cubicBezTo>
                    <a:pt x="377" y="321"/>
                    <a:pt x="367" y="322"/>
                    <a:pt x="365" y="325"/>
                  </a:cubicBezTo>
                  <a:cubicBezTo>
                    <a:pt x="361" y="327"/>
                    <a:pt x="344" y="331"/>
                    <a:pt x="348" y="337"/>
                  </a:cubicBezTo>
                  <a:cubicBezTo>
                    <a:pt x="351" y="344"/>
                    <a:pt x="367" y="333"/>
                    <a:pt x="371" y="332"/>
                  </a:cubicBezTo>
                  <a:cubicBezTo>
                    <a:pt x="398" y="331"/>
                    <a:pt x="426" y="334"/>
                    <a:pt x="452" y="340"/>
                  </a:cubicBezTo>
                  <a:cubicBezTo>
                    <a:pt x="478" y="359"/>
                    <a:pt x="503" y="384"/>
                    <a:pt x="519" y="412"/>
                  </a:cubicBezTo>
                  <a:cubicBezTo>
                    <a:pt x="523" y="420"/>
                    <a:pt x="526" y="408"/>
                    <a:pt x="521" y="401"/>
                  </a:cubicBezTo>
                  <a:cubicBezTo>
                    <a:pt x="510" y="383"/>
                    <a:pt x="496" y="367"/>
                    <a:pt x="480" y="353"/>
                  </a:cubicBezTo>
                  <a:cubicBezTo>
                    <a:pt x="503" y="369"/>
                    <a:pt x="527" y="380"/>
                    <a:pt x="552" y="392"/>
                  </a:cubicBezTo>
                  <a:cubicBezTo>
                    <a:pt x="556" y="396"/>
                    <a:pt x="563" y="411"/>
                    <a:pt x="571" y="423"/>
                  </a:cubicBezTo>
                  <a:cubicBezTo>
                    <a:pt x="563" y="414"/>
                    <a:pt x="551" y="402"/>
                    <a:pt x="543" y="419"/>
                  </a:cubicBezTo>
                  <a:cubicBezTo>
                    <a:pt x="538" y="430"/>
                    <a:pt x="546" y="437"/>
                    <a:pt x="547" y="430"/>
                  </a:cubicBezTo>
                  <a:cubicBezTo>
                    <a:pt x="547" y="430"/>
                    <a:pt x="550" y="417"/>
                    <a:pt x="554" y="418"/>
                  </a:cubicBezTo>
                  <a:cubicBezTo>
                    <a:pt x="537" y="432"/>
                    <a:pt x="579" y="440"/>
                    <a:pt x="573" y="426"/>
                  </a:cubicBezTo>
                  <a:cubicBezTo>
                    <a:pt x="580" y="437"/>
                    <a:pt x="587" y="443"/>
                    <a:pt x="591" y="433"/>
                  </a:cubicBezTo>
                  <a:cubicBezTo>
                    <a:pt x="592" y="434"/>
                    <a:pt x="593" y="435"/>
                    <a:pt x="594" y="436"/>
                  </a:cubicBezTo>
                  <a:cubicBezTo>
                    <a:pt x="588" y="446"/>
                    <a:pt x="582" y="455"/>
                    <a:pt x="577" y="465"/>
                  </a:cubicBezTo>
                  <a:cubicBezTo>
                    <a:pt x="569" y="467"/>
                    <a:pt x="557" y="493"/>
                    <a:pt x="553" y="500"/>
                  </a:cubicBezTo>
                  <a:cubicBezTo>
                    <a:pt x="541" y="513"/>
                    <a:pt x="530" y="527"/>
                    <a:pt x="518" y="541"/>
                  </a:cubicBezTo>
                  <a:cubicBezTo>
                    <a:pt x="515" y="545"/>
                    <a:pt x="486" y="570"/>
                    <a:pt x="493" y="575"/>
                  </a:cubicBezTo>
                  <a:cubicBezTo>
                    <a:pt x="500" y="581"/>
                    <a:pt x="520" y="550"/>
                    <a:pt x="524" y="546"/>
                  </a:cubicBezTo>
                  <a:cubicBezTo>
                    <a:pt x="508" y="572"/>
                    <a:pt x="490" y="595"/>
                    <a:pt x="468" y="616"/>
                  </a:cubicBezTo>
                  <a:close/>
                  <a:moveTo>
                    <a:pt x="306" y="476"/>
                  </a:moveTo>
                  <a:cubicBezTo>
                    <a:pt x="309" y="466"/>
                    <a:pt x="312" y="465"/>
                    <a:pt x="312" y="465"/>
                  </a:cubicBezTo>
                  <a:cubicBezTo>
                    <a:pt x="312" y="465"/>
                    <a:pt x="314" y="466"/>
                    <a:pt x="315" y="470"/>
                  </a:cubicBezTo>
                  <a:cubicBezTo>
                    <a:pt x="313" y="472"/>
                    <a:pt x="311" y="474"/>
                    <a:pt x="309" y="477"/>
                  </a:cubicBezTo>
                  <a:cubicBezTo>
                    <a:pt x="308" y="477"/>
                    <a:pt x="307" y="476"/>
                    <a:pt x="306" y="476"/>
                  </a:cubicBezTo>
                  <a:close/>
                  <a:moveTo>
                    <a:pt x="317" y="488"/>
                  </a:moveTo>
                  <a:cubicBezTo>
                    <a:pt x="317" y="487"/>
                    <a:pt x="318" y="486"/>
                    <a:pt x="318" y="484"/>
                  </a:cubicBezTo>
                  <a:cubicBezTo>
                    <a:pt x="318" y="484"/>
                    <a:pt x="318" y="484"/>
                    <a:pt x="318" y="484"/>
                  </a:cubicBezTo>
                  <a:cubicBezTo>
                    <a:pt x="318" y="486"/>
                    <a:pt x="318" y="488"/>
                    <a:pt x="317" y="488"/>
                  </a:cubicBezTo>
                  <a:cubicBezTo>
                    <a:pt x="317" y="488"/>
                    <a:pt x="317" y="488"/>
                    <a:pt x="317" y="488"/>
                  </a:cubicBezTo>
                  <a:close/>
                  <a:moveTo>
                    <a:pt x="423" y="472"/>
                  </a:moveTo>
                  <a:cubicBezTo>
                    <a:pt x="438" y="480"/>
                    <a:pt x="451" y="490"/>
                    <a:pt x="462" y="505"/>
                  </a:cubicBezTo>
                  <a:cubicBezTo>
                    <a:pt x="462" y="510"/>
                    <a:pt x="463" y="515"/>
                    <a:pt x="463" y="519"/>
                  </a:cubicBezTo>
                  <a:cubicBezTo>
                    <a:pt x="445" y="509"/>
                    <a:pt x="435" y="487"/>
                    <a:pt x="423" y="472"/>
                  </a:cubicBezTo>
                  <a:close/>
                  <a:moveTo>
                    <a:pt x="468" y="539"/>
                  </a:moveTo>
                  <a:cubicBezTo>
                    <a:pt x="470" y="540"/>
                    <a:pt x="472" y="539"/>
                    <a:pt x="472" y="537"/>
                  </a:cubicBezTo>
                  <a:cubicBezTo>
                    <a:pt x="484" y="544"/>
                    <a:pt x="474" y="553"/>
                    <a:pt x="465" y="550"/>
                  </a:cubicBezTo>
                  <a:cubicBezTo>
                    <a:pt x="466" y="550"/>
                    <a:pt x="467" y="550"/>
                    <a:pt x="469" y="550"/>
                  </a:cubicBezTo>
                  <a:cubicBezTo>
                    <a:pt x="477" y="549"/>
                    <a:pt x="469" y="541"/>
                    <a:pt x="468" y="539"/>
                  </a:cubicBezTo>
                  <a:close/>
                  <a:moveTo>
                    <a:pt x="379" y="367"/>
                  </a:moveTo>
                  <a:cubicBezTo>
                    <a:pt x="409" y="374"/>
                    <a:pt x="440" y="385"/>
                    <a:pt x="466" y="403"/>
                  </a:cubicBezTo>
                  <a:cubicBezTo>
                    <a:pt x="439" y="389"/>
                    <a:pt x="408" y="377"/>
                    <a:pt x="379" y="367"/>
                  </a:cubicBezTo>
                  <a:close/>
                  <a:moveTo>
                    <a:pt x="414" y="391"/>
                  </a:moveTo>
                  <a:cubicBezTo>
                    <a:pt x="427" y="398"/>
                    <a:pt x="438" y="405"/>
                    <a:pt x="446" y="414"/>
                  </a:cubicBezTo>
                  <a:cubicBezTo>
                    <a:pt x="435" y="407"/>
                    <a:pt x="425" y="399"/>
                    <a:pt x="414" y="391"/>
                  </a:cubicBezTo>
                  <a:close/>
                  <a:moveTo>
                    <a:pt x="562" y="425"/>
                  </a:moveTo>
                  <a:cubicBezTo>
                    <a:pt x="561" y="425"/>
                    <a:pt x="560" y="424"/>
                    <a:pt x="559" y="424"/>
                  </a:cubicBezTo>
                  <a:cubicBezTo>
                    <a:pt x="559" y="424"/>
                    <a:pt x="559" y="424"/>
                    <a:pt x="559" y="424"/>
                  </a:cubicBezTo>
                  <a:cubicBezTo>
                    <a:pt x="560" y="424"/>
                    <a:pt x="560" y="423"/>
                    <a:pt x="560" y="423"/>
                  </a:cubicBezTo>
                  <a:cubicBezTo>
                    <a:pt x="561" y="423"/>
                    <a:pt x="561" y="424"/>
                    <a:pt x="562" y="425"/>
                  </a:cubicBezTo>
                  <a:close/>
                  <a:moveTo>
                    <a:pt x="574" y="502"/>
                  </a:moveTo>
                  <a:cubicBezTo>
                    <a:pt x="564" y="513"/>
                    <a:pt x="554" y="526"/>
                    <a:pt x="545" y="538"/>
                  </a:cubicBezTo>
                  <a:cubicBezTo>
                    <a:pt x="548" y="533"/>
                    <a:pt x="551" y="527"/>
                    <a:pt x="554" y="522"/>
                  </a:cubicBezTo>
                  <a:cubicBezTo>
                    <a:pt x="557" y="519"/>
                    <a:pt x="559" y="516"/>
                    <a:pt x="561" y="513"/>
                  </a:cubicBezTo>
                  <a:cubicBezTo>
                    <a:pt x="566" y="509"/>
                    <a:pt x="570" y="506"/>
                    <a:pt x="574" y="502"/>
                  </a:cubicBezTo>
                  <a:close/>
                  <a:moveTo>
                    <a:pt x="596" y="505"/>
                  </a:moveTo>
                  <a:cubicBezTo>
                    <a:pt x="577" y="530"/>
                    <a:pt x="555" y="554"/>
                    <a:pt x="534" y="578"/>
                  </a:cubicBezTo>
                  <a:cubicBezTo>
                    <a:pt x="525" y="585"/>
                    <a:pt x="516" y="592"/>
                    <a:pt x="508" y="600"/>
                  </a:cubicBezTo>
                  <a:cubicBezTo>
                    <a:pt x="513" y="590"/>
                    <a:pt x="519" y="581"/>
                    <a:pt x="524" y="572"/>
                  </a:cubicBezTo>
                  <a:cubicBezTo>
                    <a:pt x="549" y="545"/>
                    <a:pt x="571" y="507"/>
                    <a:pt x="602" y="487"/>
                  </a:cubicBezTo>
                  <a:cubicBezTo>
                    <a:pt x="601" y="493"/>
                    <a:pt x="599" y="500"/>
                    <a:pt x="596" y="505"/>
                  </a:cubicBezTo>
                  <a:close/>
                  <a:moveTo>
                    <a:pt x="625" y="465"/>
                  </a:moveTo>
                  <a:cubicBezTo>
                    <a:pt x="620" y="473"/>
                    <a:pt x="615" y="480"/>
                    <a:pt x="610" y="487"/>
                  </a:cubicBezTo>
                  <a:cubicBezTo>
                    <a:pt x="612" y="483"/>
                    <a:pt x="612" y="480"/>
                    <a:pt x="610" y="476"/>
                  </a:cubicBezTo>
                  <a:cubicBezTo>
                    <a:pt x="605" y="473"/>
                    <a:pt x="597" y="480"/>
                    <a:pt x="595" y="482"/>
                  </a:cubicBezTo>
                  <a:cubicBezTo>
                    <a:pt x="597" y="480"/>
                    <a:pt x="618" y="450"/>
                    <a:pt x="604" y="461"/>
                  </a:cubicBezTo>
                  <a:cubicBezTo>
                    <a:pt x="606" y="458"/>
                    <a:pt x="608" y="456"/>
                    <a:pt x="610" y="453"/>
                  </a:cubicBezTo>
                  <a:cubicBezTo>
                    <a:pt x="615" y="454"/>
                    <a:pt x="616" y="445"/>
                    <a:pt x="613" y="442"/>
                  </a:cubicBezTo>
                  <a:cubicBezTo>
                    <a:pt x="611" y="435"/>
                    <a:pt x="609" y="428"/>
                    <a:pt x="605" y="421"/>
                  </a:cubicBezTo>
                  <a:cubicBezTo>
                    <a:pt x="620" y="431"/>
                    <a:pt x="631" y="443"/>
                    <a:pt x="631" y="453"/>
                  </a:cubicBezTo>
                  <a:cubicBezTo>
                    <a:pt x="627" y="457"/>
                    <a:pt x="625" y="461"/>
                    <a:pt x="625" y="465"/>
                  </a:cubicBezTo>
                  <a:close/>
                  <a:moveTo>
                    <a:pt x="709" y="356"/>
                  </a:moveTo>
                  <a:cubicBezTo>
                    <a:pt x="703" y="361"/>
                    <a:pt x="697" y="367"/>
                    <a:pt x="691" y="373"/>
                  </a:cubicBezTo>
                  <a:cubicBezTo>
                    <a:pt x="706" y="353"/>
                    <a:pt x="721" y="335"/>
                    <a:pt x="738" y="318"/>
                  </a:cubicBezTo>
                  <a:cubicBezTo>
                    <a:pt x="729" y="331"/>
                    <a:pt x="719" y="343"/>
                    <a:pt x="709" y="356"/>
                  </a:cubicBezTo>
                  <a:close/>
                  <a:moveTo>
                    <a:pt x="751" y="313"/>
                  </a:moveTo>
                  <a:cubicBezTo>
                    <a:pt x="754" y="308"/>
                    <a:pt x="757" y="303"/>
                    <a:pt x="760" y="299"/>
                  </a:cubicBezTo>
                  <a:cubicBezTo>
                    <a:pt x="762" y="297"/>
                    <a:pt x="765" y="295"/>
                    <a:pt x="767" y="293"/>
                  </a:cubicBezTo>
                  <a:cubicBezTo>
                    <a:pt x="762" y="299"/>
                    <a:pt x="757" y="306"/>
                    <a:pt x="751" y="313"/>
                  </a:cubicBezTo>
                  <a:close/>
                  <a:moveTo>
                    <a:pt x="810" y="221"/>
                  </a:moveTo>
                  <a:cubicBezTo>
                    <a:pt x="811" y="222"/>
                    <a:pt x="812" y="222"/>
                    <a:pt x="814" y="222"/>
                  </a:cubicBezTo>
                  <a:cubicBezTo>
                    <a:pt x="809" y="225"/>
                    <a:pt x="804" y="229"/>
                    <a:pt x="801" y="233"/>
                  </a:cubicBezTo>
                  <a:cubicBezTo>
                    <a:pt x="801" y="226"/>
                    <a:pt x="801" y="219"/>
                    <a:pt x="800" y="211"/>
                  </a:cubicBezTo>
                  <a:cubicBezTo>
                    <a:pt x="803" y="215"/>
                    <a:pt x="806" y="218"/>
                    <a:pt x="810" y="221"/>
                  </a:cubicBezTo>
                  <a:close/>
                  <a:moveTo>
                    <a:pt x="798" y="248"/>
                  </a:moveTo>
                  <a:cubicBezTo>
                    <a:pt x="804" y="241"/>
                    <a:pt x="809" y="235"/>
                    <a:pt x="816" y="230"/>
                  </a:cubicBezTo>
                  <a:cubicBezTo>
                    <a:pt x="811" y="239"/>
                    <a:pt x="804" y="248"/>
                    <a:pt x="795" y="257"/>
                  </a:cubicBezTo>
                  <a:cubicBezTo>
                    <a:pt x="796" y="254"/>
                    <a:pt x="797" y="251"/>
                    <a:pt x="798" y="248"/>
                  </a:cubicBezTo>
                  <a:close/>
                  <a:moveTo>
                    <a:pt x="790" y="245"/>
                  </a:moveTo>
                  <a:cubicBezTo>
                    <a:pt x="789" y="246"/>
                    <a:pt x="781" y="253"/>
                    <a:pt x="787" y="256"/>
                  </a:cubicBezTo>
                  <a:cubicBezTo>
                    <a:pt x="785" y="261"/>
                    <a:pt x="783" y="266"/>
                    <a:pt x="781" y="271"/>
                  </a:cubicBezTo>
                  <a:cubicBezTo>
                    <a:pt x="773" y="277"/>
                    <a:pt x="766" y="283"/>
                    <a:pt x="759" y="289"/>
                  </a:cubicBezTo>
                  <a:cubicBezTo>
                    <a:pt x="751" y="288"/>
                    <a:pt x="733" y="311"/>
                    <a:pt x="726" y="316"/>
                  </a:cubicBezTo>
                  <a:cubicBezTo>
                    <a:pt x="750" y="289"/>
                    <a:pt x="774" y="261"/>
                    <a:pt x="792" y="231"/>
                  </a:cubicBezTo>
                  <a:cubicBezTo>
                    <a:pt x="792" y="236"/>
                    <a:pt x="791" y="240"/>
                    <a:pt x="790" y="245"/>
                  </a:cubicBezTo>
                  <a:close/>
                  <a:moveTo>
                    <a:pt x="789" y="218"/>
                  </a:moveTo>
                  <a:cubicBezTo>
                    <a:pt x="788" y="210"/>
                    <a:pt x="788" y="202"/>
                    <a:pt x="787" y="194"/>
                  </a:cubicBezTo>
                  <a:cubicBezTo>
                    <a:pt x="790" y="201"/>
                    <a:pt x="792" y="208"/>
                    <a:pt x="792" y="215"/>
                  </a:cubicBezTo>
                  <a:cubicBezTo>
                    <a:pt x="791" y="216"/>
                    <a:pt x="790" y="217"/>
                    <a:pt x="789" y="218"/>
                  </a:cubicBezTo>
                  <a:close/>
                  <a:moveTo>
                    <a:pt x="791" y="180"/>
                  </a:moveTo>
                  <a:cubicBezTo>
                    <a:pt x="791" y="180"/>
                    <a:pt x="791" y="180"/>
                    <a:pt x="790" y="180"/>
                  </a:cubicBezTo>
                  <a:cubicBezTo>
                    <a:pt x="789" y="178"/>
                    <a:pt x="788" y="176"/>
                    <a:pt x="787" y="174"/>
                  </a:cubicBezTo>
                  <a:cubicBezTo>
                    <a:pt x="789" y="176"/>
                    <a:pt x="790" y="178"/>
                    <a:pt x="791" y="180"/>
                  </a:cubicBezTo>
                  <a:close/>
                  <a:moveTo>
                    <a:pt x="485" y="34"/>
                  </a:moveTo>
                  <a:cubicBezTo>
                    <a:pt x="487" y="33"/>
                    <a:pt x="489" y="31"/>
                    <a:pt x="491" y="30"/>
                  </a:cubicBezTo>
                  <a:cubicBezTo>
                    <a:pt x="494" y="30"/>
                    <a:pt x="498" y="31"/>
                    <a:pt x="500" y="32"/>
                  </a:cubicBezTo>
                  <a:cubicBezTo>
                    <a:pt x="495" y="33"/>
                    <a:pt x="490" y="34"/>
                    <a:pt x="485" y="35"/>
                  </a:cubicBezTo>
                  <a:cubicBezTo>
                    <a:pt x="485" y="35"/>
                    <a:pt x="485" y="34"/>
                    <a:pt x="485" y="34"/>
                  </a:cubicBezTo>
                  <a:close/>
                  <a:moveTo>
                    <a:pt x="485" y="43"/>
                  </a:moveTo>
                  <a:cubicBezTo>
                    <a:pt x="500" y="40"/>
                    <a:pt x="517" y="37"/>
                    <a:pt x="533" y="36"/>
                  </a:cubicBezTo>
                  <a:cubicBezTo>
                    <a:pt x="542" y="36"/>
                    <a:pt x="551" y="36"/>
                    <a:pt x="561" y="36"/>
                  </a:cubicBezTo>
                  <a:cubicBezTo>
                    <a:pt x="548" y="37"/>
                    <a:pt x="535" y="40"/>
                    <a:pt x="522" y="43"/>
                  </a:cubicBezTo>
                  <a:cubicBezTo>
                    <a:pt x="511" y="42"/>
                    <a:pt x="498" y="42"/>
                    <a:pt x="485" y="43"/>
                  </a:cubicBezTo>
                  <a:close/>
                  <a:moveTo>
                    <a:pt x="483" y="69"/>
                  </a:moveTo>
                  <a:cubicBezTo>
                    <a:pt x="486" y="68"/>
                    <a:pt x="489" y="66"/>
                    <a:pt x="492" y="64"/>
                  </a:cubicBezTo>
                  <a:cubicBezTo>
                    <a:pt x="494" y="67"/>
                    <a:pt x="496" y="68"/>
                    <a:pt x="499" y="69"/>
                  </a:cubicBezTo>
                  <a:cubicBezTo>
                    <a:pt x="493" y="69"/>
                    <a:pt x="488" y="69"/>
                    <a:pt x="483" y="69"/>
                  </a:cubicBezTo>
                  <a:close/>
                  <a:moveTo>
                    <a:pt x="523" y="51"/>
                  </a:moveTo>
                  <a:cubicBezTo>
                    <a:pt x="529" y="51"/>
                    <a:pt x="535" y="52"/>
                    <a:pt x="540" y="52"/>
                  </a:cubicBezTo>
                  <a:cubicBezTo>
                    <a:pt x="530" y="53"/>
                    <a:pt x="520" y="55"/>
                    <a:pt x="510" y="56"/>
                  </a:cubicBezTo>
                  <a:cubicBezTo>
                    <a:pt x="514" y="54"/>
                    <a:pt x="519" y="52"/>
                    <a:pt x="523" y="51"/>
                  </a:cubicBezTo>
                  <a:close/>
                  <a:moveTo>
                    <a:pt x="577" y="68"/>
                  </a:moveTo>
                  <a:cubicBezTo>
                    <a:pt x="558" y="66"/>
                    <a:pt x="539" y="65"/>
                    <a:pt x="520" y="63"/>
                  </a:cubicBezTo>
                  <a:cubicBezTo>
                    <a:pt x="538" y="61"/>
                    <a:pt x="557" y="58"/>
                    <a:pt x="575" y="58"/>
                  </a:cubicBezTo>
                  <a:cubicBezTo>
                    <a:pt x="583" y="61"/>
                    <a:pt x="589" y="63"/>
                    <a:pt x="595" y="68"/>
                  </a:cubicBezTo>
                  <a:cubicBezTo>
                    <a:pt x="589" y="68"/>
                    <a:pt x="583" y="68"/>
                    <a:pt x="577" y="68"/>
                  </a:cubicBezTo>
                  <a:close/>
                  <a:moveTo>
                    <a:pt x="609" y="72"/>
                  </a:moveTo>
                  <a:cubicBezTo>
                    <a:pt x="609" y="71"/>
                    <a:pt x="608" y="69"/>
                    <a:pt x="608" y="68"/>
                  </a:cubicBezTo>
                  <a:cubicBezTo>
                    <a:pt x="607" y="67"/>
                    <a:pt x="606" y="67"/>
                    <a:pt x="605" y="66"/>
                  </a:cubicBezTo>
                  <a:cubicBezTo>
                    <a:pt x="619" y="69"/>
                    <a:pt x="632" y="73"/>
                    <a:pt x="645" y="77"/>
                  </a:cubicBezTo>
                  <a:cubicBezTo>
                    <a:pt x="633" y="75"/>
                    <a:pt x="621" y="73"/>
                    <a:pt x="609" y="72"/>
                  </a:cubicBezTo>
                  <a:close/>
                  <a:moveTo>
                    <a:pt x="713" y="111"/>
                  </a:moveTo>
                  <a:cubicBezTo>
                    <a:pt x="708" y="107"/>
                    <a:pt x="704" y="103"/>
                    <a:pt x="699" y="99"/>
                  </a:cubicBezTo>
                  <a:cubicBezTo>
                    <a:pt x="699" y="99"/>
                    <a:pt x="699" y="99"/>
                    <a:pt x="699" y="99"/>
                  </a:cubicBezTo>
                  <a:cubicBezTo>
                    <a:pt x="713" y="104"/>
                    <a:pt x="726" y="110"/>
                    <a:pt x="738" y="117"/>
                  </a:cubicBezTo>
                  <a:cubicBezTo>
                    <a:pt x="741" y="120"/>
                    <a:pt x="744" y="124"/>
                    <a:pt x="747" y="127"/>
                  </a:cubicBezTo>
                  <a:cubicBezTo>
                    <a:pt x="736" y="121"/>
                    <a:pt x="725" y="115"/>
                    <a:pt x="713" y="111"/>
                  </a:cubicBezTo>
                  <a:close/>
                  <a:moveTo>
                    <a:pt x="777" y="172"/>
                  </a:moveTo>
                  <a:cubicBezTo>
                    <a:pt x="780" y="187"/>
                    <a:pt x="780" y="203"/>
                    <a:pt x="781" y="218"/>
                  </a:cubicBezTo>
                  <a:cubicBezTo>
                    <a:pt x="771" y="185"/>
                    <a:pt x="753" y="154"/>
                    <a:pt x="728" y="127"/>
                  </a:cubicBezTo>
                  <a:cubicBezTo>
                    <a:pt x="741" y="133"/>
                    <a:pt x="753" y="141"/>
                    <a:pt x="764" y="150"/>
                  </a:cubicBezTo>
                  <a:cubicBezTo>
                    <a:pt x="769" y="157"/>
                    <a:pt x="773" y="165"/>
                    <a:pt x="777" y="172"/>
                  </a:cubicBezTo>
                  <a:close/>
                  <a:moveTo>
                    <a:pt x="797" y="149"/>
                  </a:moveTo>
                  <a:cubicBezTo>
                    <a:pt x="783" y="136"/>
                    <a:pt x="768" y="125"/>
                    <a:pt x="752" y="115"/>
                  </a:cubicBezTo>
                  <a:cubicBezTo>
                    <a:pt x="732" y="103"/>
                    <a:pt x="718" y="85"/>
                    <a:pt x="699" y="71"/>
                  </a:cubicBezTo>
                  <a:cubicBezTo>
                    <a:pt x="743" y="91"/>
                    <a:pt x="774" y="115"/>
                    <a:pt x="797" y="149"/>
                  </a:cubicBezTo>
                  <a:close/>
                  <a:moveTo>
                    <a:pt x="689" y="74"/>
                  </a:moveTo>
                  <a:cubicBezTo>
                    <a:pt x="699" y="81"/>
                    <a:pt x="709" y="89"/>
                    <a:pt x="717" y="97"/>
                  </a:cubicBezTo>
                  <a:cubicBezTo>
                    <a:pt x="710" y="93"/>
                    <a:pt x="702" y="89"/>
                    <a:pt x="693" y="86"/>
                  </a:cubicBezTo>
                  <a:cubicBezTo>
                    <a:pt x="691" y="82"/>
                    <a:pt x="688" y="78"/>
                    <a:pt x="686" y="75"/>
                  </a:cubicBezTo>
                  <a:cubicBezTo>
                    <a:pt x="687" y="75"/>
                    <a:pt x="688" y="75"/>
                    <a:pt x="689" y="74"/>
                  </a:cubicBezTo>
                  <a:close/>
                  <a:moveTo>
                    <a:pt x="637" y="50"/>
                  </a:moveTo>
                  <a:cubicBezTo>
                    <a:pt x="653" y="57"/>
                    <a:pt x="668" y="67"/>
                    <a:pt x="680" y="81"/>
                  </a:cubicBezTo>
                  <a:cubicBezTo>
                    <a:pt x="636" y="64"/>
                    <a:pt x="597" y="51"/>
                    <a:pt x="550" y="45"/>
                  </a:cubicBezTo>
                  <a:cubicBezTo>
                    <a:pt x="578" y="41"/>
                    <a:pt x="607" y="43"/>
                    <a:pt x="637" y="50"/>
                  </a:cubicBezTo>
                  <a:close/>
                  <a:moveTo>
                    <a:pt x="513" y="30"/>
                  </a:moveTo>
                  <a:cubicBezTo>
                    <a:pt x="511" y="30"/>
                    <a:pt x="509" y="31"/>
                    <a:pt x="507" y="31"/>
                  </a:cubicBezTo>
                  <a:cubicBezTo>
                    <a:pt x="509" y="28"/>
                    <a:pt x="506" y="26"/>
                    <a:pt x="503" y="25"/>
                  </a:cubicBezTo>
                  <a:cubicBezTo>
                    <a:pt x="524" y="18"/>
                    <a:pt x="551" y="20"/>
                    <a:pt x="578" y="26"/>
                  </a:cubicBezTo>
                  <a:cubicBezTo>
                    <a:pt x="569" y="26"/>
                    <a:pt x="517" y="21"/>
                    <a:pt x="513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4"/>
            <p:cNvSpPr/>
            <p:nvPr/>
          </p:nvSpPr>
          <p:spPr bwMode="auto">
            <a:xfrm>
              <a:off x="2269622" y="4730543"/>
              <a:ext cx="216685" cy="195210"/>
            </a:xfrm>
            <a:custGeom>
              <a:avLst/>
              <a:gdLst/>
              <a:ahLst/>
              <a:cxnLst>
                <a:cxn ang="0">
                  <a:pos x="73" y="14"/>
                </a:cxn>
                <a:cxn ang="0">
                  <a:pos x="69" y="15"/>
                </a:cxn>
                <a:cxn ang="0">
                  <a:pos x="59" y="12"/>
                </a:cxn>
                <a:cxn ang="0">
                  <a:pos x="21" y="48"/>
                </a:cxn>
                <a:cxn ang="0">
                  <a:pos x="5" y="71"/>
                </a:cxn>
                <a:cxn ang="0">
                  <a:pos x="27" y="57"/>
                </a:cxn>
                <a:cxn ang="0">
                  <a:pos x="32" y="63"/>
                </a:cxn>
                <a:cxn ang="0">
                  <a:pos x="56" y="35"/>
                </a:cxn>
                <a:cxn ang="0">
                  <a:pos x="73" y="14"/>
                </a:cxn>
              </a:cxnLst>
              <a:rect l="0" t="0" r="r" b="b"/>
              <a:pathLst>
                <a:path w="87" h="78">
                  <a:moveTo>
                    <a:pt x="73" y="14"/>
                  </a:moveTo>
                  <a:cubicBezTo>
                    <a:pt x="72" y="14"/>
                    <a:pt x="70" y="14"/>
                    <a:pt x="69" y="15"/>
                  </a:cubicBezTo>
                  <a:cubicBezTo>
                    <a:pt x="75" y="6"/>
                    <a:pt x="61" y="11"/>
                    <a:pt x="59" y="12"/>
                  </a:cubicBezTo>
                  <a:cubicBezTo>
                    <a:pt x="59" y="0"/>
                    <a:pt x="24" y="44"/>
                    <a:pt x="21" y="48"/>
                  </a:cubicBezTo>
                  <a:cubicBezTo>
                    <a:pt x="18" y="51"/>
                    <a:pt x="0" y="66"/>
                    <a:pt x="5" y="71"/>
                  </a:cubicBezTo>
                  <a:cubicBezTo>
                    <a:pt x="11" y="78"/>
                    <a:pt x="24" y="60"/>
                    <a:pt x="27" y="57"/>
                  </a:cubicBezTo>
                  <a:cubicBezTo>
                    <a:pt x="25" y="60"/>
                    <a:pt x="27" y="68"/>
                    <a:pt x="32" y="63"/>
                  </a:cubicBezTo>
                  <a:cubicBezTo>
                    <a:pt x="41" y="54"/>
                    <a:pt x="48" y="44"/>
                    <a:pt x="56" y="35"/>
                  </a:cubicBezTo>
                  <a:cubicBezTo>
                    <a:pt x="57" y="35"/>
                    <a:pt x="87" y="12"/>
                    <a:pt x="73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Freeform 25"/>
            <p:cNvSpPr/>
            <p:nvPr/>
          </p:nvSpPr>
          <p:spPr bwMode="auto">
            <a:xfrm>
              <a:off x="2033417" y="5076072"/>
              <a:ext cx="1417233" cy="562207"/>
            </a:xfrm>
            <a:custGeom>
              <a:avLst/>
              <a:gdLst/>
              <a:ahLst/>
              <a:cxnLst>
                <a:cxn ang="0">
                  <a:pos x="555" y="219"/>
                </a:cxn>
                <a:cxn ang="0">
                  <a:pos x="565" y="182"/>
                </a:cxn>
                <a:cxn ang="0">
                  <a:pos x="536" y="156"/>
                </a:cxn>
                <a:cxn ang="0">
                  <a:pos x="428" y="146"/>
                </a:cxn>
                <a:cxn ang="0">
                  <a:pos x="279" y="149"/>
                </a:cxn>
                <a:cxn ang="0">
                  <a:pos x="148" y="147"/>
                </a:cxn>
                <a:cxn ang="0">
                  <a:pos x="300" y="87"/>
                </a:cxn>
                <a:cxn ang="0">
                  <a:pos x="488" y="41"/>
                </a:cxn>
                <a:cxn ang="0">
                  <a:pos x="539" y="9"/>
                </a:cxn>
                <a:cxn ang="0">
                  <a:pos x="440" y="1"/>
                </a:cxn>
                <a:cxn ang="0">
                  <a:pos x="240" y="33"/>
                </a:cxn>
                <a:cxn ang="0">
                  <a:pos x="46" y="74"/>
                </a:cxn>
                <a:cxn ang="0">
                  <a:pos x="7" y="83"/>
                </a:cxn>
                <a:cxn ang="0">
                  <a:pos x="23" y="87"/>
                </a:cxn>
                <a:cxn ang="0">
                  <a:pos x="132" y="63"/>
                </a:cxn>
                <a:cxn ang="0">
                  <a:pos x="335" y="22"/>
                </a:cxn>
                <a:cxn ang="0">
                  <a:pos x="528" y="15"/>
                </a:cxn>
                <a:cxn ang="0">
                  <a:pos x="411" y="49"/>
                </a:cxn>
                <a:cxn ang="0">
                  <a:pos x="277" y="86"/>
                </a:cxn>
                <a:cxn ang="0">
                  <a:pos x="175" y="120"/>
                </a:cxn>
                <a:cxn ang="0">
                  <a:pos x="137" y="149"/>
                </a:cxn>
                <a:cxn ang="0">
                  <a:pos x="190" y="159"/>
                </a:cxn>
                <a:cxn ang="0">
                  <a:pos x="428" y="154"/>
                </a:cxn>
                <a:cxn ang="0">
                  <a:pos x="522" y="160"/>
                </a:cxn>
                <a:cxn ang="0">
                  <a:pos x="555" y="179"/>
                </a:cxn>
                <a:cxn ang="0">
                  <a:pos x="555" y="219"/>
                </a:cxn>
              </a:cxnLst>
              <a:rect l="0" t="0" r="r" b="b"/>
              <a:pathLst>
                <a:path w="567" h="225">
                  <a:moveTo>
                    <a:pt x="555" y="219"/>
                  </a:moveTo>
                  <a:cubicBezTo>
                    <a:pt x="567" y="225"/>
                    <a:pt x="567" y="187"/>
                    <a:pt x="565" y="182"/>
                  </a:cubicBezTo>
                  <a:cubicBezTo>
                    <a:pt x="561" y="168"/>
                    <a:pt x="548" y="161"/>
                    <a:pt x="536" y="156"/>
                  </a:cubicBezTo>
                  <a:cubicBezTo>
                    <a:pt x="502" y="143"/>
                    <a:pt x="463" y="145"/>
                    <a:pt x="428" y="146"/>
                  </a:cubicBezTo>
                  <a:cubicBezTo>
                    <a:pt x="378" y="148"/>
                    <a:pt x="329" y="148"/>
                    <a:pt x="279" y="149"/>
                  </a:cubicBezTo>
                  <a:cubicBezTo>
                    <a:pt x="239" y="150"/>
                    <a:pt x="188" y="158"/>
                    <a:pt x="148" y="147"/>
                  </a:cubicBezTo>
                  <a:cubicBezTo>
                    <a:pt x="185" y="113"/>
                    <a:pt x="253" y="101"/>
                    <a:pt x="300" y="87"/>
                  </a:cubicBezTo>
                  <a:cubicBezTo>
                    <a:pt x="362" y="68"/>
                    <a:pt x="426" y="59"/>
                    <a:pt x="488" y="41"/>
                  </a:cubicBezTo>
                  <a:cubicBezTo>
                    <a:pt x="494" y="39"/>
                    <a:pt x="552" y="12"/>
                    <a:pt x="539" y="9"/>
                  </a:cubicBezTo>
                  <a:cubicBezTo>
                    <a:pt x="507" y="1"/>
                    <a:pt x="473" y="0"/>
                    <a:pt x="440" y="1"/>
                  </a:cubicBezTo>
                  <a:cubicBezTo>
                    <a:pt x="372" y="4"/>
                    <a:pt x="306" y="20"/>
                    <a:pt x="240" y="33"/>
                  </a:cubicBezTo>
                  <a:cubicBezTo>
                    <a:pt x="175" y="46"/>
                    <a:pt x="111" y="61"/>
                    <a:pt x="46" y="74"/>
                  </a:cubicBezTo>
                  <a:cubicBezTo>
                    <a:pt x="39" y="76"/>
                    <a:pt x="11" y="77"/>
                    <a:pt x="7" y="83"/>
                  </a:cubicBezTo>
                  <a:cubicBezTo>
                    <a:pt x="0" y="93"/>
                    <a:pt x="26" y="86"/>
                    <a:pt x="23" y="87"/>
                  </a:cubicBezTo>
                  <a:cubicBezTo>
                    <a:pt x="60" y="80"/>
                    <a:pt x="96" y="71"/>
                    <a:pt x="132" y="63"/>
                  </a:cubicBezTo>
                  <a:cubicBezTo>
                    <a:pt x="199" y="47"/>
                    <a:pt x="267" y="34"/>
                    <a:pt x="335" y="22"/>
                  </a:cubicBezTo>
                  <a:cubicBezTo>
                    <a:pt x="398" y="11"/>
                    <a:pt x="465" y="2"/>
                    <a:pt x="528" y="15"/>
                  </a:cubicBezTo>
                  <a:cubicBezTo>
                    <a:pt x="494" y="37"/>
                    <a:pt x="450" y="42"/>
                    <a:pt x="411" y="49"/>
                  </a:cubicBezTo>
                  <a:cubicBezTo>
                    <a:pt x="366" y="58"/>
                    <a:pt x="321" y="72"/>
                    <a:pt x="277" y="86"/>
                  </a:cubicBezTo>
                  <a:cubicBezTo>
                    <a:pt x="243" y="96"/>
                    <a:pt x="207" y="106"/>
                    <a:pt x="175" y="120"/>
                  </a:cubicBezTo>
                  <a:cubicBezTo>
                    <a:pt x="168" y="124"/>
                    <a:pt x="135" y="139"/>
                    <a:pt x="137" y="149"/>
                  </a:cubicBezTo>
                  <a:cubicBezTo>
                    <a:pt x="140" y="161"/>
                    <a:pt x="181" y="159"/>
                    <a:pt x="190" y="159"/>
                  </a:cubicBezTo>
                  <a:cubicBezTo>
                    <a:pt x="269" y="158"/>
                    <a:pt x="349" y="157"/>
                    <a:pt x="428" y="154"/>
                  </a:cubicBezTo>
                  <a:cubicBezTo>
                    <a:pt x="459" y="153"/>
                    <a:pt x="491" y="152"/>
                    <a:pt x="522" y="160"/>
                  </a:cubicBezTo>
                  <a:cubicBezTo>
                    <a:pt x="534" y="163"/>
                    <a:pt x="548" y="168"/>
                    <a:pt x="555" y="179"/>
                  </a:cubicBezTo>
                  <a:cubicBezTo>
                    <a:pt x="561" y="188"/>
                    <a:pt x="551" y="217"/>
                    <a:pt x="555" y="2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cxnSp>
        <p:nvCxnSpPr>
          <p:cNvPr id="36" name="直接连接符 12"/>
          <p:cNvCxnSpPr/>
          <p:nvPr/>
        </p:nvCxnSpPr>
        <p:spPr>
          <a:xfrm>
            <a:off x="-26987" y="5837238"/>
            <a:ext cx="904875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19"/>
          <p:cNvCxnSpPr/>
          <p:nvPr/>
        </p:nvCxnSpPr>
        <p:spPr>
          <a:xfrm>
            <a:off x="863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51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2738" y="6194425"/>
            <a:ext cx="1219200" cy="673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2" name="图片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4538" y="539750"/>
            <a:ext cx="2574925" cy="600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754063" y="1701800"/>
            <a:ext cx="7918450" cy="4273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23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位似图形的概念包括四层内容：</a:t>
            </a:r>
            <a:endParaRPr lang="zh-CN" altLang="en-US" sz="23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(1)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位似图形是针对两个图形而言的；</a:t>
            </a:r>
            <a:endParaRPr lang="zh-CN" altLang="en-US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位似图形是相似图形；</a:t>
            </a:r>
            <a:endParaRPr lang="zh-CN" altLang="en-US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(3)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位似图形的每组对应点所在的直线都必须经过同一个点；</a:t>
            </a:r>
            <a:endParaRPr lang="zh-CN" altLang="en-US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(4)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位似图形反映了两个图形特殊的形状和位置关系，位似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图形一定是相似图形，而相似图形未必是位似图形，两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者的区别在于：位似图形有位似中心，而相似图形不一</a:t>
            </a:r>
            <a:endParaRPr lang="en-US" altLang="zh-CN" sz="23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3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zh-CN" alt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定有位似中心． </a:t>
            </a:r>
            <a:endParaRPr lang="zh-CN" altLang="en-US" sz="23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5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charRg st="15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4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charRg st="34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8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charRg st="48" end="7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77" end="1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charRg st="77" end="1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05" end="1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charRg st="105" end="1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35" end="1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charRg st="135" end="1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65" end="1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charRg st="165" end="1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75" y="0"/>
            <a:ext cx="9144000" cy="1631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7" name="图片 1" descr="课后作业（A）.png"/>
          <p:cNvPicPr>
            <a:picLocks noChangeAspect="1"/>
          </p:cNvPicPr>
          <p:nvPr/>
        </p:nvPicPr>
        <p:blipFill>
          <a:blip r:embed="rId2"/>
          <a:srcRect r="31953"/>
          <a:stretch>
            <a:fillRect/>
          </a:stretch>
        </p:blipFill>
        <p:spPr>
          <a:xfrm>
            <a:off x="3392488" y="539750"/>
            <a:ext cx="2711450" cy="600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文本框 1"/>
          <p:cNvSpPr txBox="1"/>
          <p:nvPr/>
        </p:nvSpPr>
        <p:spPr>
          <a:xfrm>
            <a:off x="1788160" y="3350260"/>
            <a:ext cx="59201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2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《</a:t>
            </a:r>
            <a:r>
              <a:rPr lang="zh-CN" sz="32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勤学早</a:t>
            </a:r>
            <a:r>
              <a:rPr lang="zh-CN" altLang="en-US" sz="32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》</a:t>
            </a:r>
            <a:r>
              <a:rPr lang="en-US" altLang="zh-CN" sz="3200" b="1" dirty="0">
                <a:solidFill>
                  <a:srgbClr val="FF3300"/>
                </a:solidFill>
                <a:latin typeface="方正书宋_GBK" charset="-122"/>
                <a:ea typeface="方正书宋_GBK" charset="-122"/>
                <a:sym typeface="宋体" panose="02010600030101010101" pitchFamily="2" charset="-122"/>
              </a:rPr>
              <a:t>P41-42</a:t>
            </a:r>
            <a:endParaRPr lang="en-US" altLang="zh-CN" sz="3200" b="1" dirty="0">
              <a:solidFill>
                <a:srgbClr val="FF3300"/>
              </a:solidFill>
              <a:latin typeface="方正书宋_GBK" charset="-122"/>
              <a:ea typeface="方正书宋_GBK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</p:bldLst>
  </p:timing>
</p:sld>
</file>

<file path=ppt/theme/theme1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办公室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3856</Words>
  <Application>WPS 演示</Application>
  <PresentationFormat>在屏幕上显示</PresentationFormat>
  <Paragraphs>293</Paragraphs>
  <Slides>30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30</vt:i4>
      </vt:variant>
    </vt:vector>
  </HeadingPairs>
  <TitlesOfParts>
    <vt:vector size="53" baseType="lpstr">
      <vt:lpstr>Arial</vt:lpstr>
      <vt:lpstr>宋体</vt:lpstr>
      <vt:lpstr>Wingdings</vt:lpstr>
      <vt:lpstr>Calibri</vt:lpstr>
      <vt:lpstr>Arial</vt:lpstr>
      <vt:lpstr>Times New Roman</vt:lpstr>
      <vt:lpstr>黑体</vt:lpstr>
      <vt:lpstr>Adobe 黑体 Std R</vt:lpstr>
      <vt:lpstr>Gulim</vt:lpstr>
      <vt:lpstr>Malgun Gothic</vt:lpstr>
      <vt:lpstr>楷体</vt:lpstr>
      <vt:lpstr>方正书宋_GBK</vt:lpstr>
      <vt:lpstr>微软雅黑</vt:lpstr>
      <vt:lpstr>Arial Unicode MS</vt:lpstr>
      <vt:lpstr>Office 主题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apple apple</dc:creator>
  <cp:lastModifiedBy>貪戀那縷陽光</cp:lastModifiedBy>
  <cp:revision>332</cp:revision>
  <dcterms:created xsi:type="dcterms:W3CDTF">2015-12-14T01:43:00Z</dcterms:created>
  <dcterms:modified xsi:type="dcterms:W3CDTF">2021-12-06T02:11:59Z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2052-11.1.0.11115</vt:lpwstr>
  </property>
  <property fmtid="{D5CDD505-2E9C-101B-9397-08002B2CF9AE}" pid="3" name="ICV">
    <vt:lpwstr>4B2C7132A92B454DB5EF797590397837</vt:lpwstr>
  </property>
</Properties>
</file>