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31" r:id="rId3"/>
  </p:sldMasterIdLst>
  <p:notesMasterIdLst>
    <p:notesMasterId r:id="rId4"/>
  </p:notesMasterIdLst>
  <p:sldIdLst>
    <p:sldId id="513" r:id="rId5"/>
    <p:sldId id="514" r:id="rId6"/>
    <p:sldId id="516" r:id="rId7"/>
    <p:sldId id="496" r:id="rId8"/>
    <p:sldId id="497" r:id="rId9"/>
    <p:sldId id="498" r:id="rId10"/>
    <p:sldId id="499" r:id="rId11"/>
    <p:sldId id="500" r:id="rId12"/>
    <p:sldId id="501" r:id="rId13"/>
    <p:sldId id="517" r:id="rId14"/>
    <p:sldId id="518" r:id="rId15"/>
    <p:sldId id="502" r:id="rId16"/>
    <p:sldId id="503" r:id="rId17"/>
    <p:sldId id="504" r:id="rId18"/>
    <p:sldId id="505" r:id="rId19"/>
    <p:sldId id="520" r:id="rId20"/>
    <p:sldId id="521" r:id="rId21"/>
    <p:sldId id="519" r:id="rId22"/>
    <p:sldId id="506" r:id="rId23"/>
    <p:sldId id="522" r:id="rId24"/>
    <p:sldId id="509" r:id="rId25"/>
    <p:sldId id="523" r:id="rId26"/>
    <p:sldId id="507" r:id="rId27"/>
    <p:sldId id="508" r:id="rId28"/>
    <p:sldId id="512" r:id="rId29"/>
    <p:sldId id="515" r:id="rId30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178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355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532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709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5886" algn="l" defTabSz="91435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064" algn="l" defTabSz="91435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240" algn="l" defTabSz="91435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418" algn="l" defTabSz="914355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66">
          <p15:clr>
            <a:srgbClr val="A4A3A4"/>
          </p15:clr>
        </p15:guide>
        <p15:guide id="2" pos="2893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 varScale="1">
        <p:scale>
          <a:sx n="88" d="100"/>
          <a:sy n="88" d="100"/>
        </p:scale>
        <p:origin x="66" y="840"/>
      </p:cViewPr>
      <p:guideLst>
        <p:guide orient="horz" pos="1766"/>
        <p:guide pos="289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tags" Target="tags/tag7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wmf" /><Relationship Id="rId2" Type="http://schemas.openxmlformats.org/officeDocument/2006/relationships/image" Target="../media/image20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wmf" /><Relationship Id="rId2" Type="http://schemas.openxmlformats.org/officeDocument/2006/relationships/image" Target="../media/image32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B7224B-4463-4A53-AA75-9974E92CCFFA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1037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13" indent="-28573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2944" indent="-22858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120" indent="-22858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297" indent="-22858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5886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4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B7224B-4463-4A53-AA75-9974E92CCFF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751220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Relationship Id="rId2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Relationship Id="rId2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png" /><Relationship Id="rId2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png" /><Relationship Id="rId2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14.png" /><Relationship Id="rId3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png" /><Relationship Id="rId2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1" y="477441"/>
            <a:ext cx="896938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581027" y="2465787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5937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5987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2205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7" y="1898428"/>
            <a:ext cx="531013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7" y="2660216"/>
            <a:ext cx="5310130" cy="31854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884" indent="0" algn="ctr">
              <a:buNone/>
              <a:defRPr sz="1500"/>
            </a:lvl2pPr>
            <a:lvl3pPr marL="685766" indent="0" algn="ctr">
              <a:buNone/>
              <a:defRPr sz="1400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5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4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E3985-EBF3-4F22-B18E-EB01883B7FD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23574900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68682-047C-48A5-BE67-B863B7A4D01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22631821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2" y="2575322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581027" y="2465787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2362"/>
            <a:ext cx="9144000" cy="1481138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0034"/>
            <a:ext cx="9144000" cy="1083469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3394"/>
            <a:ext cx="9144000" cy="850106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8" y="545309"/>
            <a:ext cx="887413" cy="459581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9" y="1993882"/>
            <a:ext cx="4136159" cy="56784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9" y="2589590"/>
            <a:ext cx="4136159" cy="31854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8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B5114-38BE-4443-A830-5733655E2CE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21822418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C2CA6-3FD5-4814-9FCA-4ECD42A7928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07681022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4" y="273847"/>
            <a:ext cx="5814218" cy="994172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308721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961709"/>
            <a:ext cx="3868340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308721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1961709"/>
            <a:ext cx="3887391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B9903-438E-4602-8CBF-1F63B76674F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11044233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/>
          <p:cNvGrpSpPr/>
          <p:nvPr/>
        </p:nvGrpSpPr>
        <p:grpSpPr>
          <a:xfrm>
            <a:off x="1143003" y="2465787"/>
            <a:ext cx="1173163" cy="201215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6815141" y="2471738"/>
            <a:ext cx="1171575" cy="200025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3665937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4065987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4292205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rot="20700000" flipH="1">
            <a:off x="4124325" y="1266825"/>
            <a:ext cx="895350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1943672"/>
            <a:ext cx="377190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2708198"/>
            <a:ext cx="3771900" cy="34624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B5F3F32-519A-4912-87A5-C6DC4D46FA7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36974313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61913-135C-4106-9AFC-D1C778B63F2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06385078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533400"/>
            <a:ext cx="3196800" cy="120015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550069"/>
            <a:ext cx="46278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884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5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4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2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884" indent="0">
              <a:buNone/>
              <a:defRPr sz="1100"/>
            </a:lvl2pPr>
            <a:lvl3pPr marL="685766" indent="0">
              <a:buNone/>
              <a:defRPr sz="900"/>
            </a:lvl3pPr>
            <a:lvl4pPr marL="1028649" indent="0">
              <a:buNone/>
              <a:defRPr sz="800"/>
            </a:lvl4pPr>
            <a:lvl5pPr marL="1371532" indent="0">
              <a:buNone/>
              <a:defRPr sz="800"/>
            </a:lvl5pPr>
            <a:lvl6pPr marL="1714415" indent="0">
              <a:buNone/>
              <a:defRPr sz="800"/>
            </a:lvl6pPr>
            <a:lvl7pPr marL="2057297" indent="0">
              <a:buNone/>
              <a:defRPr sz="800"/>
            </a:lvl7pPr>
            <a:lvl8pPr marL="2400180" indent="0">
              <a:buNone/>
              <a:defRPr sz="800"/>
            </a:lvl8pPr>
            <a:lvl9pPr marL="2743064" indent="0">
              <a:buNone/>
              <a:defRPr sz="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33DF3-39DF-4B8D-8FC2-A64CB49C447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72954880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5" y="273846"/>
            <a:ext cx="1146987" cy="435887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3" y="273846"/>
            <a:ext cx="6659969" cy="4358879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C44FD-B7BF-46D3-9D70-CBF1722A420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80333801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9"/>
            <a:ext cx="7886700" cy="416922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B5C5366-0BF8-4256-B9DD-432D81EA75C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3536103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1" y="477441"/>
            <a:ext cx="896938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581027" y="2465787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5937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5987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2205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7" y="1898428"/>
            <a:ext cx="531013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7" y="2660216"/>
            <a:ext cx="5310130" cy="31854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884" indent="0" algn="ctr">
              <a:buNone/>
              <a:defRPr sz="1500"/>
            </a:lvl2pPr>
            <a:lvl3pPr marL="685766" indent="0" algn="ctr">
              <a:buNone/>
              <a:defRPr sz="1400"/>
            </a:lvl3pPr>
            <a:lvl4pPr marL="1028649" indent="0" algn="ctr">
              <a:buNone/>
              <a:defRPr sz="1200"/>
            </a:lvl4pPr>
            <a:lvl5pPr marL="1371532" indent="0" algn="ctr">
              <a:buNone/>
              <a:defRPr sz="1200"/>
            </a:lvl5pPr>
            <a:lvl6pPr marL="1714415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4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77394-1E10-4C89-9541-230F46498D3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99026156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CAB00-464B-43A0-A71F-F42AB36C057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9665456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2" y="2575322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581027" y="2465787"/>
            <a:ext cx="1171575" cy="201215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7386638" y="2471738"/>
            <a:ext cx="1173162" cy="200025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3662362"/>
            <a:ext cx="9144000" cy="1481138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4060034"/>
            <a:ext cx="9144000" cy="1083469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4293394"/>
            <a:ext cx="9144000" cy="850106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8" y="545309"/>
            <a:ext cx="887413" cy="459581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9" y="1993882"/>
            <a:ext cx="4136159" cy="56784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9" y="2589590"/>
            <a:ext cx="4136159" cy="31854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8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CD1DAC-FF6D-4816-A601-FBCA9C9A388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37134601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2C2A5-57F2-4C37-A514-3DFFF4CE125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29439874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4" y="273847"/>
            <a:ext cx="5814218" cy="994172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308721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961709"/>
            <a:ext cx="3868340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308721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1961709"/>
            <a:ext cx="3887391" cy="2680541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46C24-DC26-424A-AB69-A75A5CEFA61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6927230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/>
          <p:cNvGrpSpPr/>
          <p:nvPr/>
        </p:nvGrpSpPr>
        <p:grpSpPr>
          <a:xfrm>
            <a:off x="1143003" y="2465787"/>
            <a:ext cx="1173163" cy="201215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6815141" y="2471738"/>
            <a:ext cx="1171575" cy="200025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3665937"/>
            <a:ext cx="9144000" cy="1477565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4065987"/>
            <a:ext cx="9144000" cy="1077515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4292205"/>
            <a:ext cx="9144000" cy="851297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14"/>
          <p:cNvSpPr/>
          <p:nvPr/>
        </p:nvSpPr>
        <p:spPr>
          <a:xfrm rot="20700000" flipH="1">
            <a:off x="4124325" y="1266825"/>
            <a:ext cx="895350" cy="464344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1943672"/>
            <a:ext cx="3771900" cy="734047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2708198"/>
            <a:ext cx="3771900" cy="34624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09C53FC-DAA2-44A9-8663-849663A9317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54989685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FC89A8-5554-4BE3-8962-7B4A8BE472F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86593190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533400"/>
            <a:ext cx="3196800" cy="120015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550069"/>
            <a:ext cx="46278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884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5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4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2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884" indent="0">
              <a:buNone/>
              <a:defRPr sz="1100"/>
            </a:lvl2pPr>
            <a:lvl3pPr marL="685766" indent="0">
              <a:buNone/>
              <a:defRPr sz="900"/>
            </a:lvl3pPr>
            <a:lvl4pPr marL="1028649" indent="0">
              <a:buNone/>
              <a:defRPr sz="800"/>
            </a:lvl4pPr>
            <a:lvl5pPr marL="1371532" indent="0">
              <a:buNone/>
              <a:defRPr sz="800"/>
            </a:lvl5pPr>
            <a:lvl6pPr marL="1714415" indent="0">
              <a:buNone/>
              <a:defRPr sz="800"/>
            </a:lvl6pPr>
            <a:lvl7pPr marL="2057297" indent="0">
              <a:buNone/>
              <a:defRPr sz="800"/>
            </a:lvl7pPr>
            <a:lvl8pPr marL="2400180" indent="0">
              <a:buNone/>
              <a:defRPr sz="800"/>
            </a:lvl8pPr>
            <a:lvl9pPr marL="2743064" indent="0">
              <a:buNone/>
              <a:defRPr sz="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70214-BEAB-4449-9CD2-68835C0B83A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17406999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5" y="273846"/>
            <a:ext cx="1146987" cy="435887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3" y="273846"/>
            <a:ext cx="6659969" cy="4358879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21642-6971-4D0D-8EAD-56A2F27F1AB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98787506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9"/>
            <a:ext cx="7886700" cy="416922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8C7CD7-7A9E-428C-BEB4-4098B54D23E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10617592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D287BB42-592F-44CC-BBB2-FCD77F935528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63E0F26-63AF-4EF4-A3CC-71854E842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018" y="857615"/>
            <a:ext cx="2126165" cy="36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597564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789B583-68CA-4ECC-9162-C4669AD01687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19050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878482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F7A29D4-897A-4C98-A620-68834AEC7895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2857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92825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6B9A104-79F3-4042-AEAE-55ED4CFFCE94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952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952272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7CB6492-C3C0-41EF-8C31-57671CF5A16E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2857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046841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89EF59B-6A0C-4365-9ED0-EA67FFAF5C6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2857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260307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18AE621-25F2-4127-A646-38C596FE4D6A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52227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61282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78C5F11-9CFC-483E-9CDB-01220FDA5C7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9525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71484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FA07B8-6CCF-4022-8795-0BE562262C38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5480" y="-19050"/>
            <a:ext cx="2213040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861707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3465480" y="0"/>
            <a:ext cx="2213040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99656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CBC4C72-16F9-3230-2615-C13AFB7B681E}"/>
              </a:ext>
            </a:extLst>
          </p:cNvPr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3465480" y="0"/>
            <a:ext cx="2213040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074579"/>
      </p:ext>
    </p:extLst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2CF09E4-EA7F-4E06-BF06-6333F3E2F9E2}"/>
              </a:ext>
            </a:extLst>
          </p:cNvPr>
          <p:cNvSpPr/>
          <p:nvPr/>
        </p:nvSpPr>
        <p:spPr>
          <a:xfrm>
            <a:off x="3491881" y="-2669"/>
            <a:ext cx="2215986" cy="692495"/>
          </a:xfrm>
          <a:prstGeom prst="rect">
            <a:avLst/>
          </a:prstGeom>
          <a:noFill/>
        </p:spPr>
        <p:txBody>
          <a:bodyPr wrap="none" lIns="68577" tIns="34289" rIns="68577" bIns="34289">
            <a:spAutoFit/>
          </a:bodyPr>
          <a:lstStyle/>
          <a:p>
            <a:pPr algn="ctr"/>
            <a:r>
              <a:rPr lang="zh-CN" altLang="en-US" sz="405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实践探究</a:t>
            </a:r>
          </a:p>
        </p:txBody>
      </p:sp>
    </p:spTree>
    <p:extLst>
      <p:ext uri="{BB962C8B-B14F-4D97-AF65-F5344CB8AC3E}">
        <p14:creationId xmlns:p14="http://schemas.microsoft.com/office/powerpoint/2010/main" val="4223478649"/>
      </p:ext>
    </p:extLst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A1CB997-956F-4096-92FB-AB4386DE1647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EFD3B65-B539-4E50-A704-0A8A1E401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3567" y="1497237"/>
            <a:ext cx="4096867" cy="214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242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9D83ADD-5AC3-4D8A-848A-E9D05C1E58BC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77264898"/>
      </p:ext>
    </p:extLst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546" y="-398580"/>
            <a:ext cx="9883098" cy="615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800584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10" Type="http://schemas.openxmlformats.org/officeDocument/2006/relationships/slideLayout" Target="../slideLayouts/slideLayout30.xml" /><Relationship Id="rId11" Type="http://schemas.openxmlformats.org/officeDocument/2006/relationships/slideLayout" Target="../slideLayouts/slideLayout31.xml" /><Relationship Id="rId12" Type="http://schemas.openxmlformats.org/officeDocument/2006/relationships/slideLayout" Target="../slideLayouts/slideLayout32.xml" /><Relationship Id="rId13" Type="http://schemas.openxmlformats.org/officeDocument/2006/relationships/slideLayout" Target="../slideLayouts/slideLayout33.xml" /><Relationship Id="rId14" Type="http://schemas.openxmlformats.org/officeDocument/2006/relationships/slideLayout" Target="../slideLayouts/slideLayout34.xml" /><Relationship Id="rId15" Type="http://schemas.openxmlformats.org/officeDocument/2006/relationships/slideLayout" Target="../slideLayouts/slideLayout35.xml" /><Relationship Id="rId16" Type="http://schemas.openxmlformats.org/officeDocument/2006/relationships/image" Target="../media/image16.png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1.png" /><Relationship Id="rId19" Type="http://schemas.openxmlformats.org/officeDocument/2006/relationships/theme" Target="../theme/theme3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slideLayout" Target="../slideLayouts/slideLayout26.xml" /><Relationship Id="rId7" Type="http://schemas.openxmlformats.org/officeDocument/2006/relationships/slideLayout" Target="../slideLayouts/slideLayout27.xml" /><Relationship Id="rId8" Type="http://schemas.openxmlformats.org/officeDocument/2006/relationships/slideLayout" Target="../slideLayouts/slideLayout28.xml" /><Relationship Id="rId9" Type="http://schemas.openxmlformats.org/officeDocument/2006/relationships/slideLayout" Target="../slideLayouts/slideLayout2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/>
          <p:cNvGrpSpPr/>
          <p:nvPr/>
        </p:nvGrpSpPr>
        <p:grpSpPr>
          <a:xfrm>
            <a:off x="581028" y="689375"/>
            <a:ext cx="1031875" cy="201215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7562853" y="689375"/>
            <a:ext cx="1031875" cy="201215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2" y="273844"/>
            <a:ext cx="58166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E9D83ADD-5AC3-4D8A-848A-E9D05C1E58BC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178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355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532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709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42" indent="-171442" algn="l" defTabSz="685766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5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4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/>
          <p:cNvGrpSpPr/>
          <p:nvPr/>
        </p:nvGrpSpPr>
        <p:grpSpPr>
          <a:xfrm>
            <a:off x="581028" y="689375"/>
            <a:ext cx="1031875" cy="201215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7562853" y="689375"/>
            <a:ext cx="1031875" cy="201215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2" y="273844"/>
            <a:ext cx="58166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FDC0932-0BD0-4178-BFF2-D08FF922D51F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766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178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355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532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709" algn="ctr" defTabSz="685766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42" indent="-171442" algn="l" defTabSz="685766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5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4" indent="-171442" algn="l" defTabSz="685766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DFA8001-A67E-494D-86C9-43C6776E21B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5524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1CF1413-C3F6-43F1-9E5E-925289154BB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5010150"/>
            <a:ext cx="9144000" cy="128588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45642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4" r:id="rId10"/>
    <p:sldLayoutId id="2147483745" r:id="rId11"/>
    <p:sldLayoutId id="2147483741" r:id="rId12"/>
    <p:sldLayoutId id="2147483742" r:id="rId13"/>
    <p:sldLayoutId id="2147483743" r:id="rId14"/>
    <p:sldLayoutId id="2147483721" r:id="rId15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8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9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20.wmf" /><Relationship Id="rId6" Type="http://schemas.openxmlformats.org/officeDocument/2006/relationships/vmlDrawing" Target="../drawings/vmlDrawing1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1.png" /><Relationship Id="rId3" Type="http://schemas.openxmlformats.org/officeDocument/2006/relationships/image" Target="../media/image2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24.wmf" /><Relationship Id="rId4" Type="http://schemas.openxmlformats.org/officeDocument/2006/relationships/vmlDrawing" Target="../drawings/vmlDrawing2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5.png" /><Relationship Id="rId3" Type="http://schemas.openxmlformats.org/officeDocument/2006/relationships/oleObject" Target="../embeddings/oleObject4.bin" TargetMode="Internal" /><Relationship Id="rId4" Type="http://schemas.openxmlformats.org/officeDocument/2006/relationships/image" Target="../media/image26.wmf" /><Relationship Id="rId5" Type="http://schemas.openxmlformats.org/officeDocument/2006/relationships/vmlDrawing" Target="../drawings/vmlDrawing3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27.wmf" /><Relationship Id="rId4" Type="http://schemas.openxmlformats.org/officeDocument/2006/relationships/image" Target="../media/image28.png" /><Relationship Id="rId5" Type="http://schemas.openxmlformats.org/officeDocument/2006/relationships/image" Target="../media/image29.png" /><Relationship Id="rId6" Type="http://schemas.openxmlformats.org/officeDocument/2006/relationships/image" Target="../media/image30.png" /><Relationship Id="rId7" Type="http://schemas.openxmlformats.org/officeDocument/2006/relationships/vmlDrawing" Target="../drawings/vmlDrawing4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oleObject" Target="../embeddings/oleObject6.bin" TargetMode="Internal" /><Relationship Id="rId3" Type="http://schemas.openxmlformats.org/officeDocument/2006/relationships/image" Target="../media/image31.wmf" /><Relationship Id="rId4" Type="http://schemas.openxmlformats.org/officeDocument/2006/relationships/oleObject" Target="../embeddings/oleObject7.bin" TargetMode="Internal" /><Relationship Id="rId5" Type="http://schemas.openxmlformats.org/officeDocument/2006/relationships/image" Target="../media/image32.wmf" /><Relationship Id="rId6" Type="http://schemas.openxmlformats.org/officeDocument/2006/relationships/image" Target="../media/image33.png" /><Relationship Id="rId7" Type="http://schemas.openxmlformats.org/officeDocument/2006/relationships/image" Target="../media/image34.png" /><Relationship Id="rId8" Type="http://schemas.openxmlformats.org/officeDocument/2006/relationships/vmlDrawing" Target="../drawings/vmlDrawing5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3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35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35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6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39.png" /><Relationship Id="rId3" Type="http://schemas.openxmlformats.org/officeDocument/2006/relationships/image" Target="../media/image40.png" /><Relationship Id="rId4" Type="http://schemas.openxmlformats.org/officeDocument/2006/relationships/image" Target="../media/image4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43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44.png" /><Relationship Id="rId3" Type="http://schemas.openxmlformats.org/officeDocument/2006/relationships/image" Target="../media/image45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46.png" /><Relationship Id="rId3" Type="http://schemas.openxmlformats.org/officeDocument/2006/relationships/image" Target="../media/image47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image" Target="../media/image4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83670623-D8E8-4208-B5E7-E2A030ED9901}"/>
              </a:ext>
            </a:extLst>
          </p:cNvPr>
          <p:cNvSpPr/>
          <p:nvPr/>
        </p:nvSpPr>
        <p:spPr>
          <a:xfrm>
            <a:off x="2315612" y="2248584"/>
            <a:ext cx="45127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有理数加法的运算律及运用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0165D3F-75DF-44E5-9C7C-4371614D1DA3}"/>
              </a:ext>
            </a:extLst>
          </p:cNvPr>
          <p:cNvSpPr/>
          <p:nvPr/>
        </p:nvSpPr>
        <p:spPr>
          <a:xfrm>
            <a:off x="1954937" y="1635646"/>
            <a:ext cx="52341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人教版七年级上册第一章有理数</a:t>
            </a:r>
          </a:p>
        </p:txBody>
      </p:sp>
    </p:spTree>
    <p:extLst>
      <p:ext uri="{BB962C8B-B14F-4D97-AF65-F5344CB8AC3E}">
        <p14:creationId xmlns:p14="http://schemas.microsoft.com/office/powerpoint/2010/main" val="4051696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510FF499-5001-4F77-A4B1-52FA0B91C8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200" y="3026322"/>
            <a:ext cx="1912713" cy="18002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9512" y="699542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．理解有理数加法的运算律，并能熟练的运用运算律简化运算；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重点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．经历探索有理数加法的运算律的过程，体验探索归纳的数学方法．　</a:t>
            </a:r>
          </a:p>
        </p:txBody>
      </p:sp>
    </p:spTree>
    <p:extLst>
      <p:ext uri="{BB962C8B-B14F-4D97-AF65-F5344CB8AC3E}">
        <p14:creationId xmlns:p14="http://schemas.microsoft.com/office/powerpoint/2010/main" val="2969159815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79512" y="627534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    有人养了一群猴子，每天早晨，给每只猴子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个栗子，晚上再给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个，猴子大吵大闹起来，它们想不通，为什么晚上比早晨少了一个呢？     </a:t>
            </a: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这个人希望猴子愉快一点，可他又没有更多的栗子，于是改成早晨给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个，晚上给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从此，猴子高兴了，它们发现：每天晚上，都比早晨吃到更多的栗子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    3+4=4+3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，猴子到底是猴子，它们不懂得交换律，所以朝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暮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和朝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暮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得到了不同的效果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EFD211B-ED95-BFC3-86C4-36A720A31D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139702"/>
            <a:ext cx="4134661" cy="281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91121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2"/>
          <p:cNvSpPr txBox="1"/>
          <p:nvPr/>
        </p:nvSpPr>
        <p:spPr>
          <a:xfrm>
            <a:off x="171066" y="623121"/>
            <a:ext cx="4616958" cy="652482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小学学过哪些加法运算律？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80261" y="1971515"/>
            <a:ext cx="3750595" cy="7155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36" tIns="45718" rIns="91436" bIns="45718">
            <a:spAutoFit/>
          </a:bodyPr>
          <a:lstStyle>
            <a:defPPr>
              <a:defRPr lang="zh-CN"/>
            </a:defPPr>
            <a:lvl1pPr eaLnBrk="1" hangingPunct="1">
              <a:defRPr sz="20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   两个数相加，交换加数的位置，和不变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219237" y="1275606"/>
            <a:ext cx="22726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n w="13462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加法交换律</a:t>
            </a:r>
          </a:p>
        </p:txBody>
      </p:sp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2028446"/>
              </p:ext>
            </p:extLst>
          </p:nvPr>
        </p:nvGraphicFramePr>
        <p:xfrm>
          <a:off x="1115617" y="2859782"/>
          <a:ext cx="2071586" cy="35242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Equation" r:id="rId2" imgW="3060360" imgH="520560" progId="Equation.DSMT4">
                  <p:embed/>
                </p:oleObj>
              </mc:Choice>
              <mc:Fallback>
                <p:oleObj name="Equation" r:id="rId2" imgW="3060360" imgH="52056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15617" y="2859782"/>
                        <a:ext cx="2071586" cy="352428"/>
                      </a:xfrm>
                      <a:prstGeom prst="rect">
                        <a:avLst/>
                      </a:prstGeom>
                      <a:solidFill>
                        <a:srgbClr val="E7E6E6"/>
                      </a:solidFill>
                      <a:ln w="9525">
                        <a:noFill/>
                        <a:miter lim="800000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644009" y="1923680"/>
            <a:ext cx="4248472" cy="7155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三个数相加，先把前两个数相加</a:t>
            </a:r>
            <a:r>
              <a:rPr lang="en-US" altLang="zh-CN" sz="20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0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或者先把后两个数相加，和不变</a:t>
            </a:r>
            <a:r>
              <a:rPr lang="en-US" altLang="zh-CN" sz="20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0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5688317" y="1275606"/>
            <a:ext cx="19800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defPPr>
              <a:defRPr lang="zh-CN"/>
            </a:defPPr>
            <a:lvl1pPr eaLnBrk="1" hangingPunct="1">
              <a:defRPr sz="2800" b="1">
                <a:ln w="13462">
                  <a:solidFill>
                    <a:schemeClr val="tx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j-ea"/>
                <a:ea typeface="+mj-ea"/>
              </a:defRPr>
            </a:lvl1pPr>
            <a:lvl2pPr marL="742950" indent="-285750" eaLnBrk="0" hangingPunct="0">
              <a:defRPr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anose="02020603050405020304" pitchFamily="18" charset="0"/>
              </a:defRPr>
            </a:lvl9pPr>
          </a:lstStyle>
          <a:p>
            <a:r>
              <a:rPr lang="zh-CN" altLang="en-US">
                <a:ln w="13462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加法结合律</a:t>
            </a:r>
          </a:p>
        </p:txBody>
      </p:sp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044077"/>
              </p:ext>
            </p:extLst>
          </p:nvPr>
        </p:nvGraphicFramePr>
        <p:xfrm>
          <a:off x="5148064" y="2859782"/>
          <a:ext cx="34290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name="公式" r:id="rId4" imgW="3429000" imgH="419040" progId="Equation.3">
                  <p:embed/>
                </p:oleObj>
              </mc:Choice>
              <mc:Fallback>
                <p:oleObj name="公式" r:id="rId4" imgW="3429000" imgH="41904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148064" y="2859782"/>
                        <a:ext cx="3429000" cy="4191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6605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23528" y="699542"/>
            <a:ext cx="8568952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     计算：</a:t>
            </a:r>
            <a:endParaRPr lang="en-US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30+(-20)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(-20)+30.</a:t>
            </a:r>
          </a:p>
          <a:p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两次所得的和相同吗？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换几个加数再试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试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从上述计算中，你能得出什么结论？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E0EBD6"/>
              </a:clrFrom>
              <a:clrTo>
                <a:srgbClr val="E0EBD6">
                  <a:alpha val="0"/>
                </a:srgbClr>
              </a:clrTo>
            </a:clrChange>
          </a:blip>
          <a:srcRect t="3603"/>
          <a:stretch>
            <a:fillRect/>
          </a:stretch>
        </p:blipFill>
        <p:spPr>
          <a:xfrm>
            <a:off x="429444" y="814983"/>
            <a:ext cx="1132808" cy="43204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130676" y="1253539"/>
            <a:ext cx="295465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(-15)+28</a:t>
            </a:r>
            <a:r>
              <a:rPr lang="zh-CN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28+(-15).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30675" y="1291901"/>
            <a:ext cx="2954655" cy="559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13+(-32)</a:t>
            </a:r>
            <a:r>
              <a:rPr lang="zh-CN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(-32)+13.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8552" y="2697763"/>
            <a:ext cx="83910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有理数的加法中，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两个数相加，交换加数的位置，和不变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782" y="3795886"/>
            <a:ext cx="5112568" cy="83410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30675" y="1293882"/>
            <a:ext cx="3108543" cy="559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(-41)+14</a:t>
            </a:r>
            <a:r>
              <a:rPr lang="zh-CN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14+(-41).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86327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323528" y="699542"/>
            <a:ext cx="8568952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     计算：</a:t>
            </a:r>
            <a:endParaRPr lang="en-US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[8+(-5)]+(-4)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8+[(-5)+(-4)].</a:t>
            </a:r>
          </a:p>
          <a:p>
            <a:pPr>
              <a:lnSpc>
                <a:spcPct val="150000"/>
              </a:lnSpc>
            </a:pP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两次所得的和相同吗？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换几个加数再试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试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从上述计算中，你能得出什么结论？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clrChange>
              <a:clrFrom>
                <a:srgbClr val="E0EBD6"/>
              </a:clrFrom>
              <a:clrTo>
                <a:srgbClr val="E0EBD6">
                  <a:alpha val="0"/>
                </a:srgbClr>
              </a:clrTo>
            </a:clrChange>
          </a:blip>
          <a:srcRect t="3603"/>
          <a:stretch>
            <a:fillRect/>
          </a:stretch>
        </p:blipFill>
        <p:spPr>
          <a:xfrm>
            <a:off x="429444" y="814983"/>
            <a:ext cx="1132808" cy="43204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175410" y="1247031"/>
            <a:ext cx="4865188" cy="559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[14+(-3)]+23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14+[(-3)+23].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53458" y="1293935"/>
            <a:ext cx="5109091" cy="559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[(-3)+16]+(-16)</a:t>
            </a:r>
            <a:r>
              <a:rPr lang="zh-CN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(-3)+[16+(-16)].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75410" y="1270596"/>
            <a:ext cx="5391582" cy="5831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[15+(-30)]+13</a:t>
            </a:r>
            <a:r>
              <a:rPr lang="zh-CN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15+[(-30)+13].</a:t>
            </a:r>
            <a:r>
              <a:rPr lang="zh-CN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 </a:t>
            </a:r>
            <a:endParaRPr lang="zh-CN" altLang="zh-CN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3616" y="3031205"/>
            <a:ext cx="86706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有理数的加法中，</a:t>
            </a:r>
            <a:r>
              <a:rPr lang="zh-CN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两个数相加，交换加数的位置，和不变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759" y="4155926"/>
            <a:ext cx="5092304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397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3528" y="771550"/>
            <a:ext cx="1800200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计算：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50595" y="1387380"/>
            <a:ext cx="5919787" cy="461661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:(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25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4+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156+(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35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50595" y="1967640"/>
            <a:ext cx="4248472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34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156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[(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25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(-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35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)]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59234" y="2498875"/>
            <a:ext cx="2255258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0+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0800000">
            <a:off x="5885094" y="1135892"/>
            <a:ext cx="2808311" cy="1240463"/>
          </a:xfrm>
          <a:prstGeom prst="cloudCallout">
            <a:avLst>
              <a:gd name="adj1" fmla="val 80408"/>
              <a:gd name="adj2" fmla="val 4612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1"/>
            </a:solidFill>
            <a:round/>
          </a:ln>
        </p:spPr>
        <p:txBody>
          <a:bodyPr rot="10800000" lIns="91436" tIns="45718" rIns="91436" bIns="4571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怎样使计算简化的</a:t>
            </a:r>
            <a:r>
              <a:rPr lang="zh-CN" altLang="zh-CN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r>
              <a:rPr lang="zh-CN" altLang="en-US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这样做的根据是什么</a:t>
            </a:r>
            <a:r>
              <a:rPr lang="zh-CN" altLang="zh-CN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2587424" y="1849041"/>
            <a:ext cx="502056" cy="2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800">
                <a:solidFill>
                  <a:srgbClr val="FFFFFF"/>
                </a:solidFill>
                <a:latin typeface="Times New Roman" panose="02020603050405020304" pitchFamily="18" charset="0"/>
                <a:ea typeface="黑体" pitchFamily="49" charset="-122"/>
              </a:rPr>
              <a:t>学科网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50595" y="3017115"/>
            <a:ext cx="2016224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130</a:t>
            </a:r>
            <a:endParaRPr lang="zh-CN" altLang="zh-CN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65747" y="4054239"/>
            <a:ext cx="821250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策略</a:t>
            </a:r>
            <a:r>
              <a:rPr lang="en-US" altLang="zh-CN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：同号结合法 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符号相同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的两个数先相加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7" name="对象 6">
            <a:extLst>
              <a:ext uri="{FF2B5EF4-FFF2-40B4-BE49-F238E27FC236}">
                <a16:creationId xmlns:a16="http://schemas.microsoft.com/office/drawing/2014/main" id="{C5036E4A-2630-4F59-5A66-4B8E10D9F8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9273136"/>
              </p:ext>
            </p:extLst>
          </p:nvPr>
        </p:nvGraphicFramePr>
        <p:xfrm>
          <a:off x="2001018" y="802339"/>
          <a:ext cx="3024336" cy="50829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name="Equation" r:id="rId2" imgW="1511280" imgH="253800" progId="Equation.DSMT4">
                  <p:embed/>
                </p:oleObj>
              </mc:Choice>
              <mc:Fallback>
                <p:oleObj name="Equation" r:id="rId2" imgW="1511280" imgH="253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01018" y="802339"/>
                        <a:ext cx="3024336" cy="5082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84042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179202"/>
          <p:cNvSpPr txBox="1">
            <a:spLocks noChangeArrowheads="1"/>
          </p:cNvSpPr>
          <p:nvPr/>
        </p:nvSpPr>
        <p:spPr bwMode="auto">
          <a:xfrm>
            <a:off x="319200" y="773908"/>
            <a:ext cx="2014537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例</a:t>
            </a:r>
            <a:r>
              <a:rPr lang="en-US" altLang="zh-CN"/>
              <a:t>2.</a:t>
            </a:r>
            <a:r>
              <a:rPr lang="zh-CN" altLang="en-US">
                <a:solidFill>
                  <a:schemeClr val="tx1"/>
                </a:solidFill>
              </a:rPr>
              <a:t>计算</a:t>
            </a:r>
            <a:r>
              <a:rPr lang="en-US" altLang="zh-CN">
                <a:solidFill>
                  <a:schemeClr val="tx1"/>
                </a:solidFill>
              </a:rPr>
              <a:t>:</a:t>
            </a:r>
            <a:endParaRPr lang="zh-CN" altLang="en-US">
              <a:solidFill>
                <a:schemeClr val="tx1"/>
              </a:solidFill>
            </a:endParaRPr>
          </a:p>
        </p:txBody>
      </p:sp>
      <mc:AlternateContent>
        <mc:Choice Requires="a14">
          <p:sp>
            <p:nvSpPr>
              <p:cNvPr id="4" name="文本框 179205"/>
              <p:cNvSpPr txBox="1">
                <a:spLocks noChangeArrowheads="1"/>
              </p:cNvSpPr>
              <p:nvPr/>
            </p:nvSpPr>
            <p:spPr bwMode="auto">
              <a:xfrm>
                <a:off x="344316" y="1451266"/>
                <a:ext cx="5739852" cy="6222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36" tIns="45718" rIns="91436" bIns="45718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: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原式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=[(-18.5)+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]+[(-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)+(+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)]+18.7</a:t>
                </a:r>
              </a:p>
            </p:txBody>
          </p:sp>
        </mc:Choice>
        <mc:Fallback>
          <p:sp>
            <p:nvSpPr>
              <p:cNvPr id="4" name="文本框 17920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4316" y="1451266"/>
                <a:ext cx="5739852" cy="622218"/>
              </a:xfrm>
              <a:prstGeom prst="rect">
                <a:avLst/>
              </a:prstGeom>
              <a:blipFill>
                <a:blip r:embed="rId2"/>
                <a:stretch>
                  <a:fillRect l="-1592" r="0" b="-490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179206"/>
          <p:cNvSpPr txBox="1">
            <a:spLocks noChangeArrowheads="1"/>
          </p:cNvSpPr>
          <p:nvPr/>
        </p:nvSpPr>
        <p:spPr bwMode="auto">
          <a:xfrm>
            <a:off x="1395022" y="2035914"/>
            <a:ext cx="1877429" cy="55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=-18+0+18.7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89112" y="3325582"/>
            <a:ext cx="8571577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策略</a:t>
            </a:r>
            <a:r>
              <a:rPr lang="en-US" altLang="zh-CN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：凑整结合法 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能凑成整数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的两个数先相加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37196" y="4147300"/>
            <a:ext cx="8869607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策略</a:t>
            </a:r>
            <a:r>
              <a:rPr lang="en-US" altLang="zh-CN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：相反数结合法 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互为相反数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的两个数先相加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8" name="对象 7">
            <a:extLst>
              <a:ext uri="{FF2B5EF4-FFF2-40B4-BE49-F238E27FC236}">
                <a16:creationId xmlns:a16="http://schemas.microsoft.com/office/drawing/2014/main" id="{70B68297-ED1D-DAD5-1EA7-180F0FBCCC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021130"/>
              </p:ext>
            </p:extLst>
          </p:nvPr>
        </p:nvGraphicFramePr>
        <p:xfrm>
          <a:off x="1850119" y="722028"/>
          <a:ext cx="3513219" cy="656316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name="Equation" r:id="rId3" imgW="2311200" imgH="431640" progId="Equation.DSMT4">
                  <p:embed/>
                </p:oleObj>
              </mc:Choice>
              <mc:Fallback>
                <p:oleObj name="Equation" r:id="rId3" imgW="2311200" imgH="431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50119" y="722028"/>
                        <a:ext cx="3513219" cy="6563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79206">
            <a:extLst>
              <a:ext uri="{FF2B5EF4-FFF2-40B4-BE49-F238E27FC236}">
                <a16:creationId xmlns:a16="http://schemas.microsoft.com/office/drawing/2014/main" id="{41E775DC-1D66-5B01-76C4-D1328995C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5022" y="2627825"/>
            <a:ext cx="800211" cy="55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=0.7</a:t>
            </a: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id="{F6058E0A-9143-CB8D-7DC1-251264FBF6F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6268516" y="1050186"/>
            <a:ext cx="2808311" cy="1240463"/>
          </a:xfrm>
          <a:prstGeom prst="cloudCallout">
            <a:avLst>
              <a:gd name="adj1" fmla="val 80408"/>
              <a:gd name="adj2" fmla="val 4612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1"/>
            </a:solidFill>
            <a:round/>
          </a:ln>
        </p:spPr>
        <p:txBody>
          <a:bodyPr rot="10800000" lIns="91436" tIns="45718" rIns="91436" bIns="4571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怎样使计算简化的</a:t>
            </a:r>
            <a:r>
              <a:rPr lang="zh-CN" altLang="zh-CN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r>
              <a:rPr lang="zh-CN" altLang="en-US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这样做的根据是什么</a:t>
            </a:r>
            <a:r>
              <a:rPr lang="zh-CN" altLang="zh-CN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A1AF3E0F-1F63-0284-6216-394B7BB03B3E}"/>
              </a:ext>
            </a:extLst>
          </p:cNvPr>
          <p:cNvCxnSpPr/>
          <p:nvPr/>
        </p:nvCxnSpPr>
        <p:spPr>
          <a:xfrm>
            <a:off x="1619672" y="2073484"/>
            <a:ext cx="1652779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3AFF914-F66C-5D13-18DE-9A2F597AB9C3}"/>
              </a:ext>
            </a:extLst>
          </p:cNvPr>
          <p:cNvCxnSpPr/>
          <p:nvPr/>
        </p:nvCxnSpPr>
        <p:spPr>
          <a:xfrm>
            <a:off x="3419872" y="2073484"/>
            <a:ext cx="1652779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730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98613" y="3844337"/>
            <a:ext cx="8146774" cy="5847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攻略</a:t>
            </a:r>
            <a:r>
              <a:rPr lang="en-US" altLang="zh-CN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32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：同分母结合法   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分母相同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的数先相加</a:t>
            </a:r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179202">
            <a:extLst>
              <a:ext uri="{FF2B5EF4-FFF2-40B4-BE49-F238E27FC236}">
                <a16:creationId xmlns:a16="http://schemas.microsoft.com/office/drawing/2014/main" id="{76761789-DAD8-7C0A-B60F-9FA2E7F2A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678" y="884304"/>
            <a:ext cx="2014537" cy="461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例</a:t>
            </a:r>
            <a:r>
              <a:rPr lang="en-US" altLang="zh-CN"/>
              <a:t>3.</a:t>
            </a:r>
            <a:r>
              <a:rPr lang="zh-CN" altLang="en-US">
                <a:solidFill>
                  <a:schemeClr val="tx1"/>
                </a:solidFill>
              </a:rPr>
              <a:t>计算</a:t>
            </a:r>
            <a:r>
              <a:rPr lang="en-US" altLang="zh-CN">
                <a:solidFill>
                  <a:schemeClr val="tx1"/>
                </a:solidFill>
              </a:rPr>
              <a:t>:</a:t>
            </a:r>
            <a:endParaRPr lang="zh-CN" altLang="en-US">
              <a:solidFill>
                <a:schemeClr val="tx1"/>
              </a:solidFill>
            </a:endParaRPr>
          </a:p>
        </p:txBody>
      </p:sp>
      <p:graphicFrame>
        <p:nvGraphicFramePr>
          <p:cNvPr id="9" name="对象 8">
            <a:extLst>
              <a:ext uri="{FF2B5EF4-FFF2-40B4-BE49-F238E27FC236}">
                <a16:creationId xmlns:a16="http://schemas.microsoft.com/office/drawing/2014/main" id="{674B7BAB-35A6-D601-13E9-C22FE29F35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3901083"/>
              </p:ext>
            </p:extLst>
          </p:nvPr>
        </p:nvGraphicFramePr>
        <p:xfrm>
          <a:off x="1875182" y="854217"/>
          <a:ext cx="2761376" cy="607111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name="Equation" r:id="rId2" imgW="1790640" imgH="393480" progId="Equation.DSMT4">
                  <p:embed/>
                </p:oleObj>
              </mc:Choice>
              <mc:Fallback>
                <p:oleObj name="Equation" r:id="rId2" imgW="179064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75182" y="854217"/>
                        <a:ext cx="2761376" cy="6071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>
        <mc:Choice Requires="a14">
          <p:sp>
            <p:nvSpPr>
              <p:cNvPr id="10" name="文本框 179205">
                <a:extLst>
                  <a:ext uri="{FF2B5EF4-FFF2-40B4-BE49-F238E27FC236}">
                    <a16:creationId xmlns:a16="http://schemas.microsoft.com/office/drawing/2014/main" id="{35784E6D-3057-A929-0E83-A79E84F044E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6678" y="1660712"/>
                <a:ext cx="6341032" cy="6222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36" tIns="45718" rIns="91436" bIns="45718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: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原式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=[(-4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)+(-3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)]+[6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+(-2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)]</a:t>
                </a:r>
              </a:p>
            </p:txBody>
          </p:sp>
        </mc:Choice>
        <mc:Fallback>
          <p:sp>
            <p:nvSpPr>
              <p:cNvPr id="10" name="文本框 179205">
                <a:extLst>
                  <a:ext uri="{FF2B5EF4-FFF2-40B4-BE49-F238E27FC236}">
                    <a16:creationId xmlns:a16="http://schemas.microsoft.com/office/drawing/2014/main" id="{35784E6D-3057-A929-0E83-A79E84F044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6678" y="1660712"/>
                <a:ext cx="6341032" cy="622218"/>
              </a:xfrm>
              <a:prstGeom prst="rect">
                <a:avLst/>
              </a:prstGeom>
              <a:blipFill>
                <a:blip r:embed="rId4"/>
                <a:stretch>
                  <a:fillRect l="-1442" r="0" b="-392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1" name="文本框 179206">
                <a:extLst>
                  <a:ext uri="{FF2B5EF4-FFF2-40B4-BE49-F238E27FC236}">
                    <a16:creationId xmlns:a16="http://schemas.microsoft.com/office/drawing/2014/main" id="{F794C72D-8560-CDD6-60B4-58B201448C3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37384" y="2163688"/>
                <a:ext cx="1083943" cy="8095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36" tIns="45718" rIns="91436" bIns="45718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=-8+4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altLang="zh-CN" sz="24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1" name="文本框 179206">
                <a:extLst>
                  <a:ext uri="{FF2B5EF4-FFF2-40B4-BE49-F238E27FC236}">
                    <a16:creationId xmlns:a16="http://schemas.microsoft.com/office/drawing/2014/main" id="{F794C72D-8560-CDD6-60B4-58B201448C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37384" y="2163688"/>
                <a:ext cx="1083943" cy="809513"/>
              </a:xfrm>
              <a:prstGeom prst="rect">
                <a:avLst/>
              </a:prstGeom>
              <a:blipFill>
                <a:blip r:embed="rId5"/>
                <a:stretch>
                  <a:fillRect l="-8427" b="-3008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2" name="文本框 179206">
                <a:extLst>
                  <a:ext uri="{FF2B5EF4-FFF2-40B4-BE49-F238E27FC236}">
                    <a16:creationId xmlns:a16="http://schemas.microsoft.com/office/drawing/2014/main" id="{29C2CD0B-F8C4-C7C0-EB11-348C0233CA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37384" y="2808392"/>
                <a:ext cx="776166" cy="8105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36" tIns="45718" rIns="91436" bIns="45718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=-3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altLang="zh-CN" sz="24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2" name="文本框 179206">
                <a:extLst>
                  <a:ext uri="{FF2B5EF4-FFF2-40B4-BE49-F238E27FC236}">
                    <a16:creationId xmlns:a16="http://schemas.microsoft.com/office/drawing/2014/main" id="{29C2CD0B-F8C4-C7C0-EB11-348C0233CA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37384" y="2808392"/>
                <a:ext cx="776166" cy="810539"/>
              </a:xfrm>
              <a:prstGeom prst="rect">
                <a:avLst/>
              </a:prstGeom>
              <a:blipFill>
                <a:blip r:embed="rId6"/>
                <a:stretch>
                  <a:fillRect l="-11719" r="0" b="-375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14000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5BF85C4F-256D-77D3-D913-96939506A6F4}"/>
              </a:ext>
            </a:extLst>
          </p:cNvPr>
          <p:cNvSpPr txBox="1"/>
          <p:nvPr/>
        </p:nvSpPr>
        <p:spPr>
          <a:xfrm>
            <a:off x="179512" y="501555"/>
            <a:ext cx="8568952" cy="1206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计算：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(1) 23+(-17)+6+(-22)     (2) (-2)+3+1+(-3)+2+(-4)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528151B-5CD7-34E4-9AAE-CAC6C2853ED2}"/>
              </a:ext>
            </a:extLst>
          </p:cNvPr>
          <p:cNvSpPr txBox="1"/>
          <p:nvPr/>
        </p:nvSpPr>
        <p:spPr>
          <a:xfrm>
            <a:off x="251520" y="1696074"/>
            <a:ext cx="5031095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>
                <a:solidFill>
                  <a:srgbClr val="C00000"/>
                </a:solidFill>
              </a:rPr>
              <a:t>解</a:t>
            </a:r>
            <a:r>
              <a:rPr lang="zh-CN" altLang="en-US">
                <a:solidFill>
                  <a:srgbClr val="C00000"/>
                </a:solidFill>
                <a:sym typeface="Wingdings" panose="05000000000000000000" pitchFamily="2" charset="2"/>
              </a:rPr>
              <a:t>（</a:t>
            </a:r>
            <a:r>
              <a:rPr lang="en-US" altLang="zh-CN">
                <a:solidFill>
                  <a:srgbClr val="C00000"/>
                </a:solidFill>
                <a:sym typeface="Wingdings" panose="05000000000000000000" pitchFamily="2" charset="2"/>
              </a:rPr>
              <a:t>1</a:t>
            </a:r>
            <a:r>
              <a:rPr lang="zh-CN" altLang="en-US">
                <a:solidFill>
                  <a:srgbClr val="C00000"/>
                </a:solidFill>
                <a:sym typeface="Wingdings" panose="05000000000000000000" pitchFamily="2" charset="2"/>
              </a:rPr>
              <a:t>）</a:t>
            </a:r>
            <a:r>
              <a:rPr lang="zh-CN" altLang="en-US">
                <a:solidFill>
                  <a:srgbClr val="C00000"/>
                </a:solidFill>
              </a:rPr>
              <a:t>原式</a:t>
            </a:r>
            <a:r>
              <a:rPr lang="en-US" altLang="zh-CN">
                <a:solidFill>
                  <a:srgbClr val="C00000"/>
                </a:solidFill>
              </a:rPr>
              <a:t>=23+6+[(-17)+(-22)]</a:t>
            </a:r>
          </a:p>
          <a:p>
            <a:r>
              <a:rPr lang="en-US" altLang="zh-CN">
                <a:solidFill>
                  <a:srgbClr val="C00000"/>
                </a:solidFill>
              </a:rPr>
              <a:t>           =29+(-39)</a:t>
            </a:r>
          </a:p>
          <a:p>
            <a:r>
              <a:rPr lang="en-US" altLang="zh-CN">
                <a:solidFill>
                  <a:srgbClr val="C00000"/>
                </a:solidFill>
              </a:rPr>
              <a:t>           =-10</a:t>
            </a:r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9036DEB-7164-2281-ADE9-822BFA90DCD4}"/>
              </a:ext>
            </a:extLst>
          </p:cNvPr>
          <p:cNvSpPr txBox="1"/>
          <p:nvPr/>
        </p:nvSpPr>
        <p:spPr>
          <a:xfrm>
            <a:off x="539552" y="3352258"/>
            <a:ext cx="7776864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>
                <a:solidFill>
                  <a:srgbClr val="C00000"/>
                </a:solidFill>
              </a:rPr>
              <a:t>（</a:t>
            </a:r>
            <a:r>
              <a:rPr lang="en-US" altLang="zh-CN">
                <a:solidFill>
                  <a:srgbClr val="C00000"/>
                </a:solidFill>
              </a:rPr>
              <a:t>2</a:t>
            </a:r>
            <a:r>
              <a:rPr lang="zh-CN" altLang="en-US">
                <a:solidFill>
                  <a:srgbClr val="C00000"/>
                </a:solidFill>
              </a:rPr>
              <a:t>）原式</a:t>
            </a:r>
            <a:r>
              <a:rPr lang="en-US" altLang="zh-CN">
                <a:solidFill>
                  <a:srgbClr val="C00000"/>
                </a:solidFill>
              </a:rPr>
              <a:t>=[(-2)+2]+[3+(-3)]+[1+(-4)]</a:t>
            </a:r>
          </a:p>
          <a:p>
            <a:r>
              <a:rPr lang="en-US" altLang="zh-CN">
                <a:solidFill>
                  <a:srgbClr val="C00000"/>
                </a:solidFill>
              </a:rPr>
              <a:t>         =0+0+(-3)</a:t>
            </a:r>
          </a:p>
          <a:p>
            <a:r>
              <a:rPr lang="en-US" altLang="zh-CN">
                <a:solidFill>
                  <a:srgbClr val="C00000"/>
                </a:solidFill>
              </a:rPr>
              <a:t>         =-3</a:t>
            </a:r>
            <a:endParaRPr lang="zh-CN" alt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9033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28D947-ACA3-4FC0-C7CE-6A6CC855E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555526"/>
            <a:ext cx="8712968" cy="1311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2.计算： </a:t>
            </a:r>
            <a:endParaRPr lang="en-US" altLang="zh-CN" sz="2800" b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(1)                           (2)                          </a:t>
            </a:r>
          </a:p>
        </p:txBody>
      </p:sp>
      <p:graphicFrame>
        <p:nvGraphicFramePr>
          <p:cNvPr id="3" name="对象 2">
            <a:extLst>
              <a:ext uri="{FF2B5EF4-FFF2-40B4-BE49-F238E27FC236}">
                <a16:creationId xmlns:a16="http://schemas.microsoft.com/office/drawing/2014/main" id="{A8DF9FAA-B397-6AFC-B91A-4F3778289E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7035562"/>
              </p:ext>
            </p:extLst>
          </p:nvPr>
        </p:nvGraphicFramePr>
        <p:xfrm>
          <a:off x="1559840" y="1209472"/>
          <a:ext cx="2292079" cy="740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name="公式" r:id="rId2" imgW="1218960" imgH="393480" progId="Equation.KSEE3">
                  <p:embed/>
                </p:oleObj>
              </mc:Choice>
              <mc:Fallback>
                <p:oleObj name="公式" r:id="rId2" imgW="1218960" imgH="39348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59840" y="1209472"/>
                        <a:ext cx="2292079" cy="740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112F1876-0139-90C5-C629-727B60ECEA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835421"/>
              </p:ext>
            </p:extLst>
          </p:nvPr>
        </p:nvGraphicFramePr>
        <p:xfrm>
          <a:off x="5232247" y="1209472"/>
          <a:ext cx="2984476" cy="740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name="公式" r:id="rId4" imgW="1587240" imgH="393480" progId="Equation.KSEE3">
                  <p:embed/>
                </p:oleObj>
              </mc:Choice>
              <mc:Fallback>
                <p:oleObj name="公式" r:id="rId4" imgW="1587240" imgH="39348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32247" y="1209472"/>
                        <a:ext cx="2984476" cy="740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>
        <mc:Choice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90D9EBDE-0593-3708-DD26-BB9585113695}"/>
                  </a:ext>
                </a:extLst>
              </p:cNvPr>
              <p:cNvSpPr txBox="1"/>
              <p:nvPr/>
            </p:nvSpPr>
            <p:spPr>
              <a:xfrm>
                <a:off x="215514" y="1873637"/>
                <a:ext cx="4392489" cy="24263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解：</a:t>
                </a:r>
                <a:r>
                  <a:rPr lang="en-US" altLang="zh-CN"/>
                  <a:t>(1)</a:t>
                </a:r>
                <a:r>
                  <a:rPr lang="zh-CN" altLang="en-US"/>
                  <a:t>原式</a:t>
                </a:r>
                <a:r>
                  <a:rPr lang="en-US" altLang="zh-CN"/>
                  <a:t>=1+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+[(-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)]</a:t>
                </a:r>
              </a:p>
              <a:p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</a:t>
                </a:r>
              </a:p>
              <a:p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US" altLang="zh-CN"/>
              </a:p>
            </p:txBody>
          </p:sp>
        </mc:Choice>
        <mc:Fallback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90D9EBDE-0593-3708-DD26-BB95851136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514" y="1873637"/>
                <a:ext cx="4392489" cy="2426305"/>
              </a:xfrm>
              <a:prstGeom prst="rect">
                <a:avLst/>
              </a:prstGeom>
              <a:blipFill>
                <a:blip r:embed="rId6"/>
                <a:stretch>
                  <a:fillRect l="-2080" r="0" b="-50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1A4151AA-08E5-F25A-CFF5-76D294790AD8}"/>
                  </a:ext>
                </a:extLst>
              </p:cNvPr>
              <p:cNvSpPr txBox="1"/>
              <p:nvPr/>
            </p:nvSpPr>
            <p:spPr>
              <a:xfrm>
                <a:off x="4427983" y="1873637"/>
                <a:ext cx="6912769" cy="19141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400" b="1">
                    <a:solidFill>
                      <a:srgbClr val="C0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(2)</a:t>
                </a:r>
                <a:r>
                  <a:rPr lang="zh-CN" altLang="en-US"/>
                  <a:t>原式</a:t>
                </a:r>
                <a:r>
                  <a:rPr lang="en-US" altLang="zh-CN"/>
                  <a:t>=3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+5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+[(-2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)+(-8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)]</a:t>
                </a:r>
              </a:p>
              <a:p>
                <a:r>
                  <a:rPr lang="en-US" altLang="zh-CN"/>
                  <a:t>=9+(-11)</a:t>
                </a:r>
              </a:p>
              <a:p>
                <a:r>
                  <a:rPr lang="en-US" altLang="zh-CN"/>
                  <a:t>=-2</a:t>
                </a:r>
                <a:endParaRPr lang="zh-CN" altLang="en-US"/>
              </a:p>
            </p:txBody>
          </p:sp>
        </mc:Choice>
        <mc:Fallback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1A4151AA-08E5-F25A-CFF5-76D294790A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3" y="1873637"/>
                <a:ext cx="6912769" cy="1914114"/>
              </a:xfrm>
              <a:prstGeom prst="rect">
                <a:avLst/>
              </a:prstGeom>
              <a:blipFill>
                <a:blip r:embed="rId7"/>
                <a:stretch>
                  <a:fillRect l="-1323" r="0" b="-63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61883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5896" y="2211712"/>
            <a:ext cx="5256584" cy="1795309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-1" y="699544"/>
            <a:ext cx="81359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 anchor="ctr"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4.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袋小麦称后记录如图所示（单位：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>
              <a:solidFill>
                <a:schemeClr val="tx1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5497" y="1076732"/>
            <a:ext cx="8928992" cy="1667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 anchor="ctr"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）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袋小麦一共多少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？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）如果每袋小麦以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90 kg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为标准，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袋小麦总计超过多少千克或不足多少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？</a:t>
            </a:r>
            <a:endParaRPr lang="zh-CN" altLang="en-US" sz="2400" b="1">
              <a:solidFill>
                <a:schemeClr val="tx1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971602" y="4195294"/>
            <a:ext cx="1800200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知什么？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3779914" y="4195294"/>
            <a:ext cx="1800200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求什么？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6480214" y="4195294"/>
            <a:ext cx="1800200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怎么求？</a:t>
            </a:r>
          </a:p>
        </p:txBody>
      </p:sp>
    </p:spTree>
    <p:extLst>
      <p:ext uri="{BB962C8B-B14F-4D97-AF65-F5344CB8AC3E}">
        <p14:creationId xmlns:p14="http://schemas.microsoft.com/office/powerpoint/2010/main" val="1275969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3120404"/>
            <a:ext cx="5256584" cy="1795309"/>
          </a:xfrm>
          <a:prstGeom prst="rect">
            <a:avLst/>
          </a:prstGeom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17713" y="769919"/>
            <a:ext cx="54006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解法</a:t>
            </a:r>
            <a:r>
              <a:rPr lang="zh-CN" altLang="zh-CN" sz="24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先计算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袋小麦的总重量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81860" y="1231582"/>
            <a:ext cx="8038612" cy="55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91+91+91.5+89+91.2+91.3+88.7+88.8+91.8+91.1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905.4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44750" y="1807832"/>
            <a:ext cx="44053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再计算总计超过多少千克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436658" y="2256707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905.4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90×10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5.4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17713" y="2645501"/>
            <a:ext cx="8546777" cy="55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袋小麦总计超过标准重量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5.4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千克，总重量是</a:t>
            </a:r>
            <a:r>
              <a:rPr lang="zh-CN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905.4</a:t>
            </a:r>
            <a:r>
              <a:rPr lang="zh-CN" altLang="en-US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千克</a:t>
            </a:r>
            <a:r>
              <a:rPr lang="en-US" altLang="zh-CN" sz="24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zh-CN" sz="240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96636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44476" y="658306"/>
            <a:ext cx="8737600" cy="132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0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解法</a:t>
            </a:r>
            <a:r>
              <a:rPr lang="zh-CN" altLang="zh-CN" sz="20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0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每袋小麦超过标准重量的千克数记作正数，不足的千克数记作负数，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袋小麦对应的数为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+1.5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+1.2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+1.3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1.3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1.2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+1.8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+1.1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715964" y="1801498"/>
            <a:ext cx="7469187" cy="481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1+1+1.5+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+1.2+1.3+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1.3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1.2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+1.8+1.1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67544" y="2118556"/>
            <a:ext cx="8782050" cy="94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[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)]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[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1.2+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1.2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)]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[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1.3+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1.3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)]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itchFamily="2" charset="-122"/>
              </a:rPr>
              <a:t>(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1+1.5+1.8+1.1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5.4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11560" y="2931790"/>
            <a:ext cx="3382962" cy="49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90×10+5.4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905.4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（千克）</a:t>
            </a:r>
            <a:endParaRPr lang="zh-CN" altLang="zh-CN" sz="200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67546" y="3363838"/>
            <a:ext cx="8461375" cy="49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袋小麦总计超过标准重量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5.4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千克，总重量是</a:t>
            </a:r>
            <a:r>
              <a:rPr lang="zh-CN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905.4</a:t>
            </a:r>
            <a:r>
              <a:rPr lang="zh-CN" altLang="en-US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千克</a:t>
            </a:r>
            <a:r>
              <a:rPr lang="en-US" altLang="zh-CN" sz="200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zh-CN" sz="200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8570" y="3568520"/>
            <a:ext cx="4249934" cy="145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7525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F9E0F19-7EA7-64F7-FF39-E39922AE087F}"/>
              </a:ext>
            </a:extLst>
          </p:cNvPr>
          <p:cNvSpPr txBox="1"/>
          <p:nvPr/>
        </p:nvSpPr>
        <p:spPr>
          <a:xfrm>
            <a:off x="49999" y="627534"/>
            <a:ext cx="90289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有一批食品罐头，标准质量为每听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454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克，现抽取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听样品进行检测，结果如下表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单位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).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6FB913D-A782-766F-6854-A97BBECA80D1}"/>
              </a:ext>
            </a:extLst>
          </p:cNvPr>
          <p:cNvSpPr txBox="1"/>
          <p:nvPr/>
        </p:nvSpPr>
        <p:spPr>
          <a:xfrm>
            <a:off x="539552" y="2836124"/>
            <a:ext cx="48873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sz="2400"/>
              <a:t>这10听罐头的总质量是多少?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61AEC3E-D647-89CF-6C50-F480D01C5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106" y="1458531"/>
            <a:ext cx="6984776" cy="140685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6937987C-2825-4099-AFF4-3D3D1999F7A7}"/>
              </a:ext>
            </a:extLst>
          </p:cNvPr>
          <p:cNvSpPr txBox="1"/>
          <p:nvPr/>
        </p:nvSpPr>
        <p:spPr>
          <a:xfrm>
            <a:off x="284312" y="3684970"/>
            <a:ext cx="88274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b="1">
                <a:solidFill>
                  <a:srgbClr val="C00000"/>
                </a:solidFill>
              </a:rPr>
              <a:t>解法1:444+459+454+459+454+454+449+454+459+464=4550(克)</a:t>
            </a:r>
          </a:p>
        </p:txBody>
      </p:sp>
    </p:spTree>
    <p:extLst>
      <p:ext uri="{BB962C8B-B14F-4D97-AF65-F5344CB8AC3E}">
        <p14:creationId xmlns:p14="http://schemas.microsoft.com/office/powerpoint/2010/main" val="18420530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F9E0F19-7EA7-64F7-FF39-E39922AE087F}"/>
              </a:ext>
            </a:extLst>
          </p:cNvPr>
          <p:cNvSpPr txBox="1"/>
          <p:nvPr/>
        </p:nvSpPr>
        <p:spPr>
          <a:xfrm>
            <a:off x="49999" y="627534"/>
            <a:ext cx="90289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有一批食品罐头，标准质量为每听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454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克，现抽取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听样品进行检测，结果如下表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单位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).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6FB913D-A782-766F-6854-A97BBECA80D1}"/>
              </a:ext>
            </a:extLst>
          </p:cNvPr>
          <p:cNvSpPr txBox="1"/>
          <p:nvPr/>
        </p:nvSpPr>
        <p:spPr>
          <a:xfrm>
            <a:off x="539552" y="2836124"/>
            <a:ext cx="48873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sz="2400"/>
              <a:t>这10听罐头的总质量是多少?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937987C-2825-4099-AFF4-3D3D1999F7A7}"/>
              </a:ext>
            </a:extLst>
          </p:cNvPr>
          <p:cNvSpPr txBox="1"/>
          <p:nvPr/>
        </p:nvSpPr>
        <p:spPr>
          <a:xfrm>
            <a:off x="284312" y="3684970"/>
            <a:ext cx="88274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b="1">
                <a:solidFill>
                  <a:srgbClr val="0000FF"/>
                </a:solidFill>
              </a:rPr>
              <a:t>解法1:</a:t>
            </a:r>
            <a:r>
              <a:rPr lang="zh-CN" altLang="en-US" b="1">
                <a:solidFill>
                  <a:srgbClr val="C00000"/>
                </a:solidFill>
              </a:rPr>
              <a:t>444+459+454+459+454+454+449+454+459+464=4550(克)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C4D9C48-8A45-A7AE-E0FD-63D199A5E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346" y="1436226"/>
            <a:ext cx="7236296" cy="142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931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499DCCCF-552A-6BED-0B7E-D5BAAE78D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346" y="1436226"/>
            <a:ext cx="7236296" cy="142220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CF9E0F19-7EA7-64F7-FF39-E39922AE087F}"/>
              </a:ext>
            </a:extLst>
          </p:cNvPr>
          <p:cNvSpPr txBox="1"/>
          <p:nvPr/>
        </p:nvSpPr>
        <p:spPr>
          <a:xfrm>
            <a:off x="49999" y="627534"/>
            <a:ext cx="90289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有一批食品罐头，标准质量为每听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454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克，现抽取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听样品进行检测，结果如下表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单位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克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).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6FB913D-A782-766F-6854-A97BBECA80D1}"/>
              </a:ext>
            </a:extLst>
          </p:cNvPr>
          <p:cNvSpPr txBox="1"/>
          <p:nvPr/>
        </p:nvSpPr>
        <p:spPr>
          <a:xfrm>
            <a:off x="539552" y="2836124"/>
            <a:ext cx="48873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sz="2400"/>
              <a:t>这10听罐头的总质量是多少?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937987C-2825-4099-AFF4-3D3D1999F7A7}"/>
              </a:ext>
            </a:extLst>
          </p:cNvPr>
          <p:cNvSpPr txBox="1"/>
          <p:nvPr/>
        </p:nvSpPr>
        <p:spPr>
          <a:xfrm>
            <a:off x="251520" y="3147814"/>
            <a:ext cx="8827470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0000FF"/>
                </a:solidFill>
              </a:rPr>
              <a:t>解法</a:t>
            </a:r>
            <a:r>
              <a:rPr lang="en-US" altLang="zh-CN" b="1">
                <a:solidFill>
                  <a:srgbClr val="0000FF"/>
                </a:solidFill>
              </a:rPr>
              <a:t>2</a:t>
            </a:r>
            <a:r>
              <a:rPr lang="zh-CN" altLang="en-US" b="1">
                <a:solidFill>
                  <a:srgbClr val="0000FF"/>
                </a:solidFill>
              </a:rPr>
              <a:t>:</a:t>
            </a:r>
            <a:r>
              <a:rPr lang="zh-CN" altLang="en-US" b="1">
                <a:solidFill>
                  <a:srgbClr val="C00000"/>
                </a:solidFill>
              </a:rPr>
              <a:t>这</a:t>
            </a:r>
            <a:r>
              <a:rPr lang="en-US" altLang="zh-CN" b="1">
                <a:solidFill>
                  <a:srgbClr val="C00000"/>
                </a:solidFill>
              </a:rPr>
              <a:t>10</a:t>
            </a:r>
            <a:r>
              <a:rPr lang="zh-CN" altLang="en-US" b="1">
                <a:solidFill>
                  <a:srgbClr val="C00000"/>
                </a:solidFill>
              </a:rPr>
              <a:t>听罐头与标准质量差值的和为</a:t>
            </a:r>
            <a:endParaRPr lang="en-US" altLang="zh-CN" b="1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b="1">
                <a:solidFill>
                  <a:srgbClr val="C00000"/>
                </a:solidFill>
              </a:rPr>
              <a:t>(-10)+5+0+5+0+0+(-5)+0+5+10=10</a:t>
            </a: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C00000"/>
                </a:solidFill>
              </a:rPr>
              <a:t>因此，这</a:t>
            </a:r>
            <a:r>
              <a:rPr lang="en-US" altLang="zh-CN" b="1">
                <a:solidFill>
                  <a:srgbClr val="C00000"/>
                </a:solidFill>
              </a:rPr>
              <a:t>10</a:t>
            </a:r>
            <a:r>
              <a:rPr lang="zh-CN" altLang="en-US" b="1">
                <a:solidFill>
                  <a:srgbClr val="C00000"/>
                </a:solidFill>
              </a:rPr>
              <a:t>听罐头的总质量为</a:t>
            </a:r>
            <a:r>
              <a:rPr lang="en-US" altLang="zh-CN" b="1">
                <a:solidFill>
                  <a:srgbClr val="C00000"/>
                </a:solidFill>
              </a:rPr>
              <a:t>454×10+10=4540+10=4550(</a:t>
            </a:r>
            <a:r>
              <a:rPr lang="zh-CN" altLang="en-US" b="1">
                <a:solidFill>
                  <a:srgbClr val="C00000"/>
                </a:solidFill>
              </a:rPr>
              <a:t>克</a:t>
            </a:r>
            <a:r>
              <a:rPr lang="en-US" altLang="zh-CN" b="1">
                <a:solidFill>
                  <a:srgbClr val="C00000"/>
                </a:solidFill>
              </a:rPr>
              <a:t>)</a:t>
            </a:r>
            <a:endParaRPr lang="zh-CN" altLang="en-US" b="1">
              <a:solidFill>
                <a:srgbClr val="C0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05DB793-86E0-F473-3257-B04126A475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852" y="1429587"/>
            <a:ext cx="7236296" cy="143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751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9EA99F5-0051-A0F2-EA1D-05B597656F2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512" y="699542"/>
            <a:ext cx="2088232" cy="47218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40A60F7-2E0A-0405-B0F6-4FD51D1E9715}"/>
              </a:ext>
            </a:extLst>
          </p:cNvPr>
          <p:cNvSpPr txBox="1"/>
          <p:nvPr/>
        </p:nvSpPr>
        <p:spPr>
          <a:xfrm>
            <a:off x="3599892" y="566342"/>
            <a:ext cx="20162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填 幻 方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017CC43-93CB-6895-F669-73483CE1EDDD}"/>
              </a:ext>
            </a:extLst>
          </p:cNvPr>
          <p:cNvSpPr txBox="1"/>
          <p:nvPr/>
        </p:nvSpPr>
        <p:spPr>
          <a:xfrm>
            <a:off x="143508" y="1188710"/>
            <a:ext cx="885698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    有人建议向火星发射如下左图的图案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它叫做幻方，其中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个格中的点数分别是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9. 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每一横行、每一竖列以及两条斜对角线上的点数和都是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15. 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如果火星上有智能生物，那么他们可以从这种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"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数学语言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"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了解到地球上也有智能生物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人</a:t>
            </a:r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).</a:t>
            </a:r>
            <a:endParaRPr lang="zh-CN" altLang="en-US" sz="2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6AAB7B3-A56B-48EB-E9BE-31AD9C66AAC3}"/>
              </a:ext>
            </a:extLst>
          </p:cNvPr>
          <p:cNvSpPr txBox="1"/>
          <p:nvPr/>
        </p:nvSpPr>
        <p:spPr>
          <a:xfrm>
            <a:off x="134447" y="2617475"/>
            <a:ext cx="378940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    你能将</a:t>
            </a:r>
            <a:r>
              <a:rPr lang="en-US" altLang="zh-CN"/>
              <a:t>-4</a:t>
            </a:r>
            <a:r>
              <a:rPr lang="zh-CN" altLang="en-US"/>
              <a:t>，</a:t>
            </a:r>
            <a:r>
              <a:rPr lang="en-US" altLang="zh-CN"/>
              <a:t>-3</a:t>
            </a:r>
            <a:r>
              <a:rPr lang="zh-CN" altLang="en-US"/>
              <a:t>，</a:t>
            </a:r>
            <a:r>
              <a:rPr lang="en-US" altLang="zh-CN"/>
              <a:t>-2</a:t>
            </a:r>
            <a:r>
              <a:rPr lang="zh-CN" altLang="en-US"/>
              <a:t>，</a:t>
            </a:r>
            <a:r>
              <a:rPr lang="en-US" altLang="zh-CN"/>
              <a:t>-1</a:t>
            </a:r>
            <a:r>
              <a:rPr lang="zh-CN" altLang="en-US"/>
              <a:t>，</a:t>
            </a:r>
            <a:r>
              <a:rPr lang="en-US" altLang="zh-CN"/>
              <a:t>0</a:t>
            </a:r>
            <a:r>
              <a:rPr lang="zh-CN" altLang="en-US"/>
              <a:t>，</a:t>
            </a:r>
            <a:r>
              <a:rPr lang="en-US" altLang="zh-CN"/>
              <a:t>1</a:t>
            </a:r>
            <a:r>
              <a:rPr lang="zh-CN" altLang="en-US"/>
              <a:t>，</a:t>
            </a:r>
            <a:r>
              <a:rPr lang="en-US" altLang="zh-CN"/>
              <a:t>2</a:t>
            </a:r>
            <a:r>
              <a:rPr lang="zh-CN" altLang="en-US"/>
              <a:t>，</a:t>
            </a:r>
            <a:r>
              <a:rPr lang="en-US" altLang="zh-CN"/>
              <a:t>3</a:t>
            </a:r>
            <a:r>
              <a:rPr lang="zh-CN" altLang="en-US"/>
              <a:t>，</a:t>
            </a:r>
            <a:r>
              <a:rPr lang="en-US" altLang="zh-CN"/>
              <a:t>4</a:t>
            </a:r>
            <a:r>
              <a:rPr lang="zh-CN" altLang="en-US"/>
              <a:t>这</a:t>
            </a:r>
            <a:r>
              <a:rPr lang="en-US" altLang="zh-CN"/>
              <a:t>9</a:t>
            </a:r>
            <a:r>
              <a:rPr lang="zh-CN" altLang="en-US"/>
              <a:t>个数分别填入右图的幻方的</a:t>
            </a:r>
            <a:r>
              <a:rPr lang="en-US" altLang="zh-CN"/>
              <a:t>9</a:t>
            </a:r>
            <a:r>
              <a:rPr lang="zh-CN" altLang="en-US"/>
              <a:t>个空格中，使得处于同一横行、同一竖列、同一斜对角线上的</a:t>
            </a:r>
            <a:r>
              <a:rPr lang="en-US" altLang="zh-CN"/>
              <a:t>3</a:t>
            </a:r>
            <a:r>
              <a:rPr lang="zh-CN" altLang="en-US"/>
              <a:t>个数相加都得</a:t>
            </a:r>
            <a:r>
              <a:rPr lang="en-US" altLang="zh-CN"/>
              <a:t>0</a:t>
            </a:r>
            <a:r>
              <a:rPr lang="zh-CN" altLang="en-US"/>
              <a:t>吗？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9E1F0A2F-2686-76CD-06A1-8127734F5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909" y="2566135"/>
            <a:ext cx="5067583" cy="236544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6B12C519-EB85-8BC5-9F49-127DBAB6F2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7181" y="2595792"/>
            <a:ext cx="2353288" cy="233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63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A12EC794-BE71-0272-0193-6BC14FE2F7FA}"/>
              </a:ext>
            </a:extLst>
          </p:cNvPr>
          <p:cNvSpPr txBox="1"/>
          <p:nvPr/>
        </p:nvSpPr>
        <p:spPr>
          <a:xfrm>
            <a:off x="128949" y="483518"/>
            <a:ext cx="8886100" cy="365292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200000"/>
              </a:lnSpc>
            </a:pPr>
            <a:r>
              <a:rPr lang="en-US" altLang="zh-CN"/>
              <a:t>1.</a:t>
            </a:r>
            <a:r>
              <a:rPr lang="zh-CN" altLang="en-US"/>
              <a:t>有理数中</a:t>
            </a:r>
            <a:r>
              <a:rPr lang="en-US" altLang="zh-CN"/>
              <a:t>,</a:t>
            </a:r>
            <a:r>
              <a:rPr lang="zh-CN" altLang="en-US"/>
              <a:t>所有整数的和等于</a:t>
            </a:r>
            <a:r>
              <a:rPr lang="en-US" altLang="zh-CN"/>
              <a:t>_______.</a:t>
            </a:r>
          </a:p>
          <a:p>
            <a:pPr>
              <a:lnSpc>
                <a:spcPct val="200000"/>
              </a:lnSpc>
            </a:pPr>
            <a:r>
              <a:rPr lang="en-US" altLang="zh-CN"/>
              <a:t>2.(-2)+4+(-6)+8+…+(-98)+100=_______.</a:t>
            </a:r>
          </a:p>
          <a:p>
            <a:pPr>
              <a:lnSpc>
                <a:spcPct val="200000"/>
              </a:lnSpc>
            </a:pPr>
            <a:r>
              <a:rPr lang="en-US" altLang="zh-CN"/>
              <a:t>3.</a:t>
            </a:r>
            <a:r>
              <a:rPr lang="zh-CN" altLang="en-US"/>
              <a:t>一个加数是绝对值等于</a:t>
            </a:r>
            <a:r>
              <a:rPr lang="en-US" altLang="zh-CN"/>
              <a:t>6</a:t>
            </a:r>
            <a:r>
              <a:rPr lang="zh-CN" altLang="en-US"/>
              <a:t>的负有理数，另一个加数是</a:t>
            </a:r>
            <a:r>
              <a:rPr lang="en-US" altLang="zh-CN"/>
              <a:t>-3</a:t>
            </a:r>
            <a:r>
              <a:rPr lang="zh-CN" altLang="en-US"/>
              <a:t>的相反数</a:t>
            </a:r>
            <a:r>
              <a:rPr lang="en-US" altLang="zh-CN"/>
              <a:t>.</a:t>
            </a:r>
            <a:r>
              <a:rPr lang="zh-CN" altLang="en-US"/>
              <a:t>这两个数的和等于</a:t>
            </a:r>
            <a:r>
              <a:rPr lang="en-US" altLang="zh-CN"/>
              <a:t>______.</a:t>
            </a:r>
          </a:p>
          <a:p>
            <a:pPr>
              <a:lnSpc>
                <a:spcPct val="200000"/>
              </a:lnSpc>
            </a:pPr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BCFF62F-D969-3336-7C7D-8638A8267BEA}"/>
              </a:ext>
            </a:extLst>
          </p:cNvPr>
          <p:cNvSpPr txBox="1"/>
          <p:nvPr/>
        </p:nvSpPr>
        <p:spPr>
          <a:xfrm>
            <a:off x="4581464" y="627534"/>
            <a:ext cx="3709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60E3D64-58D6-9462-98D1-8760DAF38C3E}"/>
              </a:ext>
            </a:extLst>
          </p:cNvPr>
          <p:cNvSpPr txBox="1"/>
          <p:nvPr/>
        </p:nvSpPr>
        <p:spPr>
          <a:xfrm>
            <a:off x="4908846" y="1400458"/>
            <a:ext cx="6277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50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1A9E22C-4BA3-5AFE-E541-8DAF899B0804}"/>
              </a:ext>
            </a:extLst>
          </p:cNvPr>
          <p:cNvSpPr txBox="1"/>
          <p:nvPr/>
        </p:nvSpPr>
        <p:spPr>
          <a:xfrm>
            <a:off x="2843808" y="2859782"/>
            <a:ext cx="6277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77784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A12EC794-BE71-0272-0193-6BC14FE2F7FA}"/>
                  </a:ext>
                </a:extLst>
              </p:cNvPr>
              <p:cNvSpPr txBox="1"/>
              <p:nvPr/>
            </p:nvSpPr>
            <p:spPr>
              <a:xfrm>
                <a:off x="128949" y="411510"/>
                <a:ext cx="8886100" cy="45113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pPr>
                  <a:lnSpc>
                    <a:spcPct val="150000"/>
                  </a:lnSpc>
                </a:pPr>
                <a:r>
                  <a:rPr lang="en-US" altLang="zh-CN"/>
                  <a:t>4.</a:t>
                </a:r>
                <a:r>
                  <a:rPr lang="zh-CN" altLang="en-US"/>
                  <a:t>运用加法运算律计算</a:t>
                </a:r>
                <a:r>
                  <a:rPr lang="en-US" altLang="zh-CN"/>
                  <a:t>6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+(-18)+4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+(-6.8)+18+(-3.2)</a:t>
                </a:r>
                <a:r>
                  <a:rPr lang="zh-CN" altLang="en-US"/>
                  <a:t>最适当的是</a:t>
                </a:r>
                <a:r>
                  <a:rPr lang="en-US" altLang="zh-CN"/>
                  <a:t>(   )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/>
                  <a:t>A. (6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+18)+[(-18)+(-6.8)+(-3.2)]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/>
                  <a:t>B. [6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+(-6.8)+4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]+[(-18)+18+(-3.2)]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/>
                  <a:t>C. [6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en-US" altLang="zh-CN"/>
                  <a:t>+(-18)]+[4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en-US" altLang="zh-CN"/>
                  <a:t>+(-6.8)]+[18+(-3.2)]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/>
                  <a:t>D. (6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en-US" altLang="zh-CN"/>
                  <a:t>+4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en-US" altLang="zh-CN"/>
                  <a:t>)+[18+(-18)]+[(-6.8)+(-3.2)]</a:t>
                </a:r>
                <a:endParaRPr lang="zh-CN" altLang="en-US"/>
              </a:p>
            </p:txBody>
          </p:sp>
        </mc:Choice>
        <mc:Fallback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A12EC794-BE71-0272-0193-6BC14FE2F7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49" y="411510"/>
                <a:ext cx="8886100" cy="4511300"/>
              </a:xfrm>
              <a:prstGeom prst="rect">
                <a:avLst/>
              </a:prstGeom>
              <a:blipFill>
                <a:blip r:embed="rId3"/>
                <a:stretch>
                  <a:fillRect l="-1029" r="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>
            <a:extLst>
              <a:ext uri="{FF2B5EF4-FFF2-40B4-BE49-F238E27FC236}">
                <a16:creationId xmlns:a16="http://schemas.microsoft.com/office/drawing/2014/main" id="{90DB8C50-F032-C25F-4EAE-45D816D1FBD8}"/>
              </a:ext>
            </a:extLst>
          </p:cNvPr>
          <p:cNvSpPr txBox="1"/>
          <p:nvPr/>
        </p:nvSpPr>
        <p:spPr>
          <a:xfrm>
            <a:off x="744690" y="1258028"/>
            <a:ext cx="5578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14855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663983C6-A66F-84D7-3AAC-F860F83F322C}"/>
              </a:ext>
            </a:extLst>
          </p:cNvPr>
          <p:cNvSpPr txBox="1"/>
          <p:nvPr/>
        </p:nvSpPr>
        <p:spPr>
          <a:xfrm>
            <a:off x="107504" y="627534"/>
            <a:ext cx="89289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5.</a:t>
            </a:r>
            <a:r>
              <a:rPr lang="zh-CN" altLang="en-US"/>
              <a:t>某村共有</a:t>
            </a:r>
            <a:r>
              <a:rPr lang="en-US" altLang="zh-CN"/>
              <a:t>6</a:t>
            </a:r>
            <a:r>
              <a:rPr lang="zh-CN" altLang="en-US"/>
              <a:t>块小麦实验田，每块实验田今年的收成与去年相比情况如下</a:t>
            </a:r>
            <a:r>
              <a:rPr lang="en-US" altLang="zh-CN"/>
              <a:t>(</a:t>
            </a:r>
            <a:r>
              <a:rPr lang="zh-CN" altLang="en-US"/>
              <a:t>增产为正，减产为负</a:t>
            </a:r>
            <a:r>
              <a:rPr lang="en-US" altLang="zh-CN"/>
              <a:t>)</a:t>
            </a:r>
            <a:r>
              <a:rPr lang="zh-CN" altLang="en-US"/>
              <a:t>：</a:t>
            </a:r>
            <a:r>
              <a:rPr lang="en-US" altLang="zh-CN"/>
              <a:t>55</a:t>
            </a:r>
            <a:r>
              <a:rPr lang="zh-CN" altLang="en-US"/>
              <a:t>千克，</a:t>
            </a:r>
            <a:r>
              <a:rPr lang="en-US" altLang="zh-CN"/>
              <a:t>-40</a:t>
            </a:r>
            <a:r>
              <a:rPr lang="zh-CN" altLang="en-US"/>
              <a:t>千克，</a:t>
            </a:r>
            <a:r>
              <a:rPr lang="en-US" altLang="zh-CN"/>
              <a:t>10</a:t>
            </a:r>
            <a:r>
              <a:rPr lang="zh-CN" altLang="en-US"/>
              <a:t>千克，</a:t>
            </a:r>
            <a:r>
              <a:rPr lang="en-US" altLang="zh-CN"/>
              <a:t>-16</a:t>
            </a:r>
            <a:r>
              <a:rPr lang="zh-CN" altLang="en-US"/>
              <a:t>千克，</a:t>
            </a:r>
            <a:r>
              <a:rPr lang="en-US" altLang="zh-CN"/>
              <a:t>27</a:t>
            </a:r>
            <a:r>
              <a:rPr lang="zh-CN" altLang="en-US"/>
              <a:t>千克，</a:t>
            </a:r>
            <a:r>
              <a:rPr lang="en-US" altLang="zh-CN"/>
              <a:t>-5</a:t>
            </a:r>
            <a:r>
              <a:rPr lang="zh-CN" altLang="en-US"/>
              <a:t>千克</a:t>
            </a:r>
            <a:r>
              <a:rPr lang="en-US" altLang="zh-CN"/>
              <a:t>.</a:t>
            </a:r>
            <a:r>
              <a:rPr lang="zh-CN" altLang="en-US"/>
              <a:t>今年的小麦总产量与去年相比情况如何</a:t>
            </a:r>
            <a:r>
              <a:rPr lang="en-US" altLang="zh-CN"/>
              <a:t>?</a:t>
            </a:r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83EC7FA-4D5A-AAA8-B9D2-D77D775BD0F2}"/>
              </a:ext>
            </a:extLst>
          </p:cNvPr>
          <p:cNvSpPr txBox="1"/>
          <p:nvPr/>
        </p:nvSpPr>
        <p:spPr>
          <a:xfrm>
            <a:off x="467544" y="1927758"/>
            <a:ext cx="7992888" cy="277576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C00000"/>
                </a:solidFill>
              </a:rPr>
              <a:t>解: 55+(-40)+10+(-16)+27+(-5)</a:t>
            </a:r>
            <a:endParaRPr lang="en-US" altLang="zh-CN" b="1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C00000"/>
                </a:solidFill>
              </a:rPr>
              <a:t>=55+10+27+[(-40)+(-16)+(-5)]</a:t>
            </a:r>
            <a:endParaRPr lang="en-US" altLang="zh-CN" b="1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C00000"/>
                </a:solidFill>
              </a:rPr>
              <a:t>=92+(-61)</a:t>
            </a:r>
            <a:endParaRPr lang="en-US" altLang="zh-CN" b="1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C00000"/>
                </a:solidFill>
              </a:rPr>
              <a:t>=31(千克)</a:t>
            </a:r>
            <a:endParaRPr lang="en-US" altLang="zh-CN" b="1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C00000"/>
                </a:solidFill>
              </a:rPr>
              <a:t>答:今年的小麦总产量比去年增产了31千克.</a:t>
            </a:r>
          </a:p>
        </p:txBody>
      </p:sp>
    </p:spTree>
    <p:extLst>
      <p:ext uri="{BB962C8B-B14F-4D97-AF65-F5344CB8AC3E}">
        <p14:creationId xmlns:p14="http://schemas.microsoft.com/office/powerpoint/2010/main" val="42543351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DA96252-9342-EC4B-AF23-809AF832D68C}"/>
              </a:ext>
            </a:extLst>
          </p:cNvPr>
          <p:cNvSpPr txBox="1"/>
          <p:nvPr/>
        </p:nvSpPr>
        <p:spPr>
          <a:xfrm>
            <a:off x="107504" y="555526"/>
            <a:ext cx="892899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0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6.</a:t>
            </a:r>
            <a:r>
              <a:rPr lang="zh-CN" altLang="en-US"/>
              <a:t>某日小明在一条南北方向的公路上跑步，他从</a:t>
            </a:r>
            <a:r>
              <a:rPr lang="en-US" altLang="zh-CN"/>
              <a:t>A</a:t>
            </a:r>
            <a:r>
              <a:rPr lang="zh-CN" altLang="en-US"/>
              <a:t>地出发</a:t>
            </a:r>
            <a:r>
              <a:rPr lang="en-US" altLang="zh-CN"/>
              <a:t>,</a:t>
            </a:r>
            <a:r>
              <a:rPr lang="zh-CN" altLang="en-US"/>
              <a:t>每隔</a:t>
            </a:r>
            <a:r>
              <a:rPr lang="en-US" altLang="zh-CN"/>
              <a:t>10</a:t>
            </a:r>
            <a:r>
              <a:rPr lang="zh-CN" altLang="en-US"/>
              <a:t>分钟记录下自己的跑步情况</a:t>
            </a:r>
            <a:r>
              <a:rPr lang="en-US" altLang="zh-CN"/>
              <a:t>(</a:t>
            </a:r>
            <a:r>
              <a:rPr lang="zh-CN" altLang="en-US"/>
              <a:t>向南为正方向，单位</a:t>
            </a:r>
            <a:r>
              <a:rPr lang="en-US" altLang="zh-CN"/>
              <a:t>:</a:t>
            </a:r>
            <a:r>
              <a:rPr lang="zh-CN" altLang="en-US"/>
              <a:t>米</a:t>
            </a:r>
            <a:r>
              <a:rPr lang="en-US" altLang="zh-CN"/>
              <a:t>).</a:t>
            </a:r>
          </a:p>
          <a:p>
            <a:r>
              <a:rPr lang="en-US" altLang="zh-CN"/>
              <a:t>        -1008</a:t>
            </a:r>
            <a:r>
              <a:rPr lang="zh-CN" altLang="en-US"/>
              <a:t>，</a:t>
            </a:r>
            <a:r>
              <a:rPr lang="en-US" altLang="zh-CN"/>
              <a:t>+1100</a:t>
            </a:r>
            <a:r>
              <a:rPr lang="zh-CN" altLang="en-US"/>
              <a:t>，</a:t>
            </a:r>
            <a:r>
              <a:rPr lang="en-US" altLang="zh-CN"/>
              <a:t>-976</a:t>
            </a:r>
            <a:r>
              <a:rPr lang="zh-CN" altLang="en-US"/>
              <a:t>，</a:t>
            </a:r>
            <a:r>
              <a:rPr lang="en-US" altLang="zh-CN"/>
              <a:t>+1010</a:t>
            </a:r>
            <a:r>
              <a:rPr lang="zh-CN" altLang="en-US"/>
              <a:t>，</a:t>
            </a:r>
            <a:r>
              <a:rPr lang="en-US" altLang="zh-CN"/>
              <a:t>-827</a:t>
            </a:r>
            <a:r>
              <a:rPr lang="zh-CN" altLang="en-US"/>
              <a:t>，</a:t>
            </a:r>
            <a:r>
              <a:rPr lang="en-US" altLang="zh-CN"/>
              <a:t>946</a:t>
            </a:r>
          </a:p>
          <a:p>
            <a:r>
              <a:rPr lang="en-US" altLang="zh-CN"/>
              <a:t>1</a:t>
            </a:r>
            <a:r>
              <a:rPr lang="zh-CN" altLang="en-US"/>
              <a:t>小时后他停下来休息，此时他在</a:t>
            </a:r>
            <a:r>
              <a:rPr lang="en-US" altLang="zh-CN"/>
              <a:t>A</a:t>
            </a:r>
            <a:r>
              <a:rPr lang="zh-CN" altLang="en-US"/>
              <a:t>地的什么方向</a:t>
            </a:r>
            <a:r>
              <a:rPr lang="en-US" altLang="zh-CN"/>
              <a:t>?</a:t>
            </a:r>
            <a:r>
              <a:rPr lang="zh-CN" altLang="en-US"/>
              <a:t>距</a:t>
            </a:r>
            <a:r>
              <a:rPr lang="en-US" altLang="zh-CN"/>
              <a:t>A</a:t>
            </a:r>
            <a:r>
              <a:rPr lang="zh-CN" altLang="en-US"/>
              <a:t>地多远</a:t>
            </a:r>
            <a:r>
              <a:rPr lang="en-US" altLang="zh-CN"/>
              <a:t>?</a:t>
            </a:r>
            <a:r>
              <a:rPr lang="zh-CN" altLang="en-US"/>
              <a:t>小明共跑了多少米</a:t>
            </a:r>
            <a:r>
              <a:rPr lang="en-US" altLang="zh-CN"/>
              <a:t>?</a:t>
            </a:r>
            <a:endParaRPr lang="zh-CN" altLang="en-US"/>
          </a:p>
        </p:txBody>
      </p:sp>
      <mc:AlternateContent>
        <mc:Choice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E1D556C1-AF41-FF40-11CF-B261D3FF8C13}"/>
                  </a:ext>
                </a:extLst>
              </p:cNvPr>
              <p:cNvSpPr txBox="1"/>
              <p:nvPr/>
            </p:nvSpPr>
            <p:spPr>
              <a:xfrm>
                <a:off x="431540" y="2494518"/>
                <a:ext cx="8280920" cy="16677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00000"/>
                  </a:lnSpc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pPr>
                  <a:lnSpc>
                    <a:spcPct val="150000"/>
                  </a:lnSpc>
                </a:pPr>
                <a:r>
                  <a:rPr lang="zh-CN" altLang="en-US">
                    <a:solidFill>
                      <a:srgbClr val="C00000"/>
                    </a:solidFill>
                  </a:rPr>
                  <a:t>解:(-1008)+1100+(-976)+1010+(-827)+946=245(米)</a:t>
                </a:r>
                <a:endParaRPr lang="en-US" altLang="zh-CN">
                  <a:solidFill>
                    <a:srgbClr val="C0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zh-CN" altLang="en-US">
                              <a:solidFill>
                                <a:srgbClr val="C00000"/>
                              </a:solidFill>
                            </a:rPr>
                            <m:t>−1008</m:t>
                          </m:r>
                        </m:e>
                      </m:d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zh-CN" altLang="en-US">
                              <a:solidFill>
                                <a:srgbClr val="C00000"/>
                              </a:solidFill>
                            </a:rPr>
                            <m:t>1100</m:t>
                          </m:r>
                        </m:e>
                      </m:d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zh-CN" altLang="en-US">
                              <a:solidFill>
                                <a:srgbClr val="C00000"/>
                              </a:solidFill>
                            </a:rPr>
                            <m:t>−976</m:t>
                          </m:r>
                        </m:e>
                      </m:d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zh-CN" altLang="en-US">
                              <a:solidFill>
                                <a:srgbClr val="C00000"/>
                              </a:solidFill>
                            </a:rPr>
                            <m:t>1010</m:t>
                          </m:r>
                        </m:e>
                      </m:d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zh-CN" altLang="en-US">
                              <a:solidFill>
                                <a:srgbClr val="C00000"/>
                              </a:solidFill>
                            </a:rPr>
                            <m:t>827</m:t>
                          </m:r>
                        </m:e>
                      </m:d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zh-CN" altLang="en-US">
                              <a:solidFill>
                                <a:srgbClr val="C00000"/>
                              </a:solidFill>
                            </a:rPr>
                            <m:t>946</m:t>
                          </m:r>
                        </m:e>
                      </m:d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=5867(米)</a:t>
                </a:r>
                <a:endParaRPr lang="en-US" altLang="zh-CN">
                  <a:solidFill>
                    <a:srgbClr val="C0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>
                    <a:solidFill>
                      <a:srgbClr val="C00000"/>
                    </a:solidFill>
                  </a:rPr>
                  <a:t>答:小明在A地的南边，距A地245米，小明共跑了5867米.</a:t>
                </a:r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E1D556C1-AF41-FF40-11CF-B261D3FF8C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540" y="2494518"/>
                <a:ext cx="8280920" cy="1667764"/>
              </a:xfrm>
              <a:prstGeom prst="rect">
                <a:avLst/>
              </a:prstGeom>
              <a:blipFill>
                <a:blip r:embed="rId2"/>
                <a:stretch>
                  <a:fillRect l="-1178" r="0" b="-729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8797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C948D78B-4095-8DDC-0F52-5ACC2729E102}"/>
              </a:ext>
            </a:extLst>
          </p:cNvPr>
          <p:cNvSpPr txBox="1"/>
          <p:nvPr/>
        </p:nvSpPr>
        <p:spPr>
          <a:xfrm>
            <a:off x="107504" y="627534"/>
            <a:ext cx="89289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/>
              <a:t>7.</a:t>
            </a:r>
            <a:r>
              <a:rPr lang="zh-CN" altLang="en-US"/>
              <a:t>分别在下图圆圈内填上彼此都不相等的数，使得每条线上的三个数之和为零</a:t>
            </a:r>
            <a:r>
              <a:rPr lang="en-US" altLang="zh-CN"/>
              <a:t>.</a:t>
            </a:r>
            <a:r>
              <a:rPr lang="zh-CN" altLang="en-US"/>
              <a:t>你有几种填法</a:t>
            </a:r>
            <a:r>
              <a:rPr lang="en-US" altLang="zh-CN"/>
              <a:t>?</a:t>
            </a:r>
            <a:endParaRPr lang="zh-CN" altLang="en-US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4E6349A7-BFF4-517A-D988-1B38C3CEE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785" y="1447645"/>
            <a:ext cx="4206430" cy="356149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97187CE-6B12-2D84-9B15-A263339DB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950" y="1527481"/>
            <a:ext cx="4060100" cy="348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14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41781375-FF43-01BA-B4D3-D81B5C747D97}"/>
              </a:ext>
            </a:extLst>
          </p:cNvPr>
          <p:cNvSpPr txBox="1"/>
          <p:nvPr/>
        </p:nvSpPr>
        <p:spPr>
          <a:xfrm>
            <a:off x="179512" y="699542"/>
            <a:ext cx="87849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0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8.</a:t>
            </a:r>
            <a:r>
              <a:rPr lang="zh-CN" altLang="en-US"/>
              <a:t>把</a:t>
            </a:r>
            <a:r>
              <a:rPr lang="en-US" altLang="zh-CN"/>
              <a:t>-5</a:t>
            </a:r>
            <a:r>
              <a:rPr lang="zh-CN" altLang="en-US"/>
              <a:t>，</a:t>
            </a:r>
            <a:r>
              <a:rPr lang="en-US" altLang="zh-CN"/>
              <a:t>-4</a:t>
            </a:r>
            <a:r>
              <a:rPr lang="zh-CN" altLang="en-US"/>
              <a:t>，</a:t>
            </a:r>
            <a:r>
              <a:rPr lang="en-US" altLang="zh-CN"/>
              <a:t>-3</a:t>
            </a:r>
            <a:r>
              <a:rPr lang="zh-CN" altLang="en-US"/>
              <a:t>，</a:t>
            </a:r>
            <a:r>
              <a:rPr lang="en-US" altLang="zh-CN"/>
              <a:t>-2</a:t>
            </a:r>
            <a:r>
              <a:rPr lang="zh-CN" altLang="en-US"/>
              <a:t>，</a:t>
            </a:r>
            <a:r>
              <a:rPr lang="en-US" altLang="zh-CN"/>
              <a:t>-1</a:t>
            </a:r>
            <a:r>
              <a:rPr lang="zh-CN" altLang="en-US"/>
              <a:t>，</a:t>
            </a:r>
            <a:r>
              <a:rPr lang="en-US" altLang="zh-CN"/>
              <a:t>0</a:t>
            </a:r>
            <a:r>
              <a:rPr lang="zh-CN" altLang="en-US"/>
              <a:t>，</a:t>
            </a:r>
            <a:r>
              <a:rPr lang="en-US" altLang="zh-CN"/>
              <a:t>1</a:t>
            </a:r>
            <a:r>
              <a:rPr lang="zh-CN" altLang="en-US"/>
              <a:t>，</a:t>
            </a:r>
            <a:r>
              <a:rPr lang="en-US" altLang="zh-CN"/>
              <a:t>2,3</a:t>
            </a:r>
            <a:r>
              <a:rPr lang="zh-CN" altLang="en-US"/>
              <a:t>这些数填入下图的圆圈中，使得每条直线</a:t>
            </a:r>
            <a:r>
              <a:rPr lang="en-US" altLang="zh-CN"/>
              <a:t>.</a:t>
            </a:r>
            <a:r>
              <a:rPr lang="zh-CN" altLang="en-US"/>
              <a:t>上数字之和相等</a:t>
            </a:r>
            <a:r>
              <a:rPr lang="en-US" altLang="zh-CN"/>
              <a:t>.</a:t>
            </a:r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12FA4DBF-04FA-63E2-F233-328E39056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562537"/>
            <a:ext cx="3528392" cy="334919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FC40F82-5966-DE72-C7B1-049FBEFA81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1544890"/>
            <a:ext cx="3684173" cy="342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778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62819"/>
          <p:cNvSpPr txBox="1">
            <a:spLocks noChangeArrowheads="1"/>
          </p:cNvSpPr>
          <p:nvPr/>
        </p:nvSpPr>
        <p:spPr bwMode="auto">
          <a:xfrm>
            <a:off x="2370305" y="3147816"/>
            <a:ext cx="33178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(a+b)+c=a+(b+c)</a:t>
            </a:r>
          </a:p>
        </p:txBody>
      </p:sp>
      <p:sp>
        <p:nvSpPr>
          <p:cNvPr id="3" name="文本框 4"/>
          <p:cNvSpPr txBox="1">
            <a:spLocks noChangeArrowheads="1"/>
          </p:cNvSpPr>
          <p:nvPr/>
        </p:nvSpPr>
        <p:spPr bwMode="auto">
          <a:xfrm>
            <a:off x="2375754" y="1635648"/>
            <a:ext cx="19355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err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a+b=b+a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43508" y="699542"/>
            <a:ext cx="8856983" cy="100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加法交换律：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在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有理数加法中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，两个数相加，交换加数的位置，和不变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43508" y="2139704"/>
            <a:ext cx="8856983" cy="98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加法结合律：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在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有理数的加法中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，三个数相加，先把前两个数相加，或者先把后两个数相加，和不变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43506" y="1582987"/>
            <a:ext cx="2856499" cy="55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用字母表示为：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53029" y="3068393"/>
            <a:ext cx="2854827" cy="55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6" tIns="45718" rIns="91436" bIns="4571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用字母表示为：</a:t>
            </a:r>
          </a:p>
        </p:txBody>
      </p:sp>
    </p:spTree>
    <p:extLst>
      <p:ext uri="{BB962C8B-B14F-4D97-AF65-F5344CB8AC3E}">
        <p14:creationId xmlns:p14="http://schemas.microsoft.com/office/powerpoint/2010/main" val="85545132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8400" y="11722100"/>
            <a:ext cx="3429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582860194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演示文稿7" id="{9629B64D-0389-4B6B-BBA2-19C142BFF6C7}" vid="{B50640D8-98F9-41BF-AB21-2F89291524F3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(16:9)</PresentationFormat>
  <Paragraphs>127</Paragraphs>
  <Slides>26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8">
      <vt:lpstr>Arial</vt:lpstr>
      <vt:lpstr>微软雅黑</vt:lpstr>
      <vt:lpstr>华文行楷</vt:lpstr>
      <vt:lpstr>等线 Light</vt:lpstr>
      <vt:lpstr>等线</vt:lpstr>
      <vt:lpstr>宋体</vt:lpstr>
      <vt:lpstr>Calibri</vt:lpstr>
      <vt:lpstr>隶书</vt:lpstr>
      <vt:lpstr>Times New Roman</vt:lpstr>
      <vt:lpstr>黑体</vt:lpstr>
      <vt:lpstr>Wingdings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2022-05-31T11:57:24.450</cp:lastPrinted>
  <dcterms:created xsi:type="dcterms:W3CDTF">2022-05-31T11:57:24Z</dcterms:created>
  <dcterms:modified xsi:type="dcterms:W3CDTF">2022-05-31T03:57:25Z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