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273" r:id="rId4"/>
    <p:sldId id="278" r:id="rId5"/>
    <p:sldId id="275" r:id="rId6"/>
    <p:sldId id="274" r:id="rId7"/>
    <p:sldId id="276" r:id="rId8"/>
    <p:sldId id="277" r:id="rId9"/>
    <p:sldId id="262" r:id="rId10"/>
    <p:sldId id="272" r:id="rId11"/>
    <p:sldId id="265" r:id="rId12"/>
    <p:sldId id="267" r:id="rId13"/>
    <p:sldId id="268" r:id="rId14"/>
    <p:sldId id="282" r:id="rId15"/>
    <p:sldId id="280" r:id="rId16"/>
    <p:sldId id="258" r:id="rId17"/>
    <p:sldId id="279" r:id="rId18"/>
    <p:sldId id="257" r:id="rId19"/>
    <p:sldId id="269" r:id="rId20"/>
    <p:sldId id="270" r:id="rId21"/>
    <p:sldId id="271" r:id="rId22"/>
    <p:sldId id="281" r:id="rId23"/>
    <p:sldId id="260" r:id="rId24"/>
    <p:sldId id="261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07" autoAdjust="0"/>
  </p:normalViewPr>
  <p:slideViewPr>
    <p:cSldViewPr snapToGrid="0">
      <p:cViewPr varScale="1">
        <p:scale>
          <a:sx n="61" d="100"/>
          <a:sy n="61" d="100"/>
        </p:scale>
        <p:origin x="8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8E8FC-142F-473B-9A93-FB07C496AFEB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39EB2-0D20-46DC-8444-5BCF0243BB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90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9EB2-0D20-46DC-8444-5BCF0243BB8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66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缺煤的是底层百姓。</a:t>
            </a:r>
            <a:endParaRPr lang="en-US" altLang="zh-CN" dirty="0"/>
          </a:p>
          <a:p>
            <a:r>
              <a:rPr lang="zh-CN" altLang="en-US" dirty="0"/>
              <a:t>讲述的是一个很残酷的很现实的故事，但作者采用了一个有趣的方式，读完有没有觉得哪里怪怪的？</a:t>
            </a:r>
            <a:r>
              <a:rPr lang="en-US" altLang="zh-CN" dirty="0"/>
              <a:t>——</a:t>
            </a:r>
            <a:r>
              <a:rPr lang="zh-CN" altLang="en-US" dirty="0"/>
              <a:t>桶说飞就飞了；飞翔本是一件美好浪漫的是，却被用来借煤，假如只是要表现出这个主题，完全只需要一个写实版的故事，比如：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C39EB2-0D20-46DC-8444-5BCF0243BB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786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这个故事也深刻，但是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C39EB2-0D20-46DC-8444-5BCF0243BB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9784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消失的是谁？可是我自己看我自己，怎么会是消失？应该</a:t>
            </a:r>
            <a:r>
              <a:rPr lang="en-US" altLang="zh-CN" dirty="0"/>
              <a:t>hi</a:t>
            </a:r>
            <a:r>
              <a:rPr lang="zh-CN" altLang="en-US" dirty="0"/>
              <a:t>地面上的人看我永远消失了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9EB2-0D20-46DC-8444-5BCF0243BB8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316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9EB2-0D20-46DC-8444-5BCF0243BB8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722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9EB2-0D20-46DC-8444-5BCF0243BB8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223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39EB2-0D20-46DC-8444-5BCF0243BB8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75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600FCD-D92D-444D-9C55-5791D61E0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44F741D-1311-4396-8E12-DD8483326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C2CBB9-89B1-4DAD-B0C0-80CD36E1B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8D1CC4-7F92-4FE9-9EA5-99EB052DC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633A740-A0B3-49F9-B89D-6C7F63FF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54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138DAF-5884-4944-9F2A-9AC3C0827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7D2544F-9659-46F8-96F7-09CFE32BB3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281D3A-7F7D-4AA1-9779-629A73582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7C1446-D43A-44D4-8879-95E93DC78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C842F4-04BE-4DE0-9874-685E12C46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4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C65EE-4A51-48E0-A1CA-130C6243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9767861-7521-40C0-B370-39671D092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204570-3C0B-4F9F-8627-C7BA9633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113C923-ABAF-4087-8D7C-C3F46603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37CC5F-0618-440B-8982-EAA4903B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07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EF9718-364B-4053-B015-3AC40C9D7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7A75E5-5FEA-491C-A3FB-291D5A7BD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2EBD859-3333-48ED-A549-7F229DADA8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46BB4C6-AA4E-4682-B18B-61ACE6A51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D34C460-542D-4CDA-AF4D-69DF0B106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F4C176A-A023-400D-86CD-1D9C0CAE2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19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FC6ADE-820A-430F-A3DF-01497EE97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133E7EB-008E-47AB-9F1A-235DD150F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6B5851-2165-490D-9E6A-E965840BD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7F55664-7D99-4D0D-8DA9-A933FCC7C7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BA19600-C5F0-4A33-878B-1D267496A7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2BE1C20-BFA2-4FE8-B3DF-53BC99423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1ED4183-1487-4412-8F1B-4AFEC5A7D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2E2F6B0-9C6F-4F6E-9C4E-0B6D1ABD5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78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D435BC-B844-4B66-A8DE-5FC6594F3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668524A-3CF3-472B-8314-E44DA59ED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3431DA3-DEE6-4244-90BD-01903E90C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2641854-615B-48F8-B802-4A254E539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39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DA0BB18-7381-49D7-9571-8544A82F4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19304BC-DDF3-463D-B8BC-595C64E50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C18D503-35B9-4354-A722-898478B3D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57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A7EABF-9907-443D-A4B6-8A1EFC2EA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6719F3-1EA5-4307-B36C-FFAAA2086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8C1BC6-CC82-492E-A54A-FE34C7D3D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C9484C-6AA1-47F8-B423-BBCAB528E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BCA39D2-CEA4-4A1C-9D3E-C708BF197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288247B-2FB5-487D-968E-A0E33052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05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F54642-C6AF-42B4-AE14-759713608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62141B0-863B-4529-B98D-96E7BC1C33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B6BC97F-1E7E-498F-B585-535F4F02BC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4B62B5F-58F3-4EFB-8DF3-D4552BEE9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43EA035-074C-4FA9-971B-AFBA85DD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C23969E-37EF-4550-B2BB-5EEDAFD1D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60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69E3FB-8F48-4351-B854-4425E3F94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C654FA8-D848-4A4D-9984-73A6CAD3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869997-1D30-4A58-BB08-92B6DB305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B4B2C9-B903-4E77-8AE2-7ED42BE28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CD417F-B0CC-4A2C-A525-A35CC9EA7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55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7F55A80-F965-44CC-9671-BD81793D4F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ABD7A93-709A-4090-9608-669B94FAB9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DAA781-7C9A-4BC3-9BCC-C45696945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3E5F84-1BA7-453F-B050-45D43D8D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CD812D-3D49-4540-A5AE-63197C2B8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7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F6F97A4-4DB2-4C7C-B186-C290555B7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56361C9-8EA3-4A32-A1DC-6E9AC3620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8FBED1-AFBF-42D7-A088-D705EF8DE9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0A32B-B2AC-4011-AD56-E596DD86244C}" type="datetimeFigureOut">
              <a:rPr lang="zh-CN" altLang="en-US" smtClean="0"/>
              <a:t>2021/6/23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250A728-7596-437D-8277-8631053626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F04496-7C43-4678-963F-E328B26116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2B7EB-D498-4EA8-BF00-BBC44A372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03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B1EAF01-2817-4D8E-850C-86FB254C1946}"/>
              </a:ext>
            </a:extLst>
          </p:cNvPr>
          <p:cNvSpPr txBox="1"/>
          <p:nvPr/>
        </p:nvSpPr>
        <p:spPr>
          <a:xfrm>
            <a:off x="3947711" y="1619480"/>
            <a:ext cx="4296578" cy="250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骑桶者</a:t>
            </a:r>
            <a:endParaRPr lang="en-US" altLang="zh-CN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奥地利</a:t>
            </a:r>
            <a:r>
              <a:rPr lang="en-US" altLang="zh-CN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卡夫卡</a:t>
            </a:r>
          </a:p>
        </p:txBody>
      </p:sp>
    </p:spTree>
    <p:extLst>
      <p:ext uri="{BB962C8B-B14F-4D97-AF65-F5344CB8AC3E}">
        <p14:creationId xmlns:p14="http://schemas.microsoft.com/office/powerpoint/2010/main" val="39661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87561BD-B670-436A-BC7C-15B8A9DB1F18}"/>
              </a:ext>
            </a:extLst>
          </p:cNvPr>
          <p:cNvSpPr/>
          <p:nvPr/>
        </p:nvSpPr>
        <p:spPr>
          <a:xfrm>
            <a:off x="320040" y="266258"/>
            <a:ext cx="11551920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十诫：</a:t>
            </a:r>
            <a:endParaRPr lang="en-US" altLang="zh-CN" sz="2800" b="1" dirty="0">
              <a:solidFill>
                <a:srgbClr val="333333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en-US" altLang="zh-CN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圣经</a:t>
            </a:r>
            <a:r>
              <a:rPr lang="en-US" altLang="zh-CN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记载的上帝（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天主</a:t>
            </a: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）借由以色列的先知和众部族首领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摩西</a:t>
            </a: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（梅瑟）向以色列民族颁布的十条规定犹太人奉之为生活的准则，也是最初的</a:t>
            </a:r>
            <a:r>
              <a:rPr lang="zh-CN" altLang="en-US" sz="2800" b="1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法律条文。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5C88286-BC70-4855-B308-9C8D81452356}"/>
              </a:ext>
            </a:extLst>
          </p:cNvPr>
          <p:cNvSpPr txBox="1"/>
          <p:nvPr/>
        </p:nvSpPr>
        <p:spPr>
          <a:xfrm>
            <a:off x="448837" y="3373881"/>
            <a:ext cx="5461309" cy="2328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第一诫 除了我以外，你不可有别的神。（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节）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第二诫 不可为自己雕刻偶像；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第三诫 不可妄称耶和华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—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你神的名；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第四诫 当记念安息日，守为圣日。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第五诫 当孝敬父母。（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12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节）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555CE16-19A8-4C7B-99A6-385753CEF76F}"/>
              </a:ext>
            </a:extLst>
          </p:cNvPr>
          <p:cNvSpPr txBox="1"/>
          <p:nvPr/>
        </p:nvSpPr>
        <p:spPr>
          <a:xfrm>
            <a:off x="6096000" y="3373881"/>
            <a:ext cx="5775960" cy="2790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第六诫 不可杀人。（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13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节）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第七诫 不可奸淫。（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14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节）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第八诫 不可偷盗。（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15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节）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第九诫 不可作假见证陷害人。（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16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节）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第十诫 不可贪邻居的房屋；也不可贪邻居的妻子、仆婢、牛驴，和他一切所有的。</a:t>
            </a:r>
          </a:p>
        </p:txBody>
      </p:sp>
    </p:spTree>
    <p:extLst>
      <p:ext uri="{BB962C8B-B14F-4D97-AF65-F5344CB8AC3E}">
        <p14:creationId xmlns:p14="http://schemas.microsoft.com/office/powerpoint/2010/main" val="5899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C454EB8-3723-4A2F-A1FC-1B5B87C6722D}"/>
              </a:ext>
            </a:extLst>
          </p:cNvPr>
          <p:cNvSpPr/>
          <p:nvPr/>
        </p:nvSpPr>
        <p:spPr>
          <a:xfrm>
            <a:off x="999179" y="1926913"/>
            <a:ext cx="10193641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写作背景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1917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年年初，第一次世界大战时期，是奥匈帝国最艰苦的一个冬天的实况：严重缺煤。</a:t>
            </a:r>
          </a:p>
        </p:txBody>
      </p:sp>
    </p:spTree>
    <p:extLst>
      <p:ext uri="{BB962C8B-B14F-4D97-AF65-F5344CB8AC3E}">
        <p14:creationId xmlns:p14="http://schemas.microsoft.com/office/powerpoint/2010/main" val="29927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C454EB8-3723-4A2F-A1FC-1B5B87C6722D}"/>
              </a:ext>
            </a:extLst>
          </p:cNvPr>
          <p:cNvSpPr/>
          <p:nvPr/>
        </p:nvSpPr>
        <p:spPr>
          <a:xfrm>
            <a:off x="4010044" y="2791325"/>
            <a:ext cx="4171911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一、梳理整篇小说的内容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43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804AD78-C06C-4DAC-91BD-BCCD383D1C3D}"/>
              </a:ext>
            </a:extLst>
          </p:cNvPr>
          <p:cNvSpPr/>
          <p:nvPr/>
        </p:nvSpPr>
        <p:spPr>
          <a:xfrm>
            <a:off x="242086" y="0"/>
            <a:ext cx="11707828" cy="5808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“我”面临怎样的现状？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“煤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全部烧光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了；煤桶空了；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煤铲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没有用了”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“我有了钱，就会给你的。”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“火炉里透着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寒气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；灌得满屋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冰凉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；窗外的树木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呆立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在严霜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“向煤店老板老板要求帮助。可是煤店老板对于我的通常的请求已经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麻木不仁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84C45B-37B7-40A4-A6DA-BF497E2DA75C}"/>
              </a:ext>
            </a:extLst>
          </p:cNvPr>
          <p:cNvSpPr txBox="1"/>
          <p:nvPr/>
        </p:nvSpPr>
        <p:spPr>
          <a:xfrm>
            <a:off x="3097632" y="1296989"/>
            <a:ext cx="2102069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没有煤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13545C0-A455-42A2-A70A-363A0A91AF62}"/>
              </a:ext>
            </a:extLst>
          </p:cNvPr>
          <p:cNvSpPr txBox="1"/>
          <p:nvPr/>
        </p:nvSpPr>
        <p:spPr>
          <a:xfrm>
            <a:off x="3097632" y="3823688"/>
            <a:ext cx="6904949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天气极为寒冷，没有煤，可能会冻死。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880D376-D119-4317-A2A4-343310EBBCBE}"/>
              </a:ext>
            </a:extLst>
          </p:cNvPr>
          <p:cNvSpPr txBox="1"/>
          <p:nvPr/>
        </p:nvSpPr>
        <p:spPr>
          <a:xfrm>
            <a:off x="2642183" y="5161991"/>
            <a:ext cx="5115035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我经常赊煤，求煤无门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B293FC5-1F0E-4BE0-9053-C9A7DF434D71}"/>
              </a:ext>
            </a:extLst>
          </p:cNvPr>
          <p:cNvSpPr txBox="1"/>
          <p:nvPr/>
        </p:nvSpPr>
        <p:spPr>
          <a:xfrm>
            <a:off x="3097632" y="2485385"/>
            <a:ext cx="2102069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没有钱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1F022FF-81A6-4516-B853-9C018D05A018}"/>
              </a:ext>
            </a:extLst>
          </p:cNvPr>
          <p:cNvSpPr txBox="1"/>
          <p:nvPr/>
        </p:nvSpPr>
        <p:spPr>
          <a:xfrm>
            <a:off x="2175350" y="5856157"/>
            <a:ext cx="7391984" cy="67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走投无路，“我”为赊煤做了足够的心理建设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479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804AD78-C06C-4DAC-91BD-BCCD383D1C3D}"/>
              </a:ext>
            </a:extLst>
          </p:cNvPr>
          <p:cNvSpPr/>
          <p:nvPr/>
        </p:nvSpPr>
        <p:spPr>
          <a:xfrm>
            <a:off x="366284" y="74813"/>
            <a:ext cx="11707828" cy="5161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“我”想了一个什么方式去求煤？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“必须像乞丐一样前去”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为什么我认为像乞丐一样就可以成功？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“由于饥饿难当，奄奄一息，快要倒毙在门槛上，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主人家的</a:t>
            </a:r>
            <a:r>
              <a:rPr lang="zh-CN" altLang="en-US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女厨师</a:t>
            </a:r>
            <a:r>
              <a:rPr lang="zh-CN" altLang="en-US" sz="28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决定给他喂点</a:t>
            </a:r>
            <a:r>
              <a:rPr lang="zh-CN" altLang="en-US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残剩的</a:t>
            </a:r>
            <a:r>
              <a:rPr lang="zh-CN" altLang="en-US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咖啡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煤贩虽然很气愤，但他一定会在“不可杀人”的戒律光芒的照射下，不得不把一铲煤扔进我的煤桶里。 ”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84C45B-37B7-40A4-A6DA-BF497E2DA75C}"/>
              </a:ext>
            </a:extLst>
          </p:cNvPr>
          <p:cNvSpPr txBox="1"/>
          <p:nvPr/>
        </p:nvSpPr>
        <p:spPr>
          <a:xfrm>
            <a:off x="1426896" y="1321002"/>
            <a:ext cx="268013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降低姿态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13545C0-A455-42A2-A70A-363A0A91AF62}"/>
              </a:ext>
            </a:extLst>
          </p:cNvPr>
          <p:cNvSpPr txBox="1"/>
          <p:nvPr/>
        </p:nvSpPr>
        <p:spPr>
          <a:xfrm>
            <a:off x="1579296" y="4460191"/>
            <a:ext cx="9602369" cy="1277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虽然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不能算真正的同情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，但这个乞丐算是乞讨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成功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过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        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信仰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之下，煤贩子应该会施舍煤给“我”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880D376-D119-4317-A2A4-343310EBBCBE}"/>
              </a:ext>
            </a:extLst>
          </p:cNvPr>
          <p:cNvSpPr txBox="1"/>
          <p:nvPr/>
        </p:nvSpPr>
        <p:spPr>
          <a:xfrm>
            <a:off x="942601" y="5867578"/>
            <a:ext cx="10239064" cy="67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“我”活得很卑微，但还抱有幻想；煤老板有信仰，但冷酷无情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90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804AD78-C06C-4DAC-91BD-BCCD383D1C3D}"/>
              </a:ext>
            </a:extLst>
          </p:cNvPr>
          <p:cNvSpPr/>
          <p:nvPr/>
        </p:nvSpPr>
        <p:spPr>
          <a:xfrm>
            <a:off x="242086" y="297810"/>
            <a:ext cx="11707828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“我”为什么骑着桶去？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“怎样前去无疑会决定此行的结果，所以我骑着煤桶去。”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“像骑士那样，我双手抓住桶把手”</a:t>
            </a:r>
            <a:r>
              <a:rPr lang="en-US" altLang="zh-CN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[</a:t>
            </a:r>
            <a:r>
              <a:rPr lang="zh-CN" altLang="en-US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另一版本</a:t>
            </a:r>
            <a:r>
              <a:rPr lang="en-US" altLang="zh-CN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]</a:t>
            </a:r>
          </a:p>
          <a:p>
            <a:pPr lvl="0">
              <a:lnSpc>
                <a:spcPct val="150000"/>
              </a:lnSpc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“到了楼下，我的桶就上升起来”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884C45B-37B7-40A4-A6DA-BF497E2DA75C}"/>
              </a:ext>
            </a:extLst>
          </p:cNvPr>
          <p:cNvSpPr txBox="1"/>
          <p:nvPr/>
        </p:nvSpPr>
        <p:spPr>
          <a:xfrm>
            <a:off x="676164" y="1556020"/>
            <a:ext cx="10957036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没有钱，又冷又饿，没有别的方式，也可能没有多余的力气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13545C0-A455-42A2-A70A-363A0A91AF62}"/>
              </a:ext>
            </a:extLst>
          </p:cNvPr>
          <p:cNvSpPr txBox="1"/>
          <p:nvPr/>
        </p:nvSpPr>
        <p:spPr>
          <a:xfrm>
            <a:off x="242086" y="4111504"/>
            <a:ext cx="6904949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桶轻，“我”也轻，速度快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B293FC5-1F0E-4BE0-9053-C9A7DF434D71}"/>
              </a:ext>
            </a:extLst>
          </p:cNvPr>
          <p:cNvSpPr txBox="1"/>
          <p:nvPr/>
        </p:nvSpPr>
        <p:spPr>
          <a:xfrm>
            <a:off x="1065047" y="2804907"/>
            <a:ext cx="7959835" cy="6533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骑士是勇敢、忠诚的象征，是英雄的化身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3BBE483-BE70-42B3-B50C-B397050EE1DD}"/>
              </a:ext>
            </a:extLst>
          </p:cNvPr>
          <p:cNvSpPr txBox="1"/>
          <p:nvPr/>
        </p:nvSpPr>
        <p:spPr>
          <a:xfrm>
            <a:off x="1921641" y="5094303"/>
            <a:ext cx="8348718" cy="67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“我”用骑士精神来鼓励自己去赊煤，但是很狼狈。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778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804AD78-C06C-4DAC-91BD-BCCD383D1C3D}"/>
              </a:ext>
            </a:extLst>
          </p:cNvPr>
          <p:cNvSpPr/>
          <p:nvPr/>
        </p:nvSpPr>
        <p:spPr>
          <a:xfrm>
            <a:off x="242086" y="95984"/>
            <a:ext cx="11707828" cy="5808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“我”赊到煤了吗？为什么？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“什么也不买，”他的妻子大声应着，“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外面什么都没有，我什么都没有看到，什么都没有听到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；只是听到钟敲六点，我们关门吧。真是冷得要命；看来明天我们又该忙了。”（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我时常被升到二楼那么高；但是我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从未下降到齐房屋大门那么低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。我极不寻常地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高高飘浮在煤店老板的地窖穹顶前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钱我当然是要全数照付的，不过我不能马上付，不能马上。”“不能马上”这两个词多么像钟声啊，它们和刚才听到的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附近教堂尖塔上晚钟的声响混合在一起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，又是怎样地使人产生了错觉啊！（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13545C0-A455-42A2-A70A-363A0A91AF62}"/>
              </a:ext>
            </a:extLst>
          </p:cNvPr>
          <p:cNvSpPr txBox="1"/>
          <p:nvPr/>
        </p:nvSpPr>
        <p:spPr>
          <a:xfrm>
            <a:off x="0" y="5904305"/>
            <a:ext cx="6328047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老板娘冷酷无情，不肯赊煤给我；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F9BA629-3DE5-4ADA-8FE8-42E42F37D262}"/>
              </a:ext>
            </a:extLst>
          </p:cNvPr>
          <p:cNvSpPr txBox="1"/>
          <p:nvPr/>
        </p:nvSpPr>
        <p:spPr>
          <a:xfrm>
            <a:off x="5863952" y="5904305"/>
            <a:ext cx="632804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“我”根本没有也不敢与他们平等沟通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27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6BB4467-ADCF-40BF-8CB8-A9B98F197773}"/>
              </a:ext>
            </a:extLst>
          </p:cNvPr>
          <p:cNvSpPr/>
          <p:nvPr/>
        </p:nvSpPr>
        <p:spPr>
          <a:xfrm>
            <a:off x="596747" y="1848892"/>
            <a:ext cx="10998506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小说的主题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揭示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贫困者（社会底层小人物）的窘状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有产者的自私无情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表现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小人物生活的艰难、卑微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以及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整个社会的冷漠无情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的状况。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486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AA45852-11EC-47C4-A538-0BA63813DDF8}"/>
              </a:ext>
            </a:extLst>
          </p:cNvPr>
          <p:cNvSpPr/>
          <p:nvPr/>
        </p:nvSpPr>
        <p:spPr>
          <a:xfrm>
            <a:off x="1433490" y="1728107"/>
            <a:ext cx="932501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2800" b="1" noProof="0" dirty="0">
                <a:latin typeface="黑体" panose="02010609060101010101" pitchFamily="49" charset="-122"/>
                <a:ea typeface="黑体" panose="02010609060101010101" pitchFamily="49" charset="-122"/>
              </a:rPr>
              <a:t>从写作手法的角度看整篇小说，思考：</a:t>
            </a:r>
            <a:endParaRPr lang="en-US" altLang="zh-CN" sz="2800" b="1" noProof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如果我是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拎着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木桶，而不是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骑着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木桶去讨煤，小说会有怎样不同的艺术效果？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455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840B934-288A-4F8E-A253-00078A906480}"/>
              </a:ext>
            </a:extLst>
          </p:cNvPr>
          <p:cNvSpPr/>
          <p:nvPr/>
        </p:nvSpPr>
        <p:spPr>
          <a:xfrm>
            <a:off x="312420" y="593721"/>
            <a:ext cx="11567160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现实主义小说：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“我”提着煤桶，步行去找煤店老板借煤，但被老板娘残忍拒绝，最终“我”被冻死。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作者借此控诉有产者的残酷冷漠，“我”是悲惨的，值得怜悯。</a:t>
            </a:r>
            <a:endParaRPr lang="en-US" altLang="zh-CN" sz="28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还有一种可能：“我”提着煤桶，步行去找煤店老板借煤，老板借煤给我，我度过了寒冷的冬天。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作者借此赞美老板的善良，颂扬人与人之间的温情。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646E406-FB42-4BDA-BF18-58F1D8B859C2}"/>
              </a:ext>
            </a:extLst>
          </p:cNvPr>
          <p:cNvSpPr/>
          <p:nvPr/>
        </p:nvSpPr>
        <p:spPr>
          <a:xfrm>
            <a:off x="1514682" y="5468718"/>
            <a:ext cx="8344021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情节很简单，人物形象也简单，主题单一普通。</a:t>
            </a:r>
          </a:p>
        </p:txBody>
      </p:sp>
    </p:spTree>
    <p:extLst>
      <p:ext uri="{BB962C8B-B14F-4D97-AF65-F5344CB8AC3E}">
        <p14:creationId xmlns:p14="http://schemas.microsoft.com/office/powerpoint/2010/main" val="380285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35C35BD-B462-4C2A-8F77-5935ADD61A54}"/>
              </a:ext>
            </a:extLst>
          </p:cNvPr>
          <p:cNvSpPr/>
          <p:nvPr/>
        </p:nvSpPr>
        <p:spPr>
          <a:xfrm>
            <a:off x="74295" y="109861"/>
            <a:ext cx="11967141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虚构版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现代主义中的“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荒诞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派小说”：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生活中不可能发生的事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u="sng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“我”骑着煤桶，飞到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煤店老板门口去借煤，我没有和老板接触，而老板娘拒绝了“我”，</a:t>
            </a:r>
            <a:r>
              <a:rPr lang="zh-CN" altLang="en-US" sz="2800" b="1" u="sng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“我”被老板娘用围裙扇到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了冰山区域。</a:t>
            </a:r>
            <a:endParaRPr lang="zh-CN" altLang="en-US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DB9E91-0B9A-4B77-AFA2-60B9622AC291}"/>
              </a:ext>
            </a:extLst>
          </p:cNvPr>
          <p:cNvSpPr/>
          <p:nvPr/>
        </p:nvSpPr>
        <p:spPr>
          <a:xfrm>
            <a:off x="74295" y="2234099"/>
            <a:ext cx="12117705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B05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煤桶会飞：</a:t>
            </a:r>
            <a:endParaRPr lang="en-US" altLang="zh-CN" sz="2800" b="1" dirty="0">
              <a:solidFill>
                <a:srgbClr val="00B05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卡尔维诺的化“轻”为“重”，以轻盈的飞反衬“缺煤”“寒冷”等现实的沉重；</a:t>
            </a:r>
            <a:endParaRPr lang="en-US" altLang="zh-CN" sz="2800" b="1" u="sng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B05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骑着煤桶：</a:t>
            </a:r>
            <a:endParaRPr lang="en-US" altLang="zh-CN" sz="2800" b="1" dirty="0">
              <a:solidFill>
                <a:srgbClr val="00B05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速度快，表明“我”内心的迫切；</a:t>
            </a:r>
            <a:endParaRPr lang="en-US" altLang="zh-CN" sz="2800" b="1" u="sng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en-US" altLang="zh-CN" sz="28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zh-CN" altLang="en-US" sz="28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煤桶高于大门，表明“我”害怕眼神、面对面的交流，显示出内心的怯弱、想要维护可怜的自尊，小人物的形象突显。</a:t>
            </a:r>
          </a:p>
        </p:txBody>
      </p:sp>
    </p:spTree>
    <p:extLst>
      <p:ext uri="{BB962C8B-B14F-4D97-AF65-F5344CB8AC3E}">
        <p14:creationId xmlns:p14="http://schemas.microsoft.com/office/powerpoint/2010/main" val="334305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35C35BD-B462-4C2A-8F77-5935ADD61A54}"/>
              </a:ext>
            </a:extLst>
          </p:cNvPr>
          <p:cNvSpPr/>
          <p:nvPr/>
        </p:nvSpPr>
        <p:spPr>
          <a:xfrm>
            <a:off x="112429" y="719461"/>
            <a:ext cx="7202771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虚构版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现代主义中的“荒诞派小说”：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DB9E91-0B9A-4B77-AFA2-60B9622AC291}"/>
              </a:ext>
            </a:extLst>
          </p:cNvPr>
          <p:cNvSpPr/>
          <p:nvPr/>
        </p:nvSpPr>
        <p:spPr>
          <a:xfrm>
            <a:off x="627753" y="2049614"/>
            <a:ext cx="10936494" cy="2569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“不能马上付”和“晚钟的响声混合在一起”，“产生了错觉”：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“我”被扇到冰山区域：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 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情节离奇荒诞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更荒诞的是老板娘不惊讶我可以飞起来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44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35C35BD-B462-4C2A-8F77-5935ADD61A54}"/>
              </a:ext>
            </a:extLst>
          </p:cNvPr>
          <p:cNvSpPr/>
          <p:nvPr/>
        </p:nvSpPr>
        <p:spPr>
          <a:xfrm>
            <a:off x="74295" y="109861"/>
            <a:ext cx="11967141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虚构版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现代主义中的“荒诞派小说”：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有没有一种可能：老板娘根本没看见我？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3DB9E91-0B9A-4B77-AFA2-60B9622AC291}"/>
              </a:ext>
            </a:extLst>
          </p:cNvPr>
          <p:cNvSpPr/>
          <p:nvPr/>
        </p:nvSpPr>
        <p:spPr>
          <a:xfrm>
            <a:off x="94953" y="4413055"/>
            <a:ext cx="11946484" cy="1923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这更像是“我”的一次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幻想中的借煤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，人在沉重现实压迫下，都发生了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异化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，老板娘冷漠，而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“我”连鼓起勇气去借煤都不敢了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，只能辛酸地借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自我解嘲式的冷幽默方式开解自我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D4AEC59-8508-4E39-BA51-41AB69CE3F72}"/>
              </a:ext>
            </a:extLst>
          </p:cNvPr>
          <p:cNvSpPr txBox="1"/>
          <p:nvPr/>
        </p:nvSpPr>
        <p:spPr>
          <a:xfrm>
            <a:off x="455790" y="1537087"/>
            <a:ext cx="11506199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“只是一件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凭空想象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出来的买卖”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“她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当然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马上看到我了”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“我们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关门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吧”“她什么也没有看见，什么也没有听见”“但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她把围裙解了下来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，并用围裙把我扇走”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52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00C68F1E-16E8-4D17-8D09-FAB9879E70DC}"/>
              </a:ext>
            </a:extLst>
          </p:cNvPr>
          <p:cNvSpPr txBox="1"/>
          <p:nvPr/>
        </p:nvSpPr>
        <p:spPr>
          <a:xfrm>
            <a:off x="918072" y="1728569"/>
            <a:ext cx="10355855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小说的主题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借煤失败的另一原因是“我”的沟通方式有问题，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“我”的怯弱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导致“我”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对世界的畏惧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不敢直接面对问题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甚至，我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根本没有去借煤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，只是在困境之下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产生了幻想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，以此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来得到精神上的慰藉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。由此，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表现出的是小人物对强大的外部世界的无力感。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A03682E-04E5-4FFC-BDDD-7F986381C08A}"/>
              </a:ext>
            </a:extLst>
          </p:cNvPr>
          <p:cNvSpPr txBox="1"/>
          <p:nvPr/>
        </p:nvSpPr>
        <p:spPr>
          <a:xfrm>
            <a:off x="2751003" y="420196"/>
            <a:ext cx="628282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“你这个坏女人”“你这个坏女人！”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050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79083D8-17D2-4D18-87F9-8CEC24648F12}"/>
              </a:ext>
            </a:extLst>
          </p:cNvPr>
          <p:cNvSpPr/>
          <p:nvPr/>
        </p:nvSpPr>
        <p:spPr>
          <a:xfrm>
            <a:off x="177478" y="218876"/>
            <a:ext cx="12014522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考试</a:t>
            </a:r>
            <a:r>
              <a:rPr lang="zh-CN" altLang="en-US" sz="2800" b="1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链接</a:t>
            </a:r>
            <a:r>
              <a:rPr lang="en-US" altLang="zh-CN" sz="2800" b="1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小说最后一句话“就这样，我浮升到冰山区域，永远消失，不复再见”</a:t>
            </a:r>
            <a:endParaRPr lang="en-US" altLang="zh-CN" sz="2800" b="1" i="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意味深长，其内在的含义是什么？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92A4AC8-7C78-4987-8724-B7BFB92FBA14}"/>
              </a:ext>
            </a:extLst>
          </p:cNvPr>
          <p:cNvSpPr/>
          <p:nvPr/>
        </p:nvSpPr>
        <p:spPr>
          <a:xfrm>
            <a:off x="354515" y="2413006"/>
            <a:ext cx="11482969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参考答案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很明显，“永远消失，不复再见”这句话的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视角转换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了，说的是地面上的人永远看不到我了，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显得“我”更加弱小、透明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2. 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作者运用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夸张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的手法，暗示主人公理想的彻底破灭，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对现实世界的畏惧和彻底弃绝。</a:t>
            </a:r>
            <a:endParaRPr lang="en-US" altLang="zh-CN" sz="2800" b="1" i="0" u="sng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3. 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使小说蒙上了一层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荒诞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而又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冷峻的幽默色彩</a:t>
            </a: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，耐人寻味。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182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68707C4-05AD-4147-A5BE-327A8B90F484}"/>
              </a:ext>
            </a:extLst>
          </p:cNvPr>
          <p:cNvSpPr/>
          <p:nvPr/>
        </p:nvSpPr>
        <p:spPr>
          <a:xfrm>
            <a:off x="781575" y="1171170"/>
            <a:ext cx="10628849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现代主义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小说中的“虚构”与“真实”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小说是一种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想象的艺术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，但隐含着一种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深刻的真实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非事实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。在现代主义小说里，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心灵的真实才是最重要的真实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小说家想要表达的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不是目睹的事实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，而是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自己的一种倾向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想象和虚构来形成小说本身的趣味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“真实”是“虚构”的基础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，而“虚构”传达“真实”的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方式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，它与现实拉开差距，更显作者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思想的深刻性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90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C79B5E5C-406D-4895-BA35-77DE9DF46769}"/>
              </a:ext>
            </a:extLst>
          </p:cNvPr>
          <p:cNvSpPr/>
          <p:nvPr/>
        </p:nvSpPr>
        <p:spPr>
          <a:xfrm>
            <a:off x="578660" y="1400385"/>
            <a:ext cx="11034679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小说“虚构”的好处：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虚幻的艺术审美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使人物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心理描写更真实细腻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形象更立体鲜明，更接近真实人物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主题层次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更加丰富深刻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558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5CC5376-7477-4653-AB69-928BDE7047DF}"/>
              </a:ext>
            </a:extLst>
          </p:cNvPr>
          <p:cNvSpPr/>
          <p:nvPr/>
        </p:nvSpPr>
        <p:spPr>
          <a:xfrm>
            <a:off x="562411" y="1993129"/>
            <a:ext cx="11551919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匈牙利文学批评家卢卡契：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“卡夫卡的作品的整体上的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荒谬和荒诞是以细节描写的现实主义基础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为前提的。”</a:t>
            </a:r>
          </a:p>
        </p:txBody>
      </p:sp>
    </p:spTree>
    <p:extLst>
      <p:ext uri="{BB962C8B-B14F-4D97-AF65-F5344CB8AC3E}">
        <p14:creationId xmlns:p14="http://schemas.microsoft.com/office/powerpoint/2010/main" val="280081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277DEED-B0A9-49CA-A69F-60B195CCBDB1}"/>
              </a:ext>
            </a:extLst>
          </p:cNvPr>
          <p:cNvSpPr/>
          <p:nvPr/>
        </p:nvSpPr>
        <p:spPr>
          <a:xfrm>
            <a:off x="0" y="32383"/>
            <a:ext cx="10168568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阅读卡夫卡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变形记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，它与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骑桶者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有什么相同的地方？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41AE589-4BC5-4C64-81A1-47DCAC49D856}"/>
              </a:ext>
            </a:extLst>
          </p:cNvPr>
          <p:cNvSpPr/>
          <p:nvPr/>
        </p:nvSpPr>
        <p:spPr>
          <a:xfrm>
            <a:off x="0" y="725870"/>
            <a:ext cx="12192000" cy="609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一天早晨，格里高尔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萨姆沙从不安的睡梦中醒来，发现自己躺在床上变成了一只巨大的甲虫。他仰卧着，那坚硬的像铁甲一般的背贴着床，他稍稍抬了抬头，便看见自己那穹顶似的棕色肚子分成了好多块弧形的硬片，被子几乎盖不住肚子尖，都快滑下来了。比起偌大的身驱来，他那许多只腿真是细得可怜，都在他眼前无可奈何地舞动着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啊，天哪，”他想，“我怎么单单挑上这么一个累人的差使呢！长年累月到处奔波，比坐办公室辛苦多了。再加上还有经常出门的烦恼，担心各次火车的倒换，不定时而且低劣的饮食，而萍水相逢的人也总是些泛泛之交，不可能有深厚的交情，永远不会变成知己朋友。让这一切都见鬼去吧！”他觉得肚子上有点儿痒，就慢慢地挪动身子，靠近床头，好让自己头抬起来更容易些；他看清了发痒的地方，那儿布满着白色的小斑点，他不明白这是怎么回事，想用一条腿去搔一搔，可是马上又缩了回来，因为这一碰使他浑身起了一阵寒颤。</a:t>
            </a:r>
          </a:p>
        </p:txBody>
      </p:sp>
    </p:spTree>
    <p:extLst>
      <p:ext uri="{BB962C8B-B14F-4D97-AF65-F5344CB8AC3E}">
        <p14:creationId xmlns:p14="http://schemas.microsoft.com/office/powerpoint/2010/main" val="356079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918B567-BA65-44BD-9AC5-D8819B2AF03D}"/>
              </a:ext>
            </a:extLst>
          </p:cNvPr>
          <p:cNvSpPr/>
          <p:nvPr/>
        </p:nvSpPr>
        <p:spPr>
          <a:xfrm>
            <a:off x="593074" y="1498663"/>
            <a:ext cx="11005851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关于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变形记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最荒诞的是什么？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无人关心他为何会变形以及无人关心他如何变回来。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821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918B567-BA65-44BD-9AC5-D8819B2AF03D}"/>
              </a:ext>
            </a:extLst>
          </p:cNvPr>
          <p:cNvSpPr/>
          <p:nvPr/>
        </p:nvSpPr>
        <p:spPr>
          <a:xfrm>
            <a:off x="593074" y="109874"/>
            <a:ext cx="11338193" cy="6454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关于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变形记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主题是什么？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第一层：反映家人对格里高尔的残忍，亲情冷漠；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第二层：反思了第一层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是整个社会的冷酷所导致的结果；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第三层：格里高尔的变形与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工业社会的冰冷、生活的沉重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有关，还与自己的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逃离心理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有关；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第四层：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为什么变形为“甲虫”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而不是猫猫、狗狗、兔兔？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更能突显格里高尔心理异化、家人异化、人与社会关系的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异化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第五层：我们到底是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通过肉体还是精神来认识一个人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355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或者说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写出的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人渺小，人没法掌握自己的命运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28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0E196A3-8E8F-45A9-A7A4-5D771F11CE9C}"/>
              </a:ext>
            </a:extLst>
          </p:cNvPr>
          <p:cNvSpPr/>
          <p:nvPr/>
        </p:nvSpPr>
        <p:spPr>
          <a:xfrm>
            <a:off x="198854" y="167106"/>
            <a:ext cx="1155192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弗兰兹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卡夫卡（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1883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-1924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荒诞的手法描写荒诞的现实世界。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ED26EF7-6258-4709-8B06-DC8012A70DD7}"/>
              </a:ext>
            </a:extLst>
          </p:cNvPr>
          <p:cNvSpPr/>
          <p:nvPr/>
        </p:nvSpPr>
        <p:spPr>
          <a:xfrm>
            <a:off x="240810" y="1202056"/>
            <a:ext cx="11690457" cy="4437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是生活于奥匈帝国统治下的捷克德语小说家，本职为保险业职员。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其作品大都用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变形荒诞的形象和象征直觉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的手法，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表现被充满敌意的社会环境所包围的孤立、绝望的个人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卡夫卡的性格是一种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极端内敛型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的性格，在现实生活中是一个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典型的弱者形象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，容易受到伤害，常陷入自卑，不喜欢与外界打交道。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卡夫卡与法国作家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马塞尔</a:t>
            </a:r>
            <a:r>
              <a:rPr lang="en-US" altLang="zh-CN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普鲁斯特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，爱尔兰作家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詹姆斯</a:t>
            </a:r>
            <a:r>
              <a:rPr lang="en-US" altLang="zh-CN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乔伊斯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并称为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西方现代主义文学的先驱和大师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代表作：小说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审判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城堡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变形记</a:t>
            </a:r>
            <a:r>
              <a:rPr lang="en-US" altLang="zh-CN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等。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9F56FD60-93B8-4CC0-8EEA-DE5213084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455" y="3754291"/>
            <a:ext cx="2797735" cy="2797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404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277DEED-B0A9-49CA-A69F-60B195CCBDB1}"/>
              </a:ext>
            </a:extLst>
          </p:cNvPr>
          <p:cNvSpPr/>
          <p:nvPr/>
        </p:nvSpPr>
        <p:spPr>
          <a:xfrm>
            <a:off x="1011716" y="1817501"/>
            <a:ext cx="10168568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阅读卡夫卡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变形记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，它与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骑桶者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有什么相同的地方？</a:t>
            </a:r>
            <a:endParaRPr lang="zh-CN" altLang="en-US" sz="2800" b="1" i="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手法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：变形、夸张；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：荒谬、荒诞；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人物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：人异化为“非人”或者有了“非人”的举动；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55600">
              <a:lnSpc>
                <a:spcPct val="150000"/>
              </a:lnSpc>
            </a:pPr>
            <a:r>
              <a:rPr lang="en-US" altLang="zh-CN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主题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：对异化的社会的谴责，对小人物的同情。</a:t>
            </a:r>
            <a:r>
              <a:rPr lang="en-US" altLang="zh-CN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zh-CN" altLang="en-US" sz="2800" b="1" i="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95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2439</Words>
  <Application>Microsoft Office PowerPoint</Application>
  <PresentationFormat>宽屏</PresentationFormat>
  <Paragraphs>143</Paragraphs>
  <Slides>24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等线 Light</vt:lpstr>
      <vt:lpstr>方正姚体</vt:lpstr>
      <vt:lpstr>仿宋</vt:lpstr>
      <vt:lpstr>黑体</vt:lpstr>
      <vt:lpstr>华文仿宋</vt:lpstr>
      <vt:lpstr>华文琥珀</vt:lpstr>
      <vt:lpstr>华文新魏</vt:lpstr>
      <vt:lpstr>华文行楷</vt:lpstr>
      <vt:lpstr>楷体</vt:lpstr>
      <vt:lpstr>幼圆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91</cp:revision>
  <dcterms:created xsi:type="dcterms:W3CDTF">2019-04-16T01:58:57Z</dcterms:created>
  <dcterms:modified xsi:type="dcterms:W3CDTF">2021-06-22T23:58:10Z</dcterms:modified>
</cp:coreProperties>
</file>