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9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ED337D-1EF5-527A-7E74-147DB5DE0C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4AA6ED7-DC3F-4FCB-62B6-97C89902D9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5C0C410-24E0-7536-2857-582CF0C9F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458F89A-FC3E-201D-42B9-C0C28D8F4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C43009-8622-96D1-7035-572FE0ABD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650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896C32-3AB7-ABEE-88D8-B81222A0B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08302E2-F551-A219-A7AC-0CB2DE6836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F8CDD9-919E-A173-24C5-F61A643A1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DA5B25-658B-1D30-7D7E-CA6106B8A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DFEF53-FF78-76CB-1E0F-E6ACD8393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262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A16607-76DD-EC08-23AF-71582BCCD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8EA0427-F17C-3B0B-7FEB-F43315415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E71684-1710-6B2C-956F-D220A1497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50B240-BA56-6F7C-512B-05DB64E06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F52C691-ADFF-CB71-1433-102AD8041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593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43173EC-C31E-079E-9534-A9BDD32AA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97E4118-B88D-3C50-E7A6-531288B56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68F051E-BA94-C858-2A21-F8645FCE8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0354A46-06AD-9562-4855-32B5FD117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E106294-BDC9-DEF5-017C-CEB79D29C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6A39EB7-F679-BACD-75BC-DE7BD8607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9780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0A65FD-4A35-36E5-FB66-D9716EE72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3F0F960-E26E-020D-843E-9216325944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81D3258-3EDD-85EC-AA6D-8F5C72324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F1C4F75-A0CE-0510-7DAC-860332C1F5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33C5208-FFB4-81AB-D5E1-AF58898FE2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4D2A08C-6B3D-9D2C-0D9E-64D6EF225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638E618-1662-CE30-133B-91496C3F9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11A5AD5-72B0-E56E-D65D-4522B6C4E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904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8BC5D7-E5AC-C07A-AF8B-80B76F7DF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E5CF603-CD05-E0B6-8218-646C4287F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A9A67B1-E5AD-781D-4E58-2B88D65EE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1218E01-CEFD-3DC2-6F66-99C2ACCC7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263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A843EE0-9EB7-3715-7EAF-1276F36A7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957EDA9-E3A6-E02D-8214-DB4CEB36F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F4122C8-152B-EDC0-A58A-A79E48585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390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EAB4AE-0511-E165-2F55-3005977CA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B728E16-08BA-3AA1-439A-CCFD34AAB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D4658B5-E884-F9E9-FB23-7D34BEF96F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C3F5DF7-5953-2E42-C776-5A21B99F1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0040C10-7EB2-0557-966E-FC24B0478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A06A205-13F8-D6AD-4C29-B4569C415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022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C0A3F0-2539-E320-336F-423A5A243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640593B-2BEE-4E14-18A4-A7DDE80797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BD31F0C-7697-3AEF-0280-40788B296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4B1781B-3BF8-6BDA-42CC-0B4C1785C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A38FC27-741F-A8BD-2BCD-318686E79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6769711-315A-1910-DD98-EA64A2F70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656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4DD0CC-61C2-F275-FC44-1F13A18F5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317A269-1B5D-62D3-1428-2223D36AE2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00C80C6-3E02-EAE5-7917-16947BFE8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1AFE56-4C2E-1F99-D7DB-042C6B334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F3B76D-B966-0C39-8FF1-1E3F41833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036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6FC8CD2-B8B2-8B27-9016-6CCED13911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09AA15D-1B51-4069-78DB-AE04F9610F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9183F09-6378-1C4B-48B2-1167DFE67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6EF4B0-BCCB-ED93-1665-BA5139976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CB6EE06-AF4A-E75D-AE2B-C38CEED6E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517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C1252C7-7E8A-1683-CBBC-78C885343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A00CA44-81CB-EBAF-D5A2-865C90BC2C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F0392A7-34EB-86E7-3094-F86747F144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2C97C-0001-4D7C-BAD7-296785AA2D52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797F67-883D-8018-B8B8-306E61795B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4472F69-44F0-EBD0-B58A-AA676748CF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139EC-0B5D-4AE7-9594-3AA5A7007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62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D3BDDD2-9B28-2E0A-3394-9FA6FD735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-6819900"/>
            <a:ext cx="1676400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7A5E05B7-5BF8-3CFF-4BBB-1B72F272F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176" y="3087811"/>
            <a:ext cx="2367750" cy="1828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0B117FEC-7578-E693-810C-8E615CA6AC9B}"/>
                  </a:ext>
                </a:extLst>
              </p:cNvPr>
              <p:cNvSpPr txBox="1"/>
              <p:nvPr/>
            </p:nvSpPr>
            <p:spPr>
              <a:xfrm>
                <a:off x="127000" y="0"/>
                <a:ext cx="11423708" cy="32538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5.(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多选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)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(2020·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天津南开中学高一月考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)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如图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5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所示，质量为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的物块在水平恒力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的推动下，从粗糙山坡底部的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处由静止运动至高为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h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的坡顶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处，并获得速度</a:t>
                </a:r>
                <a:r>
                  <a:rPr lang="en-US" altLang="zh-CN" sz="24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之间的水平距离为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x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，重力加速度为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g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)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．物块克服重力所做的功是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mgh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    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．合外力对物块做的功是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kern="100" smtClean="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24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．推力对物块做的功是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kern="100" smtClean="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24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mgh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   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．阻力对物块做的功是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</a:t>
                </a:r>
                <a:r>
                  <a:rPr lang="en-US" altLang="zh-CN" sz="2400" i="1" kern="100" dirty="0">
                    <a:effectLst/>
                    <a:latin typeface="Book Antiqua" panose="0204060205030503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mgh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Fx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0B117FEC-7578-E693-810C-8E615CA6AC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00" y="0"/>
                <a:ext cx="11423708" cy="3253839"/>
              </a:xfrm>
              <a:prstGeom prst="rect">
                <a:avLst/>
              </a:prstGeom>
              <a:blipFill>
                <a:blip r:embed="rId4"/>
                <a:stretch>
                  <a:fillRect l="-854" r="-800" b="-112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>
            <a:extLst>
              <a:ext uri="{FF2B5EF4-FFF2-40B4-BE49-F238E27FC236}">
                <a16:creationId xmlns:a16="http://schemas.microsoft.com/office/drawing/2014/main" id="{77ABC7DC-2F78-9C06-F834-6859EE5CA75E}"/>
              </a:ext>
            </a:extLst>
          </p:cNvPr>
          <p:cNvSpPr txBox="1"/>
          <p:nvPr/>
        </p:nvSpPr>
        <p:spPr>
          <a:xfrm>
            <a:off x="837459" y="3282060"/>
            <a:ext cx="173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W=-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mgh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EA3FA977-4584-CBB5-93FA-C3ED5288563E}"/>
              </a:ext>
            </a:extLst>
          </p:cNvPr>
          <p:cNvSpPr txBox="1"/>
          <p:nvPr/>
        </p:nvSpPr>
        <p:spPr>
          <a:xfrm>
            <a:off x="2575420" y="3282060"/>
            <a:ext cx="173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合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=F</a:t>
            </a:r>
            <a:r>
              <a:rPr lang="zh-CN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合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4A15DF7-52C5-EA35-A182-33663A8E1E58}"/>
              </a:ext>
            </a:extLst>
          </p:cNvPr>
          <p:cNvSpPr txBox="1"/>
          <p:nvPr/>
        </p:nvSpPr>
        <p:spPr>
          <a:xfrm>
            <a:off x="4254617" y="3253839"/>
            <a:ext cx="2976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合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是变力，换思路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723583A1-FC4C-D004-8D1B-D763B1787127}"/>
              </a:ext>
            </a:extLst>
          </p:cNvPr>
          <p:cNvGrpSpPr/>
          <p:nvPr/>
        </p:nvGrpSpPr>
        <p:grpSpPr>
          <a:xfrm>
            <a:off x="10108734" y="4160939"/>
            <a:ext cx="536895" cy="1459793"/>
            <a:chOff x="10108734" y="4160939"/>
            <a:chExt cx="536895" cy="1459793"/>
          </a:xfrm>
        </p:grpSpPr>
        <p:cxnSp>
          <p:nvCxnSpPr>
            <p:cNvPr id="9" name="直接箭头连接符 8">
              <a:extLst>
                <a:ext uri="{FF2B5EF4-FFF2-40B4-BE49-F238E27FC236}">
                  <a16:creationId xmlns:a16="http://schemas.microsoft.com/office/drawing/2014/main" id="{51CE1159-D0BB-B146-1C22-64AB5918FCC0}"/>
                </a:ext>
              </a:extLst>
            </p:cNvPr>
            <p:cNvCxnSpPr/>
            <p:nvPr/>
          </p:nvCxnSpPr>
          <p:spPr>
            <a:xfrm>
              <a:off x="10108734" y="4160939"/>
              <a:ext cx="0" cy="127512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1C2721CC-7480-B67C-2027-0AB156902E27}"/>
                </a:ext>
              </a:extLst>
            </p:cNvPr>
            <p:cNvSpPr txBox="1"/>
            <p:nvPr/>
          </p:nvSpPr>
          <p:spPr>
            <a:xfrm>
              <a:off x="10108734" y="5251400"/>
              <a:ext cx="5368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F1050418-E35E-9154-E875-928008EB8B54}"/>
              </a:ext>
            </a:extLst>
          </p:cNvPr>
          <p:cNvGrpSpPr/>
          <p:nvPr/>
        </p:nvGrpSpPr>
        <p:grpSpPr>
          <a:xfrm>
            <a:off x="9267736" y="3087068"/>
            <a:ext cx="840998" cy="1073871"/>
            <a:chOff x="10009093" y="2541838"/>
            <a:chExt cx="840998" cy="1073871"/>
          </a:xfrm>
        </p:grpSpPr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86535A06-E430-D68C-A83D-B21EED24E57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09093" y="2736830"/>
              <a:ext cx="840998" cy="87887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3C456AEC-BBA3-5DBC-C5FF-E91830EF693D}"/>
                </a:ext>
              </a:extLst>
            </p:cNvPr>
            <p:cNvSpPr txBox="1"/>
            <p:nvPr/>
          </p:nvSpPr>
          <p:spPr>
            <a:xfrm>
              <a:off x="10022746" y="2541838"/>
              <a:ext cx="4078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72A96253-7465-E0D3-DBEE-E2F43FE01807}"/>
              </a:ext>
            </a:extLst>
          </p:cNvPr>
          <p:cNvGrpSpPr/>
          <p:nvPr/>
        </p:nvGrpSpPr>
        <p:grpSpPr>
          <a:xfrm>
            <a:off x="10108734" y="4002090"/>
            <a:ext cx="1233182" cy="369332"/>
            <a:chOff x="10981190" y="3634616"/>
            <a:chExt cx="1233182" cy="369332"/>
          </a:xfrm>
        </p:grpSpPr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DEB69F8B-D567-585A-EDB4-4C796100C0F9}"/>
                </a:ext>
              </a:extLst>
            </p:cNvPr>
            <p:cNvCxnSpPr>
              <a:cxnSpLocks/>
            </p:cNvCxnSpPr>
            <p:nvPr/>
          </p:nvCxnSpPr>
          <p:spPr>
            <a:xfrm>
              <a:off x="10981190" y="3793465"/>
              <a:ext cx="864066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D5F89C53-AC17-0DBB-5D81-C48864ED78F3}"/>
                </a:ext>
              </a:extLst>
            </p:cNvPr>
            <p:cNvSpPr txBox="1"/>
            <p:nvPr/>
          </p:nvSpPr>
          <p:spPr>
            <a:xfrm>
              <a:off x="11853644" y="3634616"/>
              <a:ext cx="3607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7F48142E-445B-7540-5FA2-8FD0AE38C9B0}"/>
              </a:ext>
            </a:extLst>
          </p:cNvPr>
          <p:cNvGrpSpPr/>
          <p:nvPr/>
        </p:nvGrpSpPr>
        <p:grpSpPr>
          <a:xfrm>
            <a:off x="9267737" y="4160939"/>
            <a:ext cx="840997" cy="1232723"/>
            <a:chOff x="9115337" y="4008539"/>
            <a:chExt cx="840997" cy="1232723"/>
          </a:xfrm>
        </p:grpSpPr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id="{B6EB499B-3266-BF6B-0168-7AEE6DC540E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28989" y="4008539"/>
              <a:ext cx="827345" cy="99829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C182E0F5-B589-CF65-421C-69E5B08B4DF9}"/>
                </a:ext>
              </a:extLst>
            </p:cNvPr>
            <p:cNvSpPr txBox="1"/>
            <p:nvPr/>
          </p:nvSpPr>
          <p:spPr>
            <a:xfrm>
              <a:off x="9115337" y="4871930"/>
              <a:ext cx="4215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C94198E4-1C9B-B759-781B-2E8393C8D705}"/>
                  </a:ext>
                </a:extLst>
              </p:cNvPr>
              <p:cNvSpPr txBox="1"/>
              <p:nvPr/>
            </p:nvSpPr>
            <p:spPr>
              <a:xfrm>
                <a:off x="2083265" y="4002090"/>
                <a:ext cx="2367750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zh-CN" alt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合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−0</m:t>
                    </m:r>
                  </m:oMath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C94198E4-1C9B-B759-781B-2E8393C8D7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3265" y="4002090"/>
                <a:ext cx="2367750" cy="613886"/>
              </a:xfrm>
              <a:prstGeom prst="rect">
                <a:avLst/>
              </a:prstGeom>
              <a:blipFill>
                <a:blip r:embed="rId5"/>
                <a:stretch>
                  <a:fillRect l="-4124"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F4005099-0061-20A5-A271-F11A98029EE4}"/>
                  </a:ext>
                </a:extLst>
              </p:cNvPr>
              <p:cNvSpPr txBox="1"/>
              <p:nvPr/>
            </p:nvSpPr>
            <p:spPr>
              <a:xfrm>
                <a:off x="1803400" y="4771037"/>
                <a:ext cx="3684201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Fx-mgh+W</a:t>
                </a:r>
                <a:r>
                  <a:rPr lang="en-US" altLang="zh-CN" sz="2400" i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−0</m:t>
                    </m:r>
                  </m:oMath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F4005099-0061-20A5-A271-F11A98029E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400" y="4771037"/>
                <a:ext cx="3684201" cy="613886"/>
              </a:xfrm>
              <a:prstGeom prst="rect">
                <a:avLst/>
              </a:prstGeom>
              <a:blipFill>
                <a:blip r:embed="rId6"/>
                <a:stretch>
                  <a:fillRect l="-2649"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5088DCD7-83B6-644A-FAE1-9146575881FA}"/>
                  </a:ext>
                </a:extLst>
              </p:cNvPr>
              <p:cNvSpPr txBox="1"/>
              <p:nvPr/>
            </p:nvSpPr>
            <p:spPr>
              <a:xfrm>
                <a:off x="1803399" y="5539984"/>
                <a:ext cx="3684201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Fx-mgh-W</a:t>
                </a:r>
                <a:r>
                  <a:rPr lang="en-US" altLang="zh-CN" sz="2400" i="1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zh-CN" alt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克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−0</m:t>
                    </m:r>
                  </m:oMath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5088DCD7-83B6-644A-FAE1-914657588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399" y="5539984"/>
                <a:ext cx="3684201" cy="613886"/>
              </a:xfrm>
              <a:prstGeom prst="rect">
                <a:avLst/>
              </a:prstGeom>
              <a:blipFill>
                <a:blip r:embed="rId7"/>
                <a:stretch>
                  <a:fillRect l="-2649"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286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32" grpId="0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174E5BDA-93AC-CA24-429B-8170E068FCBC}"/>
                  </a:ext>
                </a:extLst>
              </p:cNvPr>
              <p:cNvSpPr txBox="1"/>
              <p:nvPr/>
            </p:nvSpPr>
            <p:spPr>
              <a:xfrm>
                <a:off x="0" y="70730"/>
                <a:ext cx="12075459" cy="33898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12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(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多选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)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质量为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1 kg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的物体在粗糙的水平地面上受到一个水平外力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的作用而运动，如图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11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甲所示，外力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和物体克服摩擦力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f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做的功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W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与物体位移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的关系如图乙所示，重力加速度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g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取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10 m/s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.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下列说法正确的是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(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)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．物体与地面间的动摩擦因数为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0.2     B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．物体的最大位移为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13 m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．前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3 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运动过程中，物体的加速度大小为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3 m/s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2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D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s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9 m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时，物体的速度大小为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ourier New" panose="02070309020205020404" pitchFamily="49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Courier New" panose="02070309020205020404" pitchFamily="49" charset="0"/>
                  </a:rPr>
                  <a:t> m/s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174E5BDA-93AC-CA24-429B-8170E068FC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0730"/>
                <a:ext cx="12075459" cy="3389839"/>
              </a:xfrm>
              <a:prstGeom prst="rect">
                <a:avLst/>
              </a:prstGeom>
              <a:blipFill>
                <a:blip r:embed="rId2"/>
                <a:stretch>
                  <a:fillRect l="-757" r="-757" b="-32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>
            <a:extLst>
              <a:ext uri="{FF2B5EF4-FFF2-40B4-BE49-F238E27FC236}">
                <a16:creationId xmlns:a16="http://schemas.microsoft.com/office/drawing/2014/main" id="{38478F39-D40B-C3CD-ECE5-2A7B784E2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8635" y="2703167"/>
            <a:ext cx="3590645" cy="151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7F05F2DA-6AB4-2784-A7C8-FA3DE6DD628A}"/>
              </a:ext>
            </a:extLst>
          </p:cNvPr>
          <p:cNvSpPr txBox="1"/>
          <p:nvPr/>
        </p:nvSpPr>
        <p:spPr>
          <a:xfrm>
            <a:off x="398188" y="3377604"/>
            <a:ext cx="173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W=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FScos</a:t>
            </a:r>
            <a:r>
              <a:rPr lang="el-GR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961E1AC8-93ED-C366-E8D9-6396C4CA9246}"/>
              </a:ext>
            </a:extLst>
          </p:cNvPr>
          <p:cNvGrpSpPr/>
          <p:nvPr/>
        </p:nvGrpSpPr>
        <p:grpSpPr>
          <a:xfrm>
            <a:off x="7108908" y="2920715"/>
            <a:ext cx="1004151" cy="369332"/>
            <a:chOff x="6956508" y="2768315"/>
            <a:chExt cx="1004151" cy="369332"/>
          </a:xfrm>
        </p:grpSpPr>
        <p:cxnSp>
          <p:nvCxnSpPr>
            <p:cNvPr id="9" name="直接箭头连接符 8">
              <a:extLst>
                <a:ext uri="{FF2B5EF4-FFF2-40B4-BE49-F238E27FC236}">
                  <a16:creationId xmlns:a16="http://schemas.microsoft.com/office/drawing/2014/main" id="{FFDAB661-94C1-7EB9-512F-299DBFF71E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028329" y="3137647"/>
              <a:ext cx="93233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32BA1EBE-0E97-A0AA-E903-4B4E0CBB073D}"/>
                </a:ext>
              </a:extLst>
            </p:cNvPr>
            <p:cNvSpPr txBox="1"/>
            <p:nvPr/>
          </p:nvSpPr>
          <p:spPr>
            <a:xfrm>
              <a:off x="6956508" y="2768315"/>
              <a:ext cx="4215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48AFFB92-BD37-1B8C-D433-2F9BA2A0A54D}"/>
              </a:ext>
            </a:extLst>
          </p:cNvPr>
          <p:cNvGrpSpPr/>
          <p:nvPr/>
        </p:nvGrpSpPr>
        <p:grpSpPr>
          <a:xfrm>
            <a:off x="8113059" y="3290047"/>
            <a:ext cx="654422" cy="877729"/>
            <a:chOff x="7888838" y="2447531"/>
            <a:chExt cx="654422" cy="877729"/>
          </a:xfrm>
        </p:grpSpPr>
        <p:cxnSp>
          <p:nvCxnSpPr>
            <p:cNvPr id="14" name="直接箭头连接符 13">
              <a:extLst>
                <a:ext uri="{FF2B5EF4-FFF2-40B4-BE49-F238E27FC236}">
                  <a16:creationId xmlns:a16="http://schemas.microsoft.com/office/drawing/2014/main" id="{CFD1F6DD-8F25-84AA-2C70-9AD70BD31634}"/>
                </a:ext>
              </a:extLst>
            </p:cNvPr>
            <p:cNvCxnSpPr>
              <a:cxnSpLocks/>
            </p:cNvCxnSpPr>
            <p:nvPr/>
          </p:nvCxnSpPr>
          <p:spPr>
            <a:xfrm>
              <a:off x="7888838" y="2447531"/>
              <a:ext cx="0" cy="83371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8019B065-F9AA-6DC6-E19F-5075B5D8CD65}"/>
                </a:ext>
              </a:extLst>
            </p:cNvPr>
            <p:cNvSpPr txBox="1"/>
            <p:nvPr/>
          </p:nvSpPr>
          <p:spPr>
            <a:xfrm>
              <a:off x="7980379" y="2955928"/>
              <a:ext cx="5628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6CCC6F42-E894-E46C-6E03-CA06BF4FB388}"/>
              </a:ext>
            </a:extLst>
          </p:cNvPr>
          <p:cNvGrpSpPr/>
          <p:nvPr/>
        </p:nvGrpSpPr>
        <p:grpSpPr>
          <a:xfrm>
            <a:off x="8094182" y="2240384"/>
            <a:ext cx="748805" cy="1049663"/>
            <a:chOff x="7740667" y="331068"/>
            <a:chExt cx="748805" cy="1049663"/>
          </a:xfrm>
        </p:grpSpPr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C613452D-1050-91BF-7EC7-DC2EB41EA3A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740667" y="515734"/>
              <a:ext cx="18877" cy="86499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E6AEF833-1C36-7C4A-AEA4-EA7375B8FA1B}"/>
                </a:ext>
              </a:extLst>
            </p:cNvPr>
            <p:cNvSpPr txBox="1"/>
            <p:nvPr/>
          </p:nvSpPr>
          <p:spPr>
            <a:xfrm>
              <a:off x="7926591" y="331068"/>
              <a:ext cx="5628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id="{C57AE566-C4B7-923A-DB30-CC19DE1EC6BF}"/>
              </a:ext>
            </a:extLst>
          </p:cNvPr>
          <p:cNvSpPr txBox="1"/>
          <p:nvPr/>
        </p:nvSpPr>
        <p:spPr>
          <a:xfrm>
            <a:off x="10435890" y="2998903"/>
            <a:ext cx="439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427A9EC4-34DA-3EF3-2A7C-3B2FCA252330}"/>
              </a:ext>
            </a:extLst>
          </p:cNvPr>
          <p:cNvSpPr txBox="1"/>
          <p:nvPr/>
        </p:nvSpPr>
        <p:spPr>
          <a:xfrm>
            <a:off x="2534337" y="3398674"/>
            <a:ext cx="173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k=f=</a:t>
            </a:r>
            <a:r>
              <a:rPr lang="el-GR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C5F17FED-9BE1-C0AC-C011-0D2FAC5244A3}"/>
                  </a:ext>
                </a:extLst>
              </p:cNvPr>
              <p:cNvSpPr txBox="1"/>
              <p:nvPr/>
            </p:nvSpPr>
            <p:spPr>
              <a:xfrm>
                <a:off x="398188" y="4117581"/>
                <a:ext cx="6710720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核心知识动能定理：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−0=−27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𝐽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+27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𝐽</m:t>
                    </m:r>
                  </m:oMath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C5F17FED-9BE1-C0AC-C011-0D2FAC5244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188" y="4117581"/>
                <a:ext cx="6710720" cy="613886"/>
              </a:xfrm>
              <a:prstGeom prst="rect">
                <a:avLst/>
              </a:prstGeom>
              <a:blipFill>
                <a:blip r:embed="rId4"/>
                <a:stretch>
                  <a:fillRect l="-1362" b="-49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文本框 25">
            <a:extLst>
              <a:ext uri="{FF2B5EF4-FFF2-40B4-BE49-F238E27FC236}">
                <a16:creationId xmlns:a16="http://schemas.microsoft.com/office/drawing/2014/main" id="{869EAF5C-66C5-C1EE-19CA-D0D5EA38B099}"/>
              </a:ext>
            </a:extLst>
          </p:cNvPr>
          <p:cNvSpPr txBox="1"/>
          <p:nvPr/>
        </p:nvSpPr>
        <p:spPr>
          <a:xfrm>
            <a:off x="3753548" y="4517351"/>
            <a:ext cx="892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v=0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14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3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6AEF4CE-EDC2-0072-BEC9-FC0C054EB19D}"/>
              </a:ext>
            </a:extLst>
          </p:cNvPr>
          <p:cNvSpPr txBox="1"/>
          <p:nvPr/>
        </p:nvSpPr>
        <p:spPr>
          <a:xfrm>
            <a:off x="71717" y="0"/>
            <a:ext cx="12120283" cy="113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8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(2021·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浙江嘉兴市期中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将物体以一定的初动能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k0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竖直向上抛出，然后落回到原处，物体运动过程中所受空气阻力大小恒定．在这个过程中物体动能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k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与位移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的关系图是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C5AA36B-86E9-143D-1962-30BD7CAB2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657" y="1424269"/>
            <a:ext cx="3477032" cy="143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C4399F2A-0F32-348F-1085-95F6A472B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045" y="1424269"/>
            <a:ext cx="3025308" cy="1332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498D706-6AA6-947C-48E9-2D1701CC2C49}"/>
              </a:ext>
            </a:extLst>
          </p:cNvPr>
          <p:cNvSpPr txBox="1"/>
          <p:nvPr/>
        </p:nvSpPr>
        <p:spPr>
          <a:xfrm>
            <a:off x="618566" y="3334871"/>
            <a:ext cx="170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上升阶段：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A630F0C8-7D28-42DC-2ECF-FF4720A02980}"/>
              </a:ext>
            </a:extLst>
          </p:cNvPr>
          <p:cNvGrpSpPr/>
          <p:nvPr/>
        </p:nvGrpSpPr>
        <p:grpSpPr>
          <a:xfrm>
            <a:off x="1673145" y="4604960"/>
            <a:ext cx="562881" cy="606897"/>
            <a:chOff x="7888838" y="2073717"/>
            <a:chExt cx="562881" cy="606897"/>
          </a:xfrm>
        </p:grpSpPr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id="{961CE194-7926-0DEC-7089-3836D565B78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88838" y="2205484"/>
              <a:ext cx="0" cy="47513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F14F4286-F2A3-152B-AF37-E42B285DCAB8}"/>
                </a:ext>
              </a:extLst>
            </p:cNvPr>
            <p:cNvSpPr txBox="1"/>
            <p:nvPr/>
          </p:nvSpPr>
          <p:spPr>
            <a:xfrm>
              <a:off x="7888838" y="2073717"/>
              <a:ext cx="5628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zh-CN" alt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1EEF579A-4EDD-648C-4823-F21E7C543E36}"/>
              </a:ext>
            </a:extLst>
          </p:cNvPr>
          <p:cNvGrpSpPr/>
          <p:nvPr/>
        </p:nvGrpSpPr>
        <p:grpSpPr>
          <a:xfrm>
            <a:off x="1228446" y="4445479"/>
            <a:ext cx="654422" cy="877729"/>
            <a:chOff x="7888838" y="2447531"/>
            <a:chExt cx="654422" cy="877729"/>
          </a:xfrm>
        </p:grpSpPr>
        <p:cxnSp>
          <p:nvCxnSpPr>
            <p:cNvPr id="16" name="直接箭头连接符 15">
              <a:extLst>
                <a:ext uri="{FF2B5EF4-FFF2-40B4-BE49-F238E27FC236}">
                  <a16:creationId xmlns:a16="http://schemas.microsoft.com/office/drawing/2014/main" id="{F18B1027-33CE-2B19-7F14-10523977C9D3}"/>
                </a:ext>
              </a:extLst>
            </p:cNvPr>
            <p:cNvCxnSpPr>
              <a:cxnSpLocks/>
            </p:cNvCxnSpPr>
            <p:nvPr/>
          </p:nvCxnSpPr>
          <p:spPr>
            <a:xfrm>
              <a:off x="7888838" y="2447531"/>
              <a:ext cx="0" cy="83371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771D8AE6-E2C5-284D-FE72-2B4EB8E7E007}"/>
                </a:ext>
              </a:extLst>
            </p:cNvPr>
            <p:cNvSpPr txBox="1"/>
            <p:nvPr/>
          </p:nvSpPr>
          <p:spPr>
            <a:xfrm>
              <a:off x="7980379" y="2955928"/>
              <a:ext cx="5628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2E69329E-0B6F-585A-4DA1-13636AB0CCD8}"/>
              </a:ext>
            </a:extLst>
          </p:cNvPr>
          <p:cNvGrpSpPr/>
          <p:nvPr/>
        </p:nvGrpSpPr>
        <p:grpSpPr>
          <a:xfrm>
            <a:off x="1228446" y="4445479"/>
            <a:ext cx="412095" cy="468499"/>
            <a:chOff x="1004225" y="3602963"/>
            <a:chExt cx="412095" cy="468499"/>
          </a:xfrm>
        </p:grpSpPr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BDE6DF94-9DD1-3FD1-9814-CBD5BC5796E1}"/>
                </a:ext>
              </a:extLst>
            </p:cNvPr>
            <p:cNvCxnSpPr>
              <a:cxnSpLocks/>
            </p:cNvCxnSpPr>
            <p:nvPr/>
          </p:nvCxnSpPr>
          <p:spPr>
            <a:xfrm>
              <a:off x="1004225" y="3602963"/>
              <a:ext cx="0" cy="43030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17E0AB44-92D3-E23C-74EB-FC25B126180B}"/>
                </a:ext>
              </a:extLst>
            </p:cNvPr>
            <p:cNvSpPr txBox="1"/>
            <p:nvPr/>
          </p:nvSpPr>
          <p:spPr>
            <a:xfrm>
              <a:off x="1049995" y="3702130"/>
              <a:ext cx="3663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D1A53E9A-C7A6-AAC4-32D5-DB416285C3C4}"/>
              </a:ext>
            </a:extLst>
          </p:cNvPr>
          <p:cNvCxnSpPr>
            <a:cxnSpLocks/>
          </p:cNvCxnSpPr>
          <p:nvPr/>
        </p:nvCxnSpPr>
        <p:spPr>
          <a:xfrm>
            <a:off x="1954586" y="5222689"/>
            <a:ext cx="1411305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427F3605-C95A-F982-F6FE-4373C2F669E1}"/>
              </a:ext>
            </a:extLst>
          </p:cNvPr>
          <p:cNvCxnSpPr>
            <a:cxnSpLocks/>
          </p:cNvCxnSpPr>
          <p:nvPr/>
        </p:nvCxnSpPr>
        <p:spPr>
          <a:xfrm>
            <a:off x="1882868" y="4594128"/>
            <a:ext cx="1411305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E206F9C0-D64B-0144-C54F-1D0A409F0FF8}"/>
              </a:ext>
            </a:extLst>
          </p:cNvPr>
          <p:cNvGrpSpPr/>
          <p:nvPr/>
        </p:nvGrpSpPr>
        <p:grpSpPr>
          <a:xfrm>
            <a:off x="2134719" y="4594128"/>
            <a:ext cx="281441" cy="628561"/>
            <a:chOff x="7888838" y="2052053"/>
            <a:chExt cx="281441" cy="628561"/>
          </a:xfrm>
        </p:grpSpPr>
        <p:cxnSp>
          <p:nvCxnSpPr>
            <p:cNvPr id="26" name="直接箭头连接符 25">
              <a:extLst>
                <a:ext uri="{FF2B5EF4-FFF2-40B4-BE49-F238E27FC236}">
                  <a16:creationId xmlns:a16="http://schemas.microsoft.com/office/drawing/2014/main" id="{D2A72F93-E3FC-F651-C1FC-C0D1C61570D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88838" y="2052053"/>
              <a:ext cx="0" cy="62856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8479B424-C2B8-FD0B-A970-9775DE2B7C2B}"/>
                </a:ext>
              </a:extLst>
            </p:cNvPr>
            <p:cNvSpPr txBox="1"/>
            <p:nvPr/>
          </p:nvSpPr>
          <p:spPr>
            <a:xfrm>
              <a:off x="7888839" y="2073717"/>
              <a:ext cx="2814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  <a:endParaRPr lang="zh-CN" alt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40A1795C-3C98-DB60-5062-A4C0C1098C77}"/>
              </a:ext>
            </a:extLst>
          </p:cNvPr>
          <p:cNvGrpSpPr/>
          <p:nvPr/>
        </p:nvGrpSpPr>
        <p:grpSpPr>
          <a:xfrm>
            <a:off x="1882868" y="1801906"/>
            <a:ext cx="1819556" cy="1855427"/>
            <a:chOff x="1882868" y="1801906"/>
            <a:chExt cx="1819556" cy="1855427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50D25896-9664-DBC6-F06A-DD154D2FBD36}"/>
                </a:ext>
              </a:extLst>
            </p:cNvPr>
            <p:cNvSpPr txBox="1"/>
            <p:nvPr/>
          </p:nvSpPr>
          <p:spPr>
            <a:xfrm>
              <a:off x="2859742" y="3195668"/>
              <a:ext cx="84268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S=0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id="{CF067B67-4656-462F-242F-F22C7F448C33}"/>
                </a:ext>
              </a:extLst>
            </p:cNvPr>
            <p:cNvCxnSpPr>
              <a:endCxn id="29" idx="1"/>
            </p:cNvCxnSpPr>
            <p:nvPr/>
          </p:nvCxnSpPr>
          <p:spPr>
            <a:xfrm>
              <a:off x="1882868" y="1801906"/>
              <a:ext cx="976874" cy="1624595"/>
            </a:xfrm>
            <a:prstGeom prst="straightConnector1">
              <a:avLst/>
            </a:prstGeom>
            <a:ln w="28575">
              <a:prstDash val="dash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文本框 32">
            <a:extLst>
              <a:ext uri="{FF2B5EF4-FFF2-40B4-BE49-F238E27FC236}">
                <a16:creationId xmlns:a16="http://schemas.microsoft.com/office/drawing/2014/main" id="{89713778-1889-D7D9-61F2-AB73A9A0AC9A}"/>
              </a:ext>
            </a:extLst>
          </p:cNvPr>
          <p:cNvSpPr txBox="1"/>
          <p:nvPr/>
        </p:nvSpPr>
        <p:spPr>
          <a:xfrm>
            <a:off x="2442526" y="3674898"/>
            <a:ext cx="1411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f+mg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09ACC739-2491-2ACC-FC04-5519E55381F1}"/>
              </a:ext>
            </a:extLst>
          </p:cNvPr>
          <p:cNvCxnSpPr/>
          <p:nvPr/>
        </p:nvCxnSpPr>
        <p:spPr>
          <a:xfrm>
            <a:off x="4473388" y="1095080"/>
            <a:ext cx="55930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id="{A25C8367-2425-4BC1-7881-75A974EBB98C}"/>
              </a:ext>
            </a:extLst>
          </p:cNvPr>
          <p:cNvCxnSpPr>
            <a:cxnSpLocks/>
          </p:cNvCxnSpPr>
          <p:nvPr/>
        </p:nvCxnSpPr>
        <p:spPr>
          <a:xfrm>
            <a:off x="1882868" y="4208646"/>
            <a:ext cx="1411305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7CA6FFC4-7149-C360-FE1B-642A53947043}"/>
              </a:ext>
            </a:extLst>
          </p:cNvPr>
          <p:cNvGrpSpPr/>
          <p:nvPr/>
        </p:nvGrpSpPr>
        <p:grpSpPr>
          <a:xfrm>
            <a:off x="2588520" y="4049718"/>
            <a:ext cx="1462832" cy="1162139"/>
            <a:chOff x="7899057" y="1497929"/>
            <a:chExt cx="1462832" cy="1162139"/>
          </a:xfrm>
        </p:grpSpPr>
        <p:cxnSp>
          <p:nvCxnSpPr>
            <p:cNvPr id="38" name="直接箭头连接符 37">
              <a:extLst>
                <a:ext uri="{FF2B5EF4-FFF2-40B4-BE49-F238E27FC236}">
                  <a16:creationId xmlns:a16="http://schemas.microsoft.com/office/drawing/2014/main" id="{D6586530-D752-372E-F1B6-57EA6E5537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99057" y="1648023"/>
              <a:ext cx="0" cy="1012045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5C776800-FB3C-13A0-4B97-90FC0F8E68CD}"/>
                </a:ext>
              </a:extLst>
            </p:cNvPr>
            <p:cNvSpPr txBox="1"/>
            <p:nvPr/>
          </p:nvSpPr>
          <p:spPr>
            <a:xfrm>
              <a:off x="7935460" y="1497929"/>
              <a:ext cx="14264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最高点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F4E4EFD7-CB9B-0FE5-FF1A-F0C3076FEB8E}"/>
              </a:ext>
            </a:extLst>
          </p:cNvPr>
          <p:cNvGrpSpPr/>
          <p:nvPr/>
        </p:nvGrpSpPr>
        <p:grpSpPr>
          <a:xfrm>
            <a:off x="2268630" y="4425096"/>
            <a:ext cx="1812972" cy="796195"/>
            <a:chOff x="4966727" y="4483002"/>
            <a:chExt cx="1812972" cy="796195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id="{4DF7D3C6-2572-CD08-41DE-98BB27C251CB}"/>
                </a:ext>
              </a:extLst>
            </p:cNvPr>
            <p:cNvCxnSpPr>
              <a:cxnSpLocks/>
            </p:cNvCxnSpPr>
            <p:nvPr/>
          </p:nvCxnSpPr>
          <p:spPr>
            <a:xfrm>
              <a:off x="4966727" y="4491836"/>
              <a:ext cx="1411305" cy="0"/>
            </a:xfrm>
            <a:prstGeom prst="line">
              <a:avLst/>
            </a:prstGeom>
            <a:ln>
              <a:solidFill>
                <a:srgbClr val="FF0000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id="{B0310D35-51B6-03B4-2BE1-614A584E8933}"/>
                </a:ext>
              </a:extLst>
            </p:cNvPr>
            <p:cNvGrpSpPr/>
            <p:nvPr/>
          </p:nvGrpSpPr>
          <p:grpSpPr>
            <a:xfrm>
              <a:off x="5765929" y="4483002"/>
              <a:ext cx="1013770" cy="796195"/>
              <a:chOff x="7899057" y="1648023"/>
              <a:chExt cx="1013770" cy="796195"/>
            </a:xfrm>
          </p:grpSpPr>
          <p:cxnSp>
            <p:nvCxnSpPr>
              <p:cNvPr id="45" name="直接箭头连接符 44">
                <a:extLst>
                  <a:ext uri="{FF2B5EF4-FFF2-40B4-BE49-F238E27FC236}">
                    <a16:creationId xmlns:a16="http://schemas.microsoft.com/office/drawing/2014/main" id="{48E59471-9567-8778-89CD-9076E9B52CD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899057" y="1648023"/>
                <a:ext cx="0" cy="79619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文本框 45">
                <a:extLst>
                  <a:ext uri="{FF2B5EF4-FFF2-40B4-BE49-F238E27FC236}">
                    <a16:creationId xmlns:a16="http://schemas.microsoft.com/office/drawing/2014/main" id="{7FF29422-2BFA-4D28-BA40-BCAA1AB003D1}"/>
                  </a:ext>
                </a:extLst>
              </p:cNvPr>
              <p:cNvSpPr txBox="1"/>
              <p:nvPr/>
            </p:nvSpPr>
            <p:spPr>
              <a:xfrm>
                <a:off x="7951870" y="1649721"/>
                <a:ext cx="960957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id="{2E7A4204-6DEF-1B04-6516-4D0C99F70C26}"/>
              </a:ext>
            </a:extLst>
          </p:cNvPr>
          <p:cNvSpPr txBox="1"/>
          <p:nvPr/>
        </p:nvSpPr>
        <p:spPr>
          <a:xfrm>
            <a:off x="3853831" y="3411307"/>
            <a:ext cx="170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下降阶段：</a:t>
            </a: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EBB6DEDB-ED17-653B-966F-EB7F045D73E0}"/>
              </a:ext>
            </a:extLst>
          </p:cNvPr>
          <p:cNvGrpSpPr/>
          <p:nvPr/>
        </p:nvGrpSpPr>
        <p:grpSpPr>
          <a:xfrm>
            <a:off x="4378267" y="4297862"/>
            <a:ext cx="654422" cy="877729"/>
            <a:chOff x="7888838" y="2447531"/>
            <a:chExt cx="654422" cy="877729"/>
          </a:xfrm>
        </p:grpSpPr>
        <p:cxnSp>
          <p:nvCxnSpPr>
            <p:cNvPr id="51" name="直接箭头连接符 50">
              <a:extLst>
                <a:ext uri="{FF2B5EF4-FFF2-40B4-BE49-F238E27FC236}">
                  <a16:creationId xmlns:a16="http://schemas.microsoft.com/office/drawing/2014/main" id="{BBBF9CD0-B6B7-8F2C-1D67-A9063215F67D}"/>
                </a:ext>
              </a:extLst>
            </p:cNvPr>
            <p:cNvCxnSpPr>
              <a:cxnSpLocks/>
            </p:cNvCxnSpPr>
            <p:nvPr/>
          </p:nvCxnSpPr>
          <p:spPr>
            <a:xfrm>
              <a:off x="7888838" y="2447531"/>
              <a:ext cx="0" cy="83371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id="{8D2A7321-E9B5-2BBA-78F4-52E68E104F89}"/>
                </a:ext>
              </a:extLst>
            </p:cNvPr>
            <p:cNvSpPr txBox="1"/>
            <p:nvPr/>
          </p:nvSpPr>
          <p:spPr>
            <a:xfrm>
              <a:off x="7980379" y="2955928"/>
              <a:ext cx="5628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F747A486-D057-0790-75E3-E78E8DAFA4F8}"/>
              </a:ext>
            </a:extLst>
          </p:cNvPr>
          <p:cNvGrpSpPr/>
          <p:nvPr/>
        </p:nvGrpSpPr>
        <p:grpSpPr>
          <a:xfrm>
            <a:off x="4378267" y="3724081"/>
            <a:ext cx="389210" cy="573781"/>
            <a:chOff x="1004225" y="3029182"/>
            <a:chExt cx="389210" cy="573781"/>
          </a:xfrm>
        </p:grpSpPr>
        <p:cxnSp>
          <p:nvCxnSpPr>
            <p:cNvPr id="54" name="直接箭头连接符 53">
              <a:extLst>
                <a:ext uri="{FF2B5EF4-FFF2-40B4-BE49-F238E27FC236}">
                  <a16:creationId xmlns:a16="http://schemas.microsoft.com/office/drawing/2014/main" id="{577FDF4C-73B0-2281-044E-27B65C0226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4225" y="3303064"/>
              <a:ext cx="0" cy="29989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id="{922A888D-A989-9E52-1264-94CAD067F5F4}"/>
                </a:ext>
              </a:extLst>
            </p:cNvPr>
            <p:cNvSpPr txBox="1"/>
            <p:nvPr/>
          </p:nvSpPr>
          <p:spPr>
            <a:xfrm>
              <a:off x="1027110" y="3029182"/>
              <a:ext cx="3663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7" name="文本框 56">
            <a:extLst>
              <a:ext uri="{FF2B5EF4-FFF2-40B4-BE49-F238E27FC236}">
                <a16:creationId xmlns:a16="http://schemas.microsoft.com/office/drawing/2014/main" id="{B2AD60BF-2D2E-6527-D228-9C14432474F0}"/>
              </a:ext>
            </a:extLst>
          </p:cNvPr>
          <p:cNvSpPr txBox="1"/>
          <p:nvPr/>
        </p:nvSpPr>
        <p:spPr>
          <a:xfrm>
            <a:off x="5213904" y="3820867"/>
            <a:ext cx="1411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k=-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f+mg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26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3" grpId="0"/>
      <p:bldP spid="49" grpId="0"/>
      <p:bldP spid="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1AAD0243-8FA9-F1E2-A2CC-CADE8E889CCD}"/>
              </a:ext>
            </a:extLst>
          </p:cNvPr>
          <p:cNvSpPr txBox="1"/>
          <p:nvPr/>
        </p:nvSpPr>
        <p:spPr>
          <a:xfrm>
            <a:off x="0" y="0"/>
            <a:ext cx="1219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例题二、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所示，将物体从倾角为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θ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的固定斜面上由静止释放，开始向下滑动，到达斜面底端与挡板相碰后，原速率弹回．已知物体开始时距底端高度为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，物体与斜面间的动摩擦因数为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μ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，求物体从开始到停止通过的路程．</a:t>
            </a:r>
            <a:endParaRPr lang="zh-CN" altLang="en-US" sz="24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986E8FF-4A35-1EB9-C38B-CAB81DEC5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98" y="1555658"/>
            <a:ext cx="2648790" cy="1400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9F0EC9D7-83CA-C344-B544-9A9F0574A02D}"/>
              </a:ext>
            </a:extLst>
          </p:cNvPr>
          <p:cNvCxnSpPr/>
          <p:nvPr/>
        </p:nvCxnSpPr>
        <p:spPr>
          <a:xfrm flipH="1">
            <a:off x="753035" y="1792941"/>
            <a:ext cx="1900518" cy="103094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3689CFBD-D555-F5EA-1CB6-0A04B84EEE9F}"/>
              </a:ext>
            </a:extLst>
          </p:cNvPr>
          <p:cNvCxnSpPr>
            <a:cxnSpLocks/>
          </p:cNvCxnSpPr>
          <p:nvPr/>
        </p:nvCxnSpPr>
        <p:spPr>
          <a:xfrm flipV="1">
            <a:off x="645458" y="2070847"/>
            <a:ext cx="1210236" cy="63719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DE80FD29-971A-6774-302E-E19F385507A3}"/>
              </a:ext>
            </a:extLst>
          </p:cNvPr>
          <p:cNvSpPr/>
          <p:nvPr/>
        </p:nvSpPr>
        <p:spPr>
          <a:xfrm rot="19883181">
            <a:off x="1845254" y="1947233"/>
            <a:ext cx="268942" cy="242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DDA0248C-7F55-7578-9600-B42BCAE86940}"/>
              </a:ext>
            </a:extLst>
          </p:cNvPr>
          <p:cNvGrpSpPr/>
          <p:nvPr/>
        </p:nvGrpSpPr>
        <p:grpSpPr>
          <a:xfrm>
            <a:off x="2644716" y="1792941"/>
            <a:ext cx="536895" cy="927847"/>
            <a:chOff x="10099897" y="4160939"/>
            <a:chExt cx="536895" cy="927847"/>
          </a:xfrm>
        </p:grpSpPr>
        <p:cxnSp>
          <p:nvCxnSpPr>
            <p:cNvPr id="16" name="直接箭头连接符 15">
              <a:extLst>
                <a:ext uri="{FF2B5EF4-FFF2-40B4-BE49-F238E27FC236}">
                  <a16:creationId xmlns:a16="http://schemas.microsoft.com/office/drawing/2014/main" id="{C356F2EF-3746-36D6-8FFD-68E7FCD67114}"/>
                </a:ext>
              </a:extLst>
            </p:cNvPr>
            <p:cNvCxnSpPr>
              <a:cxnSpLocks/>
            </p:cNvCxnSpPr>
            <p:nvPr/>
          </p:nvCxnSpPr>
          <p:spPr>
            <a:xfrm>
              <a:off x="10108734" y="4160939"/>
              <a:ext cx="0" cy="82475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EE156ED2-376E-31C3-42FF-748F438CB6CA}"/>
                </a:ext>
              </a:extLst>
            </p:cNvPr>
            <p:cNvSpPr txBox="1"/>
            <p:nvPr/>
          </p:nvSpPr>
          <p:spPr>
            <a:xfrm>
              <a:off x="10099897" y="4719454"/>
              <a:ext cx="5368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358917FC-111C-D9BC-18C0-4C64BBAAFDD4}"/>
              </a:ext>
            </a:extLst>
          </p:cNvPr>
          <p:cNvGrpSpPr/>
          <p:nvPr/>
        </p:nvGrpSpPr>
        <p:grpSpPr>
          <a:xfrm>
            <a:off x="2317377" y="998150"/>
            <a:ext cx="436807" cy="787771"/>
            <a:chOff x="10522752" y="2827938"/>
            <a:chExt cx="436807" cy="787771"/>
          </a:xfrm>
        </p:grpSpPr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079A1DF2-5C60-E774-4CF2-B12B5C664B5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522752" y="2990828"/>
              <a:ext cx="327339" cy="62488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5129AAE5-6E79-C073-EFCE-F23CD305235E}"/>
                </a:ext>
              </a:extLst>
            </p:cNvPr>
            <p:cNvSpPr txBox="1"/>
            <p:nvPr/>
          </p:nvSpPr>
          <p:spPr>
            <a:xfrm>
              <a:off x="10551663" y="2827938"/>
              <a:ext cx="4078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A0A6D2A-51AC-C7CB-CEED-E4CB1E7EA719}"/>
              </a:ext>
            </a:extLst>
          </p:cNvPr>
          <p:cNvGrpSpPr/>
          <p:nvPr/>
        </p:nvGrpSpPr>
        <p:grpSpPr>
          <a:xfrm>
            <a:off x="2653553" y="1276976"/>
            <a:ext cx="1208673" cy="515965"/>
            <a:chOff x="2501153" y="1124576"/>
            <a:chExt cx="1208673" cy="515965"/>
          </a:xfrm>
        </p:grpSpPr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4C51B8F9-EE7D-A7B3-8BA8-6A5A8FE7B9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501153" y="1309242"/>
              <a:ext cx="672353" cy="33129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C2AAF1AE-F404-7857-E650-185E8A5BB496}"/>
                </a:ext>
              </a:extLst>
            </p:cNvPr>
            <p:cNvSpPr txBox="1"/>
            <p:nvPr/>
          </p:nvSpPr>
          <p:spPr>
            <a:xfrm>
              <a:off x="3288278" y="1124576"/>
              <a:ext cx="4215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525283FD-CF35-B56C-2B9E-71C9D2879BE2}"/>
              </a:ext>
            </a:extLst>
          </p:cNvPr>
          <p:cNvCxnSpPr/>
          <p:nvPr/>
        </p:nvCxnSpPr>
        <p:spPr>
          <a:xfrm>
            <a:off x="2317377" y="1919040"/>
            <a:ext cx="345013" cy="750201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33743D95-AF13-98F5-CB38-B0462ADFF44C}"/>
              </a:ext>
            </a:extLst>
          </p:cNvPr>
          <p:cNvCxnSpPr>
            <a:cxnSpLocks/>
          </p:cNvCxnSpPr>
          <p:nvPr/>
        </p:nvCxnSpPr>
        <p:spPr>
          <a:xfrm flipV="1">
            <a:off x="2639148" y="2311956"/>
            <a:ext cx="542463" cy="312758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箭头连接符 34">
            <a:extLst>
              <a:ext uri="{FF2B5EF4-FFF2-40B4-BE49-F238E27FC236}">
                <a16:creationId xmlns:a16="http://schemas.microsoft.com/office/drawing/2014/main" id="{02A034EB-DCFB-666F-76BE-42D12DB2FE7F}"/>
              </a:ext>
            </a:extLst>
          </p:cNvPr>
          <p:cNvCxnSpPr>
            <a:cxnSpLocks/>
          </p:cNvCxnSpPr>
          <p:nvPr/>
        </p:nvCxnSpPr>
        <p:spPr>
          <a:xfrm>
            <a:off x="2639147" y="1769995"/>
            <a:ext cx="350581" cy="68794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>
            <a:extLst>
              <a:ext uri="{FF2B5EF4-FFF2-40B4-BE49-F238E27FC236}">
                <a16:creationId xmlns:a16="http://schemas.microsoft.com/office/drawing/2014/main" id="{7DCA4F0A-EAC8-E373-03CA-85CCE17AC008}"/>
              </a:ext>
            </a:extLst>
          </p:cNvPr>
          <p:cNvCxnSpPr>
            <a:cxnSpLocks/>
          </p:cNvCxnSpPr>
          <p:nvPr/>
        </p:nvCxnSpPr>
        <p:spPr>
          <a:xfrm flipH="1">
            <a:off x="2346288" y="1785921"/>
            <a:ext cx="307265" cy="1498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>
            <a:extLst>
              <a:ext uri="{FF2B5EF4-FFF2-40B4-BE49-F238E27FC236}">
                <a16:creationId xmlns:a16="http://schemas.microsoft.com/office/drawing/2014/main" id="{248BB677-DEE6-DF4A-6E50-0BDAA40EF423}"/>
              </a:ext>
            </a:extLst>
          </p:cNvPr>
          <p:cNvSpPr/>
          <p:nvPr/>
        </p:nvSpPr>
        <p:spPr>
          <a:xfrm rot="19883181">
            <a:off x="714747" y="2583461"/>
            <a:ext cx="268942" cy="242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321EB7D3-B72A-6C7E-307A-7558A915E56A}"/>
              </a:ext>
            </a:extLst>
          </p:cNvPr>
          <p:cNvSpPr txBox="1"/>
          <p:nvPr/>
        </p:nvSpPr>
        <p:spPr>
          <a:xfrm>
            <a:off x="4255643" y="1606591"/>
            <a:ext cx="5022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能下滑的原因：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mgsin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&gt;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mgcos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44" name="连接符: 曲线 43">
            <a:extLst>
              <a:ext uri="{FF2B5EF4-FFF2-40B4-BE49-F238E27FC236}">
                <a16:creationId xmlns:a16="http://schemas.microsoft.com/office/drawing/2014/main" id="{7A00AC09-BF11-C58B-9EA3-0CC13BFFE9CE}"/>
              </a:ext>
            </a:extLst>
          </p:cNvPr>
          <p:cNvCxnSpPr>
            <a:stCxn id="43" idx="0"/>
          </p:cNvCxnSpPr>
          <p:nvPr/>
        </p:nvCxnSpPr>
        <p:spPr>
          <a:xfrm rot="16200000" flipH="1" flipV="1">
            <a:off x="4740762" y="-379988"/>
            <a:ext cx="39717" cy="4012873"/>
          </a:xfrm>
          <a:prstGeom prst="curvedConnector4">
            <a:avLst>
              <a:gd name="adj1" fmla="val -575572"/>
              <a:gd name="adj2" fmla="val 81292"/>
            </a:avLst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6" name="连接符: 曲线 45">
            <a:extLst>
              <a:ext uri="{FF2B5EF4-FFF2-40B4-BE49-F238E27FC236}">
                <a16:creationId xmlns:a16="http://schemas.microsoft.com/office/drawing/2014/main" id="{50880610-9F51-E477-B041-C2A315641F0E}"/>
              </a:ext>
            </a:extLst>
          </p:cNvPr>
          <p:cNvCxnSpPr>
            <a:cxnSpLocks/>
            <a:stCxn id="43" idx="2"/>
            <a:endCxn id="11" idx="2"/>
          </p:cNvCxnSpPr>
          <p:nvPr/>
        </p:nvCxnSpPr>
        <p:spPr>
          <a:xfrm rot="5400000">
            <a:off x="4349249" y="-243310"/>
            <a:ext cx="106243" cy="4729374"/>
          </a:xfrm>
          <a:prstGeom prst="curvedConnector3">
            <a:avLst>
              <a:gd name="adj1" fmla="val 329080"/>
            </a:avLst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9" name="文本框 48">
            <a:extLst>
              <a:ext uri="{FF2B5EF4-FFF2-40B4-BE49-F238E27FC236}">
                <a16:creationId xmlns:a16="http://schemas.microsoft.com/office/drawing/2014/main" id="{62726A50-F9DB-AA36-EA55-729EA4E3D0AD}"/>
              </a:ext>
            </a:extLst>
          </p:cNvPr>
          <p:cNvSpPr txBox="1"/>
          <p:nvPr/>
        </p:nvSpPr>
        <p:spPr>
          <a:xfrm>
            <a:off x="4255643" y="2669241"/>
            <a:ext cx="3197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0-0=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mgh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μ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mgcos</a:t>
            </a:r>
            <a:r>
              <a:rPr lang="el-GR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·s</a:t>
            </a:r>
            <a:r>
              <a:rPr lang="zh-CN" altLang="en-US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路</a:t>
            </a:r>
          </a:p>
        </p:txBody>
      </p:sp>
    </p:spTree>
    <p:extLst>
      <p:ext uri="{BB962C8B-B14F-4D97-AF65-F5344CB8AC3E}">
        <p14:creationId xmlns:p14="http://schemas.microsoft.com/office/powerpoint/2010/main" val="423406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2" grpId="0" animBg="1"/>
      <p:bldP spid="43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E9BA0F67-0A67-D150-4E77-F54967F8BF68}"/>
              </a:ext>
            </a:extLst>
          </p:cNvPr>
          <p:cNvSpPr txBox="1"/>
          <p:nvPr/>
        </p:nvSpPr>
        <p:spPr>
          <a:xfrm>
            <a:off x="0" y="0"/>
            <a:ext cx="12192000" cy="3346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针对训练</a:t>
            </a:r>
            <a:r>
              <a:rPr lang="en-US" altLang="zh-CN" sz="2400" kern="100" spc="-10" dirty="0"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如图</a:t>
            </a:r>
            <a:r>
              <a:rPr lang="en-US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3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所示，光滑固定斜面</a:t>
            </a:r>
            <a:r>
              <a:rPr lang="en-US" altLang="zh-CN" sz="2400" i="1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AB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的倾角</a:t>
            </a:r>
            <a:r>
              <a:rPr lang="en-US" altLang="zh-CN" sz="2400" i="1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θ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53°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为水平面，</a:t>
            </a:r>
            <a:r>
              <a:rPr lang="en-US" altLang="zh-CN" sz="2400" i="1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长度</a:t>
            </a:r>
            <a:r>
              <a:rPr lang="en-US" altLang="zh-CN" sz="2400" i="1" kern="100" spc="-1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l</a:t>
            </a:r>
            <a:r>
              <a:rPr lang="en-US" altLang="zh-CN" sz="2400" i="1" kern="100" spc="-10" baseline="-250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1.1 m</a:t>
            </a:r>
            <a:r>
              <a:rPr lang="zh-CN" altLang="zh-CN" sz="2400" kern="100" spc="-1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为光滑的圆弧，半径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R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0.6 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．一个质量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 kg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的物体，从斜面上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点由静止开始下滑，物体与水平面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间的动摩擦因数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μ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，轨道在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两点平滑连接．当物体到达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点时，继续竖直向上运动，最高点距离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点的高度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h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0.2 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．不计空气阻力，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sin 53°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0.8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cos 53°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0.6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10 m/s</a:t>
            </a:r>
            <a:r>
              <a:rPr lang="en-US" altLang="zh-CN" sz="2400" kern="100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.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求：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物体运动到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点时的速度大小</a:t>
            </a:r>
            <a:r>
              <a:rPr lang="en-US" altLang="zh-CN" sz="2400" i="1" kern="100" dirty="0" err="1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2400" i="1" kern="100" baseline="-25000" dirty="0" err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点距离水平面的高度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H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(3)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物体最终停止的位置到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点的距离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s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.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909D008-445A-F737-8406-AC13B7A75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680" y="3346237"/>
            <a:ext cx="4898931" cy="238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6951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0909D008-445A-F737-8406-AC13B7A75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45" y="2452050"/>
            <a:ext cx="2980485" cy="145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1EF970FE-B72E-BFF8-9D8F-C94C4531A794}"/>
                  </a:ext>
                </a:extLst>
              </p:cNvPr>
              <p:cNvSpPr txBox="1"/>
              <p:nvPr/>
            </p:nvSpPr>
            <p:spPr>
              <a:xfrm>
                <a:off x="264739" y="65154"/>
                <a:ext cx="11541779" cy="8095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(1)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物体由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点运动到最高点：－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mg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(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h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R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)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0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2400" kern="100" dirty="0">
                    <a:effectLst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kern="100" smtClean="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m</a:t>
                </a:r>
                <a:r>
                  <a:rPr lang="en-US" altLang="zh-CN" sz="2400" i="1" kern="100" dirty="0">
                    <a:effectLst/>
                    <a:latin typeface="Book Antiqua" panose="02040602050305030304" pitchFamily="18" charset="0"/>
                    <a:ea typeface="楷体_GB231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i="1" kern="100" baseline="-250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C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得：</a:t>
                </a:r>
                <a:r>
                  <a:rPr lang="en-US" altLang="zh-CN" sz="2400" i="1" kern="100" dirty="0" err="1">
                    <a:effectLst/>
                    <a:latin typeface="Book Antiqua" panose="02040602050305030304" pitchFamily="18" charset="0"/>
                    <a:ea typeface="楷体_GB231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i="1" kern="100" baseline="-25000" dirty="0" err="1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4 m/s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1EF970FE-B72E-BFF8-9D8F-C94C4531A7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39" y="65154"/>
                <a:ext cx="11541779" cy="809517"/>
              </a:xfrm>
              <a:prstGeom prst="rect">
                <a:avLst/>
              </a:prstGeom>
              <a:blipFill>
                <a:blip r:embed="rId3"/>
                <a:stretch>
                  <a:fillRect l="-792" b="-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3454AF94-3F35-5169-B3C2-EA62A560CF1B}"/>
                  </a:ext>
                </a:extLst>
              </p:cNvPr>
              <p:cNvSpPr txBox="1"/>
              <p:nvPr/>
            </p:nvSpPr>
            <p:spPr>
              <a:xfrm>
                <a:off x="264739" y="865932"/>
                <a:ext cx="10148047" cy="8095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(2)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物体由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A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点运动到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点：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mgH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2400" i="1" kern="100" dirty="0" err="1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μmgl</a:t>
                </a:r>
                <a:r>
                  <a:rPr lang="en-US" altLang="zh-CN" sz="2400" i="1" kern="100" baseline="-25000" dirty="0" err="1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BC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2400" kern="100" dirty="0">
                    <a:effectLst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kern="100" smtClean="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kern="100" smtClean="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m</a:t>
                </a:r>
                <a:r>
                  <a:rPr lang="en-US" altLang="zh-CN" sz="2400" i="1" kern="100" dirty="0">
                    <a:effectLst/>
                    <a:latin typeface="Book Antiqua" panose="02040602050305030304" pitchFamily="18" charset="0"/>
                    <a:ea typeface="楷体_GB231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i="1" kern="100" baseline="-250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C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0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得：</a:t>
                </a:r>
                <a:r>
                  <a:rPr lang="en-US" altLang="zh-CN" sz="2400" i="1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H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楷体_GB2312"/>
                    <a:cs typeface="Courier New" panose="02070309020205020404" pitchFamily="49" charset="0"/>
                  </a:rPr>
                  <a:t>1.02 m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</p:txBody>
          </p:sp>
        </mc:Choice>
        <mc:Fallback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3454AF94-3F35-5169-B3C2-EA62A560CF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39" y="865932"/>
                <a:ext cx="10148047" cy="809517"/>
              </a:xfrm>
              <a:prstGeom prst="rect">
                <a:avLst/>
              </a:prstGeom>
              <a:blipFill>
                <a:blip r:embed="rId4"/>
                <a:stretch>
                  <a:fillRect l="-901" b="-75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>
            <a:extLst>
              <a:ext uri="{FF2B5EF4-FFF2-40B4-BE49-F238E27FC236}">
                <a16:creationId xmlns:a16="http://schemas.microsoft.com/office/drawing/2014/main" id="{87DD2E51-4131-ABB3-A152-57B390E4C949}"/>
              </a:ext>
            </a:extLst>
          </p:cNvPr>
          <p:cNvSpPr txBox="1"/>
          <p:nvPr/>
        </p:nvSpPr>
        <p:spPr>
          <a:xfrm>
            <a:off x="264739" y="1775209"/>
            <a:ext cx="8426824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(3)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从物体开始下滑到最终停止：</a:t>
            </a:r>
            <a:r>
              <a:rPr lang="en-US" altLang="zh-CN" sz="2400" i="1" kern="100" dirty="0" err="1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mgH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－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μmgs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0-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0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得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s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5.1 m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9395D115-43CC-6B54-0098-9DDA8B1BA8A5}"/>
              </a:ext>
            </a:extLst>
          </p:cNvPr>
          <p:cNvGrpSpPr/>
          <p:nvPr/>
        </p:nvGrpSpPr>
        <p:grpSpPr>
          <a:xfrm>
            <a:off x="1658471" y="3719031"/>
            <a:ext cx="1721223" cy="566562"/>
            <a:chOff x="1685365" y="3897415"/>
            <a:chExt cx="1721223" cy="566562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D891A041-83D5-0FCB-606A-2E3816A296F7}"/>
                </a:ext>
              </a:extLst>
            </p:cNvPr>
            <p:cNvGrpSpPr/>
            <p:nvPr/>
          </p:nvGrpSpPr>
          <p:grpSpPr>
            <a:xfrm>
              <a:off x="1685365" y="3897415"/>
              <a:ext cx="1721223" cy="515007"/>
              <a:chOff x="1685365" y="3897415"/>
              <a:chExt cx="1721223" cy="515007"/>
            </a:xfrm>
          </p:grpSpPr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27C9843A-4A8C-B20C-F6B6-AA4D356E8A73}"/>
                  </a:ext>
                </a:extLst>
              </p:cNvPr>
              <p:cNvSpPr txBox="1"/>
              <p:nvPr/>
            </p:nvSpPr>
            <p:spPr>
              <a:xfrm>
                <a:off x="1685365" y="3897415"/>
                <a:ext cx="2330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12" name="组合 11">
                <a:extLst>
                  <a:ext uri="{FF2B5EF4-FFF2-40B4-BE49-F238E27FC236}">
                    <a16:creationId xmlns:a16="http://schemas.microsoft.com/office/drawing/2014/main" id="{75FBFBE3-E252-DE65-640B-741F058D86F0}"/>
                  </a:ext>
                </a:extLst>
              </p:cNvPr>
              <p:cNvGrpSpPr/>
              <p:nvPr/>
            </p:nvGrpSpPr>
            <p:grpSpPr>
              <a:xfrm>
                <a:off x="1999129" y="3950757"/>
                <a:ext cx="1407459" cy="461665"/>
                <a:chOff x="1999129" y="3950757"/>
                <a:chExt cx="1407459" cy="461665"/>
              </a:xfrm>
            </p:grpSpPr>
            <p:cxnSp>
              <p:nvCxnSpPr>
                <p:cNvPr id="10" name="直接箭头连接符 9">
                  <a:extLst>
                    <a:ext uri="{FF2B5EF4-FFF2-40B4-BE49-F238E27FC236}">
                      <a16:creationId xmlns:a16="http://schemas.microsoft.com/office/drawing/2014/main" id="{96D9ACD9-AC65-C214-EF1C-BCE0AC530501}"/>
                    </a:ext>
                  </a:extLst>
                </p:cNvPr>
                <p:cNvCxnSpPr/>
                <p:nvPr/>
              </p:nvCxnSpPr>
              <p:spPr>
                <a:xfrm>
                  <a:off x="1999129" y="4078941"/>
                  <a:ext cx="1210236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" name="文本框 12">
                  <a:extLst>
                    <a:ext uri="{FF2B5EF4-FFF2-40B4-BE49-F238E27FC236}">
                      <a16:creationId xmlns:a16="http://schemas.microsoft.com/office/drawing/2014/main" id="{A784717A-B957-F6AA-3F28-4466604C9CA0}"/>
                    </a:ext>
                  </a:extLst>
                </p:cNvPr>
                <p:cNvSpPr txBox="1"/>
                <p:nvPr/>
              </p:nvSpPr>
              <p:spPr>
                <a:xfrm>
                  <a:off x="3173506" y="3950757"/>
                  <a:ext cx="23308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C</a:t>
                  </a:r>
                  <a:endParaRPr lang="zh-CN" altLang="en-US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A4DCAA7D-DEAD-2D9B-89B6-C3128CFC16C9}"/>
                </a:ext>
              </a:extLst>
            </p:cNvPr>
            <p:cNvSpPr txBox="1"/>
            <p:nvPr/>
          </p:nvSpPr>
          <p:spPr>
            <a:xfrm>
              <a:off x="2208749" y="4002312"/>
              <a:ext cx="7551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1.1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9E18E7F6-9BCD-C929-993B-F1F0316A9384}"/>
              </a:ext>
            </a:extLst>
          </p:cNvPr>
          <p:cNvGrpSpPr/>
          <p:nvPr/>
        </p:nvGrpSpPr>
        <p:grpSpPr>
          <a:xfrm>
            <a:off x="1658471" y="4180696"/>
            <a:ext cx="1721223" cy="566562"/>
            <a:chOff x="1685365" y="3897415"/>
            <a:chExt cx="1721223" cy="566562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FF9B9593-7FD0-76EE-610E-D3000D54085F}"/>
                </a:ext>
              </a:extLst>
            </p:cNvPr>
            <p:cNvGrpSpPr/>
            <p:nvPr/>
          </p:nvGrpSpPr>
          <p:grpSpPr>
            <a:xfrm>
              <a:off x="1685365" y="3897415"/>
              <a:ext cx="1721223" cy="515007"/>
              <a:chOff x="1685365" y="3897415"/>
              <a:chExt cx="1721223" cy="515007"/>
            </a:xfrm>
          </p:grpSpPr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14D01147-1DBA-D28D-FAE7-77B9FB44515E}"/>
                  </a:ext>
                </a:extLst>
              </p:cNvPr>
              <p:cNvSpPr txBox="1"/>
              <p:nvPr/>
            </p:nvSpPr>
            <p:spPr>
              <a:xfrm>
                <a:off x="1685365" y="3897415"/>
                <a:ext cx="2330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id="{4154A55C-50EF-1C69-3381-DFA8723E004C}"/>
                  </a:ext>
                </a:extLst>
              </p:cNvPr>
              <p:cNvGrpSpPr/>
              <p:nvPr/>
            </p:nvGrpSpPr>
            <p:grpSpPr>
              <a:xfrm>
                <a:off x="1999129" y="3950757"/>
                <a:ext cx="1407459" cy="461665"/>
                <a:chOff x="1999129" y="3950757"/>
                <a:chExt cx="1407459" cy="461665"/>
              </a:xfrm>
            </p:grpSpPr>
            <p:cxnSp>
              <p:nvCxnSpPr>
                <p:cNvPr id="23" name="直接箭头连接符 22">
                  <a:extLst>
                    <a:ext uri="{FF2B5EF4-FFF2-40B4-BE49-F238E27FC236}">
                      <a16:creationId xmlns:a16="http://schemas.microsoft.com/office/drawing/2014/main" id="{02EC4790-7703-3070-E302-AEFD8ED41D3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999129" y="4106728"/>
                  <a:ext cx="1174377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文本框 23">
                  <a:extLst>
                    <a:ext uri="{FF2B5EF4-FFF2-40B4-BE49-F238E27FC236}">
                      <a16:creationId xmlns:a16="http://schemas.microsoft.com/office/drawing/2014/main" id="{F8F12F1A-75DD-C8C2-1DF3-188AAA2892F1}"/>
                    </a:ext>
                  </a:extLst>
                </p:cNvPr>
                <p:cNvSpPr txBox="1"/>
                <p:nvPr/>
              </p:nvSpPr>
              <p:spPr>
                <a:xfrm>
                  <a:off x="3173506" y="3950757"/>
                  <a:ext cx="23308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C</a:t>
                  </a:r>
                  <a:endParaRPr lang="zh-CN" altLang="en-US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CB7C1F73-2F8A-BF55-A4A2-91863250FF81}"/>
                </a:ext>
              </a:extLst>
            </p:cNvPr>
            <p:cNvSpPr txBox="1"/>
            <p:nvPr/>
          </p:nvSpPr>
          <p:spPr>
            <a:xfrm>
              <a:off x="2208749" y="4002312"/>
              <a:ext cx="7551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2.2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D131C3D2-58B4-4204-8ED2-A9A98AF2DA46}"/>
              </a:ext>
            </a:extLst>
          </p:cNvPr>
          <p:cNvGrpSpPr/>
          <p:nvPr/>
        </p:nvGrpSpPr>
        <p:grpSpPr>
          <a:xfrm>
            <a:off x="1716741" y="4650283"/>
            <a:ext cx="1721223" cy="566562"/>
            <a:chOff x="1685365" y="3897415"/>
            <a:chExt cx="1721223" cy="566562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2D30CDA0-822B-BC61-97FA-37F5295D956C}"/>
                </a:ext>
              </a:extLst>
            </p:cNvPr>
            <p:cNvGrpSpPr/>
            <p:nvPr/>
          </p:nvGrpSpPr>
          <p:grpSpPr>
            <a:xfrm>
              <a:off x="1685365" y="3897415"/>
              <a:ext cx="1721223" cy="515007"/>
              <a:chOff x="1685365" y="3897415"/>
              <a:chExt cx="1721223" cy="515007"/>
            </a:xfrm>
          </p:grpSpPr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42A1BC55-D5FE-8113-5179-832FD0D11A40}"/>
                  </a:ext>
                </a:extLst>
              </p:cNvPr>
              <p:cNvSpPr txBox="1"/>
              <p:nvPr/>
            </p:nvSpPr>
            <p:spPr>
              <a:xfrm>
                <a:off x="1685365" y="3897415"/>
                <a:ext cx="2330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33" name="组合 32">
                <a:extLst>
                  <a:ext uri="{FF2B5EF4-FFF2-40B4-BE49-F238E27FC236}">
                    <a16:creationId xmlns:a16="http://schemas.microsoft.com/office/drawing/2014/main" id="{5EFBA2A7-C979-84CC-46EA-7EC85BC7A942}"/>
                  </a:ext>
                </a:extLst>
              </p:cNvPr>
              <p:cNvGrpSpPr/>
              <p:nvPr/>
            </p:nvGrpSpPr>
            <p:grpSpPr>
              <a:xfrm>
                <a:off x="1999129" y="3950757"/>
                <a:ext cx="1407459" cy="461665"/>
                <a:chOff x="1999129" y="3950757"/>
                <a:chExt cx="1407459" cy="461665"/>
              </a:xfrm>
            </p:grpSpPr>
            <p:cxnSp>
              <p:nvCxnSpPr>
                <p:cNvPr id="34" name="直接箭头连接符 33">
                  <a:extLst>
                    <a:ext uri="{FF2B5EF4-FFF2-40B4-BE49-F238E27FC236}">
                      <a16:creationId xmlns:a16="http://schemas.microsoft.com/office/drawing/2014/main" id="{238A294A-2F75-438A-007E-012354D9A0F0}"/>
                    </a:ext>
                  </a:extLst>
                </p:cNvPr>
                <p:cNvCxnSpPr/>
                <p:nvPr/>
              </p:nvCxnSpPr>
              <p:spPr>
                <a:xfrm>
                  <a:off x="1999129" y="4078941"/>
                  <a:ext cx="1210236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5" name="文本框 34">
                  <a:extLst>
                    <a:ext uri="{FF2B5EF4-FFF2-40B4-BE49-F238E27FC236}">
                      <a16:creationId xmlns:a16="http://schemas.microsoft.com/office/drawing/2014/main" id="{E4AB5075-3BC4-9F75-56C1-2D55B25C1E64}"/>
                    </a:ext>
                  </a:extLst>
                </p:cNvPr>
                <p:cNvSpPr txBox="1"/>
                <p:nvPr/>
              </p:nvSpPr>
              <p:spPr>
                <a:xfrm>
                  <a:off x="3173506" y="3950757"/>
                  <a:ext cx="23308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C</a:t>
                  </a:r>
                  <a:endParaRPr lang="zh-CN" altLang="en-US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EDCA2AF8-8D7A-AEFB-DCD4-23A8D38E17C4}"/>
                </a:ext>
              </a:extLst>
            </p:cNvPr>
            <p:cNvSpPr txBox="1"/>
            <p:nvPr/>
          </p:nvSpPr>
          <p:spPr>
            <a:xfrm>
              <a:off x="2208749" y="4002312"/>
              <a:ext cx="7551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3.3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99B8FB91-9B2E-991E-62C1-3254224F3022}"/>
              </a:ext>
            </a:extLst>
          </p:cNvPr>
          <p:cNvGrpSpPr/>
          <p:nvPr/>
        </p:nvGrpSpPr>
        <p:grpSpPr>
          <a:xfrm>
            <a:off x="1698811" y="5033324"/>
            <a:ext cx="1721223" cy="566562"/>
            <a:chOff x="1685365" y="3897415"/>
            <a:chExt cx="1721223" cy="566562"/>
          </a:xfrm>
        </p:grpSpPr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CBAFC6D8-E79A-3665-207E-E7BB285091AF}"/>
                </a:ext>
              </a:extLst>
            </p:cNvPr>
            <p:cNvGrpSpPr/>
            <p:nvPr/>
          </p:nvGrpSpPr>
          <p:grpSpPr>
            <a:xfrm>
              <a:off x="1685365" y="3897415"/>
              <a:ext cx="1721223" cy="515007"/>
              <a:chOff x="1685365" y="3897415"/>
              <a:chExt cx="1721223" cy="515007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id="{796A6BDB-6F93-3750-A3B1-D703E86BF476}"/>
                  </a:ext>
                </a:extLst>
              </p:cNvPr>
              <p:cNvSpPr txBox="1"/>
              <p:nvPr/>
            </p:nvSpPr>
            <p:spPr>
              <a:xfrm>
                <a:off x="1685365" y="3897415"/>
                <a:ext cx="2330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40" name="组合 39">
                <a:extLst>
                  <a:ext uri="{FF2B5EF4-FFF2-40B4-BE49-F238E27FC236}">
                    <a16:creationId xmlns:a16="http://schemas.microsoft.com/office/drawing/2014/main" id="{F71E10B5-B62A-0081-06EF-65BEB3A7ECFE}"/>
                  </a:ext>
                </a:extLst>
              </p:cNvPr>
              <p:cNvGrpSpPr/>
              <p:nvPr/>
            </p:nvGrpSpPr>
            <p:grpSpPr>
              <a:xfrm>
                <a:off x="1999129" y="3950757"/>
                <a:ext cx="1407459" cy="461665"/>
                <a:chOff x="1999129" y="3950757"/>
                <a:chExt cx="1407459" cy="461665"/>
              </a:xfrm>
            </p:grpSpPr>
            <p:cxnSp>
              <p:nvCxnSpPr>
                <p:cNvPr id="41" name="直接箭头连接符 40">
                  <a:extLst>
                    <a:ext uri="{FF2B5EF4-FFF2-40B4-BE49-F238E27FC236}">
                      <a16:creationId xmlns:a16="http://schemas.microsoft.com/office/drawing/2014/main" id="{E00929B0-641D-9163-F47C-C4B71343DA8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999129" y="4106728"/>
                  <a:ext cx="1174377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文本框 41">
                  <a:extLst>
                    <a:ext uri="{FF2B5EF4-FFF2-40B4-BE49-F238E27FC236}">
                      <a16:creationId xmlns:a16="http://schemas.microsoft.com/office/drawing/2014/main" id="{7B53E4E7-1533-BC0E-BCCE-65C7D35B13A2}"/>
                    </a:ext>
                  </a:extLst>
                </p:cNvPr>
                <p:cNvSpPr txBox="1"/>
                <p:nvPr/>
              </p:nvSpPr>
              <p:spPr>
                <a:xfrm>
                  <a:off x="3173506" y="3950757"/>
                  <a:ext cx="23308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C</a:t>
                  </a:r>
                  <a:endParaRPr lang="zh-CN" altLang="en-US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D93EB1E7-6E67-5961-90C4-DE1BCB072128}"/>
                </a:ext>
              </a:extLst>
            </p:cNvPr>
            <p:cNvSpPr txBox="1"/>
            <p:nvPr/>
          </p:nvSpPr>
          <p:spPr>
            <a:xfrm>
              <a:off x="2208749" y="4002312"/>
              <a:ext cx="7551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4.4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B467C5CE-1835-20AD-D5EA-368BB831046C}"/>
              </a:ext>
            </a:extLst>
          </p:cNvPr>
          <p:cNvGrpSpPr/>
          <p:nvPr/>
        </p:nvGrpSpPr>
        <p:grpSpPr>
          <a:xfrm>
            <a:off x="1739151" y="5558111"/>
            <a:ext cx="2088779" cy="716626"/>
            <a:chOff x="1685365" y="3897415"/>
            <a:chExt cx="2088779" cy="716626"/>
          </a:xfrm>
        </p:grpSpPr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id="{285FBDC0-7DE2-C61C-E5DF-E5244E3C5E76}"/>
                </a:ext>
              </a:extLst>
            </p:cNvPr>
            <p:cNvGrpSpPr/>
            <p:nvPr/>
          </p:nvGrpSpPr>
          <p:grpSpPr>
            <a:xfrm>
              <a:off x="1685365" y="3897415"/>
              <a:ext cx="1721223" cy="515007"/>
              <a:chOff x="1685365" y="3897415"/>
              <a:chExt cx="1721223" cy="515007"/>
            </a:xfrm>
          </p:grpSpPr>
          <p:sp>
            <p:nvSpPr>
              <p:cNvPr id="46" name="文本框 45">
                <a:extLst>
                  <a:ext uri="{FF2B5EF4-FFF2-40B4-BE49-F238E27FC236}">
                    <a16:creationId xmlns:a16="http://schemas.microsoft.com/office/drawing/2014/main" id="{C30DA7FB-E9E9-FBD8-A9B0-8B3657046DA0}"/>
                  </a:ext>
                </a:extLst>
              </p:cNvPr>
              <p:cNvSpPr txBox="1"/>
              <p:nvPr/>
            </p:nvSpPr>
            <p:spPr>
              <a:xfrm>
                <a:off x="1685365" y="3897415"/>
                <a:ext cx="2330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47" name="组合 46">
                <a:extLst>
                  <a:ext uri="{FF2B5EF4-FFF2-40B4-BE49-F238E27FC236}">
                    <a16:creationId xmlns:a16="http://schemas.microsoft.com/office/drawing/2014/main" id="{B936AFFF-10F3-2826-56BB-D380556C69BF}"/>
                  </a:ext>
                </a:extLst>
              </p:cNvPr>
              <p:cNvGrpSpPr/>
              <p:nvPr/>
            </p:nvGrpSpPr>
            <p:grpSpPr>
              <a:xfrm>
                <a:off x="1999129" y="3950757"/>
                <a:ext cx="1407459" cy="461665"/>
                <a:chOff x="1999129" y="3950757"/>
                <a:chExt cx="1407459" cy="461665"/>
              </a:xfrm>
            </p:grpSpPr>
            <p:cxnSp>
              <p:nvCxnSpPr>
                <p:cNvPr id="48" name="直接箭头连接符 47">
                  <a:extLst>
                    <a:ext uri="{FF2B5EF4-FFF2-40B4-BE49-F238E27FC236}">
                      <a16:creationId xmlns:a16="http://schemas.microsoft.com/office/drawing/2014/main" id="{1C3C5A54-8B7E-5CE0-6F0D-828A4C37F6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999129" y="4078941"/>
                  <a:ext cx="506508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文本框 48">
                  <a:extLst>
                    <a:ext uri="{FF2B5EF4-FFF2-40B4-BE49-F238E27FC236}">
                      <a16:creationId xmlns:a16="http://schemas.microsoft.com/office/drawing/2014/main" id="{901AA263-5D24-617B-975C-83208FDB4559}"/>
                    </a:ext>
                  </a:extLst>
                </p:cNvPr>
                <p:cNvSpPr txBox="1"/>
                <p:nvPr/>
              </p:nvSpPr>
              <p:spPr>
                <a:xfrm>
                  <a:off x="3173506" y="3950757"/>
                  <a:ext cx="23308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C</a:t>
                  </a:r>
                  <a:endParaRPr lang="zh-CN" altLang="en-US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id="{FF96768A-BFE5-3F00-7995-65BCA0613C29}"/>
                </a:ext>
              </a:extLst>
            </p:cNvPr>
            <p:cNvSpPr txBox="1"/>
            <p:nvPr/>
          </p:nvSpPr>
          <p:spPr>
            <a:xfrm>
              <a:off x="1841197" y="4152376"/>
              <a:ext cx="19329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4.4+?=5.1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:a16="http://schemas.microsoft.com/office/drawing/2014/main" id="{8BE8FEFB-27FE-2CBB-34F3-F3E436F9DDB9}"/>
              </a:ext>
            </a:extLst>
          </p:cNvPr>
          <p:cNvGrpSpPr/>
          <p:nvPr/>
        </p:nvGrpSpPr>
        <p:grpSpPr>
          <a:xfrm>
            <a:off x="2577354" y="5466623"/>
            <a:ext cx="755138" cy="461665"/>
            <a:chOff x="4480683" y="4992184"/>
            <a:chExt cx="755138" cy="461665"/>
          </a:xfrm>
        </p:grpSpPr>
        <p:sp>
          <p:nvSpPr>
            <p:cNvPr id="50" name="右大括号 49">
              <a:extLst>
                <a:ext uri="{FF2B5EF4-FFF2-40B4-BE49-F238E27FC236}">
                  <a16:creationId xmlns:a16="http://schemas.microsoft.com/office/drawing/2014/main" id="{AE124459-7026-7D5F-AE00-B9F7B8CC8A74}"/>
                </a:ext>
              </a:extLst>
            </p:cNvPr>
            <p:cNvSpPr/>
            <p:nvPr/>
          </p:nvSpPr>
          <p:spPr>
            <a:xfrm rot="16200000">
              <a:off x="4745227" y="4739265"/>
              <a:ext cx="226049" cy="755138"/>
            </a:xfrm>
            <a:prstGeom prst="righ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id="{31E98E36-9DEA-0A9D-E6B0-39C4472190E3}"/>
                </a:ext>
              </a:extLst>
            </p:cNvPr>
            <p:cNvSpPr txBox="1"/>
            <p:nvPr/>
          </p:nvSpPr>
          <p:spPr>
            <a:xfrm>
              <a:off x="4710336" y="4992184"/>
              <a:ext cx="3448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s</a:t>
              </a:r>
              <a:endParaRPr lang="zh-CN" alt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4" name="文本框 53">
            <a:extLst>
              <a:ext uri="{FF2B5EF4-FFF2-40B4-BE49-F238E27FC236}">
                <a16:creationId xmlns:a16="http://schemas.microsoft.com/office/drawing/2014/main" id="{210621A7-1E46-2465-A4A6-11884E1E4AB3}"/>
              </a:ext>
            </a:extLst>
          </p:cNvPr>
          <p:cNvSpPr txBox="1"/>
          <p:nvPr/>
        </p:nvSpPr>
        <p:spPr>
          <a:xfrm>
            <a:off x="3922339" y="2359398"/>
            <a:ext cx="5607143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如果我算出的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s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50 m</a:t>
            </a:r>
            <a:r>
              <a:rPr lang="zh-CN" altLang="en-US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难道数四十多次？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FDBEBB69-3C7D-329A-28C7-C3C2C2886206}"/>
              </a:ext>
            </a:extLst>
          </p:cNvPr>
          <p:cNvSpPr txBox="1"/>
          <p:nvPr/>
        </p:nvSpPr>
        <p:spPr>
          <a:xfrm>
            <a:off x="3922339" y="3036239"/>
            <a:ext cx="2173661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50÷1.1=45.4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54624951-7548-699E-9AA4-F3A1F7289F75}"/>
              </a:ext>
            </a:extLst>
          </p:cNvPr>
          <p:cNvSpPr txBox="1"/>
          <p:nvPr/>
        </p:nvSpPr>
        <p:spPr>
          <a:xfrm>
            <a:off x="6096000" y="3016541"/>
            <a:ext cx="2173661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45×1.1=49.5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3" name="标注: 线形 52">
            <a:extLst>
              <a:ext uri="{FF2B5EF4-FFF2-40B4-BE49-F238E27FC236}">
                <a16:creationId xmlns:a16="http://schemas.microsoft.com/office/drawing/2014/main" id="{DFDE266A-CAA6-1BFC-703E-E0E39312F253}"/>
              </a:ext>
            </a:extLst>
          </p:cNvPr>
          <p:cNvSpPr/>
          <p:nvPr/>
        </p:nvSpPr>
        <p:spPr>
          <a:xfrm>
            <a:off x="4401671" y="4139311"/>
            <a:ext cx="806823" cy="461665"/>
          </a:xfrm>
          <a:prstGeom prst="borderCallout1">
            <a:avLst>
              <a:gd name="adj1" fmla="val 18750"/>
              <a:gd name="adj2" fmla="val -8333"/>
              <a:gd name="adj3" fmla="val 124151"/>
              <a:gd name="adj4" fmla="val -672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奇数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F12EB03B-56C6-75F3-37F4-7F30543B38F8}"/>
              </a:ext>
            </a:extLst>
          </p:cNvPr>
          <p:cNvSpPr txBox="1"/>
          <p:nvPr/>
        </p:nvSpPr>
        <p:spPr>
          <a:xfrm>
            <a:off x="3507582" y="3669724"/>
            <a:ext cx="414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F5B8D17A-9E6D-8889-5282-FA183380ABE2}"/>
              </a:ext>
            </a:extLst>
          </p:cNvPr>
          <p:cNvSpPr txBox="1"/>
          <p:nvPr/>
        </p:nvSpPr>
        <p:spPr>
          <a:xfrm>
            <a:off x="1089352" y="4188618"/>
            <a:ext cx="414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95B3575E-B2FD-255A-E1AD-0A867424AF85}"/>
              </a:ext>
            </a:extLst>
          </p:cNvPr>
          <p:cNvSpPr txBox="1"/>
          <p:nvPr/>
        </p:nvSpPr>
        <p:spPr>
          <a:xfrm>
            <a:off x="3471302" y="4600976"/>
            <a:ext cx="414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7968F48C-D632-9742-60A8-3935E5E5A053}"/>
              </a:ext>
            </a:extLst>
          </p:cNvPr>
          <p:cNvSpPr txBox="1"/>
          <p:nvPr/>
        </p:nvSpPr>
        <p:spPr>
          <a:xfrm>
            <a:off x="1121359" y="5009684"/>
            <a:ext cx="414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6" name="标注: 线形 65">
            <a:extLst>
              <a:ext uri="{FF2B5EF4-FFF2-40B4-BE49-F238E27FC236}">
                <a16:creationId xmlns:a16="http://schemas.microsoft.com/office/drawing/2014/main" id="{882CB151-DE75-909A-D81D-7AF12DC077E9}"/>
              </a:ext>
            </a:extLst>
          </p:cNvPr>
          <p:cNvSpPr/>
          <p:nvPr/>
        </p:nvSpPr>
        <p:spPr>
          <a:xfrm>
            <a:off x="92451" y="3814752"/>
            <a:ext cx="806823" cy="461665"/>
          </a:xfrm>
          <a:prstGeom prst="borderCallout1">
            <a:avLst>
              <a:gd name="adj1" fmla="val 26517"/>
              <a:gd name="adj2" fmla="val 105000"/>
              <a:gd name="adj3" fmla="val 93082"/>
              <a:gd name="adj4" fmla="val 131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偶数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id="{737CD1FF-EA27-EE20-8E2F-C3F6E4C17F0D}"/>
              </a:ext>
            </a:extLst>
          </p:cNvPr>
          <p:cNvSpPr txBox="1"/>
          <p:nvPr/>
        </p:nvSpPr>
        <p:spPr>
          <a:xfrm>
            <a:off x="3461354" y="6165577"/>
            <a:ext cx="608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45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094E97EE-3E6D-4840-2490-06F77AD9FA43}"/>
              </a:ext>
            </a:extLst>
          </p:cNvPr>
          <p:cNvGrpSpPr/>
          <p:nvPr/>
        </p:nvGrpSpPr>
        <p:grpSpPr>
          <a:xfrm>
            <a:off x="1667436" y="6215441"/>
            <a:ext cx="1724654" cy="608108"/>
            <a:chOff x="1685365" y="3897415"/>
            <a:chExt cx="1724654" cy="608108"/>
          </a:xfrm>
        </p:grpSpPr>
        <p:grpSp>
          <p:nvGrpSpPr>
            <p:cNvPr id="69" name="组合 68">
              <a:extLst>
                <a:ext uri="{FF2B5EF4-FFF2-40B4-BE49-F238E27FC236}">
                  <a16:creationId xmlns:a16="http://schemas.microsoft.com/office/drawing/2014/main" id="{2898C9BE-E836-9CF6-1F94-8FBF29449DF0}"/>
                </a:ext>
              </a:extLst>
            </p:cNvPr>
            <p:cNvGrpSpPr/>
            <p:nvPr/>
          </p:nvGrpSpPr>
          <p:grpSpPr>
            <a:xfrm>
              <a:off x="1685365" y="3897415"/>
              <a:ext cx="1721223" cy="515007"/>
              <a:chOff x="1685365" y="3897415"/>
              <a:chExt cx="1721223" cy="515007"/>
            </a:xfrm>
          </p:grpSpPr>
          <p:sp>
            <p:nvSpPr>
              <p:cNvPr id="71" name="文本框 70">
                <a:extLst>
                  <a:ext uri="{FF2B5EF4-FFF2-40B4-BE49-F238E27FC236}">
                    <a16:creationId xmlns:a16="http://schemas.microsoft.com/office/drawing/2014/main" id="{58335E48-BAED-D7EF-974F-A10E47D5F147}"/>
                  </a:ext>
                </a:extLst>
              </p:cNvPr>
              <p:cNvSpPr txBox="1"/>
              <p:nvPr/>
            </p:nvSpPr>
            <p:spPr>
              <a:xfrm>
                <a:off x="1685365" y="3897415"/>
                <a:ext cx="2330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endParaRPr lang="zh-CN" altLang="en-US" sz="2400" i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72" name="组合 71">
                <a:extLst>
                  <a:ext uri="{FF2B5EF4-FFF2-40B4-BE49-F238E27FC236}">
                    <a16:creationId xmlns:a16="http://schemas.microsoft.com/office/drawing/2014/main" id="{ECBC1C03-EEF6-B8FC-76DA-B4E985D1FBC6}"/>
                  </a:ext>
                </a:extLst>
              </p:cNvPr>
              <p:cNvGrpSpPr/>
              <p:nvPr/>
            </p:nvGrpSpPr>
            <p:grpSpPr>
              <a:xfrm>
                <a:off x="2716305" y="3950757"/>
                <a:ext cx="690283" cy="461665"/>
                <a:chOff x="2716305" y="3950757"/>
                <a:chExt cx="690283" cy="461665"/>
              </a:xfrm>
            </p:grpSpPr>
            <p:cxnSp>
              <p:nvCxnSpPr>
                <p:cNvPr id="73" name="直接箭头连接符 72">
                  <a:extLst>
                    <a:ext uri="{FF2B5EF4-FFF2-40B4-BE49-F238E27FC236}">
                      <a16:creationId xmlns:a16="http://schemas.microsoft.com/office/drawing/2014/main" id="{EB332C35-8841-1605-C14A-5A29003DC24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2716305" y="4106728"/>
                  <a:ext cx="457201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4" name="文本框 73">
                  <a:extLst>
                    <a:ext uri="{FF2B5EF4-FFF2-40B4-BE49-F238E27FC236}">
                      <a16:creationId xmlns:a16="http://schemas.microsoft.com/office/drawing/2014/main" id="{43CF7CDA-CBED-A59F-0D3D-76DBF10F7303}"/>
                    </a:ext>
                  </a:extLst>
                </p:cNvPr>
                <p:cNvSpPr txBox="1"/>
                <p:nvPr/>
              </p:nvSpPr>
              <p:spPr>
                <a:xfrm>
                  <a:off x="3173506" y="3950757"/>
                  <a:ext cx="23308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altLang="zh-CN" sz="2400" i="1" dirty="0"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C</a:t>
                  </a:r>
                  <a:endParaRPr lang="zh-CN" altLang="en-US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70" name="文本框 69">
              <a:extLst>
                <a:ext uri="{FF2B5EF4-FFF2-40B4-BE49-F238E27FC236}">
                  <a16:creationId xmlns:a16="http://schemas.microsoft.com/office/drawing/2014/main" id="{7C9010A5-8C2A-F47B-947C-AAD8FD5B0111}"/>
                </a:ext>
              </a:extLst>
            </p:cNvPr>
            <p:cNvSpPr txBox="1"/>
            <p:nvPr/>
          </p:nvSpPr>
          <p:spPr>
            <a:xfrm>
              <a:off x="2654882" y="4043858"/>
              <a:ext cx="75513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rPr>
                <a:t>0.5</a:t>
              </a:r>
              <a:endPara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649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54" grpId="0"/>
      <p:bldP spid="55" grpId="0"/>
      <p:bldP spid="56" grpId="0"/>
      <p:bldP spid="53" grpId="0" animBg="1"/>
      <p:bldP spid="58" grpId="0"/>
      <p:bldP spid="60" grpId="0"/>
      <p:bldP spid="61" grpId="0"/>
      <p:bldP spid="62" grpId="0"/>
      <p:bldP spid="66" grpId="0" animBg="1"/>
      <p:bldP spid="6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400" dirty="0" smtClean="0">
            <a:latin typeface="宋体" panose="02010600030101010101" pitchFamily="2" charset="-122"/>
            <a:ea typeface="宋体" panose="02010600030101010101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90</TotalTime>
  <Words>804</Words>
  <Application>Microsoft Office PowerPoint</Application>
  <PresentationFormat>宽屏</PresentationFormat>
  <Paragraphs>78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等线</vt:lpstr>
      <vt:lpstr>等线 Light</vt:lpstr>
      <vt:lpstr>宋体</vt:lpstr>
      <vt:lpstr>Arial</vt:lpstr>
      <vt:lpstr>Book Antiqua</vt:lpstr>
      <vt:lpstr>Cambria Math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2</cp:revision>
  <dcterms:created xsi:type="dcterms:W3CDTF">2022-05-21T01:37:33Z</dcterms:created>
  <dcterms:modified xsi:type="dcterms:W3CDTF">2022-05-21T03:07:35Z</dcterms:modified>
</cp:coreProperties>
</file>