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60" r:id="rId3"/>
    <p:sldId id="261" r:id="rId4"/>
    <p:sldId id="258" r:id="rId5"/>
    <p:sldId id="262" r:id="rId6"/>
    <p:sldId id="263" r:id="rId7"/>
    <p:sldId id="264" r:id="rId8"/>
    <p:sldId id="265" r:id="rId9"/>
    <p:sldId id="268" r:id="rId10"/>
    <p:sldId id="267" r:id="rId11"/>
    <p:sldId id="282" r:id="rId12"/>
    <p:sldId id="269" r:id="rId13"/>
    <p:sldId id="270" r:id="rId14"/>
    <p:sldId id="274" r:id="rId15"/>
    <p:sldId id="266" r:id="rId16"/>
    <p:sldId id="275" r:id="rId17"/>
    <p:sldId id="277" r:id="rId18"/>
    <p:sldId id="271" r:id="rId19"/>
    <p:sldId id="276" r:id="rId20"/>
    <p:sldId id="278" r:id="rId21"/>
    <p:sldId id="279" r:id="rId22"/>
    <p:sldId id="280" r:id="rId23"/>
    <p:sldId id="272" r:id="rId24"/>
    <p:sldId id="281" r:id="rId25"/>
    <p:sldId id="283" r:id="rId2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FFFF99"/>
    <a:srgbClr val="CC99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7978BB-2B54-46B3-BEEE-E4124459D697}" type="datetimeFigureOut">
              <a:rPr lang="zh-CN" altLang="en-US" smtClean="0"/>
              <a:pPr/>
              <a:t>2017/9/12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68EC0D-ACE7-4EB9-BE1E-83E2D4D50D4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绿色圃中小学教育网http://www.lspjy.com</a:t>
            </a:r>
          </a:p>
        </p:txBody>
      </p:sp>
      <p:sp>
        <p:nvSpPr>
          <p:cNvPr id="5" name="页眉占位符 4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绿色圃中小学教育网http://www.lspjy.com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2017/9/12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2017/9/12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2017/9/12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2017/9/12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2017/9/12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2017/9/12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2017/9/12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034" y="642918"/>
            <a:ext cx="55721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latin typeface="隶书" pitchFamily="49" charset="-122"/>
                <a:ea typeface="隶书" pitchFamily="49" charset="-122"/>
              </a:rPr>
              <a:t>济南的冬天</a:t>
            </a:r>
            <a:endParaRPr lang="zh-CN" altLang="en-US" sz="6000" dirty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14744" y="1714488"/>
            <a:ext cx="19288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latin typeface="隶书" pitchFamily="49" charset="-122"/>
                <a:ea typeface="隶书" pitchFamily="49" charset="-122"/>
              </a:rPr>
              <a:t>老舍</a:t>
            </a:r>
            <a:endParaRPr lang="zh-CN" altLang="en-US" sz="4400" dirty="0"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2" descr="图片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350"/>
            <a:ext cx="9144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832940" y="214290"/>
            <a:ext cx="738664" cy="43577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eaVert" wrap="square" rtlCol="0">
            <a:spAutoFit/>
          </a:bodyPr>
          <a:lstStyle/>
          <a:p>
            <a:r>
              <a:rPr lang="zh-CN" altLang="en-US" sz="3600" dirty="0" smtClean="0">
                <a:latin typeface="隶书" pitchFamily="49" charset="-122"/>
                <a:ea typeface="隶书" pitchFamily="49" charset="-122"/>
              </a:rPr>
              <a:t>第一课时学习目标</a:t>
            </a:r>
            <a:endParaRPr lang="zh-CN" altLang="en-US" sz="3600" dirty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71934" y="3214686"/>
            <a:ext cx="492922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掌握重点生词的形、音、义；</a:t>
            </a:r>
            <a:endParaRPr lang="en-US" altLang="zh-CN" sz="2800" b="1" dirty="0" smtClean="0">
              <a:latin typeface="微软雅黑" pitchFamily="34" charset="-122"/>
              <a:ea typeface="微软雅黑" pitchFamily="34" charset="-122"/>
            </a:endParaRP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了解作者及其作品；</a:t>
            </a:r>
            <a:endParaRPr lang="en-US" altLang="zh-CN" sz="2800" b="1" dirty="0" smtClean="0">
              <a:latin typeface="微软雅黑" pitchFamily="34" charset="-122"/>
              <a:ea typeface="微软雅黑" pitchFamily="34" charset="-122"/>
            </a:endParaRP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理清文章基本结构；</a:t>
            </a:r>
            <a:endParaRPr lang="en-US" altLang="zh-CN" sz="2800" b="1" dirty="0" smtClean="0">
              <a:latin typeface="微软雅黑" pitchFamily="34" charset="-122"/>
              <a:ea typeface="微软雅黑" pitchFamily="34" charset="-122"/>
            </a:endParaRP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endParaRPr lang="en-US" altLang="zh-CN" sz="2800" b="1" dirty="0" smtClean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522283" y="262574"/>
            <a:ext cx="43444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重点生词的形、音、义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642910" y="428604"/>
            <a:ext cx="8206093" cy="501675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济南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    )</a:t>
            </a: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        伦</a:t>
            </a: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敦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      )</a:t>
            </a: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kumimoji="0" lang="ko-KR" alt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镶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           )</a:t>
            </a: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kumimoji="0" lang="en-US" altLang="zh-CN" sz="3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水藻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      )</a:t>
            </a: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      贮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       )</a:t>
            </a: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蓄　 发髻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       )</a:t>
            </a: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endParaRPr kumimoji="0" lang="en-US" altLang="zh-CN" sz="3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澄清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            )</a:t>
            </a: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着落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         )</a:t>
            </a: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　看护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       )</a:t>
            </a:r>
            <a:endParaRPr kumimoji="0" lang="en-US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743640" y="2214554"/>
            <a:ext cx="3994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jǐ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611739" y="2214554"/>
            <a:ext cx="9603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dūn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929454" y="2214554"/>
            <a:ext cx="117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xi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ā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ng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688857" y="3429000"/>
            <a:ext cx="8114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z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ǎ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o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286248" y="3477284"/>
            <a:ext cx="8338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zhù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429520" y="3429000"/>
            <a:ext cx="3994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jì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789079" y="4643446"/>
            <a:ext cx="12827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chéng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45484" y="4691730"/>
            <a:ext cx="10695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zhuó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350672" y="4620292"/>
            <a:ext cx="9361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err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k</a:t>
            </a:r>
            <a:r>
              <a:rPr lang="en-US" altLang="zh-CN" sz="2800" b="1" dirty="0" err="1" smtClean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ā</a:t>
            </a:r>
            <a:r>
              <a:rPr lang="en-US" altLang="zh-CN" sz="2800" b="1" dirty="0" err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n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4" descr="图片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522283" y="262574"/>
            <a:ext cx="43444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重点生词的形、音、义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500034" y="1643050"/>
            <a:ext cx="1005403" cy="440120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响晴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</a:t>
            </a:r>
            <a:endParaRPr kumimoji="0" lang="zh-CN" alt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设若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</a:t>
            </a:r>
            <a:endParaRPr kumimoji="0" lang="zh-CN" alt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贮蓄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</a:t>
            </a:r>
            <a:endParaRPr kumimoji="0" lang="zh-CN" alt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空灵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800" b="1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髻：</a:t>
            </a:r>
            <a:endParaRPr kumimoji="0" lang="zh-CN" alt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571604" y="1857364"/>
            <a:ext cx="29770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天空</a:t>
            </a:r>
            <a:r>
              <a:rPr lang="en-US" altLang="zh-CN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晴朗无云。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1643042" y="2714620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假若。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03561" y="3571876"/>
            <a:ext cx="20826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存放</a:t>
            </a:r>
            <a:r>
              <a:rPr lang="en-US" altLang="zh-CN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储藏。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1714480" y="4477416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灵活而无法捉摸。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714480" y="5406110"/>
            <a:ext cx="700704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原指在头顶或脑后盘成的各种形状的头发，</a:t>
            </a:r>
            <a:endParaRPr lang="en-US" altLang="zh-CN" sz="28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这里比喻树尖上的积雪如发髻一般。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pic>
        <p:nvPicPr>
          <p:cNvPr id="11" name="图片 10" descr="髻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9322" y="2500306"/>
            <a:ext cx="2552700" cy="20478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4" descr="图片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522283" y="262574"/>
            <a:ext cx="36263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作者生平及其作品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1714488"/>
            <a:ext cx="828680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本文作者</a:t>
            </a:r>
            <a:r>
              <a:rPr lang="zh-CN" altLang="en-US" sz="2800" u="sng" dirty="0" smtClean="0">
                <a:latin typeface="微软雅黑" pitchFamily="34" charset="-122"/>
                <a:ea typeface="微软雅黑" pitchFamily="34" charset="-122"/>
              </a:rPr>
              <a:t>                    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，原名 </a:t>
            </a:r>
            <a:r>
              <a:rPr lang="zh-CN" altLang="en-US" sz="2800" u="sng" dirty="0" smtClean="0">
                <a:latin typeface="微软雅黑" pitchFamily="34" charset="-122"/>
                <a:ea typeface="微软雅黑" pitchFamily="34" charset="-122"/>
              </a:rPr>
              <a:t>                           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，字</a:t>
            </a:r>
            <a:r>
              <a:rPr lang="zh-CN" altLang="en-US" sz="2800" u="sng" dirty="0" smtClean="0">
                <a:latin typeface="微软雅黑" pitchFamily="34" charset="-122"/>
                <a:ea typeface="微软雅黑" pitchFamily="34" charset="-122"/>
              </a:rPr>
              <a:t>                       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，籍贯</a:t>
            </a:r>
            <a:r>
              <a:rPr lang="zh-CN" altLang="en-US" sz="2800" u="sng" dirty="0" smtClean="0">
                <a:latin typeface="微软雅黑" pitchFamily="34" charset="-122"/>
                <a:ea typeface="微软雅黑" pitchFamily="34" charset="-122"/>
              </a:rPr>
              <a:t>                      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  。民族</a:t>
            </a:r>
            <a:r>
              <a:rPr lang="zh-CN" altLang="en-US" sz="2800" u="sng" dirty="0" smtClean="0">
                <a:latin typeface="微软雅黑" pitchFamily="34" charset="-122"/>
                <a:ea typeface="微软雅黑" pitchFamily="34" charset="-122"/>
              </a:rPr>
              <a:t>                        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，作家。 主要作品有小说</a:t>
            </a:r>
            <a:r>
              <a:rPr lang="zh-CN" altLang="en-US" sz="2800" u="sng" dirty="0" smtClean="0">
                <a:latin typeface="微软雅黑" pitchFamily="34" charset="-122"/>
                <a:ea typeface="微软雅黑" pitchFamily="34" charset="-122"/>
              </a:rPr>
              <a:t>                           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 、</a:t>
            </a:r>
            <a:r>
              <a:rPr lang="zh-CN" altLang="en-US" sz="2800" u="sng" dirty="0" smtClean="0">
                <a:latin typeface="微软雅黑" pitchFamily="34" charset="-122"/>
                <a:ea typeface="微软雅黑" pitchFamily="34" charset="-122"/>
              </a:rPr>
              <a:t>                                  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，话剧</a:t>
            </a:r>
            <a:r>
              <a:rPr lang="zh-CN" altLang="en-US" sz="2800" u="sng" dirty="0" smtClean="0">
                <a:latin typeface="微软雅黑" pitchFamily="34" charset="-122"/>
                <a:ea typeface="微软雅黑" pitchFamily="34" charset="-122"/>
              </a:rPr>
              <a:t>                    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2800" u="sng" dirty="0" smtClean="0">
                <a:latin typeface="微软雅黑" pitchFamily="34" charset="-122"/>
                <a:ea typeface="微软雅黑" pitchFamily="34" charset="-122"/>
              </a:rPr>
              <a:t>                              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等。</a:t>
            </a:r>
            <a:endParaRPr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428860" y="1857364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老舍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5643570" y="1905648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舒庆春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309852" y="2714620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舍予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955073" y="2762904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北京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500166" y="3548722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满族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142976" y="4477416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《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骆驼祥子</a:t>
            </a:r>
            <a:r>
              <a:rPr lang="en-US" altLang="zh-CN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》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661790" y="4477416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《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四世同堂</a:t>
            </a:r>
            <a:r>
              <a:rPr lang="en-US" altLang="zh-CN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》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14348" y="5334672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《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茶馆</a:t>
            </a:r>
            <a:r>
              <a:rPr lang="en-US" altLang="zh-CN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》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522547" y="5334672"/>
            <a:ext cx="19800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《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龙须沟</a:t>
            </a:r>
            <a:r>
              <a:rPr lang="en-US" altLang="zh-CN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》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4" descr="图片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522283" y="262574"/>
            <a:ext cx="36263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作者生平及其作品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 descr="老舍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8" y="1142984"/>
            <a:ext cx="2857520" cy="42005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矩形 6"/>
          <p:cNvSpPr/>
          <p:nvPr/>
        </p:nvSpPr>
        <p:spPr>
          <a:xfrm>
            <a:off x="378291" y="1571612"/>
            <a:ext cx="5479593" cy="824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被授予“人民艺术家”的称号；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57158" y="2398936"/>
            <a:ext cx="564360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作品多取材于市井生活，文风平实通俗；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57158" y="3970572"/>
            <a:ext cx="5643602" cy="25476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buFont typeface="Arial" pitchFamily="34" charset="0"/>
              <a:buChar char="•"/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在文革中不堪迫害，投湖自尽。憾失诺贝尔文学奖；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57158" y="5929330"/>
            <a:ext cx="592935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墓志铭：文艺界尽职的小卒，睡在这里。</a:t>
            </a:r>
            <a:endParaRPr lang="zh-CN" altLang="en-US" sz="24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500034" y="1812241"/>
          <a:ext cx="8001056" cy="43314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0528"/>
                <a:gridCol w="4000528"/>
              </a:tblGrid>
              <a:tr h="454329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姓名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篇目</a:t>
                      </a:r>
                      <a:endParaRPr lang="zh-CN" altLang="en-US" sz="2400" dirty="0"/>
                    </a:p>
                  </a:txBody>
                  <a:tcPr/>
                </a:tc>
              </a:tr>
              <a:tr h="55466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36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白宇翔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3600" b="0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朱自清</a:t>
                      </a:r>
                      <a:r>
                        <a:rPr lang="en-US" altLang="zh-CN" sz="3600" b="0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《</a:t>
                      </a:r>
                      <a:r>
                        <a:rPr lang="zh-CN" altLang="en-US" sz="3600" b="0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背影</a:t>
                      </a:r>
                      <a:r>
                        <a:rPr lang="en-US" altLang="zh-CN" sz="3600" b="0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》</a:t>
                      </a:r>
                    </a:p>
                  </a:txBody>
                  <a:tcPr marL="9525" marR="9525" marT="9525" marB="0" anchor="ctr"/>
                </a:tc>
              </a:tr>
              <a:tr h="109985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36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陈祉帆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36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朱自清</a:t>
                      </a:r>
                      <a:r>
                        <a:rPr lang="en-US" altLang="zh-CN" sz="36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《</a:t>
                      </a:r>
                      <a:r>
                        <a:rPr lang="zh-CN" altLang="en-US" sz="36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荷塘月色</a:t>
                      </a:r>
                      <a:r>
                        <a:rPr lang="en-US" altLang="zh-CN" sz="36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》</a:t>
                      </a:r>
                    </a:p>
                  </a:txBody>
                  <a:tcPr marL="9525" marR="9525" marT="9525" marB="0" anchor="ctr"/>
                </a:tc>
              </a:tr>
              <a:tr h="109985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3600" b="0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邓博以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36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刘湛秋</a:t>
                      </a:r>
                      <a:r>
                        <a:rPr lang="en-US" altLang="zh-CN" sz="36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《</a:t>
                      </a:r>
                      <a:r>
                        <a:rPr lang="zh-CN" altLang="en-US" sz="36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寻找自己</a:t>
                      </a:r>
                      <a:r>
                        <a:rPr lang="en-US" altLang="zh-CN" sz="36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》</a:t>
                      </a:r>
                    </a:p>
                  </a:txBody>
                  <a:tcPr marL="9525" marR="9525" marT="9525" marB="0" anchor="ctr"/>
                </a:tc>
              </a:tr>
              <a:tr h="55466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3600" b="0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杜晓悦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36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老舍</a:t>
                      </a:r>
                      <a:r>
                        <a:rPr lang="en-US" altLang="zh-CN" sz="36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《</a:t>
                      </a:r>
                      <a:r>
                        <a:rPr lang="zh-CN" altLang="en-US" sz="36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猫</a:t>
                      </a:r>
                      <a:r>
                        <a:rPr lang="en-US" altLang="zh-CN" sz="36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》</a:t>
                      </a:r>
                    </a:p>
                  </a:txBody>
                  <a:tcPr marL="9525" marR="9525" marT="9525" marB="0" anchor="ctr"/>
                </a:tc>
              </a:tr>
              <a:tr h="55466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3600" b="0" i="0" u="none" strike="noStrike" kern="1200" dirty="0">
                          <a:solidFill>
                            <a:srgbClr val="000000"/>
                          </a:solidFill>
                          <a:latin typeface="宋体"/>
                          <a:ea typeface="+mn-ea"/>
                          <a:cs typeface="+mn-cs"/>
                        </a:rPr>
                        <a:t>高鸣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3600" b="0" i="0" u="none" strike="noStrike" kern="1200" dirty="0">
                          <a:solidFill>
                            <a:srgbClr val="000000"/>
                          </a:solidFill>
                          <a:latin typeface="宋体"/>
                          <a:ea typeface="+mn-ea"/>
                          <a:cs typeface="+mn-cs"/>
                        </a:rPr>
                        <a:t>老舍</a:t>
                      </a:r>
                      <a:r>
                        <a:rPr lang="en-US" altLang="zh-CN" sz="3600" b="0" i="0" u="none" strike="noStrike" kern="1200" dirty="0">
                          <a:solidFill>
                            <a:srgbClr val="000000"/>
                          </a:solidFill>
                          <a:latin typeface="宋体"/>
                          <a:ea typeface="+mn-ea"/>
                          <a:cs typeface="+mn-cs"/>
                        </a:rPr>
                        <a:t>《</a:t>
                      </a:r>
                      <a:r>
                        <a:rPr lang="zh-CN" altLang="en-US" sz="3600" b="0" i="0" u="none" strike="noStrike" kern="1200" dirty="0">
                          <a:solidFill>
                            <a:srgbClr val="000000"/>
                          </a:solidFill>
                          <a:latin typeface="宋体"/>
                          <a:ea typeface="+mn-ea"/>
                          <a:cs typeface="+mn-cs"/>
                        </a:rPr>
                        <a:t>黑白李</a:t>
                      </a:r>
                      <a:r>
                        <a:rPr lang="en-US" altLang="zh-CN" sz="3600" b="0" i="0" u="none" strike="noStrike" kern="1200" dirty="0">
                          <a:solidFill>
                            <a:srgbClr val="000000"/>
                          </a:solidFill>
                          <a:latin typeface="宋体"/>
                          <a:ea typeface="+mn-ea"/>
                          <a:cs typeface="+mn-cs"/>
                        </a:rPr>
                        <a:t>》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928662" y="428604"/>
            <a:ext cx="5857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微软雅黑" pitchFamily="34" charset="-122"/>
                <a:ea typeface="微软雅黑" pitchFamily="34" charset="-122"/>
              </a:rPr>
              <a:t>下周课前演讲：</a:t>
            </a:r>
            <a:endParaRPr lang="zh-CN" altLang="en-US" sz="32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4" descr="图片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522283" y="262574"/>
            <a:ext cx="27815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日语文作业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88511" y="2071678"/>
            <a:ext cx="528381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 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字帖第二课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济南的冬天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准备周一听写前两课生词；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五处批注 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朝花夕拾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2" descr="图片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350"/>
            <a:ext cx="9144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832942" y="214290"/>
            <a:ext cx="738664" cy="43577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eaVert" wrap="square" rtlCol="0">
            <a:spAutoFit/>
          </a:bodyPr>
          <a:lstStyle/>
          <a:p>
            <a:r>
              <a:rPr lang="zh-CN" altLang="en-US" sz="3600" dirty="0" smtClean="0">
                <a:latin typeface="隶书" pitchFamily="49" charset="-122"/>
                <a:ea typeface="隶书" pitchFamily="49" charset="-122"/>
              </a:rPr>
              <a:t>第二课时学习目标</a:t>
            </a:r>
            <a:endParaRPr lang="zh-CN" altLang="en-US" sz="3600" dirty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71934" y="3214686"/>
            <a:ext cx="492922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</a:pPr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1.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理清文章基本结构；</a:t>
            </a:r>
            <a:endParaRPr lang="en-US" altLang="zh-CN" sz="2800" b="1" dirty="0" smtClean="0">
              <a:latin typeface="微软雅黑" pitchFamily="34" charset="-122"/>
              <a:ea typeface="微软雅黑" pitchFamily="34" charset="-122"/>
            </a:endParaRPr>
          </a:p>
          <a:p>
            <a:pPr marL="342900" indent="-342900">
              <a:lnSpc>
                <a:spcPct val="200000"/>
              </a:lnSpc>
            </a:pPr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掌握分析修辞手法的技巧；</a:t>
            </a:r>
            <a:endParaRPr lang="en-US" altLang="zh-CN" sz="2800" b="1" dirty="0" smtClean="0">
              <a:latin typeface="微软雅黑" pitchFamily="34" charset="-122"/>
              <a:ea typeface="微软雅黑" pitchFamily="34" charset="-122"/>
            </a:endParaRPr>
          </a:p>
          <a:p>
            <a:pPr marL="342900" indent="-342900">
              <a:lnSpc>
                <a:spcPct val="200000"/>
              </a:lnSpc>
            </a:pPr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3.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学习作者融情于景的写作手法；</a:t>
            </a:r>
            <a:endParaRPr lang="en-US" altLang="zh-CN" sz="2800" b="1" dirty="0" smtClean="0">
              <a:latin typeface="微软雅黑" pitchFamily="34" charset="-122"/>
              <a:ea typeface="微软雅黑" pitchFamily="34" charset="-122"/>
            </a:endParaRP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endParaRPr lang="en-US" altLang="zh-CN" sz="2800" b="1" dirty="0" smtClean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4" descr="图片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996692" y="1867842"/>
            <a:ext cx="2646878" cy="13468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4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课前演讲</a:t>
            </a:r>
            <a:endParaRPr lang="en-US" altLang="zh-CN" sz="4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0364" y="3905912"/>
            <a:ext cx="614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曹熙媛</a:t>
            </a:r>
            <a:r>
              <a:rPr lang="en-US" altLang="zh-CN" sz="2800" dirty="0" smtClean="0"/>
              <a:t>——</a:t>
            </a:r>
            <a:r>
              <a:rPr lang="zh-CN" altLang="en-US" sz="2800" dirty="0" smtClean="0"/>
              <a:t>朱自清</a:t>
            </a:r>
            <a:r>
              <a:rPr lang="en-US" altLang="zh-CN" sz="2800" dirty="0" smtClean="0"/>
              <a:t>《</a:t>
            </a:r>
            <a:r>
              <a:rPr lang="zh-CN" altLang="en-US" sz="2800" dirty="0" smtClean="0"/>
              <a:t>荷塘月色</a:t>
            </a:r>
            <a:r>
              <a:rPr lang="en-US" altLang="zh-CN" sz="2800" dirty="0" smtClean="0"/>
              <a:t>》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4" descr="图片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996692" y="1867842"/>
            <a:ext cx="2646878" cy="13468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4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课前演讲</a:t>
            </a:r>
            <a:endParaRPr lang="en-US" altLang="zh-CN" sz="4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6248" y="3763036"/>
            <a:ext cx="45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白宇翔</a:t>
            </a:r>
            <a:r>
              <a:rPr lang="en-US" altLang="zh-CN" sz="2800" dirty="0" smtClean="0"/>
              <a:t>——</a:t>
            </a:r>
            <a:r>
              <a:rPr lang="zh-CN" altLang="en-US" sz="2800" dirty="0" smtClean="0"/>
              <a:t>朱自清</a:t>
            </a:r>
            <a:r>
              <a:rPr lang="en-US" altLang="zh-CN" sz="2800" dirty="0" smtClean="0"/>
              <a:t>《</a:t>
            </a:r>
            <a:r>
              <a:rPr lang="zh-CN" altLang="en-US" sz="2800" dirty="0" smtClean="0"/>
              <a:t>背影</a:t>
            </a:r>
            <a:r>
              <a:rPr lang="en-US" altLang="zh-CN" sz="2800" dirty="0" smtClean="0"/>
              <a:t>》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4" descr="图片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37677" y="1934063"/>
            <a:ext cx="7879080" cy="23688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提到冬天，你会想到一些什么词语</a:t>
            </a:r>
            <a:endParaRPr lang="en-US" altLang="zh-CN" sz="4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（古诗词）？</a:t>
            </a:r>
            <a:endParaRPr lang="en-US" altLang="zh-CN" sz="4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22283" y="262574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整体感知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4" descr="图片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428596" y="1428736"/>
            <a:ext cx="86063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济南的冬天的特点是什么？（在原文中找出两个字）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22283" y="262574"/>
            <a:ext cx="49103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整体感知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齐读第一段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2357430"/>
            <a:ext cx="8106289" cy="824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温晴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596" y="3117835"/>
            <a:ext cx="86063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写济南的冬天为什么要提到北平和伦敦、甚至是热带地方？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596" y="4684952"/>
            <a:ext cx="86063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对比（对照），强调济南的冬天与众不同的温晴的特点。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4" descr="图片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00034" y="1357298"/>
            <a:ext cx="8320603" cy="4192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设若单单有阳光，那也算不了出奇。请闭上眼想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：一个老城，有山有水，全在蓝天下很暖和安适地睡着，只等春风来把</a:t>
            </a:r>
            <a:r>
              <a:rPr lang="zh-CN" altLang="en-US" sz="2800" b="1" dirty="0" smtClean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他们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唤醒，这是不是个理想的境界？</a:t>
            </a:r>
            <a:endParaRPr lang="en-US" altLang="zh-CN" sz="2800" b="1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22283" y="262574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整体感知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86512" y="2385948"/>
            <a:ext cx="2643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创造意境，流露深情。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714744" y="1171502"/>
            <a:ext cx="22860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过渡，承上启下 </a:t>
            </a:r>
            <a:endParaRPr lang="zh-CN" altLang="en-US" sz="20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00364" y="4467975"/>
            <a:ext cx="5357850" cy="961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“他们”指山水，拟人手法，赋予古城里的山水生命与灵性，让人感受到其恬适可爱。</a:t>
            </a:r>
            <a:endParaRPr lang="zh-CN" altLang="en-US" sz="2000" b="1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泉城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5357818" y="4929198"/>
            <a:ext cx="4286280" cy="1454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四面荷花三面柳，</a:t>
            </a:r>
            <a:endParaRPr lang="en-US" altLang="zh-CN" sz="3200" b="1" dirty="0" smtClean="0">
              <a:latin typeface="楷体" pitchFamily="49" charset="-122"/>
              <a:ea typeface="楷体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一城山色半城湖。</a:t>
            </a:r>
            <a:endParaRPr lang="zh-CN" altLang="en-US" sz="32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4" descr="图片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522283" y="262574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文章赏析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8596" y="1428736"/>
            <a:ext cx="86063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阅读第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3-6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段，说说围绕“温晴”这个特点，作者选取了哪两个方面来描写济南的冬天？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5720" y="3643314"/>
            <a:ext cx="8106289" cy="824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山与水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4" descr="图片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522283" y="262574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文章赏析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8596" y="1428736"/>
            <a:ext cx="8606324" cy="824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哪些段落是写山的？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43108" y="1428736"/>
            <a:ext cx="62489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3-5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段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6270" y="2500306"/>
            <a:ext cx="8606324" cy="824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分别写了三幅怎样不同的山景？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28728" y="3571876"/>
            <a:ext cx="314380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阳光朗照下的山（</a:t>
            </a:r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薄雪覆盖下的山（</a:t>
            </a:r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城外的远山（</a:t>
            </a:r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7452c7fc0426024b08244d4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142844" y="214290"/>
            <a:ext cx="52864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阳光朗照下的小山</a:t>
            </a:r>
            <a:endParaRPr lang="zh-CN" altLang="en-US" sz="3200" b="1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4" descr="图片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522283" y="262574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阳光朗照下的小山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57158" y="1285860"/>
            <a:ext cx="85725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800" b="1" dirty="0" smtClean="0">
                <a:solidFill>
                  <a:srgbClr val="C00000"/>
                </a:solidFill>
              </a:rPr>
              <a:t>        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小山整把济南围了个圈儿，只有北边缺着点口儿。这一圈小山在冬天特别可爱，好像是把济南放在一个</a:t>
            </a:r>
            <a:r>
              <a:rPr lang="zh-CN" altLang="en-US" sz="2800" b="1" dirty="0" smtClean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小摇篮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里，</a:t>
            </a:r>
            <a:r>
              <a:rPr lang="zh-CN" altLang="en-US" sz="2800" b="1" dirty="0" smtClean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他们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安静不动地低声地说：“你们放心吧，这儿准保暖和。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0034" y="4899738"/>
            <a:ext cx="8606355" cy="1458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想一想，这一段地理环境的描写和济南温晴的气候之间有什么关联？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00232" y="5638402"/>
            <a:ext cx="8606355" cy="719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地形是形成济南温暖气候的原因。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00364" y="3857628"/>
            <a:ext cx="61436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比喻围着济南的小山；“他们”指小山。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71868" y="642918"/>
            <a:ext cx="6143635" cy="719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温暖、慈善、令人喜爱。</a:t>
            </a:r>
            <a:endParaRPr lang="en-US" altLang="zh-CN" sz="24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4" descr="图片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522283" y="262574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薄雪覆盖下的山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8596" y="1285860"/>
            <a:ext cx="8606324" cy="824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找出第四自然段的中心句？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81015" y="1285860"/>
            <a:ext cx="6248901" cy="824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最妙的是下点儿小雪呀。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8596" y="2176236"/>
            <a:ext cx="8606324" cy="824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作者是以什么顺序来描写薄雪覆盖下的山的？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-47470" y="3143248"/>
            <a:ext cx="1261884" cy="2673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u="none" dirty="0">
                <a:solidFill>
                  <a:srgbClr val="FF0000"/>
                </a:solidFill>
                <a:ea typeface="华文新魏" pitchFamily="2" charset="-122"/>
              </a:rPr>
              <a:t>由上到下</a:t>
            </a:r>
            <a:r>
              <a:rPr lang="zh-CN" altLang="en-US" sz="2800" b="1" u="none" dirty="0" smtClean="0">
                <a:solidFill>
                  <a:srgbClr val="FF0000"/>
                </a:solidFill>
                <a:ea typeface="华文新魏" pitchFamily="2" charset="-122"/>
              </a:rPr>
              <a:t>的</a:t>
            </a:r>
            <a:endParaRPr lang="en-US" altLang="zh-CN" sz="2800" b="1" u="none" dirty="0" smtClean="0">
              <a:solidFill>
                <a:srgbClr val="FF0000"/>
              </a:solidFill>
              <a:ea typeface="华文新魏" pitchFamily="2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800" b="1" u="none" dirty="0" smtClean="0">
                <a:solidFill>
                  <a:srgbClr val="FF0000"/>
                </a:solidFill>
                <a:ea typeface="华文新魏" pitchFamily="2" charset="-122"/>
              </a:rPr>
              <a:t>空间</a:t>
            </a:r>
            <a:r>
              <a:rPr lang="zh-CN" altLang="en-US" sz="2800" b="1" u="none" dirty="0">
                <a:solidFill>
                  <a:srgbClr val="FF0000"/>
                </a:solidFill>
                <a:ea typeface="华文新魏" pitchFamily="2" charset="-122"/>
              </a:rPr>
              <a:t>顺序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1785918" y="3194920"/>
            <a:ext cx="7358082" cy="3163038"/>
            <a:chOff x="4038608" y="3286124"/>
            <a:chExt cx="1856650" cy="3163038"/>
          </a:xfrm>
        </p:grpSpPr>
        <p:sp>
          <p:nvSpPr>
            <p:cNvPr id="15" name="Rectangle 2"/>
            <p:cNvSpPr>
              <a:spLocks noChangeArrowheads="1"/>
            </p:cNvSpPr>
            <p:nvPr/>
          </p:nvSpPr>
          <p:spPr bwMode="auto">
            <a:xfrm>
              <a:off x="4038608" y="3286124"/>
              <a:ext cx="167640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 u="none" dirty="0" smtClean="0">
                  <a:solidFill>
                    <a:schemeClr val="tx2"/>
                  </a:solidFill>
                  <a:latin typeface="Times New Roman" pitchFamily="18" charset="0"/>
                </a:rPr>
                <a:t>山上</a:t>
              </a:r>
              <a:r>
                <a:rPr kumimoji="1" lang="en-US" altLang="zh-CN" sz="2400" b="1" u="none" dirty="0" smtClean="0">
                  <a:solidFill>
                    <a:schemeClr val="tx2"/>
                  </a:solidFill>
                  <a:latin typeface="Times New Roman" pitchFamily="18" charset="0"/>
                </a:rPr>
                <a:t>——</a:t>
              </a:r>
              <a:r>
                <a:rPr kumimoji="1" lang="zh-CN" altLang="en-US" sz="2400" b="1" u="none" dirty="0" smtClean="0">
                  <a:solidFill>
                    <a:schemeClr val="tx2"/>
                  </a:solidFill>
                  <a:latin typeface="Times New Roman" pitchFamily="18" charset="0"/>
                </a:rPr>
                <a:t>矮松 比喻为 日本看护妇；顶</a:t>
              </a:r>
              <a:endParaRPr kumimoji="1" lang="zh-CN" altLang="en-US" sz="2400" b="1" u="none" dirty="0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  <p:sp>
          <p:nvSpPr>
            <p:cNvPr id="16" name="Rectangle 3"/>
            <p:cNvSpPr>
              <a:spLocks noChangeArrowheads="1"/>
            </p:cNvSpPr>
            <p:nvPr/>
          </p:nvSpPr>
          <p:spPr bwMode="auto">
            <a:xfrm>
              <a:off x="4038608" y="4149724"/>
              <a:ext cx="152400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1" lang="zh-CN" altLang="en-US" sz="2400" b="1" u="none" dirty="0">
                  <a:solidFill>
                    <a:schemeClr val="tx2"/>
                  </a:solidFill>
                  <a:latin typeface="Times New Roman" pitchFamily="18" charset="0"/>
                </a:rPr>
                <a:t>山</a:t>
              </a:r>
              <a:r>
                <a:rPr kumimoji="1" lang="zh-CN" altLang="en-US" sz="2400" b="1" u="none" dirty="0" smtClean="0">
                  <a:solidFill>
                    <a:schemeClr val="tx2"/>
                  </a:solidFill>
                  <a:latin typeface="Times New Roman" pitchFamily="18" charset="0"/>
                </a:rPr>
                <a:t>尖</a:t>
              </a:r>
              <a:r>
                <a:rPr kumimoji="1" lang="en-US" altLang="zh-CN" sz="2400" b="1" u="none" dirty="0" smtClean="0">
                  <a:solidFill>
                    <a:schemeClr val="tx2"/>
                  </a:solidFill>
                  <a:latin typeface="Times New Roman" pitchFamily="18" charset="0"/>
                </a:rPr>
                <a:t>——</a:t>
              </a:r>
              <a:r>
                <a:rPr kumimoji="1" lang="zh-CN" altLang="en-US" sz="2400" b="1" u="none" dirty="0" smtClean="0">
                  <a:solidFill>
                    <a:schemeClr val="tx2"/>
                  </a:solidFill>
                  <a:latin typeface="Times New Roman" pitchFamily="18" charset="0"/>
                </a:rPr>
                <a:t>蓝天；镶</a:t>
              </a:r>
              <a:endParaRPr kumimoji="1" lang="zh-CN" altLang="en-US" sz="2400" b="1" u="none" dirty="0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  <p:sp>
          <p:nvSpPr>
            <p:cNvPr id="17" name="Rectangle 4"/>
            <p:cNvSpPr>
              <a:spLocks noChangeArrowheads="1"/>
            </p:cNvSpPr>
            <p:nvPr/>
          </p:nvSpPr>
          <p:spPr bwMode="auto">
            <a:xfrm>
              <a:off x="4038608" y="5987497"/>
              <a:ext cx="1379537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1" lang="zh-CN" altLang="en-US" sz="2400" b="1" u="none" dirty="0" smtClean="0">
                  <a:solidFill>
                    <a:schemeClr val="tx2"/>
                  </a:solidFill>
                  <a:latin typeface="Times New Roman" pitchFamily="18" charset="0"/>
                </a:rPr>
                <a:t>山腰</a:t>
              </a:r>
              <a:r>
                <a:rPr kumimoji="1" lang="en-US" altLang="zh-CN" sz="2400" b="1" u="none" dirty="0" smtClean="0">
                  <a:solidFill>
                    <a:schemeClr val="tx2"/>
                  </a:solidFill>
                  <a:latin typeface="Times New Roman" pitchFamily="18" charset="0"/>
                </a:rPr>
                <a:t>——</a:t>
              </a:r>
              <a:r>
                <a:rPr kumimoji="1" lang="zh-CN" altLang="en-US" sz="2400" b="1" u="none" dirty="0" smtClean="0">
                  <a:solidFill>
                    <a:schemeClr val="tx2"/>
                  </a:solidFill>
                  <a:latin typeface="Times New Roman" pitchFamily="18" charset="0"/>
                </a:rPr>
                <a:t>阳光，粉色的薄雪拟人； 露</a:t>
              </a:r>
              <a:endParaRPr kumimoji="1" lang="zh-CN" altLang="en-US" sz="2400" b="1" u="none" dirty="0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  <p:sp>
          <p:nvSpPr>
            <p:cNvPr id="18" name="Rectangle 5"/>
            <p:cNvSpPr>
              <a:spLocks noChangeArrowheads="1"/>
            </p:cNvSpPr>
            <p:nvPr/>
          </p:nvSpPr>
          <p:spPr bwMode="auto">
            <a:xfrm>
              <a:off x="4038608" y="5072074"/>
              <a:ext cx="185665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kumimoji="1" lang="zh-CN" altLang="en-US" sz="2400" b="1" u="none" dirty="0" smtClean="0">
                  <a:solidFill>
                    <a:schemeClr val="tx2"/>
                  </a:solidFill>
                  <a:latin typeface="Times New Roman" pitchFamily="18" charset="0"/>
                </a:rPr>
                <a:t>山坡</a:t>
              </a:r>
              <a:r>
                <a:rPr kumimoji="1" lang="en-US" altLang="zh-CN" sz="2400" b="1" u="none" dirty="0" smtClean="0">
                  <a:solidFill>
                    <a:schemeClr val="tx2"/>
                  </a:solidFill>
                  <a:latin typeface="Times New Roman" pitchFamily="18" charset="0"/>
                </a:rPr>
                <a:t>——</a:t>
              </a:r>
              <a:r>
                <a:rPr kumimoji="1" lang="zh-CN" altLang="en-US" sz="2400" b="1" dirty="0" smtClean="0">
                  <a:solidFill>
                    <a:schemeClr val="tx2"/>
                  </a:solidFill>
                  <a:latin typeface="Times New Roman" pitchFamily="18" charset="0"/>
                </a:rPr>
                <a:t>不均匀的雪比喻为带水纹的花衣； 穿</a:t>
              </a:r>
              <a:endParaRPr kumimoji="1" lang="zh-CN" altLang="en-US" sz="2400" b="1" u="none" dirty="0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</p:grpSp>
      <p:cxnSp>
        <p:nvCxnSpPr>
          <p:cNvPr id="20" name="直接箭头连接符 19"/>
          <p:cNvCxnSpPr/>
          <p:nvPr/>
        </p:nvCxnSpPr>
        <p:spPr>
          <a:xfrm rot="5400000">
            <a:off x="-249271" y="4749809"/>
            <a:ext cx="321471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895162" y="3000372"/>
            <a:ext cx="86063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找出段落中的色彩词来 ？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143240" y="4071942"/>
            <a:ext cx="5416868" cy="461665"/>
          </a:xfrm>
          <a:prstGeom prst="rect">
            <a:avLst/>
          </a:prstGeom>
          <a:solidFill>
            <a:srgbClr val="0070C0"/>
          </a:solidFill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青黑、</a:t>
            </a:r>
            <a:r>
              <a:rPr lang="zh-CN" altLang="en-US" sz="2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白</a:t>
            </a:r>
            <a:r>
              <a:rPr lang="zh-CN" altLang="en-US" sz="24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24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蓝</a:t>
            </a:r>
            <a:r>
              <a:rPr lang="zh-CN" altLang="en-US" sz="24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2400" b="1" dirty="0" smtClean="0">
                <a:solidFill>
                  <a:schemeClr val="bg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银</a:t>
            </a:r>
            <a:r>
              <a:rPr lang="zh-CN" altLang="en-US" sz="24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2400" b="1" dirty="0" smtClean="0">
                <a:solidFill>
                  <a:srgbClr val="CC9900"/>
                </a:solidFill>
                <a:latin typeface="微软雅黑" pitchFamily="34" charset="-122"/>
                <a:ea typeface="微软雅黑" pitchFamily="34" charset="-122"/>
              </a:rPr>
              <a:t>暗黄</a:t>
            </a:r>
            <a:r>
              <a:rPr lang="zh-CN" altLang="en-US" sz="24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2400" b="1" dirty="0" smtClean="0">
                <a:solidFill>
                  <a:srgbClr val="FFFF99"/>
                </a:solidFill>
                <a:latin typeface="微软雅黑" pitchFamily="34" charset="-122"/>
                <a:ea typeface="微软雅黑" pitchFamily="34" charset="-122"/>
              </a:rPr>
              <a:t>微黄</a:t>
            </a:r>
            <a:r>
              <a:rPr lang="zh-CN" altLang="en-US" sz="24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2400" b="1" dirty="0" smtClean="0">
                <a:solidFill>
                  <a:srgbClr val="FF9999"/>
                </a:solidFill>
                <a:latin typeface="微软雅黑" pitchFamily="34" charset="-122"/>
                <a:ea typeface="微软雅黑" pitchFamily="34" charset="-122"/>
              </a:rPr>
              <a:t>粉色</a:t>
            </a:r>
            <a:endParaRPr lang="zh-CN" altLang="en-US" sz="2400" dirty="0">
              <a:solidFill>
                <a:srgbClr val="FF9999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571868" y="642918"/>
            <a:ext cx="61436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妙、羞涩、秀气。</a:t>
            </a:r>
            <a:endParaRPr lang="en-US" altLang="zh-CN" sz="24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22" grpId="0"/>
      <p:bldP spid="23" grpId="0" animBg="1"/>
      <p:bldP spid="2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4" descr="图片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522283" y="262574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城外的远山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1428736"/>
            <a:ext cx="6248901" cy="824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找出第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段中的一对反义词来？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928726" y="2357430"/>
            <a:ext cx="6248901" cy="719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狭窄、宽敞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7224" y="3071810"/>
            <a:ext cx="61436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这一段中哪个字最能体现城外远山上村落与雪的情态来？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66701" y="4000504"/>
            <a:ext cx="6248901" cy="719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卧，体现安静闲适的情态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57224" y="4899266"/>
            <a:ext cx="61436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远山雪景比成唐代水墨画有什么好处？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2910" y="5852716"/>
            <a:ext cx="6248901" cy="719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富有诗情画意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571868" y="642918"/>
            <a:ext cx="6143635" cy="719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富有诗情画意</a:t>
            </a:r>
            <a:endParaRPr lang="en-US" altLang="zh-CN" sz="24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  <p:bldP spid="9" grpId="0"/>
      <p:bldP spid="12" grpId="0"/>
      <p:bldP spid="13" grpId="0"/>
      <p:bldP spid="14" grpId="0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4" descr="图片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522283" y="262574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齐读文章最后一段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-248141" y="1285860"/>
            <a:ext cx="6248901" cy="824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这一段描写的对象是？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57554" y="1357298"/>
            <a:ext cx="6248901" cy="719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2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济南冬天的水</a:t>
            </a:r>
            <a:endParaRPr lang="en-US" altLang="zh-CN" sz="24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962521" y="2033360"/>
            <a:ext cx="6248901" cy="824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水的特征是？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823561" y="2143116"/>
            <a:ext cx="6248901" cy="719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2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温暖、澄清</a:t>
            </a:r>
            <a:endParaRPr lang="en-US" altLang="zh-CN" sz="24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-319579" y="2928934"/>
            <a:ext cx="8177727" cy="1685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“绿的精神”用了什么修辞手法？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“绿的精神“又指什么？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09643" y="3145224"/>
            <a:ext cx="6248901" cy="1458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2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拟人</a:t>
            </a:r>
            <a:endParaRPr lang="en-US" altLang="zh-CN" sz="24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2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富有生机与生命力</a:t>
            </a:r>
            <a:endParaRPr lang="en-US" altLang="zh-CN" sz="24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-357222" y="4529171"/>
            <a:ext cx="8177727" cy="824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“空灵的蓝水晶”用了什么修辞手法？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37743" y="5495526"/>
            <a:ext cx="6248901" cy="719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2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比喻，把自上而下的整个空间比作蓝水晶</a:t>
            </a:r>
            <a:endParaRPr lang="en-US" altLang="zh-CN" sz="24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  <p:bldP spid="10" grpId="0"/>
      <p:bldP spid="15" grpId="0"/>
      <p:bldP spid="16" grpId="0"/>
      <p:bldP spid="17" grpId="0"/>
      <p:bldP spid="18" grpId="0"/>
      <p:bldP spid="1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4" descr="图片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37677" y="1934063"/>
            <a:ext cx="184731" cy="11377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endParaRPr lang="en-US" altLang="zh-CN" sz="4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22283" y="262574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板书设计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563888" y="908720"/>
            <a:ext cx="1723549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济南的冬天</a:t>
            </a:r>
            <a:endParaRPr kumimoji="0" 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683568" y="1628800"/>
            <a:ext cx="3877985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(1)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济南冬天的总特点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温晴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084168" y="2708920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宝地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611560" y="3789040"/>
            <a:ext cx="9144000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）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景物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:</a:t>
            </a:r>
            <a:endParaRPr kumimoji="0" lang="en-US" alt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11560" y="6021288"/>
            <a:ext cx="3871014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水色　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暖、</a:t>
            </a:r>
            <a:r>
              <a:rPr kumimoji="0" lang="zh-CN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绿、清、亮</a:t>
            </a:r>
            <a:endParaRPr kumimoji="0" 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39552" y="4941168"/>
            <a:ext cx="8002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山景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59632" y="2060848"/>
            <a:ext cx="420980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与北平相比</a:t>
            </a:r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无风声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与伦敦相比</a:t>
            </a:r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无重雾（响晴）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与热带相比</a:t>
            </a:r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无毒日（温情）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91680" y="4293096"/>
            <a:ext cx="328647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阳光朗照下的山</a:t>
            </a:r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温暖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薄雪覆盖下的山</a:t>
            </a:r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秀气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城外的远山</a:t>
            </a:r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雅致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右大括号 14"/>
          <p:cNvSpPr/>
          <p:nvPr/>
        </p:nvSpPr>
        <p:spPr>
          <a:xfrm>
            <a:off x="5436096" y="2348880"/>
            <a:ext cx="288032" cy="1296144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右大括号 15"/>
          <p:cNvSpPr/>
          <p:nvPr/>
        </p:nvSpPr>
        <p:spPr>
          <a:xfrm flipH="1">
            <a:off x="1331640" y="4509120"/>
            <a:ext cx="288032" cy="1296144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3"/>
          <p:cNvSpPr txBox="1"/>
          <p:nvPr/>
        </p:nvSpPr>
        <p:spPr>
          <a:xfrm>
            <a:off x="3302000" y="2407920"/>
            <a:ext cx="2540000" cy="1066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00"/>
              <a:t>绿色圃中小学教育网http://www.lspjy.com</a:t>
            </a:r>
          </a:p>
        </p:txBody>
      </p:sp>
      <p:sp>
        <p:nvSpPr>
          <p:cNvPr id="18" name="文本框 9"/>
          <p:cNvSpPr txBox="1"/>
          <p:nvPr/>
        </p:nvSpPr>
        <p:spPr>
          <a:xfrm>
            <a:off x="3429000" y="2534920"/>
            <a:ext cx="2540000" cy="1066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00"/>
              <a:t>绿色圃中小学教育网http://www.lspjy.com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  <p:bldP spid="12" grpId="0"/>
      <p:bldP spid="14" grpId="0"/>
      <p:bldP spid="15" grpId="0" animBg="1"/>
      <p:bldP spid="1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4" descr="图片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522283" y="262574"/>
            <a:ext cx="30027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日家庭作业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94964" y="2100279"/>
            <a:ext cx="86063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4" descr="图片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522283" y="262574"/>
            <a:ext cx="48526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套路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情景交融的写作手法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85852" y="1142984"/>
            <a:ext cx="86063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寓情于景。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借景抒情。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43042" y="2000240"/>
            <a:ext cx="59293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楷体" pitchFamily="49" charset="-122"/>
                <a:ea typeface="楷体" pitchFamily="49" charset="-122"/>
              </a:rPr>
              <a:t>e.g.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就是下小雪吧，济南是受不住大雪的，那些小山太秀气！</a:t>
            </a:r>
            <a:endParaRPr lang="zh-CN" altLang="en-US" sz="32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43042" y="3851980"/>
            <a:ext cx="59293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楷体" pitchFamily="49" charset="-122"/>
                <a:ea typeface="楷体" pitchFamily="49" charset="-122"/>
              </a:rPr>
              <a:t>e.g.</a:t>
            </a:r>
            <a:r>
              <a:rPr lang="zh-CN" altLang="en-US" sz="3200" smtClean="0">
                <a:latin typeface="楷体" pitchFamily="49" charset="-122"/>
                <a:ea typeface="楷体" pitchFamily="49" charset="-122"/>
              </a:rPr>
              <a:t>山朗润起来了，水涨起来了，太阳的脸红起来了。</a:t>
            </a:r>
            <a:endParaRPr lang="zh-CN" altLang="en-US" sz="32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1825</TotalTime>
  <Words>1156</Words>
  <PresentationFormat>全屏显示(4:3)</PresentationFormat>
  <Paragraphs>163</Paragraphs>
  <Slides>25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samsung</dc:creator>
  <cp:lastModifiedBy>samsung</cp:lastModifiedBy>
  <cp:revision>16</cp:revision>
  <dcterms:created xsi:type="dcterms:W3CDTF">2017-09-06T15:34:18Z</dcterms:created>
  <dcterms:modified xsi:type="dcterms:W3CDTF">2017-09-12T01:21:02Z</dcterms:modified>
</cp:coreProperties>
</file>