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16"/>
  </p:notesMasterIdLst>
  <p:sldIdLst>
    <p:sldId id="366" r:id="rId4"/>
    <p:sldId id="454" r:id="rId5"/>
    <p:sldId id="369" r:id="rId6"/>
    <p:sldId id="462" r:id="rId7"/>
    <p:sldId id="370" r:id="rId8"/>
    <p:sldId id="461" r:id="rId9"/>
    <p:sldId id="460" r:id="rId10"/>
    <p:sldId id="469" r:id="rId11"/>
    <p:sldId id="470" r:id="rId12"/>
    <p:sldId id="374" r:id="rId13"/>
    <p:sldId id="420" r:id="rId14"/>
    <p:sldId id="383" r:id="rId15"/>
    <p:sldId id="381" r:id="rId17"/>
    <p:sldId id="456" r:id="rId18"/>
    <p:sldId id="385" r:id="rId19"/>
    <p:sldId id="394" r:id="rId20"/>
    <p:sldId id="395" r:id="rId21"/>
    <p:sldId id="467" r:id="rId22"/>
    <p:sldId id="400" r:id="rId23"/>
    <p:sldId id="457" r:id="rId24"/>
    <p:sldId id="468" r:id="rId25"/>
    <p:sldId id="464" r:id="rId26"/>
    <p:sldId id="445" r:id="rId27"/>
    <p:sldId id="453" r:id="rId28"/>
    <p:sldId id="446" r:id="rId29"/>
    <p:sldId id="447" r:id="rId30"/>
    <p:sldId id="448" r:id="rId31"/>
    <p:sldId id="442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993366"/>
    <a:srgbClr val="9966FF"/>
    <a:srgbClr val="CC0066"/>
    <a:srgbClr val="008000"/>
    <a:srgbClr val="FF9900"/>
    <a:srgbClr val="FF6600"/>
    <a:srgbClr val="0066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39"/>
    <p:restoredTop sz="93365"/>
  </p:normalViewPr>
  <p:slideViewPr>
    <p:cSldViewPr showGuides="1">
      <p:cViewPr varScale="1">
        <p:scale>
          <a:sx n="68" d="100"/>
          <a:sy n="68" d="100"/>
        </p:scale>
        <p:origin x="1452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77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39E6F8D-33E5-44AE-B2B0-78233024783D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chemeClr val="accent2"/>
                </a:solidFill>
                <a:ea typeface="黑体" panose="02010609060101010101" pitchFamily="2" charset="-122"/>
                <a:sym typeface="+mn-ea"/>
              </a:rPr>
              <a:t>是小说的主要</a:t>
            </a:r>
            <a:r>
              <a:rPr lang="zh-CN" altLang="en-US" b="1" dirty="0">
                <a:solidFill>
                  <a:srgbClr val="FF0000"/>
                </a:solidFill>
                <a:ea typeface="黑体" panose="02010609060101010101" pitchFamily="2" charset="-122"/>
                <a:sym typeface="+mn-ea"/>
              </a:rPr>
              <a:t>线索人物</a:t>
            </a:r>
            <a:r>
              <a:rPr lang="zh-CN" altLang="en-US" b="1" dirty="0">
                <a:solidFill>
                  <a:schemeClr val="accent2"/>
                </a:solidFill>
                <a:ea typeface="黑体" panose="02010609060101010101" pitchFamily="2" charset="-122"/>
                <a:sym typeface="+mn-ea"/>
              </a:rPr>
              <a:t>，作者通过孩子的眼睛，串起整个故事。为我们勾勒出了几个世代栖息于北运河边的农民的性格和命运。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b="1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ea typeface="黑体" panose="02010609060101010101" pitchFamily="2" charset="-122"/>
                <a:sym typeface="+mn-ea"/>
              </a:rPr>
              <a:t>天真顽皮</a:t>
            </a: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b="1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ea typeface="黑体" panose="02010609060101010101" pitchFamily="2" charset="-122"/>
                <a:sym typeface="+mn-ea"/>
              </a:rPr>
              <a:t>机灵聪明</a:t>
            </a: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b="1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ea typeface="黑体" panose="02010609060101010101" pitchFamily="2" charset="-122"/>
                <a:sym typeface="+mn-ea"/>
              </a:rPr>
              <a:t>充满稚气</a:t>
            </a: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胆大泼辣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刚直不阿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热情豪爽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溺爱孙儿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淳厚朴实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口苦心甜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993366"/>
                </a:solidFill>
                <a:ea typeface="楷体_GB2312" pitchFamily="49" charset="-122"/>
                <a:sym typeface="+mn-ea"/>
              </a:rPr>
              <a:t>奶奶一丈青大娘个高脚大，身强体健，</a:t>
            </a:r>
            <a:r>
              <a:rPr lang="zh-CN" altLang="en-US" b="1" dirty="0">
                <a:solidFill>
                  <a:srgbClr val="FF6600"/>
                </a:solidFill>
                <a:ea typeface="楷体_GB2312" pitchFamily="49" charset="-122"/>
                <a:sym typeface="+mn-ea"/>
              </a:rPr>
              <a:t>豪爽，爱打抱不平</a:t>
            </a:r>
            <a:r>
              <a:rPr lang="zh-CN" altLang="en-US" b="1" dirty="0">
                <a:solidFill>
                  <a:srgbClr val="993366"/>
                </a:solidFill>
                <a:ea typeface="楷体_GB2312" pitchFamily="49" charset="-122"/>
                <a:sym typeface="+mn-ea"/>
              </a:rPr>
              <a:t>，这种女中豪杰的形象，与</a:t>
            </a:r>
            <a:r>
              <a:rPr lang="en-US" altLang="zh-CN" b="1" dirty="0">
                <a:solidFill>
                  <a:srgbClr val="993366"/>
                </a:solidFill>
                <a:ea typeface="楷体_GB2312" pitchFamily="49" charset="-122"/>
                <a:sym typeface="+mn-ea"/>
              </a:rPr>
              <a:t>《</a:t>
            </a:r>
            <a:r>
              <a:rPr lang="zh-CN" altLang="en-US" b="1" dirty="0">
                <a:solidFill>
                  <a:srgbClr val="993366"/>
                </a:solidFill>
                <a:ea typeface="楷体_GB2312" pitchFamily="49" charset="-122"/>
                <a:sym typeface="+mn-ea"/>
              </a:rPr>
              <a:t>水浒</a:t>
            </a:r>
            <a:r>
              <a:rPr lang="en-US" altLang="zh-CN" b="1" dirty="0">
                <a:solidFill>
                  <a:srgbClr val="993366"/>
                </a:solidFill>
                <a:ea typeface="楷体_GB2312" pitchFamily="49" charset="-122"/>
                <a:sym typeface="+mn-ea"/>
              </a:rPr>
              <a:t>》</a:t>
            </a:r>
            <a:r>
              <a:rPr lang="zh-CN" altLang="en-US" b="1" dirty="0">
                <a:solidFill>
                  <a:srgbClr val="993366"/>
                </a:solidFill>
                <a:ea typeface="楷体_GB2312" pitchFamily="49" charset="-122"/>
                <a:sym typeface="+mn-ea"/>
              </a:rPr>
              <a:t>中的著名女将一丈青扈三娘颇为神似。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/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仗义疏财   </a:t>
            </a:r>
            <a:endParaRPr lang="zh-CN" altLang="en-US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慷慨豁达</a:t>
            </a:r>
            <a:endParaRPr lang="zh-CN" altLang="en-US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好说大话</a:t>
            </a:r>
            <a:endParaRPr lang="zh-CN" altLang="en-US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喜戴高帽子，爱讲排场， 摆阔气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ea typeface="黑体" panose="02010609060101010101" pitchFamily="2" charset="-122"/>
                <a:sym typeface="+mn-ea"/>
              </a:rPr>
              <a:t>他貌似关公，脾气性格也像关老爷一样，侠胆义肝，仗义疏财慷慨豁达，爱打抱不平，甘为朋友两肋插刀。同时善于讲故事，想像力丰富，编起故事来生动曲折，引人入胜，因此得了“何大学问”的外号。这外号具有戏谑性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/>
            <a:r>
              <a:rPr lang="zh-CN" altLang="en-US" b="1" dirty="0">
                <a:sym typeface="+mn-ea"/>
              </a:rPr>
              <a:t>抓细节</a:t>
            </a:r>
            <a:endParaRPr lang="zh-CN" altLang="en-US" b="1" dirty="0"/>
          </a:p>
          <a:p>
            <a:pPr eaLnBrk="1" hangingPunct="1"/>
            <a:r>
              <a:rPr lang="zh-CN" altLang="en-US" b="1" dirty="0">
                <a:sym typeface="+mn-ea"/>
              </a:rPr>
              <a:t>抓住表现性格的关键词语</a:t>
            </a:r>
            <a:endParaRPr lang="zh-CN" altLang="en-US" b="1" dirty="0"/>
          </a:p>
          <a:p>
            <a:pPr eaLnBrk="1" hangingPunct="1"/>
            <a:r>
              <a:rPr lang="zh-CN" altLang="en-US" b="1" dirty="0">
                <a:sym typeface="+mn-ea"/>
              </a:rPr>
              <a:t>结合主旨</a:t>
            </a:r>
            <a:endParaRPr lang="zh-CN" altLang="en-US" b="1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穿红肚兜   烧香上供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拜佛许愿   洗三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满月酒     出口外 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运河拉纤   长命锁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b="1" dirty="0">
                <a:ea typeface="黑体" panose="02010609060101010101" pitchFamily="2" charset="-122"/>
                <a:sym typeface="+mn-ea"/>
              </a:rPr>
              <a:t>……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ym typeface="+mn-ea"/>
              </a:rPr>
              <a:t>这段话以活灵活现的</a:t>
            </a:r>
            <a:r>
              <a:rPr lang="zh-CN" altLang="en-US" b="1" dirty="0">
                <a:solidFill>
                  <a:srgbClr val="FF6600"/>
                </a:solidFill>
                <a:sym typeface="+mn-ea"/>
              </a:rPr>
              <a:t>民间口语与俗语</a:t>
            </a:r>
            <a:r>
              <a:rPr lang="zh-CN" altLang="en-US" b="1" dirty="0">
                <a:sym typeface="+mn-ea"/>
              </a:rPr>
              <a:t>，说何满子在奶奶一丈青大娘心目中的地位，突现了一位</a:t>
            </a:r>
            <a:r>
              <a:rPr lang="zh-CN" altLang="en-US" b="1" dirty="0">
                <a:solidFill>
                  <a:srgbClr val="FF6600"/>
                </a:solidFill>
                <a:sym typeface="+mn-ea"/>
              </a:rPr>
              <a:t>爱孙如命</a:t>
            </a:r>
            <a:r>
              <a:rPr lang="zh-CN" altLang="en-US" b="1" dirty="0">
                <a:sym typeface="+mn-ea"/>
              </a:rPr>
              <a:t>的奶奶的形象，用词活泼简洁，凝练而富有动感，充满乡土气息。</a:t>
            </a:r>
            <a:endParaRPr lang="zh-CN" altLang="en-US" b="1" dirty="0">
              <a:latin typeface="Arial" panose="020B060402020202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ea typeface="黑体" panose="02010609060101010101" pitchFamily="2" charset="-122"/>
                <a:sym typeface="+mn-ea"/>
              </a:rPr>
              <a:t>这句话继承了中国传统</a:t>
            </a:r>
            <a:r>
              <a:rPr lang="zh-CN" altLang="en-US" b="1" dirty="0">
                <a:solidFill>
                  <a:srgbClr val="FF6600"/>
                </a:solidFill>
                <a:ea typeface="黑体" panose="02010609060101010101" pitchFamily="2" charset="-122"/>
                <a:sym typeface="+mn-ea"/>
              </a:rPr>
              <a:t>说唱艺术的特点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，讲究</a:t>
            </a:r>
            <a:r>
              <a:rPr lang="zh-CN" altLang="en-US" b="1" dirty="0">
                <a:solidFill>
                  <a:srgbClr val="FF6600"/>
                </a:solidFill>
                <a:ea typeface="黑体" panose="02010609060101010101" pitchFamily="2" charset="-122"/>
                <a:sym typeface="+mn-ea"/>
              </a:rPr>
              <a:t>压韵和对偶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，多用四字句，用词造句</a:t>
            </a:r>
            <a:r>
              <a:rPr lang="zh-CN" altLang="en-US" b="1" dirty="0">
                <a:solidFill>
                  <a:srgbClr val="FF6600"/>
                </a:solidFill>
                <a:ea typeface="黑体" panose="02010609060101010101" pitchFamily="2" charset="-122"/>
                <a:sym typeface="+mn-ea"/>
              </a:rPr>
              <a:t>文白相兼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，读来抑扬顿挫，很有节奏感。</a:t>
            </a:r>
            <a:endParaRPr lang="zh-CN" altLang="en-US" b="1" dirty="0">
              <a:ea typeface="黑体" panose="02010609060101010101" pitchFamily="2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ea typeface="黑体" panose="02010609060101010101" pitchFamily="2" charset="-122"/>
                <a:sym typeface="+mn-ea"/>
              </a:rPr>
              <a:t>这段话中，“名讳”等是书面语，“叫得山响”等是民间口语，</a:t>
            </a:r>
            <a:r>
              <a:rPr lang="zh-CN" altLang="en-US" b="1" dirty="0">
                <a:solidFill>
                  <a:srgbClr val="FF6600"/>
                </a:solidFill>
                <a:ea typeface="黑体" panose="02010609060101010101" pitchFamily="2" charset="-122"/>
                <a:sym typeface="+mn-ea"/>
              </a:rPr>
              <a:t>书面语与口语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的有机结合给小说增添了</a:t>
            </a:r>
            <a:r>
              <a:rPr lang="zh-CN" altLang="en-US" b="1" dirty="0">
                <a:solidFill>
                  <a:srgbClr val="FF6600"/>
                </a:solidFill>
                <a:ea typeface="黑体" panose="02010609060101010101" pitchFamily="2" charset="-122"/>
                <a:sym typeface="+mn-ea"/>
              </a:rPr>
              <a:t>幽默诙谐色彩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>
          <a:xfrm>
            <a:off x="1173163" y="6265863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>
          <a:xfrm>
            <a:off x="3581400" y="6248400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69ED3F-04E2-4BAB-B12F-F77F3EBEF4C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0C8A43-0B00-49EB-8FEB-DD9B75EC081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random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1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hyperlink" Target="http://zhidao.baidu.com/question/1088640.html" TargetMode="Externa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hyperlink" Target="http://www.duer.cn/picture/art/2006/03/1214303826.htm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oleObject" Target="../embeddings/oleObject3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5"/>
          <p:cNvGraphicFramePr>
            <a:graphicFrameLocks noChangeAspect="1"/>
          </p:cNvGraphicFramePr>
          <p:nvPr/>
        </p:nvGraphicFramePr>
        <p:xfrm>
          <a:off x="685800" y="990600"/>
          <a:ext cx="3810000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00200" imgH="1571625" progId="Paint.Picture">
                  <p:embed/>
                </p:oleObj>
              </mc:Choice>
              <mc:Fallback>
                <p:oleObj name="" r:id="rId1" imgW="1600200" imgH="157162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rcRect l="10033" t="5051" r="9923"/>
                      <a:stretch>
                        <a:fillRect/>
                      </a:stretch>
                    </p:blipFill>
                    <p:spPr>
                      <a:xfrm>
                        <a:off x="685800" y="990600"/>
                        <a:ext cx="3810000" cy="480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1082" name="Text Box 10"/>
          <p:cNvSpPr txBox="1">
            <a:spLocks noChangeArrowheads="1"/>
          </p:cNvSpPr>
          <p:nvPr/>
        </p:nvSpPr>
        <p:spPr bwMode="auto">
          <a:xfrm>
            <a:off x="6248400" y="685800"/>
            <a:ext cx="1403350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8000" b="1" kern="1200" cap="none" spc="0" normalizeH="0" baseline="0" noProof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方正舒体" panose="02010601030101010101" pitchFamily="2" charset="-122"/>
                <a:cs typeface="+mn-cs"/>
              </a:rPr>
              <a:t>蒲柳人家</a:t>
            </a:r>
            <a:endParaRPr kumimoji="0" lang="zh-CN" altLang="en-US" sz="8000" b="1" kern="1200" cap="none" spc="0" normalizeH="0" baseline="0" noProof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方正舒体" panose="02010601030101010101" pitchFamily="2" charset="-122"/>
              <a:cs typeface="+mn-cs"/>
            </a:endParaRPr>
          </a:p>
        </p:txBody>
      </p:sp>
      <p:sp>
        <p:nvSpPr>
          <p:cNvPr id="5124" name="Text Box 11"/>
          <p:cNvSpPr txBox="1"/>
          <p:nvPr/>
        </p:nvSpPr>
        <p:spPr>
          <a:xfrm>
            <a:off x="5257800" y="4038600"/>
            <a:ext cx="793750" cy="1676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eaLnBrk="1" hangingPunct="1"/>
            <a:r>
              <a:rPr lang="zh-CN" altLang="en-US" sz="40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刘绍棠</a:t>
            </a:r>
            <a:endParaRPr lang="zh-CN" altLang="en-US" sz="4000" b="1" dirty="0">
              <a:solidFill>
                <a:schemeClr val="hlink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228600" y="4191000"/>
            <a:ext cx="3168650" cy="788988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400" b="1" dirty="0">
                <a:solidFill>
                  <a:srgbClr val="CC3300"/>
                </a:solidFill>
                <a:ea typeface="黑体" panose="02010609060101010101" pitchFamily="2" charset="-122"/>
              </a:rPr>
              <a:t>文坛奇人</a:t>
            </a:r>
            <a:br>
              <a:rPr lang="zh-CN" altLang="en-US" sz="2400" b="1" dirty="0">
                <a:solidFill>
                  <a:srgbClr val="CC3300"/>
                </a:solidFill>
                <a:ea typeface="黑体" panose="02010609060101010101" pitchFamily="2" charset="-122"/>
              </a:rPr>
            </a:br>
            <a:r>
              <a:rPr lang="zh-CN" altLang="en-US" sz="2400" b="1" dirty="0">
                <a:solidFill>
                  <a:srgbClr val="CC3300"/>
                </a:solidFill>
                <a:ea typeface="黑体" panose="02010609060101010101" pitchFamily="2" charset="-122"/>
              </a:rPr>
              <a:t>刘绍棠</a:t>
            </a:r>
            <a:endParaRPr lang="zh-CN" altLang="en-US" sz="2400" b="1" dirty="0">
              <a:solidFill>
                <a:srgbClr val="CC3300"/>
              </a:solidFill>
              <a:ea typeface="黑体" panose="02010609060101010101" pitchFamily="2" charset="-122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3352800" y="533400"/>
            <a:ext cx="5327650" cy="5475288"/>
          </a:xfrm>
          <a:ln/>
        </p:spPr>
        <p:txBody>
          <a:bodyPr vert="horz"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1949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年（</a:t>
            </a:r>
            <a:r>
              <a:rPr lang="en-US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13岁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）读中学时开始发表短篇小说。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1951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年（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15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岁）到河北文联工作。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1952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年（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16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岁）发表短篇小说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青枝绿叶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，并选入中学语文课本．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被称为</a:t>
            </a:r>
            <a:r>
              <a:rPr lang="zh-CN" altLang="en-US" sz="2800" b="1" dirty="0">
                <a:solidFill>
                  <a:schemeClr val="accent2"/>
                </a:solidFill>
                <a:ea typeface="黑体" panose="02010609060101010101" pitchFamily="2" charset="-122"/>
              </a:rPr>
              <a:t>“</a:t>
            </a:r>
            <a:r>
              <a:rPr lang="zh-CN" altLang="en-US" sz="2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神童作家</a:t>
            </a:r>
            <a:r>
              <a:rPr lang="zh-CN" altLang="en-US" sz="2800" b="1" dirty="0">
                <a:solidFill>
                  <a:schemeClr val="accent2"/>
                </a:solidFill>
                <a:ea typeface="黑体" panose="02010609060101010101" pitchFamily="2" charset="-122"/>
              </a:rPr>
              <a:t>”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1954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年入北大中文系。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1956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年入中国作家协会。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1957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年划为</a:t>
            </a:r>
            <a:r>
              <a:rPr lang="zh-CN" altLang="en-US" sz="2800" b="1" dirty="0">
                <a:solidFill>
                  <a:schemeClr val="accent2"/>
                </a:solidFill>
                <a:ea typeface="黑体" panose="02010609060101010101" pitchFamily="2" charset="-122"/>
              </a:rPr>
              <a:t>“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右派</a:t>
            </a:r>
            <a:r>
              <a:rPr lang="zh-CN" altLang="en-US" sz="2800" b="1" dirty="0">
                <a:solidFill>
                  <a:schemeClr val="accent2"/>
                </a:solidFill>
                <a:ea typeface="黑体" panose="02010609060101010101" pitchFamily="2" charset="-122"/>
              </a:rPr>
              <a:t>”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 中断写作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22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年。</a:t>
            </a:r>
            <a:endParaRPr lang="zh-CN" altLang="en-US" sz="28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148" name="Picture 7" descr="刘绍棠年轻时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533400"/>
            <a:ext cx="2374900" cy="338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  <p:sndAc>
      <p:stSnd>
        <p:snd r:embed="rId2" name="projctor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87375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sz="4000" b="1" dirty="0"/>
              <a:t>1979</a:t>
            </a:r>
            <a:r>
              <a:rPr lang="zh-CN" altLang="en-US" sz="4000" b="1" dirty="0"/>
              <a:t>年平反后发表大量作品：</a:t>
            </a:r>
            <a:endParaRPr lang="zh-CN" altLang="en-US" sz="4000" b="1" dirty="0"/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>
          <a:xfrm>
            <a:off x="381000" y="1371600"/>
            <a:ext cx="8497888" cy="4611688"/>
          </a:xfrm>
          <a:ln/>
        </p:spPr>
        <p:txBody>
          <a:bodyPr vert="horz" wrap="square" lIns="91440" tIns="45720" rIns="91440" bIns="45720" anchor="t"/>
          <a:p>
            <a:pPr eaLnBrk="1" hangingPunct="1"/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蒲柳人家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获得全国优秀中篇小说奖。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峨眉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获得全国优秀短篇小说奖。 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京门脸子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获得北京优秀长篇小说奖。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柳敬亭说书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获得首届中国大众文学优秀长篇小说奖。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黄花闺女池塘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获得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90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年代优秀小说奖。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2" name="WordArt 7"/>
          <p:cNvSpPr>
            <a:spLocks noTextEdit="1"/>
          </p:cNvSpPr>
          <p:nvPr/>
        </p:nvSpPr>
        <p:spPr>
          <a:xfrm>
            <a:off x="1143000" y="5181600"/>
            <a:ext cx="6858000" cy="730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孙犁之后“ 白洋淀派”的代表人物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4800600" cy="11430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000" b="1" dirty="0">
                <a:solidFill>
                  <a:srgbClr val="CC0066"/>
                </a:solidFill>
                <a:ea typeface="黑体" panose="02010609060101010101" pitchFamily="2" charset="-122"/>
              </a:rPr>
              <a:t>刘绍棠的创作风格</a:t>
            </a:r>
            <a:endParaRPr lang="zh-CN" altLang="en-US" sz="4000" b="1" dirty="0">
              <a:solidFill>
                <a:srgbClr val="CC0066"/>
              </a:solidFill>
              <a:ea typeface="黑体" panose="02010609060101010101" pitchFamily="2" charset="-122"/>
            </a:endParaRPr>
          </a:p>
        </p:txBody>
      </p:sp>
      <p:pic>
        <p:nvPicPr>
          <p:cNvPr id="8195" name="Picture 4" descr="z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2438400"/>
            <a:ext cx="3779838" cy="2608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Rectangle 5"/>
          <p:cNvSpPr>
            <a:spLocks noGrp="1"/>
          </p:cNvSpPr>
          <p:nvPr>
            <p:ph idx="1"/>
          </p:nvPr>
        </p:nvSpPr>
        <p:spPr>
          <a:xfrm>
            <a:off x="323850" y="404813"/>
            <a:ext cx="8229600" cy="4525962"/>
          </a:xfrm>
          <a:ln/>
        </p:spPr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  <p:sp>
        <p:nvSpPr>
          <p:cNvPr id="229382" name="Text Box 6"/>
          <p:cNvSpPr txBox="1"/>
          <p:nvPr/>
        </p:nvSpPr>
        <p:spPr>
          <a:xfrm>
            <a:off x="0" y="5157788"/>
            <a:ext cx="8847138" cy="1311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b="1" dirty="0">
                <a:latin typeface="Arial" panose="020B0604020202020204" pitchFamily="34" charset="0"/>
              </a:rPr>
              <a:t>我要为粗手大脚的爹娘画像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4000" b="1" dirty="0">
                <a:latin typeface="Arial" panose="020B0604020202020204" pitchFamily="34" charset="0"/>
              </a:rPr>
              <a:t>我要一生一世讴歌生我养我的劳动人民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304800" y="533400"/>
            <a:ext cx="4800600" cy="11430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000" b="1" dirty="0">
                <a:solidFill>
                  <a:srgbClr val="CC0066"/>
                </a:solidFill>
                <a:ea typeface="黑体" panose="02010609060101010101" pitchFamily="2" charset="-122"/>
              </a:rPr>
              <a:t>刘绍棠的创作风格</a:t>
            </a:r>
            <a:endParaRPr lang="zh-CN" altLang="en-US" sz="4000" b="1" dirty="0">
              <a:solidFill>
                <a:srgbClr val="CC0066"/>
              </a:solidFill>
              <a:ea typeface="黑体" panose="02010609060101010101" pitchFamily="2" charset="-122"/>
            </a:endParaRPr>
          </a:p>
        </p:txBody>
      </p:sp>
      <p:sp>
        <p:nvSpPr>
          <p:cNvPr id="135171" name="Rectangle 3"/>
          <p:cNvSpPr>
            <a:spLocks noGrp="1"/>
          </p:cNvSpPr>
          <p:nvPr>
            <p:ph idx="1"/>
          </p:nvPr>
        </p:nvSpPr>
        <p:spPr>
          <a:xfrm>
            <a:off x="4267200" y="1600200"/>
            <a:ext cx="4876800" cy="4343400"/>
          </a:xfrm>
          <a:ln/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将</a:t>
            </a:r>
            <a:r>
              <a:rPr lang="zh-CN" altLang="en-US" sz="3600" b="1" dirty="0">
                <a:ea typeface="黑体" panose="02010609060101010101" pitchFamily="2" charset="-122"/>
              </a:rPr>
              <a:t>“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荷花淀派</a:t>
            </a:r>
            <a:r>
              <a:rPr lang="zh-CN" altLang="en-US" sz="3600" b="1" dirty="0">
                <a:ea typeface="黑体" panose="02010609060101010101" pitchFamily="2" charset="-122"/>
              </a:rPr>
              <a:t>”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的柔媚、清丽之美与</a:t>
            </a:r>
            <a:r>
              <a:rPr lang="zh-CN" altLang="en-US" sz="3600" b="1" dirty="0">
                <a:ea typeface="黑体" panose="02010609060101010101" pitchFamily="2" charset="-122"/>
              </a:rPr>
              <a:t>“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燕赵文化</a:t>
            </a:r>
            <a:r>
              <a:rPr lang="zh-CN" altLang="en-US" sz="3600" b="1" dirty="0">
                <a:ea typeface="黑体" panose="02010609060101010101" pitchFamily="2" charset="-122"/>
              </a:rPr>
              <a:t>”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的阳刚、劲健之美很好地结合在一起，建立了独具风采的大运河乡土文学体系。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9220" name="Picture 7" descr="z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2438400"/>
            <a:ext cx="3779838" cy="26082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5171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8355" name="Rectangle 3"/>
          <p:cNvSpPr>
            <a:spLocks noGrp="1" noChangeArrowheads="1"/>
          </p:cNvSpPr>
          <p:nvPr>
            <p:ph idx="1"/>
          </p:nvPr>
        </p:nvSpPr>
        <p:spPr>
          <a:xfrm>
            <a:off x="0" y="1989138"/>
            <a:ext cx="8763000" cy="26670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ts val="45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花鞋杜四家的童养媳望日莲与周檎相爱，巡警麻雷子勾结杜四，要把望日莲卖给董太师做小，并要以“抗日”的罪名把周檎抓走。于是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矛盾激化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以何大学问、一丈青大娘等为首的父老乡亲一齐出面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挫败麻、杜阴谋，檎、莲顺利完婚。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243" name="Rectangle 4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6000" b="1" dirty="0"/>
              <a:t>小说梗概</a:t>
            </a:r>
            <a:endParaRPr lang="zh-CN" altLang="en-US" sz="6000" b="1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charRg st="0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28355">
                                            <p:txEl>
                                              <p:charRg st="0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3"/>
          <p:cNvSpPr txBox="1"/>
          <p:nvPr/>
        </p:nvSpPr>
        <p:spPr>
          <a:xfrm>
            <a:off x="323850" y="404813"/>
            <a:ext cx="316865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800" b="1" dirty="0">
                <a:latin typeface="Arial" panose="020B0604020202020204" pitchFamily="34" charset="0"/>
              </a:rPr>
              <a:t>学习目标</a:t>
            </a:r>
            <a:endParaRPr lang="zh-CN" altLang="en-US" sz="4800" b="1" dirty="0">
              <a:latin typeface="Arial" panose="020B0604020202020204" pitchFamily="34" charset="0"/>
            </a:endParaRPr>
          </a:p>
        </p:txBody>
      </p:sp>
      <p:sp>
        <p:nvSpPr>
          <p:cNvPr id="227332" name="Text Box 4"/>
          <p:cNvSpPr txBox="1"/>
          <p:nvPr/>
        </p:nvSpPr>
        <p:spPr>
          <a:xfrm>
            <a:off x="323850" y="2276475"/>
            <a:ext cx="8351838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１．积累生字词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２．学习抓住人物描写概括人物性格的方法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３．感受小说的风格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0" name="Rectangle 2"/>
          <p:cNvSpPr>
            <a:spLocks noGrp="1"/>
          </p:cNvSpPr>
          <p:nvPr>
            <p:ph type="title"/>
          </p:nvPr>
        </p:nvSpPr>
        <p:spPr>
          <a:xfrm>
            <a:off x="1116013" y="0"/>
            <a:ext cx="6430962" cy="1163638"/>
          </a:xfrm>
          <a:ln/>
        </p:spPr>
        <p:txBody>
          <a:bodyPr vert="horz" wrap="square" lIns="91440" tIns="45720" rIns="91440" bIns="45720" anchor="ctr"/>
          <a:p>
            <a:r>
              <a:rPr lang="zh-CN" altLang="en-US" sz="4000" b="1" dirty="0">
                <a:solidFill>
                  <a:srgbClr val="002060"/>
                </a:solidFill>
              </a:rPr>
              <a:t>正确朗读下列词语</a:t>
            </a:r>
            <a:endParaRPr lang="zh-CN" altLang="en-US" sz="4000" b="1" dirty="0">
              <a:solidFill>
                <a:srgbClr val="002060"/>
              </a:solidFill>
            </a:endParaRPr>
          </a:p>
        </p:txBody>
      </p:sp>
      <p:sp>
        <p:nvSpPr>
          <p:cNvPr id="165891" name="Rectangle 3"/>
          <p:cNvSpPr>
            <a:spLocks noGrp="1"/>
          </p:cNvSpPr>
          <p:nvPr>
            <p:ph idx="1"/>
          </p:nvPr>
        </p:nvSpPr>
        <p:spPr>
          <a:xfrm>
            <a:off x="395288" y="1052513"/>
            <a:ext cx="8459787" cy="5805487"/>
          </a:xfrm>
          <a:ln/>
        </p:spPr>
        <p:txBody>
          <a:bodyPr vert="horz" wrap="square" lIns="91440" tIns="45720" rIns="91440" bIns="45720" anchor="t"/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拴</a:t>
            </a:r>
            <a:r>
              <a:rPr lang="en-US" altLang="zh-CN" b="1" dirty="0">
                <a:solidFill>
                  <a:srgbClr val="FF0000"/>
                </a:solidFill>
              </a:rPr>
              <a:t>shuān</a:t>
            </a:r>
            <a:r>
              <a:rPr lang="zh-CN" altLang="en-US" b="1" dirty="0">
                <a:solidFill>
                  <a:srgbClr val="002060"/>
                </a:solidFill>
              </a:rPr>
              <a:t>贼        痱</a:t>
            </a:r>
            <a:r>
              <a:rPr lang="en-US" altLang="zh-CN" b="1" dirty="0">
                <a:solidFill>
                  <a:srgbClr val="FF0000"/>
                </a:solidFill>
              </a:rPr>
              <a:t>fèi</a:t>
            </a:r>
            <a:r>
              <a:rPr lang="zh-CN" altLang="en-US" b="1" dirty="0">
                <a:solidFill>
                  <a:srgbClr val="002060"/>
                </a:solidFill>
              </a:rPr>
              <a:t>子          害臊 </a:t>
            </a:r>
            <a:r>
              <a:rPr lang="en-US" altLang="zh-CN" b="1" dirty="0">
                <a:solidFill>
                  <a:srgbClr val="FF0000"/>
                </a:solidFill>
              </a:rPr>
              <a:t>sào</a:t>
            </a:r>
            <a:r>
              <a:rPr lang="en-US" altLang="zh-CN" b="1" dirty="0">
                <a:solidFill>
                  <a:srgbClr val="002060"/>
                </a:solidFill>
              </a:rPr>
              <a:t>     </a:t>
            </a:r>
            <a:endParaRPr lang="en-US" altLang="zh-CN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b="1" dirty="0">
                <a:solidFill>
                  <a:srgbClr val="002060"/>
                </a:solidFill>
              </a:rPr>
              <a:t>   </a:t>
            </a:r>
            <a:r>
              <a:rPr lang="zh-CN" altLang="en-US" b="1" dirty="0">
                <a:solidFill>
                  <a:srgbClr val="002060"/>
                </a:solidFill>
              </a:rPr>
              <a:t>擀</a:t>
            </a:r>
            <a:r>
              <a:rPr lang="en-US" altLang="zh-CN" b="1" dirty="0">
                <a:solidFill>
                  <a:srgbClr val="FF0000"/>
                </a:solidFill>
              </a:rPr>
              <a:t>gǎn</a:t>
            </a:r>
            <a:r>
              <a:rPr lang="zh-CN" altLang="en-US" b="1" dirty="0">
                <a:solidFill>
                  <a:srgbClr val="002060"/>
                </a:solidFill>
              </a:rPr>
              <a:t>面            梆</a:t>
            </a:r>
            <a:r>
              <a:rPr lang="en-US" altLang="zh-CN" b="1" dirty="0">
                <a:solidFill>
                  <a:srgbClr val="FF0000"/>
                </a:solidFill>
              </a:rPr>
              <a:t>bāng</a:t>
            </a:r>
            <a:r>
              <a:rPr lang="zh-CN" altLang="en-US" b="1" dirty="0">
                <a:solidFill>
                  <a:srgbClr val="002060"/>
                </a:solidFill>
              </a:rPr>
              <a:t>打      威吓</a:t>
            </a:r>
            <a:r>
              <a:rPr lang="en-US" altLang="zh-CN" b="1" dirty="0">
                <a:solidFill>
                  <a:srgbClr val="FF0000"/>
                </a:solidFill>
              </a:rPr>
              <a:t>hè</a:t>
            </a:r>
            <a:r>
              <a:rPr lang="en-US" altLang="zh-CN" b="1" dirty="0">
                <a:solidFill>
                  <a:srgbClr val="002060"/>
                </a:solidFill>
              </a:rPr>
              <a:t>       </a:t>
            </a:r>
            <a:endParaRPr lang="en-US" altLang="zh-CN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纤</a:t>
            </a:r>
            <a:r>
              <a:rPr lang="en-US" altLang="zh-CN" b="1" dirty="0">
                <a:solidFill>
                  <a:srgbClr val="FF0000"/>
                </a:solidFill>
              </a:rPr>
              <a:t>qiàn</a:t>
            </a:r>
            <a:r>
              <a:rPr lang="zh-CN" altLang="en-US" b="1" dirty="0">
                <a:solidFill>
                  <a:srgbClr val="002060"/>
                </a:solidFill>
              </a:rPr>
              <a:t>夫         镯</a:t>
            </a:r>
            <a:r>
              <a:rPr lang="en-US" altLang="zh-CN" b="1" dirty="0">
                <a:solidFill>
                  <a:srgbClr val="FF0000"/>
                </a:solidFill>
              </a:rPr>
              <a:t>zhuó</a:t>
            </a:r>
            <a:r>
              <a:rPr lang="zh-CN" altLang="en-US" b="1" dirty="0">
                <a:solidFill>
                  <a:srgbClr val="002060"/>
                </a:solidFill>
              </a:rPr>
              <a:t>子        戳</a:t>
            </a:r>
            <a:r>
              <a:rPr lang="en-US" altLang="zh-CN" b="1" dirty="0">
                <a:solidFill>
                  <a:srgbClr val="FF0000"/>
                </a:solidFill>
              </a:rPr>
              <a:t>chuō</a:t>
            </a:r>
            <a:r>
              <a:rPr lang="zh-CN" altLang="en-US" b="1" dirty="0">
                <a:solidFill>
                  <a:srgbClr val="002060"/>
                </a:solidFill>
              </a:rPr>
              <a:t>穿 </a:t>
            </a:r>
            <a:endParaRPr lang="zh-CN" alt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腌</a:t>
            </a:r>
            <a:r>
              <a:rPr lang="en-US" altLang="zh-CN" b="1" dirty="0">
                <a:solidFill>
                  <a:srgbClr val="FF0000"/>
                </a:solidFill>
              </a:rPr>
              <a:t>ā</a:t>
            </a:r>
            <a:r>
              <a:rPr lang="zh-CN" altLang="en-US" b="1" dirty="0">
                <a:solidFill>
                  <a:srgbClr val="002060"/>
                </a:solidFill>
              </a:rPr>
              <a:t>臜</a:t>
            </a:r>
            <a:r>
              <a:rPr lang="en-US" altLang="zh-CN" b="1" dirty="0">
                <a:solidFill>
                  <a:srgbClr val="FF0000"/>
                </a:solidFill>
              </a:rPr>
              <a:t>zā</a:t>
            </a:r>
            <a:r>
              <a:rPr lang="zh-CN" altLang="en-US" b="1" dirty="0">
                <a:solidFill>
                  <a:srgbClr val="002060"/>
                </a:solidFill>
              </a:rPr>
              <a:t>           乍</a:t>
            </a:r>
            <a:r>
              <a:rPr lang="en-US" altLang="zh-CN" b="1" dirty="0">
                <a:solidFill>
                  <a:srgbClr val="FF0000"/>
                </a:solidFill>
              </a:rPr>
              <a:t>zhà</a:t>
            </a:r>
            <a:r>
              <a:rPr lang="zh-CN" altLang="en-US" b="1" dirty="0">
                <a:solidFill>
                  <a:srgbClr val="002060"/>
                </a:solidFill>
              </a:rPr>
              <a:t>蓬          捯</a:t>
            </a:r>
            <a:r>
              <a:rPr lang="en-US" altLang="zh-CN" b="1" dirty="0">
                <a:solidFill>
                  <a:srgbClr val="FF0000"/>
                </a:solidFill>
              </a:rPr>
              <a:t>dáo</a:t>
            </a:r>
            <a:r>
              <a:rPr lang="zh-CN" altLang="en-US" b="1" dirty="0">
                <a:solidFill>
                  <a:srgbClr val="002060"/>
                </a:solidFill>
              </a:rPr>
              <a:t>气 </a:t>
            </a:r>
            <a:endParaRPr lang="zh-CN" alt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唿</a:t>
            </a:r>
            <a:r>
              <a:rPr lang="en-US" altLang="zh-CN" b="1" dirty="0">
                <a:solidFill>
                  <a:srgbClr val="FF0000"/>
                </a:solidFill>
              </a:rPr>
              <a:t>hū</a:t>
            </a:r>
            <a:r>
              <a:rPr lang="zh-CN" altLang="en-US" b="1" dirty="0">
                <a:solidFill>
                  <a:srgbClr val="002060"/>
                </a:solidFill>
              </a:rPr>
              <a:t>哨             咯</a:t>
            </a:r>
            <a:r>
              <a:rPr lang="en-US" altLang="zh-CN" b="1" dirty="0">
                <a:solidFill>
                  <a:srgbClr val="FF0000"/>
                </a:solidFill>
              </a:rPr>
              <a:t>kā</a:t>
            </a:r>
            <a:r>
              <a:rPr lang="zh-CN" altLang="en-US" b="1" dirty="0">
                <a:solidFill>
                  <a:srgbClr val="002060"/>
                </a:solidFill>
              </a:rPr>
              <a:t>吧          驾驭</a:t>
            </a:r>
            <a:r>
              <a:rPr lang="en-US" altLang="zh-CN" b="1" dirty="0">
                <a:solidFill>
                  <a:srgbClr val="FF0000"/>
                </a:solidFill>
              </a:rPr>
              <a:t>yù</a:t>
            </a:r>
            <a:r>
              <a:rPr lang="en-US" altLang="zh-CN" b="1" dirty="0">
                <a:solidFill>
                  <a:srgbClr val="002060"/>
                </a:solidFill>
              </a:rPr>
              <a:t>        </a:t>
            </a:r>
            <a:endParaRPr lang="en-US" altLang="zh-CN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呱呱</a:t>
            </a:r>
            <a:r>
              <a:rPr lang="en-US" altLang="zh-CN" b="1" dirty="0">
                <a:solidFill>
                  <a:srgbClr val="FF0000"/>
                </a:solidFill>
              </a:rPr>
              <a:t>gū  </a:t>
            </a:r>
            <a:r>
              <a:rPr lang="en-US" altLang="zh-CN" b="1" dirty="0">
                <a:solidFill>
                  <a:srgbClr val="002060"/>
                </a:solidFill>
              </a:rPr>
              <a:t>          </a:t>
            </a:r>
            <a:r>
              <a:rPr lang="zh-CN" altLang="en-US" b="1" dirty="0">
                <a:solidFill>
                  <a:srgbClr val="002060"/>
                </a:solidFill>
              </a:rPr>
              <a:t>拗</a:t>
            </a:r>
            <a:r>
              <a:rPr lang="en-US" altLang="zh-CN" b="1" dirty="0">
                <a:solidFill>
                  <a:srgbClr val="FF0000"/>
                </a:solidFill>
              </a:rPr>
              <a:t>niù</a:t>
            </a:r>
            <a:r>
              <a:rPr lang="zh-CN" altLang="en-US" b="1" dirty="0">
                <a:solidFill>
                  <a:srgbClr val="002060"/>
                </a:solidFill>
              </a:rPr>
              <a:t>不过      筵</a:t>
            </a:r>
            <a:r>
              <a:rPr lang="en-US" altLang="zh-CN" b="1" dirty="0">
                <a:solidFill>
                  <a:srgbClr val="FF0000"/>
                </a:solidFill>
              </a:rPr>
              <a:t>yán</a:t>
            </a:r>
            <a:r>
              <a:rPr lang="zh-CN" altLang="en-US" b="1" dirty="0">
                <a:solidFill>
                  <a:srgbClr val="002060"/>
                </a:solidFill>
              </a:rPr>
              <a:t>席 </a:t>
            </a:r>
            <a:endParaRPr lang="zh-CN" alt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到了</a:t>
            </a:r>
            <a:r>
              <a:rPr lang="en-US" altLang="zh-CN" b="1" dirty="0">
                <a:solidFill>
                  <a:srgbClr val="FF0000"/>
                </a:solidFill>
              </a:rPr>
              <a:t>liǎo</a:t>
            </a:r>
            <a:r>
              <a:rPr lang="zh-CN" altLang="en-US" b="1" dirty="0">
                <a:solidFill>
                  <a:srgbClr val="002060"/>
                </a:solidFill>
              </a:rPr>
              <a:t>儿       隐匿</a:t>
            </a:r>
            <a:r>
              <a:rPr lang="en-US" altLang="zh-CN" b="1" dirty="0">
                <a:solidFill>
                  <a:srgbClr val="FF0000"/>
                </a:solidFill>
              </a:rPr>
              <a:t>nì</a:t>
            </a:r>
            <a:r>
              <a:rPr lang="en-US" altLang="zh-CN" b="1" dirty="0">
                <a:solidFill>
                  <a:srgbClr val="002060"/>
                </a:solidFill>
              </a:rPr>
              <a:t>           </a:t>
            </a:r>
            <a:r>
              <a:rPr lang="zh-CN" altLang="en-US" b="1" dirty="0">
                <a:solidFill>
                  <a:srgbClr val="002060"/>
                </a:solidFill>
              </a:rPr>
              <a:t>烙</a:t>
            </a:r>
            <a:r>
              <a:rPr lang="en-US" altLang="zh-CN" b="1" dirty="0">
                <a:solidFill>
                  <a:srgbClr val="FF0000"/>
                </a:solidFill>
              </a:rPr>
              <a:t>lào</a:t>
            </a:r>
            <a:r>
              <a:rPr lang="zh-CN" altLang="en-US" b="1" dirty="0">
                <a:solidFill>
                  <a:srgbClr val="002060"/>
                </a:solidFill>
              </a:rPr>
              <a:t>饼 </a:t>
            </a:r>
            <a:endParaRPr lang="zh-CN" alt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歇晌</a:t>
            </a:r>
            <a:r>
              <a:rPr lang="en-US" altLang="zh-CN" b="1" dirty="0">
                <a:solidFill>
                  <a:srgbClr val="FF0000"/>
                </a:solidFill>
              </a:rPr>
              <a:t>shǎng</a:t>
            </a:r>
            <a:r>
              <a:rPr lang="en-US" altLang="zh-CN" b="1" dirty="0">
                <a:solidFill>
                  <a:srgbClr val="002060"/>
                </a:solidFill>
              </a:rPr>
              <a:t>      </a:t>
            </a:r>
            <a:r>
              <a:rPr lang="zh-CN" altLang="en-US" b="1" dirty="0">
                <a:solidFill>
                  <a:srgbClr val="002060"/>
                </a:solidFill>
              </a:rPr>
              <a:t>名讳</a:t>
            </a:r>
            <a:r>
              <a:rPr lang="en-US" altLang="zh-CN" b="1" dirty="0">
                <a:solidFill>
                  <a:srgbClr val="FF0000"/>
                </a:solidFill>
              </a:rPr>
              <a:t>huì </a:t>
            </a:r>
            <a:r>
              <a:rPr lang="en-US" altLang="zh-CN" b="1" dirty="0">
                <a:solidFill>
                  <a:srgbClr val="002060"/>
                </a:solidFill>
              </a:rPr>
              <a:t>        </a:t>
            </a:r>
            <a:r>
              <a:rPr lang="zh-CN" altLang="en-US" b="1" dirty="0">
                <a:solidFill>
                  <a:srgbClr val="002060"/>
                </a:solidFill>
              </a:rPr>
              <a:t>驿</a:t>
            </a:r>
            <a:r>
              <a:rPr lang="en-US" altLang="zh-CN" b="1" dirty="0">
                <a:solidFill>
                  <a:srgbClr val="FF0000"/>
                </a:solidFill>
              </a:rPr>
              <a:t>yì</a:t>
            </a:r>
            <a:r>
              <a:rPr lang="zh-CN" altLang="en-US" b="1" dirty="0">
                <a:solidFill>
                  <a:srgbClr val="002060"/>
                </a:solidFill>
              </a:rPr>
              <a:t>站</a:t>
            </a:r>
            <a:endParaRPr lang="zh-CN" alt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endParaRPr lang="zh-CN" alt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45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8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129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170" end="2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217" end="2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255" end="2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294" end="3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/>
      <p:bldP spid="16589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6914" name="Rectangle 2"/>
          <p:cNvSpPr>
            <a:spLocks noGrp="1" noChangeArrowheads="1"/>
          </p:cNvSpPr>
          <p:nvPr>
            <p:ph idx="1"/>
          </p:nvPr>
        </p:nvSpPr>
        <p:spPr>
          <a:xfrm>
            <a:off x="931863" y="476250"/>
            <a:ext cx="8243888" cy="5805488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戏谑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xu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è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荣膺 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yīng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坍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tān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塌              墙垣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yu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á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毡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zhān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子           潞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ù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河 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莺啼燕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啭 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zhu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à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嘬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zuō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剜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wān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肉             蹚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tāng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着       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周檎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í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胡茬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á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噘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juē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嘴                磨蹭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è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ng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捎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+mn-cs"/>
              </a:rPr>
              <a:t>à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马子           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31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63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86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126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158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192" end="2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charRg st="228" end="2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6" descr="34_3106"/>
          <p:cNvPicPr>
            <a:picLocks noChangeAspect="1"/>
          </p:cNvPicPr>
          <p:nvPr>
            <p:ph idx="1"/>
          </p:nvPr>
        </p:nvPicPr>
        <p:blipFill>
          <a:blip r:embed="rId1">
            <a:lum bright="17999"/>
          </a:blip>
          <a:srcRect/>
          <a:stretch>
            <a:fillRect/>
          </a:stretch>
        </p:blipFill>
        <p:spPr>
          <a:xfrm>
            <a:off x="0" y="0"/>
            <a:ext cx="9296400" cy="6858000"/>
          </a:xfrm>
          <a:ln/>
        </p:spPr>
      </p:pic>
      <p:sp>
        <p:nvSpPr>
          <p:cNvPr id="14339" name="Text Box 8"/>
          <p:cNvSpPr txBox="1"/>
          <p:nvPr/>
        </p:nvSpPr>
        <p:spPr>
          <a:xfrm>
            <a:off x="2590800" y="2667000"/>
            <a:ext cx="2667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4340" name="Text Box 11"/>
          <p:cNvSpPr txBox="1"/>
          <p:nvPr/>
        </p:nvSpPr>
        <p:spPr>
          <a:xfrm>
            <a:off x="1371600" y="3352800"/>
            <a:ext cx="7391400" cy="210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9933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</a:t>
            </a:r>
            <a:r>
              <a:rPr lang="zh-CN" altLang="en-US" sz="4400" b="1" dirty="0">
                <a:solidFill>
                  <a:srgbClr val="9933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快速阅读课文，注意生字词</a:t>
            </a:r>
            <a:r>
              <a:rPr lang="en-US" altLang="zh-CN" sz="4400" b="1" dirty="0">
                <a:solidFill>
                  <a:srgbClr val="9933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,</a:t>
            </a:r>
            <a:r>
              <a:rPr lang="zh-CN" altLang="en-US" sz="4400" b="1" dirty="0">
                <a:solidFill>
                  <a:srgbClr val="9933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看看课文哪几个人物着墨最多？他们给你什么印象？</a:t>
            </a:r>
            <a:endParaRPr lang="zh-CN" altLang="en-US" sz="4400" b="1" dirty="0">
              <a:solidFill>
                <a:srgbClr val="9933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1" name="WordArt 13"/>
          <p:cNvSpPr>
            <a:spLocks noTextEdit="1"/>
          </p:cNvSpPr>
          <p:nvPr/>
        </p:nvSpPr>
        <p:spPr>
          <a:xfrm>
            <a:off x="609600" y="1447800"/>
            <a:ext cx="4724400" cy="11715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4400" b="1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找一找：</a:t>
            </a:r>
            <a:endParaRPr lang="zh-CN" altLang="en-US" sz="4400" b="1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B0D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5"/>
          <p:cNvSpPr txBox="1"/>
          <p:nvPr/>
        </p:nvSpPr>
        <p:spPr>
          <a:xfrm>
            <a:off x="1023938" y="321786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5363" name="WordArt 10" descr="白色大理石"/>
          <p:cNvSpPr>
            <a:spLocks noTextEdit="1"/>
          </p:cNvSpPr>
          <p:nvPr/>
        </p:nvSpPr>
        <p:spPr>
          <a:xfrm>
            <a:off x="533400" y="685800"/>
            <a:ext cx="4876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3600" b="1">
                <a:blipFill rotWithShape="0">
                  <a:blip r:embed="rId1"/>
                </a:blipFill>
                <a:latin typeface="华文行楷" panose="02010800040101010101" pitchFamily="2" charset="-122"/>
                <a:ea typeface="华文行楷" panose="02010800040101010101" pitchFamily="2" charset="-122"/>
              </a:rPr>
              <a:t>文章中的人物：</a:t>
            </a:r>
            <a:endParaRPr lang="zh-CN" altLang="en-US" sz="3600" b="1">
              <a:blipFill rotWithShape="0">
                <a:blip r:embed="rId1"/>
              </a:blip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6379" name="Rectangle 11"/>
          <p:cNvSpPr/>
          <p:nvPr/>
        </p:nvSpPr>
        <p:spPr>
          <a:xfrm>
            <a:off x="3962400" y="1676400"/>
            <a:ext cx="4800600" cy="45561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342900" lvl="0" indent="-34290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还有：望日莲姑姑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纤夫、船老板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摆渡船的柳罐斗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钉掌铺的吉老秤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老木匠郑端午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开小店的花鞋杜四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何满子的父亲、母亲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书铺掌柜（姥爷）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黑体" panose="02010609060101010101" pitchFamily="2" charset="-122"/>
              </a:rPr>
              <a:t>      老秀才、周檎</a:t>
            </a:r>
            <a:endParaRPr lang="zh-CN" altLang="en-US" sz="2800" b="1" dirty="0">
              <a:solidFill>
                <a:schemeClr val="accent2"/>
              </a:solidFill>
              <a:latin typeface="楷体_GB2312" pitchFamily="49" charset="-122"/>
              <a:ea typeface="黑体" panose="02010609060101010101" pitchFamily="2" charset="-122"/>
            </a:endParaRPr>
          </a:p>
        </p:txBody>
      </p:sp>
      <p:sp>
        <p:nvSpPr>
          <p:cNvPr id="186380" name="Text Box 12"/>
          <p:cNvSpPr txBox="1"/>
          <p:nvPr/>
        </p:nvSpPr>
        <p:spPr>
          <a:xfrm>
            <a:off x="609600" y="1981200"/>
            <a:ext cx="3505200" cy="3503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 dirty="0">
                <a:solidFill>
                  <a:schemeClr val="tx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r>
              <a:rPr lang="zh-CN" altLang="en-US" sz="3200" b="1" dirty="0">
                <a:solidFill>
                  <a:schemeClr val="tx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、何满子</a:t>
            </a:r>
            <a:endParaRPr lang="zh-CN" altLang="en-US" sz="3200" b="1" dirty="0">
              <a:solidFill>
                <a:schemeClr val="tx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eaLnBrk="1" hangingPunct="1"/>
            <a:endParaRPr lang="zh-CN" altLang="en-US" sz="3200" b="1" dirty="0">
              <a:solidFill>
                <a:schemeClr val="tx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eaLnBrk="1" hangingPunct="1"/>
            <a:r>
              <a:rPr lang="en-US" altLang="zh-CN" sz="3200" b="1" dirty="0">
                <a:solidFill>
                  <a:schemeClr val="tx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r>
              <a:rPr lang="zh-CN" altLang="en-US" sz="3200" b="1" dirty="0">
                <a:solidFill>
                  <a:schemeClr val="tx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、何满子的奶奶（一丈青大娘）</a:t>
            </a:r>
            <a:endParaRPr lang="zh-CN" altLang="en-US" sz="3200" b="1" dirty="0">
              <a:solidFill>
                <a:schemeClr val="tx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eaLnBrk="1" hangingPunct="1"/>
            <a:endParaRPr lang="zh-CN" altLang="en-US" sz="3200" b="1" dirty="0">
              <a:solidFill>
                <a:schemeClr val="tx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eaLnBrk="1" hangingPunct="1"/>
            <a:r>
              <a:rPr lang="en-US" altLang="zh-CN" sz="3200" b="1" dirty="0">
                <a:solidFill>
                  <a:schemeClr val="tx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r>
              <a:rPr lang="zh-CN" altLang="en-US" sz="3200" b="1" dirty="0">
                <a:solidFill>
                  <a:schemeClr val="tx2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何满子的爷爷（何大学问）</a:t>
            </a:r>
            <a:endParaRPr lang="zh-CN" altLang="en-US" sz="3200" b="1" dirty="0">
              <a:solidFill>
                <a:schemeClr val="tx2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6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9" grpId="0"/>
      <p:bldP spid="1863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46138"/>
            <a:ext cx="8229600" cy="11430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华文行楷" panose="02010800040101010101" pitchFamily="2" charset="-122"/>
                <a:cs typeface="+mj-cs"/>
              </a:rPr>
              <a:t>何满子在文中的作用？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9933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华文行楷" panose="02010800040101010101" pitchFamily="2" charset="-122"/>
              <a:cs typeface="+mj-cs"/>
            </a:endParaRPr>
          </a:p>
        </p:txBody>
      </p:sp>
      <p:sp>
        <p:nvSpPr>
          <p:cNvPr id="148483" name="Rectangle 3"/>
          <p:cNvSpPr>
            <a:spLocks noGrp="1"/>
          </p:cNvSpPr>
          <p:nvPr>
            <p:ph type="body" sz="half" idx="1"/>
          </p:nvPr>
        </p:nvSpPr>
        <p:spPr>
          <a:xfrm>
            <a:off x="533400" y="2514600"/>
            <a:ext cx="8382000" cy="2590800"/>
          </a:xfrm>
          <a:ln/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3600" b="1" dirty="0">
                <a:solidFill>
                  <a:schemeClr val="accent2"/>
                </a:solidFill>
                <a:ea typeface="楷体_GB2312" pitchFamily="49" charset="-122"/>
              </a:rPr>
              <a:t>        </a:t>
            </a:r>
            <a:r>
              <a:rPr lang="zh-CN" altLang="en-US" sz="3600" b="1" dirty="0">
                <a:solidFill>
                  <a:schemeClr val="accent2"/>
                </a:solidFill>
                <a:ea typeface="黑体" panose="02010609060101010101" pitchFamily="2" charset="-122"/>
              </a:rPr>
              <a:t>是小说的主要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2" charset="-122"/>
              </a:rPr>
              <a:t>线索人物</a:t>
            </a:r>
            <a:r>
              <a:rPr lang="zh-CN" altLang="en-US" sz="3600" b="1" dirty="0">
                <a:solidFill>
                  <a:schemeClr val="accent2"/>
                </a:solidFill>
                <a:ea typeface="黑体" panose="02010609060101010101" pitchFamily="2" charset="-122"/>
              </a:rPr>
              <a:t>，作者通过孩子的眼睛，串起整个故事。为我们勾勒出了几个世代栖息于北运河边的农民的性格和命运。</a:t>
            </a:r>
            <a:endParaRPr lang="zh-CN" altLang="en-US" sz="3600" b="1" dirty="0">
              <a:solidFill>
                <a:schemeClr val="accent2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8483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914400"/>
            <a:ext cx="3581400" cy="9906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华文彩云" panose="02010800040101010101" pitchFamily="2" charset="-122"/>
                <a:cs typeface="+mn-cs"/>
              </a:rPr>
              <a:t>何满子</a:t>
            </a:r>
            <a:endParaRPr kumimoji="0" lang="zh-CN" altLang="en-US" sz="6000" b="1" i="0" u="none" strike="noStrike" kern="1200" cap="none" spc="0" normalizeH="0" baseline="0" noProof="0">
              <a:ln>
                <a:noFill/>
              </a:ln>
              <a:solidFill>
                <a:srgbClr val="CC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华文彩云" panose="02010800040101010101" pitchFamily="2" charset="-122"/>
              <a:cs typeface="+mn-cs"/>
            </a:endParaRPr>
          </a:p>
        </p:txBody>
      </p:sp>
      <p:graphicFrame>
        <p:nvGraphicFramePr>
          <p:cNvPr id="17411" name="Object 7"/>
          <p:cNvGraphicFramePr>
            <a:graphicFrameLocks noChangeAspect="1"/>
          </p:cNvGraphicFramePr>
          <p:nvPr>
            <p:ph sz="half" idx="2"/>
          </p:nvPr>
        </p:nvGraphicFramePr>
        <p:xfrm>
          <a:off x="762000" y="2209800"/>
          <a:ext cx="2794000" cy="300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00200" imgH="1571625" progId="Paint.Picture">
                  <p:embed/>
                </p:oleObj>
              </mc:Choice>
              <mc:Fallback>
                <p:oleObj name="" r:id="rId1" imgW="1600200" imgH="157162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rcRect l="5138"/>
                      <a:stretch>
                        <a:fillRect/>
                      </a:stretch>
                    </p:blipFill>
                    <p:spPr>
                      <a:xfrm>
                        <a:off x="762000" y="2209800"/>
                        <a:ext cx="2794000" cy="30035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6441" name="Rectangle 9"/>
          <p:cNvSpPr>
            <a:spLocks noChangeArrowheads="1"/>
          </p:cNvSpPr>
          <p:nvPr/>
        </p:nvSpPr>
        <p:spPr bwMode="auto">
          <a:xfrm>
            <a:off x="5435600" y="1196975"/>
            <a:ext cx="2425700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天真顽皮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机灵聪明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充满稚气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rgbClr val="CC00FF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46442" name="Text Box 10"/>
          <p:cNvSpPr txBox="1">
            <a:spLocks noChangeArrowheads="1"/>
          </p:cNvSpPr>
          <p:nvPr/>
        </p:nvSpPr>
        <p:spPr bwMode="auto">
          <a:xfrm>
            <a:off x="376238" y="5864225"/>
            <a:ext cx="7524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从哪些细节看出</a:t>
            </a:r>
            <a:r>
              <a:rPr kumimoji="0" lang="zh-CN" altLang="en-US" sz="3600" b="1" kern="1200" cap="none" spc="0" normalizeH="0" baseline="0" noProof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何满子</a:t>
            </a:r>
            <a:r>
              <a:rPr kumimoji="0" lang="zh-CN" altLang="en-US" sz="36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怎样的性格？</a:t>
            </a:r>
            <a:endParaRPr kumimoji="0" lang="zh-CN" altLang="en-US" sz="36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6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6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250825" y="333375"/>
            <a:ext cx="6864350" cy="1143000"/>
          </a:xfrm>
          <a:ln/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4800" b="1" dirty="0">
                <a:solidFill>
                  <a:srgbClr val="993366"/>
                </a:solidFill>
                <a:ea typeface="华文行楷" panose="02010800040101010101" pitchFamily="2" charset="-122"/>
              </a:rPr>
              <a:t>一丈青大娘的性格</a:t>
            </a:r>
            <a:endParaRPr lang="zh-CN" altLang="en-US" sz="4800" b="1" dirty="0">
              <a:solidFill>
                <a:srgbClr val="993366"/>
              </a:solidFill>
              <a:ea typeface="华文行楷" panose="02010800040101010101" pitchFamily="2" charset="-122"/>
            </a:endParaRPr>
          </a:p>
        </p:txBody>
      </p:sp>
      <p:sp>
        <p:nvSpPr>
          <p:cNvPr id="223235" name="Rectangle 3"/>
          <p:cNvSpPr>
            <a:spLocks noGrp="1"/>
          </p:cNvSpPr>
          <p:nvPr>
            <p:ph idx="1"/>
          </p:nvPr>
        </p:nvSpPr>
        <p:spPr>
          <a:xfrm>
            <a:off x="827088" y="1773238"/>
            <a:ext cx="5184775" cy="3384550"/>
          </a:xfrm>
          <a:ln/>
        </p:spPr>
        <p:txBody>
          <a:bodyPr vert="horz"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</a:rPr>
              <a:t>胆大泼辣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</a:rPr>
              <a:t>刚直不阿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</a:rPr>
              <a:t>热情豪爽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</a:rPr>
              <a:t>溺爱孙儿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</a:rPr>
              <a:t>淳厚朴实</a:t>
            </a:r>
            <a:endParaRPr lang="zh-CN" altLang="en-US" b="1" dirty="0"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2" charset="-122"/>
              </a:rPr>
              <a:t>口苦心甜　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18436" name="Picture 4" descr="(059)地慧星一丈青扈三娘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4"/>
              </a:clrFrom>
              <a:clrTo>
                <a:srgbClr val="FEFEF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1200" y="1524000"/>
            <a:ext cx="3001963" cy="373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Text Box 7"/>
          <p:cNvSpPr txBox="1"/>
          <p:nvPr/>
        </p:nvSpPr>
        <p:spPr>
          <a:xfrm>
            <a:off x="376238" y="5916613"/>
            <a:ext cx="75279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从哪些细节看出</a:t>
            </a:r>
            <a:r>
              <a:rPr lang="zh-CN" altLang="en-US" sz="3200" b="1" dirty="0">
                <a:solidFill>
                  <a:srgbClr val="993366"/>
                </a:solidFill>
                <a:latin typeface="Arial" panose="020B0604020202020204" pitchFamily="34" charset="0"/>
              </a:rPr>
              <a:t>一丈青大娘</a:t>
            </a:r>
            <a:r>
              <a:rPr lang="zh-CN" altLang="en-US" sz="3200" b="1" dirty="0">
                <a:latin typeface="Arial" panose="020B0604020202020204" pitchFamily="34" charset="0"/>
              </a:rPr>
              <a:t>怎样的性格？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323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323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3235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3235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charRg st="1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3235">
                                            <p:txEl>
                                              <p:charRg st="1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3235">
                                            <p:txEl>
                                              <p:charRg st="1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charRg st="15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3235">
                                            <p:txEl>
                                              <p:charRg st="15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3235">
                                            <p:txEl>
                                              <p:charRg st="15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charRg st="2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3235">
                                            <p:txEl>
                                              <p:charRg st="2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3235">
                                            <p:txEl>
                                              <p:charRg st="2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charRg st="2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3235">
                                            <p:txEl>
                                              <p:charRg st="2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3235">
                                            <p:txEl>
                                              <p:charRg st="2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0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1524000"/>
            <a:ext cx="2209800" cy="297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0532" name="Rectangle 4"/>
          <p:cNvSpPr>
            <a:spLocks noGrp="1"/>
          </p:cNvSpPr>
          <p:nvPr>
            <p:ph idx="1"/>
          </p:nvPr>
        </p:nvSpPr>
        <p:spPr>
          <a:xfrm>
            <a:off x="381000" y="1981200"/>
            <a:ext cx="5867400" cy="1066800"/>
          </a:xfrm>
          <a:ln/>
        </p:spPr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  <a:buNone/>
            </a:pPr>
            <a:r>
              <a:rPr lang="en-US" altLang="zh-CN" sz="3600" b="1" dirty="0">
                <a:solidFill>
                  <a:srgbClr val="993366"/>
                </a:solidFill>
                <a:ea typeface="黑体" panose="02010609060101010101" pitchFamily="2" charset="-122"/>
                <a:hlinkClick r:id="rId2"/>
              </a:rPr>
              <a:t>《</a:t>
            </a:r>
            <a:r>
              <a:rPr lang="zh-CN" altLang="en-US" sz="3600" b="1" dirty="0">
                <a:solidFill>
                  <a:srgbClr val="993366"/>
                </a:solidFill>
                <a:ea typeface="黑体" panose="02010609060101010101" pitchFamily="2" charset="-122"/>
                <a:hlinkClick r:id="rId2"/>
              </a:rPr>
              <a:t>水浒传</a:t>
            </a:r>
            <a:r>
              <a:rPr lang="en-US" altLang="zh-CN" sz="3600" b="1" dirty="0">
                <a:solidFill>
                  <a:srgbClr val="993366"/>
                </a:solidFill>
                <a:ea typeface="黑体" panose="02010609060101010101" pitchFamily="2" charset="-122"/>
                <a:hlinkClick r:id="rId2"/>
              </a:rPr>
              <a:t>》</a:t>
            </a:r>
            <a:r>
              <a:rPr lang="zh-CN" altLang="en-US" sz="3600" b="1" dirty="0">
                <a:solidFill>
                  <a:srgbClr val="993366"/>
                </a:solidFill>
                <a:ea typeface="黑体" panose="02010609060101010101" pitchFamily="2" charset="-122"/>
                <a:hlinkClick r:id="rId2"/>
              </a:rPr>
              <a:t>中扈三娘的外号。</a:t>
            </a:r>
            <a:endParaRPr lang="zh-CN" altLang="en-US" sz="3600" b="1" dirty="0">
              <a:solidFill>
                <a:srgbClr val="993366"/>
              </a:solidFill>
              <a:ea typeface="黑体" panose="02010609060101010101" pitchFamily="2" charset="-122"/>
            </a:endParaRPr>
          </a:p>
        </p:txBody>
      </p:sp>
      <p:sp>
        <p:nvSpPr>
          <p:cNvPr id="150536" name="Rectangle 8"/>
          <p:cNvSpPr/>
          <p:nvPr/>
        </p:nvSpPr>
        <p:spPr>
          <a:xfrm>
            <a:off x="304800" y="3352800"/>
            <a:ext cx="5867400" cy="13065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1" hangingPunct="1"/>
            <a:r>
              <a:rPr lang="en-US" altLang="zh-CN" sz="3200" b="1" dirty="0">
                <a:latin typeface="Arial" panose="020B0604020202020204" pitchFamily="34" charset="0"/>
              </a:rPr>
              <a:t>  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何满子的奶奶为什么号称“一丈青大娘”？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61" name="Text Box 9"/>
          <p:cNvSpPr txBox="1"/>
          <p:nvPr/>
        </p:nvSpPr>
        <p:spPr>
          <a:xfrm>
            <a:off x="457200" y="4038600"/>
            <a:ext cx="594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50538" name="Rectangle 10"/>
          <p:cNvSpPr/>
          <p:nvPr/>
        </p:nvSpPr>
        <p:spPr>
          <a:xfrm>
            <a:off x="228600" y="4800600"/>
            <a:ext cx="8382000" cy="1371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342900" lvl="0" indent="-342900" eaLnBrk="1" hangingPunct="1">
              <a:buNone/>
            </a:pPr>
            <a:r>
              <a:rPr lang="en-US" altLang="zh-CN" sz="2800" b="1" dirty="0">
                <a:solidFill>
                  <a:srgbClr val="FF0000"/>
                </a:solidFill>
                <a:ea typeface="楷体_GB2312" pitchFamily="49" charset="-122"/>
              </a:rPr>
              <a:t>          </a:t>
            </a:r>
            <a:r>
              <a:rPr lang="zh-CN" altLang="en-US" sz="2800" b="1" dirty="0">
                <a:solidFill>
                  <a:srgbClr val="993366"/>
                </a:solidFill>
                <a:ea typeface="楷体_GB2312" pitchFamily="49" charset="-122"/>
              </a:rPr>
              <a:t>奶奶一丈青大娘个高脚大，身强体健，</a:t>
            </a:r>
            <a:r>
              <a:rPr lang="zh-CN" altLang="en-US" sz="2800" b="1" dirty="0">
                <a:solidFill>
                  <a:srgbClr val="FF6600"/>
                </a:solidFill>
                <a:ea typeface="楷体_GB2312" pitchFamily="49" charset="-122"/>
              </a:rPr>
              <a:t>豪爽，爱打抱不平</a:t>
            </a:r>
            <a:r>
              <a:rPr lang="zh-CN" altLang="en-US" sz="2800" b="1" dirty="0">
                <a:solidFill>
                  <a:srgbClr val="993366"/>
                </a:solidFill>
                <a:ea typeface="楷体_GB2312" pitchFamily="49" charset="-122"/>
              </a:rPr>
              <a:t>，这种女中豪杰的形象，与</a:t>
            </a:r>
            <a:r>
              <a:rPr lang="en-US" altLang="zh-CN" sz="2800" b="1" dirty="0">
                <a:solidFill>
                  <a:srgbClr val="993366"/>
                </a:solidFill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rgbClr val="993366"/>
                </a:solidFill>
                <a:ea typeface="楷体_GB2312" pitchFamily="49" charset="-122"/>
              </a:rPr>
              <a:t>水浒</a:t>
            </a:r>
            <a:r>
              <a:rPr lang="en-US" altLang="zh-CN" sz="2800" b="1" dirty="0">
                <a:solidFill>
                  <a:srgbClr val="993366"/>
                </a:solidFill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rgbClr val="993366"/>
                </a:solidFill>
                <a:ea typeface="楷体_GB2312" pitchFamily="49" charset="-122"/>
              </a:rPr>
              <a:t>中的著名女将一丈青扈三娘颇为神似。</a:t>
            </a:r>
            <a:endParaRPr lang="zh-CN" altLang="en-US" sz="2800" b="1" dirty="0">
              <a:solidFill>
                <a:srgbClr val="993366"/>
              </a:solidFill>
              <a:ea typeface="楷体_GB2312" pitchFamily="49" charset="-122"/>
            </a:endParaRPr>
          </a:p>
        </p:txBody>
      </p:sp>
      <p:sp>
        <p:nvSpPr>
          <p:cNvPr id="19463" name="WordArt 11"/>
          <p:cNvSpPr>
            <a:spLocks noTextEdit="1"/>
          </p:cNvSpPr>
          <p:nvPr/>
        </p:nvSpPr>
        <p:spPr>
          <a:xfrm>
            <a:off x="228600" y="685800"/>
            <a:ext cx="66294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你知道“一丈青“这个外号吗？</a:t>
            </a:r>
            <a:endParaRPr lang="zh-CN" altLang="en-US" sz="3600">
              <a:gradFill rotWithShape="1">
                <a:gsLst>
                  <a:gs pos="0">
                    <a:srgbClr val="CBCBCB">
                      <a:alpha val="100000"/>
                    </a:srgbClr>
                  </a:gs>
                  <a:gs pos="13000">
                    <a:srgbClr val="5F5F5F">
                      <a:alpha val="100000"/>
                    </a:srgbClr>
                  </a:gs>
                  <a:gs pos="21001">
                    <a:srgbClr val="5F5F5F">
                      <a:alpha val="100000"/>
                    </a:srgbClr>
                  </a:gs>
                  <a:gs pos="63000">
                    <a:srgbClr val="FFFFFF">
                      <a:alpha val="100000"/>
                    </a:srgbClr>
                  </a:gs>
                  <a:gs pos="67000">
                    <a:srgbClr val="B2B2B2">
                      <a:alpha val="100000"/>
                    </a:srgbClr>
                  </a:gs>
                  <a:gs pos="69000">
                    <a:srgbClr val="292929">
                      <a:alpha val="100000"/>
                    </a:srgbClr>
                  </a:gs>
                  <a:gs pos="82001">
                    <a:srgbClr val="777777">
                      <a:alpha val="100000"/>
                    </a:srgbClr>
                  </a:gs>
                  <a:gs pos="100000">
                    <a:srgbClr val="EAEAEA">
                      <a:alpha val="100000"/>
                    </a:srgbClr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53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53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 build="p"/>
      <p:bldP spid="150536" grpId="0"/>
      <p:bldP spid="1505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9746" name="Rectangle 2"/>
          <p:cNvSpPr>
            <a:spLocks noGrp="1"/>
          </p:cNvSpPr>
          <p:nvPr>
            <p:ph type="title"/>
          </p:nvPr>
        </p:nvSpPr>
        <p:spPr>
          <a:xfrm>
            <a:off x="0" y="260350"/>
            <a:ext cx="8229600" cy="1143000"/>
          </a:xfrm>
          <a:ln/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b="1" dirty="0">
                <a:solidFill>
                  <a:srgbClr val="CC0099"/>
                </a:solidFill>
                <a:ea typeface="黑体" panose="02010609060101010101" pitchFamily="2" charset="-122"/>
              </a:rPr>
              <a:t>何大学问的性格</a:t>
            </a:r>
            <a:endParaRPr lang="zh-CN" altLang="en-US" b="1" dirty="0">
              <a:solidFill>
                <a:srgbClr val="CC0099"/>
              </a:solidFill>
              <a:ea typeface="黑体" panose="02010609060101010101" pitchFamily="2" charset="-122"/>
            </a:endParaRPr>
          </a:p>
        </p:txBody>
      </p:sp>
      <p:sp>
        <p:nvSpPr>
          <p:cNvPr id="159752" name="Rectangle 8"/>
          <p:cNvSpPr/>
          <p:nvPr/>
        </p:nvSpPr>
        <p:spPr>
          <a:xfrm>
            <a:off x="611188" y="1844675"/>
            <a:ext cx="7924800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仗义疏财   </a:t>
            </a:r>
            <a:endParaRPr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慷慨豁达</a:t>
            </a:r>
            <a:endParaRPr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好说大话</a:t>
            </a:r>
            <a:endParaRPr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喜戴高帽子，爱讲排场， 摆阔气</a:t>
            </a:r>
            <a:endParaRPr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4" name="Text Box 10"/>
          <p:cNvSpPr txBox="1"/>
          <p:nvPr/>
        </p:nvSpPr>
        <p:spPr>
          <a:xfrm>
            <a:off x="395288" y="5516563"/>
            <a:ext cx="798353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600" b="1" dirty="0">
                <a:latin typeface="Arial" panose="020B0604020202020204" pitchFamily="34" charset="0"/>
              </a:rPr>
              <a:t>从哪些细节看出</a:t>
            </a:r>
            <a:r>
              <a:rPr lang="zh-CN" altLang="en-US" sz="3600" b="1" dirty="0">
                <a:solidFill>
                  <a:srgbClr val="CC0099"/>
                </a:solidFill>
                <a:latin typeface="Arial" panose="020B0604020202020204" pitchFamily="34" charset="0"/>
              </a:rPr>
              <a:t>何大学问</a:t>
            </a:r>
            <a:r>
              <a:rPr lang="zh-CN" altLang="en-US" sz="3600" b="1" dirty="0">
                <a:latin typeface="Arial" panose="020B0604020202020204" pitchFamily="34" charset="0"/>
              </a:rPr>
              <a:t>怎样的性格？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6" grpId="0"/>
      <p:bldP spid="1597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0770" name="Rectangle 1026"/>
          <p:cNvSpPr>
            <a:spLocks noGrp="1"/>
          </p:cNvSpPr>
          <p:nvPr>
            <p:ph type="title"/>
          </p:nvPr>
        </p:nvSpPr>
        <p:spPr>
          <a:xfrm>
            <a:off x="304800" y="685800"/>
            <a:ext cx="8229600" cy="658813"/>
          </a:xfrm>
          <a:ln/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b="1" dirty="0">
                <a:solidFill>
                  <a:srgbClr val="CC0099"/>
                </a:solidFill>
              </a:rPr>
              <a:t>为什么叫“何大学问”</a:t>
            </a:r>
            <a:endParaRPr lang="zh-CN" altLang="en-US" b="1" dirty="0">
              <a:solidFill>
                <a:srgbClr val="CC0099"/>
              </a:solidFill>
            </a:endParaRPr>
          </a:p>
        </p:txBody>
      </p:sp>
      <p:sp>
        <p:nvSpPr>
          <p:cNvPr id="160778" name="Text Box 1034"/>
          <p:cNvSpPr txBox="1"/>
          <p:nvPr/>
        </p:nvSpPr>
        <p:spPr>
          <a:xfrm>
            <a:off x="228600" y="1752600"/>
            <a:ext cx="5410200" cy="4600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他貌似关公，脾气性格也像关老爷一样，侠胆义肝，仗义疏财慷慨豁达，爱打抱不平，甘为朋友两肋插刀。同时善于讲故事，想像力丰富，编起故事来生动曲折，引人入胜，因此得了“何大学问”的外号。这外号具有戏谑性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21508" name="Picture 1037" descr="d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9800" y="1828800"/>
            <a:ext cx="2825750" cy="3611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0" y="333375"/>
            <a:ext cx="8229600" cy="11430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/>
              <a:t>概括人物性格的方法</a:t>
            </a:r>
            <a:endParaRPr lang="zh-CN" altLang="en-US" b="1" dirty="0"/>
          </a:p>
        </p:txBody>
      </p:sp>
      <p:sp>
        <p:nvSpPr>
          <p:cNvPr id="237571" name="Rectangle 3"/>
          <p:cNvSpPr>
            <a:spLocks noGrp="1"/>
          </p:cNvSpPr>
          <p:nvPr>
            <p:ph idx="1"/>
          </p:nvPr>
        </p:nvSpPr>
        <p:spPr>
          <a:xfrm>
            <a:off x="468313" y="2133600"/>
            <a:ext cx="8229600" cy="4525963"/>
          </a:xfrm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4000" b="1" dirty="0"/>
              <a:t>抓细节</a:t>
            </a:r>
            <a:endParaRPr lang="zh-CN" altLang="en-US" sz="4000" b="1" dirty="0"/>
          </a:p>
          <a:p>
            <a:pPr eaLnBrk="1" hangingPunct="1"/>
            <a:r>
              <a:rPr lang="zh-CN" altLang="en-US" sz="4000" b="1" dirty="0"/>
              <a:t>抓住表现性格的关键词语</a:t>
            </a:r>
            <a:endParaRPr lang="zh-CN" altLang="en-US" sz="4000" b="1" dirty="0"/>
          </a:p>
          <a:p>
            <a:pPr eaLnBrk="1" hangingPunct="1"/>
            <a:r>
              <a:rPr lang="zh-CN" altLang="en-US" sz="4000" b="1" dirty="0"/>
              <a:t>结合主旨</a:t>
            </a:r>
            <a:endParaRPr lang="zh-CN" altLang="en-US" sz="4000" b="1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757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757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charRg st="4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7571">
                                            <p:txEl>
                                              <p:charRg st="4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7571">
                                            <p:txEl>
                                              <p:charRg st="4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7571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7571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Picture 8" descr="1073284-012-embed">
            <a:hlinkClick r:id="rId1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00200" y="533400"/>
            <a:ext cx="5715000" cy="4721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Rectangle 2"/>
          <p:cNvSpPr>
            <a:spLocks noGrp="1"/>
          </p:cNvSpPr>
          <p:nvPr>
            <p:ph type="title"/>
          </p:nvPr>
        </p:nvSpPr>
        <p:spPr>
          <a:xfrm>
            <a:off x="990600" y="4343400"/>
            <a:ext cx="7772400" cy="11430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6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小说中的风土人情</a:t>
            </a:r>
            <a:endParaRPr lang="zh-CN" altLang="en-US" sz="6000" b="1" dirty="0">
              <a:solidFill>
                <a:schemeClr val="accent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Picture 5" descr="re041201085"/>
          <p:cNvPicPr>
            <a:picLocks noChangeAspect="1"/>
          </p:cNvPicPr>
          <p:nvPr/>
        </p:nvPicPr>
        <p:blipFill>
          <a:blip r:embed="rId1">
            <a:clrChange>
              <a:clrFrom>
                <a:srgbClr val="F0F0D8"/>
              </a:clrFrom>
              <a:clrTo>
                <a:srgbClr val="F0F0D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0" y="3886200"/>
            <a:ext cx="2686050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Text Box 10"/>
          <p:cNvSpPr txBox="1"/>
          <p:nvPr/>
        </p:nvSpPr>
        <p:spPr>
          <a:xfrm>
            <a:off x="228600" y="838200"/>
            <a:ext cx="82296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 </a:t>
            </a:r>
            <a:r>
              <a:rPr lang="zh-CN" altLang="en-US" sz="4400" b="1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试找出“何满子”家乡的风土人情，比一比，看谁找得最多</a:t>
            </a:r>
            <a:r>
              <a:rPr lang="zh-CN" altLang="en-US" sz="4400" b="1" dirty="0">
                <a:solidFill>
                  <a:srgbClr val="CC0099"/>
                </a:solidFill>
                <a:latin typeface="Arial" panose="020B0604020202020204" pitchFamily="34" charset="0"/>
              </a:rPr>
              <a:t>。</a:t>
            </a:r>
            <a:endParaRPr lang="zh-CN" altLang="en-US" sz="4400" b="1" dirty="0">
              <a:solidFill>
                <a:srgbClr val="CC0099"/>
              </a:solidFill>
              <a:latin typeface="Arial" panose="020B0604020202020204" pitchFamily="34" charset="0"/>
            </a:endParaRPr>
          </a:p>
        </p:txBody>
      </p:sp>
      <p:sp>
        <p:nvSpPr>
          <p:cNvPr id="224269" name="Text Box 13"/>
          <p:cNvSpPr txBox="1"/>
          <p:nvPr/>
        </p:nvSpPr>
        <p:spPr>
          <a:xfrm>
            <a:off x="609600" y="2743200"/>
            <a:ext cx="4953000" cy="3506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穿红肚兜   烧香上供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拜佛许愿   洗三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满月酒     出口外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运河拉纤   长命锁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……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4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323850" y="404813"/>
            <a:ext cx="316865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800" b="1" dirty="0">
                <a:latin typeface="Arial" panose="020B0604020202020204" pitchFamily="34" charset="0"/>
              </a:rPr>
              <a:t>学习目标</a:t>
            </a:r>
            <a:endParaRPr lang="zh-CN" altLang="en-US" sz="4800" b="1" dirty="0">
              <a:latin typeface="Arial" panose="020B0604020202020204" pitchFamily="34" charset="0"/>
            </a:endParaRPr>
          </a:p>
        </p:txBody>
      </p:sp>
      <p:sp>
        <p:nvSpPr>
          <p:cNvPr id="238595" name="Text Box 3"/>
          <p:cNvSpPr txBox="1"/>
          <p:nvPr/>
        </p:nvSpPr>
        <p:spPr>
          <a:xfrm>
            <a:off x="323850" y="2276475"/>
            <a:ext cx="8351838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１．积累生字词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２．学习概括人物性格的方法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3200" b="1" dirty="0">
                <a:latin typeface="Arial" panose="020B0604020202020204" pitchFamily="34" charset="0"/>
              </a:rPr>
              <a:t>３．感受小说的语言特色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0" y="-171450"/>
          <a:ext cx="3810000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600200" imgH="1571625" progId="Paint.Picture">
                  <p:embed/>
                </p:oleObj>
              </mc:Choice>
              <mc:Fallback>
                <p:oleObj name="" r:id="rId1" imgW="1600200" imgH="157162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rcRect l="10033" t="5051" r="9923"/>
                      <a:stretch>
                        <a:fillRect/>
                      </a:stretch>
                    </p:blipFill>
                    <p:spPr>
                      <a:xfrm>
                        <a:off x="0" y="-171450"/>
                        <a:ext cx="3810000" cy="480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1427" name="Text Box 3"/>
          <p:cNvSpPr txBox="1">
            <a:spLocks noChangeArrowheads="1"/>
          </p:cNvSpPr>
          <p:nvPr/>
        </p:nvSpPr>
        <p:spPr bwMode="auto">
          <a:xfrm>
            <a:off x="6248400" y="685800"/>
            <a:ext cx="1403350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8000" b="1" kern="1200" cap="none" spc="0" normalizeH="0" baseline="0" noProof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方正舒体" panose="02010601030101010101" pitchFamily="2" charset="-122"/>
                <a:cs typeface="+mn-cs"/>
              </a:rPr>
              <a:t>蒲柳人家</a:t>
            </a:r>
            <a:endParaRPr kumimoji="0" lang="zh-CN" altLang="en-US" sz="8000" b="1" kern="1200" cap="none" spc="0" normalizeH="0" baseline="0" noProof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方正舒体" panose="02010601030101010101" pitchFamily="2" charset="-122"/>
              <a:cs typeface="+mn-cs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5724525" y="3141663"/>
            <a:ext cx="793750" cy="1676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eaLnBrk="1" hangingPunct="1"/>
            <a:r>
              <a:rPr lang="zh-CN" altLang="en-US" sz="40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刘绍棠</a:t>
            </a:r>
            <a:endParaRPr lang="zh-CN" altLang="en-US" sz="4000" b="1" dirty="0">
              <a:solidFill>
                <a:schemeClr val="hlink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6629" name="WordArt 5"/>
          <p:cNvSpPr>
            <a:spLocks noTextEdit="1"/>
          </p:cNvSpPr>
          <p:nvPr/>
        </p:nvSpPr>
        <p:spPr>
          <a:xfrm>
            <a:off x="900113" y="4797425"/>
            <a:ext cx="5737225" cy="1308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感受小说的语言特色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1970" name="Text Box 2"/>
          <p:cNvSpPr txBox="1">
            <a:spLocks noChangeArrowheads="1"/>
          </p:cNvSpPr>
          <p:nvPr/>
        </p:nvSpPr>
        <p:spPr bwMode="auto">
          <a:xfrm>
            <a:off x="304800" y="533400"/>
            <a:ext cx="54102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5400" b="1" kern="1200" cap="none" spc="0" normalizeH="0" baseline="0" noProof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语言的特点：</a:t>
            </a:r>
            <a:r>
              <a:rPr kumimoji="0" lang="zh-CN" altLang="en-US" sz="36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36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1971" name="Text Box 3"/>
          <p:cNvSpPr txBox="1"/>
          <p:nvPr/>
        </p:nvSpPr>
        <p:spPr>
          <a:xfrm>
            <a:off x="457200" y="1600200"/>
            <a:ext cx="83820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、作者采用活灵活现的</a:t>
            </a:r>
            <a:r>
              <a:rPr lang="zh-CN" altLang="en-US" sz="36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民间口语与俗语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，并加以提炼，形成一种活泼伶俐、凝练而富有动感、充满乡土气息的语言。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、作者又继承了</a:t>
            </a:r>
            <a:r>
              <a:rPr lang="zh-CN" altLang="en-US" sz="36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说唱艺术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的特点，讲究压韵和对偶，用词造句文白相间，读来抑扬顿挫，很有节奏感。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381000" y="381000"/>
            <a:ext cx="7745413" cy="8382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/>
              <a:t>活灵活现的民间口语与俗语</a:t>
            </a:r>
            <a:endParaRPr lang="zh-CN" altLang="en-US" b="1" dirty="0"/>
          </a:p>
        </p:txBody>
      </p:sp>
      <p:sp>
        <p:nvSpPr>
          <p:cNvPr id="220163" name="Rectangle 3"/>
          <p:cNvSpPr>
            <a:spLocks noGrp="1"/>
          </p:cNvSpPr>
          <p:nvPr>
            <p:ph idx="1"/>
          </p:nvPr>
        </p:nvSpPr>
        <p:spPr>
          <a:xfrm>
            <a:off x="838200" y="1524000"/>
            <a:ext cx="7239000" cy="4611688"/>
          </a:xfrm>
          <a:ln/>
        </p:spPr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</a:pP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他这个人，不知道钱是好的，伙友们有谁家揭不开锅，沿路上遇见老、弱、病、残，伸手就掏荷包，抓多少就给多少，也不点数儿。</a:t>
            </a:r>
            <a:endParaRPr lang="zh-CN" altLang="en-US" sz="2800" b="1" dirty="0">
              <a:solidFill>
                <a:schemeClr val="accent2"/>
              </a:solidFill>
              <a:ea typeface="楷体_GB2312" pitchFamily="49" charset="-122"/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掂量一下自己这点财力，供他念完小学，已经是鼓着肚子充胖；而中学大学的门槛九丈九尺高，没有白花花的银洋砌台阶，怎么能高攀得上？</a:t>
            </a:r>
            <a:endParaRPr lang="zh-CN" altLang="en-US" sz="2800" b="1" dirty="0">
              <a:solidFill>
                <a:schemeClr val="accent2"/>
              </a:solidFill>
              <a:ea typeface="楷体_GB2312" pitchFamily="49" charset="-122"/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何大学问一走，何满子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就像野马摘了笼头。</a:t>
            </a:r>
            <a:endParaRPr lang="zh-CN" altLang="en-US" sz="2800" b="1" dirty="0">
              <a:solidFill>
                <a:srgbClr val="FF0000"/>
              </a:solidFill>
              <a:ea typeface="楷体_GB2312" pitchFamily="49" charset="-122"/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何满子对爷爷心怀不满，拿白眼珠儿翻瞪爷爷，闷坐在窗根下，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小嘴噘得能挂个油瓶儿</a:t>
            </a: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chemeClr val="accent2"/>
              </a:solidFill>
              <a:ea typeface="楷体_GB2312" pitchFamily="49" charset="-122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CN" sz="2200" b="1" dirty="0">
                <a:solidFill>
                  <a:schemeClr val="accent2"/>
                </a:solidFill>
                <a:ea typeface="楷体_GB2312" pitchFamily="49" charset="-122"/>
              </a:rPr>
              <a:t>……</a:t>
            </a:r>
            <a:endParaRPr lang="en-US" altLang="zh-CN" sz="22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20163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charRg st="59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20163">
                                            <p:txEl>
                                              <p:charRg st="59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charRg st="122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20163">
                                            <p:txEl>
                                              <p:charRg st="122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charRg st="14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20163">
                                            <p:txEl>
                                              <p:charRg st="142" end="1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>
                                            <p:txEl>
                                              <p:charRg st="182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20163">
                                            <p:txEl>
                                              <p:charRg st="182" end="1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2995" name="Text Box 3"/>
          <p:cNvSpPr txBox="1"/>
          <p:nvPr/>
        </p:nvSpPr>
        <p:spPr>
          <a:xfrm>
            <a:off x="762000" y="2362200"/>
            <a:ext cx="7848600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一丈青大娘勃然大怒，老大一个耳刮子</a:t>
            </a:r>
            <a:r>
              <a:rPr lang="zh-CN" altLang="en-US" sz="32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抡圆了扇过去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，那个年轻的纤夫就像风吹乍蓬，</a:t>
            </a:r>
            <a:r>
              <a:rPr lang="zh-CN" altLang="en-US" sz="32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转了三转，拧了三圈儿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，满脸开花，口鼻出血，一头</a:t>
            </a:r>
            <a:r>
              <a:rPr lang="zh-CN" altLang="en-US" sz="32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栽倒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在滚烫的白沙滩上，紧一口慢一口气，高一声低一声</a:t>
            </a:r>
            <a:r>
              <a:rPr lang="zh-CN" altLang="en-US" sz="32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呻吟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699" name="WordArt 5"/>
          <p:cNvSpPr>
            <a:spLocks noTextEdit="1"/>
          </p:cNvSpPr>
          <p:nvPr/>
        </p:nvSpPr>
        <p:spPr>
          <a:xfrm>
            <a:off x="1066800" y="914400"/>
            <a:ext cx="4038600" cy="11509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举例赏析：</a:t>
            </a:r>
            <a:endParaRPr lang="zh-CN" altLang="en-US" sz="3600" b="1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4018" name="Text Box 2"/>
          <p:cNvSpPr txBox="1"/>
          <p:nvPr/>
        </p:nvSpPr>
        <p:spPr>
          <a:xfrm>
            <a:off x="-323850" y="404813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　</a:t>
            </a:r>
            <a:r>
              <a:rPr lang="zh-CN" altLang="en-US" sz="4400" b="1" dirty="0">
                <a:latin typeface="Arial" panose="020B0604020202020204" pitchFamily="34" charset="0"/>
              </a:rPr>
              <a:t>　何满子是一丈青大娘的心尖子，肺叶子，眼珠子，命根子。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214019" name="Text Box 3"/>
          <p:cNvSpPr txBox="1"/>
          <p:nvPr/>
        </p:nvSpPr>
        <p:spPr>
          <a:xfrm>
            <a:off x="395288" y="2420938"/>
            <a:ext cx="8353425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 dirty="0">
                <a:latin typeface="Arial" panose="020B0604020202020204" pitchFamily="34" charset="0"/>
              </a:rPr>
              <a:t>         </a:t>
            </a:r>
            <a:r>
              <a:rPr lang="zh-CN" altLang="en-US" sz="4000" b="1" dirty="0">
                <a:latin typeface="Arial" panose="020B0604020202020204" pitchFamily="34" charset="0"/>
              </a:rPr>
              <a:t>这段话以活灵活现的</a:t>
            </a:r>
            <a:r>
              <a:rPr lang="zh-CN" altLang="en-US" sz="4000" b="1" dirty="0">
                <a:solidFill>
                  <a:srgbClr val="FF6600"/>
                </a:solidFill>
                <a:latin typeface="Arial" panose="020B0604020202020204" pitchFamily="34" charset="0"/>
              </a:rPr>
              <a:t>民间口语与俗语</a:t>
            </a:r>
            <a:r>
              <a:rPr lang="zh-CN" altLang="en-US" sz="4000" b="1" dirty="0">
                <a:latin typeface="Arial" panose="020B0604020202020204" pitchFamily="34" charset="0"/>
              </a:rPr>
              <a:t>，说何满子在奶奶一丈青大娘心目中的地位，突现了一位</a:t>
            </a:r>
            <a:r>
              <a:rPr lang="zh-CN" altLang="en-US" sz="4000" b="1" dirty="0">
                <a:solidFill>
                  <a:srgbClr val="FF6600"/>
                </a:solidFill>
                <a:latin typeface="Arial" panose="020B0604020202020204" pitchFamily="34" charset="0"/>
              </a:rPr>
              <a:t>爱孙如命</a:t>
            </a:r>
            <a:r>
              <a:rPr lang="zh-CN" altLang="en-US" sz="4000" b="1" dirty="0">
                <a:latin typeface="Arial" panose="020B0604020202020204" pitchFamily="34" charset="0"/>
              </a:rPr>
              <a:t>的奶奶的形象，用词活泼简洁，凝练而富有动感，充满乡土气息。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4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4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18" grpId="0"/>
      <p:bldP spid="2140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42" name="Text Box 1026"/>
          <p:cNvSpPr txBox="1"/>
          <p:nvPr/>
        </p:nvSpPr>
        <p:spPr>
          <a:xfrm>
            <a:off x="228600" y="228600"/>
            <a:ext cx="83518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何大学问人高马大，膀阔腰圆，面如重枣，浓眉朗目，一副关公相貌。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43" name="Text Box 1027"/>
          <p:cNvSpPr txBox="1"/>
          <p:nvPr/>
        </p:nvSpPr>
        <p:spPr>
          <a:xfrm>
            <a:off x="457200" y="1371600"/>
            <a:ext cx="8686800" cy="155416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这句话继承了中国传统</a:t>
            </a:r>
            <a:r>
              <a:rPr lang="zh-CN" altLang="en-US" sz="3200" b="1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说唱艺术的特点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，讲究</a:t>
            </a:r>
            <a:r>
              <a:rPr lang="zh-CN" altLang="en-US" sz="3200" b="1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压韵和对偶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，多用四字句，用词造句</a:t>
            </a:r>
            <a:r>
              <a:rPr lang="zh-CN" altLang="en-US" sz="3200" b="1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文白相兼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，读来抑扬顿挫，很有节奏感。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15044" name="Text Box 1028"/>
          <p:cNvSpPr txBox="1"/>
          <p:nvPr/>
        </p:nvSpPr>
        <p:spPr>
          <a:xfrm>
            <a:off x="303213" y="3048000"/>
            <a:ext cx="884078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何满子的爷爷，名讳已不可考。但是，如果提起他的外号，北运河两岸，古北口内外，在卖力气走江湖的人们中间，那可真是叫得山响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45" name="Text Box 1029"/>
          <p:cNvSpPr txBox="1"/>
          <p:nvPr/>
        </p:nvSpPr>
        <p:spPr>
          <a:xfrm>
            <a:off x="323850" y="4868863"/>
            <a:ext cx="8569325" cy="15684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这段话中，“名讳”等是书面语，“叫得山响”等是民间口语，</a:t>
            </a:r>
            <a:r>
              <a:rPr lang="zh-CN" altLang="en-US" sz="3200" b="1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书面语与口语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的有机结合给小说增添了</a:t>
            </a:r>
            <a:r>
              <a:rPr lang="zh-CN" altLang="en-US" sz="3200" b="1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幽默诙谐色彩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2" grpId="0"/>
      <p:bldP spid="215043" grpId="0" animBg="1"/>
      <p:bldP spid="215044" grpId="0"/>
      <p:bldP spid="215045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8898" name="Text Box 2"/>
          <p:cNvSpPr txBox="1"/>
          <p:nvPr/>
        </p:nvSpPr>
        <p:spPr>
          <a:xfrm>
            <a:off x="395288" y="1268413"/>
            <a:ext cx="8443912" cy="5214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这篇小说以六岁小孩何满子为</a:t>
            </a:r>
            <a:r>
              <a:rPr lang="zh-CN" altLang="en-US" sz="4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线索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展开情节，透过一幅幅风俗画，热情地</a:t>
            </a:r>
            <a:r>
              <a:rPr lang="zh-CN" altLang="en-US" sz="4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赞颂了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那些淳厚朴实的劳动人民，他们</a:t>
            </a:r>
            <a:r>
              <a:rPr lang="zh-CN" altLang="en-US" sz="4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热诚正直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的感情，以及那种</a:t>
            </a:r>
            <a:r>
              <a:rPr lang="zh-CN" altLang="en-US" sz="4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肝胆相照、扶危济困、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赤诚相见的美好品格和高尚情操。 </a:t>
            </a:r>
            <a:endParaRPr lang="zh-CN" altLang="en-US" sz="48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1" name="Text Box 3"/>
          <p:cNvSpPr txBox="1"/>
          <p:nvPr/>
        </p:nvSpPr>
        <p:spPr>
          <a:xfrm>
            <a:off x="2555875" y="0"/>
            <a:ext cx="44640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6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文章主题</a:t>
            </a:r>
            <a:endParaRPr lang="zh-CN" altLang="en-US" sz="6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8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8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8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2730</Words>
  <Application>WPS 演示</Application>
  <PresentationFormat>On-screen Show (4:3)</PresentationFormat>
  <Paragraphs>196</Paragraphs>
  <Slides>28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28</vt:i4>
      </vt:variant>
    </vt:vector>
  </HeadingPairs>
  <TitlesOfParts>
    <vt:vector size="50" baseType="lpstr">
      <vt:lpstr>Arial</vt:lpstr>
      <vt:lpstr>宋体</vt:lpstr>
      <vt:lpstr>Wingdings</vt:lpstr>
      <vt:lpstr>Calibri</vt:lpstr>
      <vt:lpstr>方正舒体</vt:lpstr>
      <vt:lpstr>黑体</vt:lpstr>
      <vt:lpstr>Times New Roman</vt:lpstr>
      <vt:lpstr>楷体_GB2312</vt:lpstr>
      <vt:lpstr>方正姚体</vt:lpstr>
      <vt:lpstr>华文行楷</vt:lpstr>
      <vt:lpstr>华文彩云</vt:lpstr>
      <vt:lpstr>Times New Roman</vt:lpstr>
      <vt:lpstr>隶书</vt:lpstr>
      <vt:lpstr>新宋体</vt:lpstr>
      <vt:lpstr>华文新魏</vt:lpstr>
      <vt:lpstr>微软雅黑</vt:lpstr>
      <vt:lpstr>Arial Unicode MS</vt:lpstr>
      <vt:lpstr>默认设计模板</vt:lpstr>
      <vt:lpstr>Office 主题</vt:lpstr>
      <vt:lpstr>Paint.Picture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曾芳萍</dc:creator>
  <cp:lastModifiedBy>577570579</cp:lastModifiedBy>
  <cp:revision>131</cp:revision>
  <dcterms:created xsi:type="dcterms:W3CDTF">2003-04-23T08:21:39Z</dcterms:created>
  <dcterms:modified xsi:type="dcterms:W3CDTF">2018-03-04T13:19:29Z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