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Default Extension="emf" ContentType="image/x-e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304" r:id="rId4"/>
    <p:sldId id="303" r:id="rId5"/>
    <p:sldId id="314" r:id="rId6"/>
    <p:sldId id="269" r:id="rId7"/>
    <p:sldId id="302" r:id="rId8"/>
    <p:sldId id="306" r:id="rId9"/>
    <p:sldId id="305" r:id="rId10"/>
    <p:sldId id="307" r:id="rId11"/>
    <p:sldId id="308" r:id="rId12"/>
    <p:sldId id="310" r:id="rId13"/>
    <p:sldId id="311" r:id="rId14"/>
    <p:sldId id="309" r:id="rId15"/>
    <p:sldId id="312" r:id="rId16"/>
    <p:sldId id="313" r:id="rId17"/>
    <p:sldId id="326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49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image" Target="../media/image1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GIF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emf"/><Relationship Id="rId8" Type="http://schemas.openxmlformats.org/officeDocument/2006/relationships/oleObject" Target="../embeddings/oleObject4.bin"/><Relationship Id="rId7" Type="http://schemas.openxmlformats.org/officeDocument/2006/relationships/image" Target="../media/image5.emf"/><Relationship Id="rId6" Type="http://schemas.openxmlformats.org/officeDocument/2006/relationships/oleObject" Target="../embeddings/oleObject3.bin"/><Relationship Id="rId5" Type="http://schemas.openxmlformats.org/officeDocument/2006/relationships/image" Target="../media/image4.e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3.wmf"/><Relationship Id="rId2" Type="http://schemas.openxmlformats.org/officeDocument/2006/relationships/oleObject" Target="../embeddings/oleObject1.bin"/><Relationship Id="rId15" Type="http://schemas.openxmlformats.org/officeDocument/2006/relationships/vmlDrawing" Target="../drawings/vmlDrawing1.vml"/><Relationship Id="rId14" Type="http://schemas.openxmlformats.org/officeDocument/2006/relationships/slideLayout" Target="../slideLayouts/slideLayout1.xml"/><Relationship Id="rId13" Type="http://schemas.openxmlformats.org/officeDocument/2006/relationships/image" Target="../media/image8.emf"/><Relationship Id="rId12" Type="http://schemas.openxmlformats.org/officeDocument/2006/relationships/oleObject" Target="../embeddings/oleObject6.bin"/><Relationship Id="rId11" Type="http://schemas.openxmlformats.org/officeDocument/2006/relationships/image" Target="../media/image7.emf"/><Relationship Id="rId10" Type="http://schemas.openxmlformats.org/officeDocument/2006/relationships/oleObject" Target="../embeddings/oleObject5.bin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2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8.bin"/><Relationship Id="rId3" Type="http://schemas.openxmlformats.org/officeDocument/2006/relationships/image" Target="../media/image10.wmf"/><Relationship Id="rId2" Type="http://schemas.openxmlformats.org/officeDocument/2006/relationships/oleObject" Target="../embeddings/oleObject7.bin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3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5.emf"/><Relationship Id="rId4" Type="http://schemas.openxmlformats.org/officeDocument/2006/relationships/oleObject" Target="../embeddings/oleObject10.bin"/><Relationship Id="rId3" Type="http://schemas.openxmlformats.org/officeDocument/2006/relationships/image" Target="../media/image14.emf"/><Relationship Id="rId2" Type="http://schemas.openxmlformats.org/officeDocument/2006/relationships/oleObject" Target="../embeddings/oleObject9.bin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6.png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>
                <a:solidFill>
                  <a:srgbClr val="7030A0"/>
                </a:solidFill>
              </a:rPr>
              <a:t>1.1 </a:t>
            </a:r>
            <a:r>
              <a:rPr lang="zh-CN" altLang="en-US" b="1">
                <a:solidFill>
                  <a:srgbClr val="7030A0"/>
                </a:solidFill>
              </a:rPr>
              <a:t>集合的概念</a:t>
            </a:r>
            <a:r>
              <a:rPr lang="en-US" altLang="zh-CN"/>
              <a:t> </a:t>
            </a:r>
            <a:endParaRPr lang="zh-CN" altLang="en-US"/>
          </a:p>
        </p:txBody>
      </p:sp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567815" y="2143760"/>
            <a:ext cx="7040880" cy="33534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阅读课本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P2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：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30000"/>
              </a:lnSpc>
            </a:pP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            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例子；思考；提问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/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          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/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                       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89" name="Text Box 5"/>
          <p:cNvSpPr txBox="1"/>
          <p:nvPr/>
        </p:nvSpPr>
        <p:spPr>
          <a:xfrm>
            <a:off x="885190" y="1003300"/>
            <a:ext cx="10422255" cy="42176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一、集合的概念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zh-CN" altLang="en-US" sz="3600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一般地， 我们把研究对象统称为元素</a:t>
            </a:r>
            <a:r>
              <a:rPr lang="en-US" altLang="zh-CN" sz="360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zh-CN" sz="3600">
              <a:solidFill>
                <a:srgbClr val="0000FF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55000"/>
              </a:lnSpc>
            </a:pPr>
            <a:r>
              <a:rPr lang="zh-CN" altLang="en-US" sz="36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</a:rPr>
              <a:t>通常用小写拉丁字母</a:t>
            </a:r>
            <a:r>
              <a:rPr lang="en-US" altLang="zh-CN" sz="3600" err="1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</a:rPr>
              <a:t>a,b,c</a:t>
            </a:r>
            <a:r>
              <a:rPr lang="en-US" altLang="zh-CN" sz="360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</a:rPr>
              <a:t>,...</a:t>
            </a:r>
            <a:r>
              <a:rPr lang="zh-CN" altLang="en-US" sz="36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</a:rPr>
              <a:t>来表示</a:t>
            </a:r>
            <a:r>
              <a:rPr lang="en-US" altLang="zh-CN" sz="360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zh-CN" altLang="en-US" sz="36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55000"/>
              </a:lnSpc>
            </a:pPr>
            <a:r>
              <a:rPr lang="zh-CN" altLang="en-US" sz="3600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我们把一些元素组成的总体叫做集合</a:t>
            </a:r>
            <a:r>
              <a:rPr lang="en-US" altLang="zh-CN" sz="360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(</a:t>
            </a:r>
            <a:r>
              <a:rPr lang="zh-CN" altLang="en-US" sz="3600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简称为集</a:t>
            </a:r>
            <a:r>
              <a:rPr lang="en-US" altLang="zh-CN" sz="360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).</a:t>
            </a:r>
            <a:endParaRPr lang="en-US" altLang="zh-CN" sz="3600">
              <a:solidFill>
                <a:srgbClr val="0000FF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55000"/>
              </a:lnSpc>
            </a:pPr>
            <a:r>
              <a:rPr lang="zh-CN" altLang="en-US" sz="36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</a:rPr>
              <a:t>通常用大写拉丁字母</a:t>
            </a:r>
            <a:r>
              <a:rPr lang="en-US" altLang="zh-CN" sz="360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</a:rPr>
              <a:t>A,B,C,...</a:t>
            </a:r>
            <a:r>
              <a:rPr lang="zh-CN" altLang="en-US" sz="36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</a:rPr>
              <a:t>来表示</a:t>
            </a:r>
            <a:r>
              <a:rPr lang="en-US" altLang="zh-CN" sz="360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zh-CN" sz="360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995680" y="5057775"/>
            <a:ext cx="9468485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阅读课本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P2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：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“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思考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”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下面的几段文字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                      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pic>
        <p:nvPicPr>
          <p:cNvPr id="8201" name="Picture 7" descr="老师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275" y="1604645"/>
            <a:ext cx="3144838" cy="2987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3" name="Text Box 11"/>
          <p:cNvSpPr txBox="1"/>
          <p:nvPr/>
        </p:nvSpPr>
        <p:spPr>
          <a:xfrm>
            <a:off x="2936875" y="3215958"/>
            <a:ext cx="6632575" cy="137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    组成集合的元素可以是物、数、图、点等，它具备怎样的性质呢？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8204" name="Rectangle 17"/>
          <p:cNvSpPr/>
          <p:nvPr/>
        </p:nvSpPr>
        <p:spPr>
          <a:xfrm>
            <a:off x="2844800" y="1149033"/>
            <a:ext cx="2420938" cy="73342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思考交流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8202" name="Text Box 10"/>
          <p:cNvSpPr txBox="1"/>
          <p:nvPr/>
        </p:nvSpPr>
        <p:spPr>
          <a:xfrm>
            <a:off x="5641975" y="1352550"/>
            <a:ext cx="3508375" cy="137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组成集合的元素一定是数吗？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3" name="AutoShape 14"/>
          <p:cNvSpPr/>
          <p:nvPr/>
        </p:nvSpPr>
        <p:spPr>
          <a:xfrm>
            <a:off x="5053013" y="1263650"/>
            <a:ext cx="4133850" cy="1677988"/>
          </a:xfrm>
          <a:prstGeom prst="cloudCallout">
            <a:avLst>
              <a:gd name="adj1" fmla="val -51421"/>
              <a:gd name="adj2" fmla="val 60690"/>
            </a:avLst>
          </a:prstGeom>
          <a:solidFill>
            <a:schemeClr val="bg1">
              <a:alpha val="0"/>
            </a:schemeClr>
          </a:solidFill>
          <a:ln w="952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algn="ctr">
              <a:lnSpc>
                <a:spcPct val="100000"/>
              </a:lnSpc>
              <a:spcBef>
                <a:spcPct val="50000"/>
              </a:spcBef>
            </a:pPr>
            <a:endParaRPr lang="zh-CN" altLang="en-US" sz="2800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203" grpId="0"/>
      <p:bldP spid="8204" grpId="0"/>
      <p:bldP spid="8202" grpId="0"/>
      <p:bldP spid="3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52002" name="文本框 1152001"/>
          <p:cNvSpPr txBox="1"/>
          <p:nvPr/>
        </p:nvSpPr>
        <p:spPr>
          <a:xfrm>
            <a:off x="524510" y="1076325"/>
            <a:ext cx="11144885" cy="47447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36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【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思考</a:t>
            </a:r>
            <a:r>
              <a:rPr lang="zh-CN" altLang="en-US" sz="36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】</a:t>
            </a:r>
            <a:endParaRPr lang="zh-CN" altLang="en-US" sz="36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en-US" altLang="zh-CN" sz="36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1.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中附高一</a:t>
            </a:r>
            <a:r>
              <a:rPr lang="en-US" altLang="zh-CN" sz="36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(4)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班“所有个高的同学”能否组成一个集合</a:t>
            </a:r>
            <a:r>
              <a:rPr lang="en-US" altLang="zh-CN" sz="36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?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为什么</a:t>
            </a:r>
            <a:r>
              <a:rPr lang="en-US" altLang="zh-CN" sz="36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?</a:t>
            </a:r>
            <a:endParaRPr lang="en-US" altLang="zh-CN" sz="360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50000"/>
              </a:lnSpc>
              <a:buNone/>
            </a:pPr>
            <a:r>
              <a:rPr lang="zh-CN" altLang="en-US" sz="36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提示</a:t>
            </a:r>
            <a:r>
              <a:rPr lang="en-US" altLang="zh-CN" sz="36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: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不能组成一个集合</a:t>
            </a:r>
            <a:r>
              <a:rPr lang="en-US" altLang="zh-CN" sz="36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,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因为“个高”这个标准不明确</a:t>
            </a:r>
            <a:r>
              <a:rPr lang="en-US" altLang="zh-CN" sz="36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,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而集合中的元素必须是确定的</a:t>
            </a:r>
            <a:r>
              <a:rPr lang="en-US" altLang="zh-CN" sz="36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,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即给定一个集合</a:t>
            </a:r>
            <a:r>
              <a:rPr lang="en-US" altLang="zh-CN" sz="36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,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任何元素是不是这个集合中的元素是确定的</a:t>
            </a:r>
            <a:r>
              <a:rPr lang="en-US" altLang="zh-CN" sz="36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.</a:t>
            </a:r>
            <a:endParaRPr lang="en-US" altLang="zh-CN" sz="36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2002">
                                            <p:txEl>
                                              <p:charRg st="40" end="10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53026" name="文本框 1153025"/>
          <p:cNvSpPr txBox="1"/>
          <p:nvPr/>
        </p:nvSpPr>
        <p:spPr>
          <a:xfrm>
            <a:off x="1217930" y="1520190"/>
            <a:ext cx="9756140" cy="29152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70000"/>
              </a:lnSpc>
              <a:buNone/>
            </a:pPr>
            <a:r>
              <a:rPr lang="en-US" altLang="zh-CN" sz="36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2.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由元素</a:t>
            </a:r>
            <a:r>
              <a:rPr lang="en-US" altLang="zh-CN" sz="36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1,1,2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能否组成一个集合</a:t>
            </a:r>
            <a:r>
              <a:rPr lang="en-US" altLang="zh-CN" sz="36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?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为什么</a:t>
            </a:r>
            <a:r>
              <a:rPr lang="en-US" altLang="zh-CN" sz="36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?</a:t>
            </a:r>
            <a:endParaRPr lang="en-US" altLang="zh-CN" sz="360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70000"/>
              </a:lnSpc>
              <a:buNone/>
            </a:pPr>
            <a:r>
              <a:rPr lang="zh-CN" altLang="en-US" sz="36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提示</a:t>
            </a:r>
            <a:r>
              <a:rPr lang="en-US" altLang="zh-CN" sz="36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: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不能</a:t>
            </a:r>
            <a:r>
              <a:rPr lang="en-US" altLang="zh-CN" sz="36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.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因为集合中的元素是不能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重复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的</a:t>
            </a:r>
            <a:r>
              <a:rPr lang="en-US" altLang="zh-CN" sz="36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,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即集合中的元素具有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互异性</a:t>
            </a:r>
            <a:r>
              <a:rPr lang="en-US" altLang="zh-CN" sz="36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.</a:t>
            </a:r>
            <a:endParaRPr lang="en-US" altLang="zh-CN" sz="36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30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1139" name="Rectangle 3"/>
          <p:cNvSpPr>
            <a:spLocks noGrp="1"/>
          </p:cNvSpPr>
          <p:nvPr>
            <p:ph type="body" idx="4294967295"/>
          </p:nvPr>
        </p:nvSpPr>
        <p:spPr>
          <a:xfrm>
            <a:off x="548005" y="1123950"/>
            <a:ext cx="10966450" cy="21145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>
              <a:lnSpc>
                <a:spcPct val="140000"/>
              </a:lnSpc>
              <a:spcBef>
                <a:spcPct val="50000"/>
              </a:spcBef>
              <a:buNone/>
            </a:pP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3.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高一（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5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）班的全体同学组成一个集合，调整座位后这个集合有没有变化？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marL="0" indent="0">
              <a:lnSpc>
                <a:spcPct val="140000"/>
              </a:lnSpc>
              <a:spcBef>
                <a:spcPct val="50000"/>
              </a:spcBef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              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集合没有变化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28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1141" name="AutoShape 5"/>
          <p:cNvSpPr/>
          <p:nvPr/>
        </p:nvSpPr>
        <p:spPr>
          <a:xfrm>
            <a:off x="7564755" y="2697976"/>
            <a:ext cx="4200525" cy="1461412"/>
          </a:xfrm>
          <a:prstGeom prst="cloudCallout">
            <a:avLst>
              <a:gd name="adj1" fmla="val -79765"/>
              <a:gd name="adj2" fmla="val -34797"/>
            </a:avLst>
          </a:prstGeom>
          <a:gradFill rotWithShape="1">
            <a:gsLst>
              <a:gs pos="0">
                <a:schemeClr val="bg1"/>
              </a:gs>
              <a:gs pos="100000">
                <a:srgbClr val="CCFFFF"/>
              </a:gs>
            </a:gsLst>
            <a:path path="rect">
              <a:fillToRect l="50000" t="50000" r="50000" b="50000"/>
            </a:path>
            <a:tileRect/>
          </a:gradFill>
          <a:ln w="28575" cap="flat" cmpd="sng">
            <a:solidFill>
              <a:srgbClr val="9900FF"/>
            </a:solidFill>
            <a:prstDash val="solid"/>
            <a:headEnd type="none" w="med" len="med"/>
            <a:tailEnd type="none" w="med" len="med"/>
          </a:ln>
        </p:spPr>
        <p:txBody>
          <a:bodyPr wrap="square" anchor="ctr" anchorCtr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集合中的元素是没有排列顺序的</a:t>
            </a:r>
            <a:endParaRPr lang="zh-CN" altLang="en-US" sz="28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" name="Rectangle 3"/>
          <p:cNvSpPr/>
          <p:nvPr/>
        </p:nvSpPr>
        <p:spPr>
          <a:xfrm>
            <a:off x="1734185" y="4698365"/>
            <a:ext cx="8722995" cy="7804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宋体" panose="02010600030101010101" pitchFamily="2" charset="-122"/>
              </a:rPr>
              <a:t>通过以上的学习你能给出集合中元素的特性吗？</a:t>
            </a:r>
            <a:endParaRPr lang="zh-CN" altLang="en-US" sz="3200" b="1" dirty="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charRg st="36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1" grpId="0" bldLvl="0" animBg="1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308610" y="1149350"/>
            <a:ext cx="5262880" cy="9220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35000"/>
              </a:lnSpc>
              <a:spcBef>
                <a:spcPct val="50000"/>
              </a:spcBef>
            </a:pPr>
            <a:r>
              <a:rPr lang="zh-CN" altLang="en-US" sz="4000" b="1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二、集合中元素的特性</a:t>
            </a:r>
            <a:endParaRPr lang="en-US" altLang="zh-CN" sz="4000" b="1" dirty="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3" name="Rectangle 3"/>
          <p:cNvSpPr/>
          <p:nvPr/>
        </p:nvSpPr>
        <p:spPr>
          <a:xfrm>
            <a:off x="5735320" y="1261110"/>
            <a:ext cx="4918710" cy="7804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7030A0"/>
                </a:solidFill>
                <a:latin typeface="宋体" panose="02010600030101010101" pitchFamily="2" charset="-122"/>
              </a:rPr>
              <a:t>确定性、互异性、无序性</a:t>
            </a:r>
            <a:endParaRPr lang="zh-CN" altLang="en-US" sz="3200" b="1" dirty="0">
              <a:solidFill>
                <a:srgbClr val="7030A0"/>
              </a:solidFill>
              <a:latin typeface="宋体" panose="02010600030101010101" pitchFamily="2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7284085" y="2014220"/>
            <a:ext cx="1139825" cy="12065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6" name="直接连接符 2"/>
          <p:cNvCxnSpPr/>
          <p:nvPr/>
        </p:nvCxnSpPr>
        <p:spPr>
          <a:xfrm>
            <a:off x="5872480" y="2016125"/>
            <a:ext cx="956945" cy="10160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7" name="直接连接符 2"/>
          <p:cNvCxnSpPr/>
          <p:nvPr/>
        </p:nvCxnSpPr>
        <p:spPr>
          <a:xfrm>
            <a:off x="9127490" y="2014220"/>
            <a:ext cx="1188085" cy="12065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8" name="文本框 7"/>
          <p:cNvSpPr txBox="1"/>
          <p:nvPr/>
        </p:nvSpPr>
        <p:spPr>
          <a:xfrm>
            <a:off x="283210" y="2602230"/>
            <a:ext cx="5262880" cy="9220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35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三、集合与元素的关系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21507" name="Rectangle 35"/>
          <p:cNvSpPr/>
          <p:nvPr/>
        </p:nvSpPr>
        <p:spPr>
          <a:xfrm>
            <a:off x="744220" y="3735705"/>
            <a:ext cx="10455275" cy="19792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342900" indent="-342900">
              <a:lnSpc>
                <a:spcPct val="110000"/>
              </a:lnSpc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如果</a:t>
            </a:r>
            <a:r>
              <a:rPr lang="en-US" altLang="zh-CN" sz="2800" b="1" i="1" err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是集合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中的元素，就说</a:t>
            </a:r>
            <a:r>
              <a:rPr lang="en-US" altLang="zh-CN" sz="2800" b="1" i="1" err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属于集合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记作</a:t>
            </a:r>
            <a:r>
              <a:rPr lang="en-US" altLang="zh-CN" sz="2800" b="1" i="1" err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</a:t>
            </a:r>
            <a:r>
              <a:rPr lang="en-US" altLang="zh-CN" sz="3600" b="1" err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∈</a:t>
            </a:r>
            <a:r>
              <a:rPr lang="en-US" altLang="zh-CN" sz="2800" b="1" err="1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 ；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marL="342900" indent="-342900">
              <a:lnSpc>
                <a:spcPct val="110000"/>
              </a:lnSpc>
              <a:spcBef>
                <a:spcPct val="20000"/>
              </a:spcBef>
            </a:pPr>
            <a:endParaRPr lang="en-US" altLang="zh-CN" sz="280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marL="342900" indent="-342900">
              <a:lnSpc>
                <a:spcPct val="110000"/>
              </a:lnSpc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如果</a:t>
            </a:r>
            <a:r>
              <a:rPr lang="en-US" altLang="zh-CN" sz="2800" b="1" i="1" err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不是集合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中的元素，就说</a:t>
            </a:r>
            <a:r>
              <a:rPr lang="en-US" altLang="zh-CN" sz="2800" b="1" i="1" err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不属于集合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记作</a:t>
            </a:r>
            <a:r>
              <a:rPr lang="en-US" altLang="zh-CN" sz="2800" b="1" err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</a:t>
            </a:r>
            <a:r>
              <a:rPr lang="en-US" altLang="zh-CN" sz="3600" b="1" err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∉</a:t>
            </a:r>
            <a:r>
              <a:rPr lang="en-US" altLang="zh-CN" sz="2800" b="1" err="1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9127490" y="4404360"/>
            <a:ext cx="615950" cy="15875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10" name="直接连接符 2"/>
          <p:cNvCxnSpPr/>
          <p:nvPr/>
        </p:nvCxnSpPr>
        <p:spPr>
          <a:xfrm>
            <a:off x="5621655" y="4420235"/>
            <a:ext cx="700088" cy="15875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11" name="直接连接符 2"/>
          <p:cNvCxnSpPr/>
          <p:nvPr/>
        </p:nvCxnSpPr>
        <p:spPr>
          <a:xfrm>
            <a:off x="6075998" y="5677853"/>
            <a:ext cx="884237" cy="22225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22536" name="直接连接符 22535"/>
          <p:cNvSpPr/>
          <p:nvPr/>
        </p:nvSpPr>
        <p:spPr>
          <a:xfrm>
            <a:off x="9432290" y="5700078"/>
            <a:ext cx="577850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" name="文本框 11"/>
          <p:cNvSpPr txBox="1"/>
          <p:nvPr/>
        </p:nvSpPr>
        <p:spPr>
          <a:xfrm>
            <a:off x="10315575" y="2859405"/>
            <a:ext cx="1657985" cy="3046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 dirty="0">
                <a:solidFill>
                  <a:srgbClr val="002060"/>
                </a:solidFill>
                <a:latin typeface="宋体" panose="02010600030101010101" pitchFamily="2" charset="-122"/>
                <a:sym typeface="+mn-ea"/>
              </a:rPr>
              <a:t>练习：</a:t>
            </a:r>
            <a:endParaRPr lang="zh-CN" altLang="en-US" sz="3200" b="1" dirty="0">
              <a:solidFill>
                <a:srgbClr val="002060"/>
              </a:solidFill>
              <a:latin typeface="宋体" panose="02010600030101010101" pitchFamily="2" charset="-122"/>
              <a:sym typeface="+mn-ea"/>
            </a:endParaRPr>
          </a:p>
          <a:p>
            <a:endParaRPr lang="zh-CN" altLang="en-US" sz="3200" b="1" dirty="0">
              <a:solidFill>
                <a:srgbClr val="002060"/>
              </a:solidFill>
              <a:latin typeface="宋体" panose="02010600030101010101" pitchFamily="2" charset="-122"/>
              <a:sym typeface="+mn-ea"/>
            </a:endParaRPr>
          </a:p>
          <a:p>
            <a:r>
              <a:rPr lang="zh-CN" altLang="en-US" sz="3200" b="1" dirty="0">
                <a:solidFill>
                  <a:srgbClr val="002060"/>
                </a:solidFill>
                <a:latin typeface="宋体" panose="02010600030101010101" pitchFamily="2" charset="-122"/>
                <a:sym typeface="+mn-ea"/>
              </a:rPr>
              <a:t>完成课本</a:t>
            </a:r>
            <a:r>
              <a:rPr lang="en-US" altLang="zh-CN" sz="3200" b="1" dirty="0">
                <a:solidFill>
                  <a:srgbClr val="002060"/>
                </a:solidFill>
                <a:latin typeface="宋体" panose="02010600030101010101" pitchFamily="2" charset="-122"/>
                <a:sym typeface="+mn-ea"/>
              </a:rPr>
              <a:t>P5</a:t>
            </a:r>
            <a:endParaRPr lang="en-US" altLang="zh-CN" sz="3200" b="1" dirty="0">
              <a:solidFill>
                <a:srgbClr val="002060"/>
              </a:solidFill>
              <a:latin typeface="宋体" panose="02010600030101010101" pitchFamily="2" charset="-122"/>
              <a:sym typeface="+mn-ea"/>
            </a:endParaRPr>
          </a:p>
          <a:p>
            <a:r>
              <a:rPr lang="zh-CN" altLang="en-US" sz="3200" b="1" dirty="0">
                <a:solidFill>
                  <a:srgbClr val="002060"/>
                </a:solidFill>
                <a:latin typeface="宋体" panose="02010600030101010101" pitchFamily="2" charset="-122"/>
                <a:sym typeface="+mn-ea"/>
              </a:rPr>
              <a:t>习题</a:t>
            </a:r>
            <a:r>
              <a:rPr lang="en-US" altLang="zh-CN" sz="3200" b="1" dirty="0">
                <a:solidFill>
                  <a:srgbClr val="002060"/>
                </a:solidFill>
                <a:latin typeface="宋体" panose="02010600030101010101" pitchFamily="2" charset="-122"/>
                <a:sym typeface="+mn-ea"/>
              </a:rPr>
              <a:t>1.1</a:t>
            </a:r>
            <a:endParaRPr lang="en-US" altLang="zh-CN" sz="3200" b="1" dirty="0">
              <a:solidFill>
                <a:srgbClr val="002060"/>
              </a:solidFill>
              <a:latin typeface="宋体" panose="02010600030101010101" pitchFamily="2" charset="-122"/>
              <a:sym typeface="+mn-ea"/>
            </a:endParaRPr>
          </a:p>
          <a:p>
            <a:r>
              <a:rPr lang="zh-CN" altLang="en-US" sz="3200" b="1" dirty="0">
                <a:solidFill>
                  <a:srgbClr val="002060"/>
                </a:solidFill>
                <a:latin typeface="宋体" panose="02010600030101010101" pitchFamily="2" charset="-122"/>
                <a:sym typeface="+mn-ea"/>
              </a:rPr>
              <a:t>第</a:t>
            </a:r>
            <a:r>
              <a:rPr lang="en-US" altLang="zh-CN" sz="3200" b="1" dirty="0">
                <a:solidFill>
                  <a:srgbClr val="002060"/>
                </a:solidFill>
                <a:latin typeface="宋体" panose="02010600030101010101" pitchFamily="2" charset="-122"/>
                <a:sym typeface="+mn-ea"/>
              </a:rPr>
              <a:t>1</a:t>
            </a:r>
            <a:r>
              <a:rPr lang="zh-CN" altLang="en-US" sz="3200" b="1" dirty="0">
                <a:solidFill>
                  <a:srgbClr val="002060"/>
                </a:solidFill>
                <a:latin typeface="宋体" panose="02010600030101010101" pitchFamily="2" charset="-122"/>
                <a:sym typeface="+mn-ea"/>
              </a:rPr>
              <a:t>题</a:t>
            </a:r>
            <a:endParaRPr lang="zh-CN" altLang="en-US" sz="3200" b="1" dirty="0">
              <a:solidFill>
                <a:srgbClr val="002060"/>
              </a:solidFill>
              <a:latin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charRg st="11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charRg st="41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4578" name="Object 45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3268980" y="2357438"/>
          <a:ext cx="350838" cy="322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2" imgW="292100" imgH="190500" progId="Equation.DSMT4">
                  <p:embed/>
                </p:oleObj>
              </mc:Choice>
              <mc:Fallback>
                <p:oleObj name="" r:id="rId2" imgW="292100" imgH="190500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268980" y="2357438"/>
                        <a:ext cx="350838" cy="3222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549" name="AutoShape 13"/>
          <p:cNvSpPr/>
          <p:nvPr/>
        </p:nvSpPr>
        <p:spPr>
          <a:xfrm>
            <a:off x="4488180" y="3292475"/>
            <a:ext cx="1143000" cy="485775"/>
          </a:xfrm>
          <a:prstGeom prst="rightArrow">
            <a:avLst>
              <a:gd name="adj1" fmla="val 50000"/>
              <a:gd name="adj2" fmla="val 58801"/>
            </a:avLst>
          </a:prstGeom>
          <a:gradFill rotWithShape="1">
            <a:gsLst>
              <a:gs pos="0">
                <a:schemeClr val="bg1"/>
              </a:gs>
              <a:gs pos="100000">
                <a:srgbClr val="CCFFFF"/>
              </a:gs>
            </a:gsLst>
            <a:path path="rect">
              <a:fillToRect l="50000" t="50000" r="50000" b="50000"/>
            </a:path>
            <a:tileRect/>
          </a:gradFill>
          <a:ln w="28575" cap="flat" cmpd="sng">
            <a:solidFill>
              <a:srgbClr val="99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>
              <a:lnSpc>
                <a:spcPct val="100000"/>
              </a:lnSpc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5563" name="Oval 27"/>
          <p:cNvSpPr/>
          <p:nvPr/>
        </p:nvSpPr>
        <p:spPr>
          <a:xfrm>
            <a:off x="3116580" y="3063875"/>
            <a:ext cx="1371600" cy="914400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CCFFFF"/>
              </a:gs>
            </a:gsLst>
            <a:path path="shape">
              <a:fillToRect l="50000" t="50000" r="50000" b="50000"/>
            </a:path>
            <a:tileRect/>
          </a:gradFill>
          <a:ln w="28575" cap="flat" cmpd="sng">
            <a:solidFill>
              <a:srgbClr val="9900FF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>
              <a:lnSpc>
                <a:spcPct val="10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正整数集</a:t>
            </a:r>
            <a:endParaRPr lang="en-US" altLang="zh-CN" sz="280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5564" name="Oval 28"/>
          <p:cNvSpPr/>
          <p:nvPr/>
        </p:nvSpPr>
        <p:spPr>
          <a:xfrm>
            <a:off x="5631180" y="2911475"/>
            <a:ext cx="1371600" cy="1295400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CCFFFF"/>
              </a:gs>
            </a:gsLst>
            <a:path path="shape">
              <a:fillToRect l="50000" t="50000" r="50000" b="50000"/>
            </a:path>
            <a:tileRect/>
          </a:gradFill>
          <a:ln w="28575" cap="flat" cmpd="sng">
            <a:solidFill>
              <a:srgbClr val="9900FF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>
              <a:lnSpc>
                <a:spcPct val="10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自然数集</a:t>
            </a:r>
            <a:endParaRPr lang="zh-CN" altLang="en-US" sz="28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5565" name="Oval 29"/>
          <p:cNvSpPr/>
          <p:nvPr/>
        </p:nvSpPr>
        <p:spPr>
          <a:xfrm>
            <a:off x="8374380" y="2759075"/>
            <a:ext cx="1600200" cy="1524000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CCFFFF"/>
              </a:gs>
            </a:gsLst>
            <a:path path="shape">
              <a:fillToRect l="50000" t="50000" r="50000" b="50000"/>
            </a:path>
            <a:tileRect/>
          </a:gradFill>
          <a:ln w="28575" cap="flat" cmpd="sng">
            <a:solidFill>
              <a:srgbClr val="9900FF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>
              <a:lnSpc>
                <a:spcPct val="10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整数集</a:t>
            </a:r>
            <a:endParaRPr lang="zh-CN" altLang="en-US" sz="28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5566" name="AutoShape 30"/>
          <p:cNvSpPr/>
          <p:nvPr/>
        </p:nvSpPr>
        <p:spPr>
          <a:xfrm>
            <a:off x="7002780" y="3292475"/>
            <a:ext cx="1371600" cy="485775"/>
          </a:xfrm>
          <a:prstGeom prst="rightArrow">
            <a:avLst>
              <a:gd name="adj1" fmla="val 50000"/>
              <a:gd name="adj2" fmla="val 70562"/>
            </a:avLst>
          </a:prstGeom>
          <a:gradFill rotWithShape="1">
            <a:gsLst>
              <a:gs pos="0">
                <a:schemeClr val="bg1"/>
              </a:gs>
              <a:gs pos="100000">
                <a:srgbClr val="CCFFFF"/>
              </a:gs>
            </a:gsLst>
            <a:path path="rect">
              <a:fillToRect l="50000" t="50000" r="50000" b="50000"/>
            </a:path>
            <a:tileRect/>
          </a:gradFill>
          <a:ln w="28575" cap="flat" cmpd="sng">
            <a:solidFill>
              <a:srgbClr val="99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>
              <a:lnSpc>
                <a:spcPct val="100000"/>
              </a:lnSpc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5567" name="Oval 31"/>
          <p:cNvSpPr/>
          <p:nvPr/>
        </p:nvSpPr>
        <p:spPr>
          <a:xfrm>
            <a:off x="8539480" y="5387975"/>
            <a:ext cx="1281113" cy="1011238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CCFFFF"/>
              </a:gs>
            </a:gsLst>
            <a:path path="shape">
              <a:fillToRect l="50000" t="50000" r="50000" b="50000"/>
            </a:path>
            <a:tileRect/>
          </a:gradFill>
          <a:ln w="28575" cap="flat" cmpd="sng">
            <a:solidFill>
              <a:srgbClr val="9900FF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>
              <a:lnSpc>
                <a:spcPct val="10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有理数集</a:t>
            </a:r>
            <a:endParaRPr lang="zh-CN" altLang="en-US" sz="28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0489" name="AutoShape 32"/>
          <p:cNvSpPr/>
          <p:nvPr/>
        </p:nvSpPr>
        <p:spPr>
          <a:xfrm rot="5400000">
            <a:off x="8610918" y="4594225"/>
            <a:ext cx="1109662" cy="485775"/>
          </a:xfrm>
          <a:prstGeom prst="rightArrow">
            <a:avLst>
              <a:gd name="adj1" fmla="val 50000"/>
              <a:gd name="adj2" fmla="val 57086"/>
            </a:avLst>
          </a:prstGeom>
          <a:gradFill rotWithShape="1">
            <a:gsLst>
              <a:gs pos="0">
                <a:schemeClr val="bg1"/>
              </a:gs>
              <a:gs pos="100000">
                <a:srgbClr val="CCFFFF"/>
              </a:gs>
            </a:gsLst>
            <a:path path="rect">
              <a:fillToRect l="50000" t="50000" r="50000" b="50000"/>
            </a:path>
            <a:tileRect/>
          </a:gradFill>
          <a:ln w="28575" cap="flat" cmpd="sng">
            <a:solidFill>
              <a:srgbClr val="99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10800000" vert="eaVert" anchor="ctr" anchorCtr="0"/>
          <a:lstStyle/>
          <a:p>
            <a:pPr algn="ctr">
              <a:lnSpc>
                <a:spcPct val="100000"/>
              </a:lnSpc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5569" name="Oval 33"/>
          <p:cNvSpPr/>
          <p:nvPr/>
        </p:nvSpPr>
        <p:spPr>
          <a:xfrm>
            <a:off x="5793105" y="5316538"/>
            <a:ext cx="1281113" cy="133032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CCFFFF"/>
              </a:gs>
            </a:gsLst>
            <a:path path="shape">
              <a:fillToRect l="50000" t="50000" r="50000" b="50000"/>
            </a:path>
            <a:tileRect/>
          </a:gradFill>
          <a:ln w="28575" cap="flat" cmpd="sng">
            <a:solidFill>
              <a:srgbClr val="9900FF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>
              <a:lnSpc>
                <a:spcPct val="10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实数集</a:t>
            </a:r>
            <a:endParaRPr lang="zh-CN" altLang="en-US" sz="28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4587" name="AutoShape 34"/>
          <p:cNvSpPr/>
          <p:nvPr/>
        </p:nvSpPr>
        <p:spPr>
          <a:xfrm rot="10800000">
            <a:off x="7074218" y="5654675"/>
            <a:ext cx="1447800" cy="485775"/>
          </a:xfrm>
          <a:prstGeom prst="rightArrow">
            <a:avLst>
              <a:gd name="adj1" fmla="val 50000"/>
              <a:gd name="adj2" fmla="val 74482"/>
            </a:avLst>
          </a:prstGeom>
          <a:gradFill rotWithShape="1">
            <a:gsLst>
              <a:gs pos="0">
                <a:schemeClr val="bg1"/>
              </a:gs>
              <a:gs pos="100000">
                <a:srgbClr val="CCFFFF"/>
              </a:gs>
            </a:gsLst>
            <a:path path="rect">
              <a:fillToRect l="50000" t="50000" r="50000" b="50000"/>
            </a:path>
            <a:tileRect/>
          </a:gradFill>
          <a:ln w="28575" cap="flat" cmpd="sng">
            <a:solidFill>
              <a:srgbClr val="99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10800000" anchor="ctr" anchorCtr="0"/>
          <a:lstStyle/>
          <a:p>
            <a:pPr algn="ctr">
              <a:lnSpc>
                <a:spcPct val="100000"/>
              </a:lnSpc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5583" name="Text Box 47"/>
          <p:cNvSpPr txBox="1"/>
          <p:nvPr/>
        </p:nvSpPr>
        <p:spPr>
          <a:xfrm>
            <a:off x="3594418" y="2295525"/>
            <a:ext cx="5984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</a:rPr>
              <a:t>或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65586" name="Object 50"/>
          <p:cNvGraphicFramePr>
            <a:graphicFrameLocks noChangeAspect="1"/>
          </p:cNvGraphicFramePr>
          <p:nvPr/>
        </p:nvGraphicFramePr>
        <p:xfrm>
          <a:off x="6128068" y="2271713"/>
          <a:ext cx="595312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4" imgW="177800" imgH="177800" progId="Equation.DSMT4">
                  <p:embed/>
                </p:oleObj>
              </mc:Choice>
              <mc:Fallback>
                <p:oleObj name="" r:id="rId4" imgW="177800" imgH="177800" progId="Equation.DSMT4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5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128068" y="2271713"/>
                        <a:ext cx="595312" cy="425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588" name="Object 52"/>
          <p:cNvGraphicFramePr>
            <a:graphicFrameLocks noChangeAspect="1"/>
          </p:cNvGraphicFramePr>
          <p:nvPr/>
        </p:nvGraphicFramePr>
        <p:xfrm>
          <a:off x="8977630" y="2195513"/>
          <a:ext cx="493713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6" imgW="139700" imgH="152400" progId="Equation.DSMT4">
                  <p:embed/>
                </p:oleObj>
              </mc:Choice>
              <mc:Fallback>
                <p:oleObj name="" r:id="rId6" imgW="139700" imgH="152400" progId="Equation.DSMT4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7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8977630" y="2195513"/>
                        <a:ext cx="493713" cy="381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589" name="Object 53"/>
          <p:cNvGraphicFramePr>
            <a:graphicFrameLocks noChangeAspect="1"/>
          </p:cNvGraphicFramePr>
          <p:nvPr/>
        </p:nvGraphicFramePr>
        <p:xfrm>
          <a:off x="4064318" y="2297113"/>
          <a:ext cx="420687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8" imgW="228600" imgH="241300" progId="Equation.DSMT4">
                  <p:embed/>
                </p:oleObj>
              </mc:Choice>
              <mc:Fallback>
                <p:oleObj name="" r:id="rId8" imgW="228600" imgH="241300" progId="Equation.DSMT4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9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064318" y="2297113"/>
                        <a:ext cx="420687" cy="533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590" name="Object 54"/>
          <p:cNvGraphicFramePr>
            <a:graphicFrameLocks noChangeAspect="1"/>
          </p:cNvGraphicFramePr>
          <p:nvPr/>
        </p:nvGraphicFramePr>
        <p:xfrm>
          <a:off x="9966643" y="5489575"/>
          <a:ext cx="40005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10" imgW="139700" imgH="203200" progId="Equation.DSMT4">
                  <p:embed/>
                </p:oleObj>
              </mc:Choice>
              <mc:Fallback>
                <p:oleObj name="" r:id="rId10" imgW="139700" imgH="203200" progId="Equation.DSMT4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11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9966643" y="5489575"/>
                        <a:ext cx="400050" cy="533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591" name="Object 55"/>
          <p:cNvGraphicFramePr>
            <a:graphicFrameLocks noChangeAspect="1"/>
          </p:cNvGraphicFramePr>
          <p:nvPr/>
        </p:nvGraphicFramePr>
        <p:xfrm>
          <a:off x="6180455" y="4729163"/>
          <a:ext cx="504825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12" imgW="139700" imgH="152400" progId="Equation.DSMT4">
                  <p:embed/>
                </p:oleObj>
              </mc:Choice>
              <mc:Fallback>
                <p:oleObj name="" r:id="rId12" imgW="139700" imgH="152400" progId="Equation.DSMT4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13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180455" y="4729163"/>
                        <a:ext cx="504825" cy="546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65" name="Text Box 22"/>
          <p:cNvSpPr txBox="1"/>
          <p:nvPr/>
        </p:nvSpPr>
        <p:spPr>
          <a:xfrm>
            <a:off x="2753043" y="979488"/>
            <a:ext cx="8567737" cy="1158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    学习集合与元素的概念后，为了方便书写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数学中规定了一些常用数集及其记法：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27666" name="Text Box 24"/>
          <p:cNvSpPr txBox="1"/>
          <p:nvPr/>
        </p:nvSpPr>
        <p:spPr>
          <a:xfrm>
            <a:off x="1042670" y="1271270"/>
            <a:ext cx="930910" cy="25507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常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用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的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数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集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15365" y="4566285"/>
            <a:ext cx="3236595" cy="107632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b="1" dirty="0">
                <a:solidFill>
                  <a:srgbClr val="002060"/>
                </a:solidFill>
                <a:latin typeface="宋体" panose="02010600030101010101" pitchFamily="2" charset="-122"/>
                <a:sym typeface="+mn-ea"/>
              </a:rPr>
              <a:t>练习：</a:t>
            </a:r>
            <a:endParaRPr lang="zh-CN" altLang="en-US" sz="3200" b="1" dirty="0">
              <a:solidFill>
                <a:srgbClr val="002060"/>
              </a:solidFill>
              <a:latin typeface="宋体" panose="02010600030101010101" pitchFamily="2" charset="-122"/>
              <a:sym typeface="+mn-ea"/>
            </a:endParaRPr>
          </a:p>
          <a:p>
            <a:r>
              <a:rPr lang="zh-CN" altLang="en-US" sz="3200" b="1" dirty="0">
                <a:solidFill>
                  <a:srgbClr val="002060"/>
                </a:solidFill>
                <a:latin typeface="宋体" panose="02010600030101010101" pitchFamily="2" charset="-122"/>
                <a:sym typeface="+mn-ea"/>
              </a:rPr>
              <a:t>完成课本</a:t>
            </a:r>
            <a:r>
              <a:rPr lang="en-US" altLang="zh-CN" sz="3200" b="1" dirty="0">
                <a:solidFill>
                  <a:srgbClr val="002060"/>
                </a:solidFill>
                <a:latin typeface="宋体" panose="02010600030101010101" pitchFamily="2" charset="-122"/>
                <a:sym typeface="+mn-ea"/>
              </a:rPr>
              <a:t>P5</a:t>
            </a:r>
            <a:r>
              <a:rPr lang="zh-CN" altLang="en-US" sz="3200" b="1" dirty="0">
                <a:solidFill>
                  <a:srgbClr val="002060"/>
                </a:solidFill>
                <a:latin typeface="宋体" panose="02010600030101010101" pitchFamily="2" charset="-122"/>
                <a:sym typeface="+mn-ea"/>
              </a:rPr>
              <a:t>练习</a:t>
            </a:r>
            <a:r>
              <a:rPr lang="en-US" altLang="zh-CN" sz="3200" b="1" dirty="0">
                <a:solidFill>
                  <a:srgbClr val="002060"/>
                </a:solidFill>
                <a:latin typeface="宋体" panose="02010600030101010101" pitchFamily="2" charset="-122"/>
                <a:sym typeface="+mn-ea"/>
              </a:rPr>
              <a:t>2</a:t>
            </a:r>
            <a:endParaRPr lang="en-US" altLang="zh-CN" sz="3200" b="1" dirty="0">
              <a:solidFill>
                <a:srgbClr val="002060"/>
              </a:solidFill>
              <a:latin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5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5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5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5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5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65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9" grpId="0" bldLvl="0" animBg="1"/>
      <p:bldP spid="65563" grpId="0" bldLvl="0" animBg="1"/>
      <p:bldP spid="65564" grpId="0" bldLvl="0" animBg="1"/>
      <p:bldP spid="65565" grpId="0" bldLvl="0" animBg="1"/>
      <p:bldP spid="65566" grpId="0" bldLvl="0" animBg="1"/>
      <p:bldP spid="65567" grpId="0" bldLvl="0" animBg="1"/>
      <p:bldP spid="20489" grpId="0" bldLvl="0" animBg="1"/>
      <p:bldP spid="65569" grpId="0" bldLvl="0" animBg="1"/>
      <p:bldP spid="24587" grpId="0" bldLvl="0" animBg="1"/>
      <p:bldP spid="65583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文本框 7"/>
          <p:cNvSpPr txBox="1"/>
          <p:nvPr/>
        </p:nvSpPr>
        <p:spPr>
          <a:xfrm>
            <a:off x="595630" y="2072005"/>
            <a:ext cx="3738880" cy="9220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35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四、集合的表示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70710" y="1257300"/>
            <a:ext cx="9468485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阅读课本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P3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P4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。研究什么问题？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                   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96265" y="3155315"/>
            <a:ext cx="11134090" cy="15068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列举法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把集合中的元素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_________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出来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,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并用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______________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括起来表示集合的方法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.</a:t>
            </a:r>
            <a:endParaRPr lang="zh-CN" altLang="en-US" sz="2800"/>
          </a:p>
        </p:txBody>
      </p:sp>
      <p:sp>
        <p:nvSpPr>
          <p:cNvPr id="1150979" name="文本框 1150978"/>
          <p:cNvSpPr txBox="1"/>
          <p:nvPr/>
        </p:nvSpPr>
        <p:spPr>
          <a:xfrm>
            <a:off x="3087370" y="3597910"/>
            <a:ext cx="1771650" cy="521970"/>
          </a:xfrm>
          <a:prstGeom prst="rect">
            <a:avLst/>
          </a:prstGeom>
          <a:noFill/>
          <a:ln w="9525">
            <a:noFill/>
          </a:ln>
        </p:spPr>
        <p:txBody>
          <a:bodyPr anchor="b" anchorCtr="1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一一列举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150980" name="文本框 1150979"/>
          <p:cNvSpPr txBox="1"/>
          <p:nvPr/>
        </p:nvSpPr>
        <p:spPr>
          <a:xfrm>
            <a:off x="6316345" y="3597910"/>
            <a:ext cx="2755900" cy="521970"/>
          </a:xfrm>
          <a:prstGeom prst="rect">
            <a:avLst/>
          </a:prstGeom>
          <a:noFill/>
          <a:ln w="9525">
            <a:noFill/>
          </a:ln>
        </p:spPr>
        <p:txBody>
          <a:bodyPr anchor="b" anchorCtr="1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花括号“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{ }”</a:t>
            </a:r>
            <a:endParaRPr lang="en-US" altLang="zh-CN" sz="2800" b="1">
              <a:solidFill>
                <a:srgbClr val="FF0000"/>
              </a:solidFill>
              <a:latin typeface="宋体" panose="02010600030101010101" pitchFamily="2" charset="-122"/>
              <a:ea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5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50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50979" grpId="0"/>
      <p:bldP spid="115098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870710" y="1257300"/>
            <a:ext cx="9468485" cy="1938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学习例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，观察列举法表示集合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endParaRPr lang="en-US" altLang="zh-CN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/>
            <a:endParaRPr lang="en-US" altLang="zh-CN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思考：列举法表示集合要注意哪些？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                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870710" y="3303270"/>
            <a:ext cx="7298690" cy="2965450"/>
            <a:chOff x="2946" y="5202"/>
            <a:chExt cx="11494" cy="4670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46" y="5202"/>
              <a:ext cx="11494" cy="4671"/>
            </a:xfrm>
            <a:prstGeom prst="rect">
              <a:avLst/>
            </a:prstGeom>
          </p:spPr>
        </p:pic>
        <p:sp>
          <p:nvSpPr>
            <p:cNvPr id="5" name="文本框 4"/>
            <p:cNvSpPr txBox="1"/>
            <p:nvPr/>
          </p:nvSpPr>
          <p:spPr>
            <a:xfrm>
              <a:off x="7187" y="5473"/>
              <a:ext cx="591" cy="1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4000">
                  <a:latin typeface="宋体" panose="02010600030101010101" pitchFamily="2" charset="-122"/>
                  <a:ea typeface="宋体" panose="02010600030101010101" pitchFamily="2" charset="-122"/>
                </a:rPr>
                <a:t>，</a:t>
              </a:r>
              <a:endParaRPr lang="zh-CN" altLang="en-US" sz="400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0" name="Text Box 4"/>
          <p:cNvSpPr txBox="1"/>
          <p:nvPr/>
        </p:nvSpPr>
        <p:spPr>
          <a:xfrm>
            <a:off x="463550" y="1087120"/>
            <a:ext cx="58115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例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</a:rPr>
              <a:t>1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用列举法表示下列集合：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    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235525" name="Rectangle 5"/>
          <p:cNvSpPr/>
          <p:nvPr/>
        </p:nvSpPr>
        <p:spPr>
          <a:xfrm>
            <a:off x="463550" y="1661160"/>
            <a:ext cx="11277600" cy="45694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）小于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10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的所有自然数组成的集合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280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）方程</a:t>
            </a:r>
            <a:r>
              <a:rPr lang="en-US" altLang="zh-CN" sz="2800" i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x</a:t>
            </a:r>
            <a:r>
              <a:rPr lang="en-US" altLang="zh-CN" sz="2800" baseline="3000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2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=</a:t>
            </a:r>
            <a:r>
              <a:rPr lang="en-US" altLang="zh-CN" sz="2800" i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x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的所有实数根组成的集合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2800">
              <a:latin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）由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800" dirty="0">
                <a:solidFill>
                  <a:srgbClr val="0000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～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20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以内的所有素数组成的集合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. </a:t>
            </a:r>
            <a:endParaRPr lang="en-US" altLang="zh-CN" sz="280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CC00FF"/>
                </a:solidFill>
                <a:latin typeface="楷体_GB2312" pitchFamily="49" charset="-122"/>
                <a:ea typeface="楷体_GB2312" pitchFamily="49" charset="-122"/>
              </a:rPr>
              <a:t>解：</a:t>
            </a:r>
            <a:r>
              <a:rPr lang="zh-CN" altLang="en-US" sz="2800" dirty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80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dirty="0">
                <a:latin typeface="楷体_GB2312" pitchFamily="49" charset="-122"/>
                <a:ea typeface="楷体_GB2312" pitchFamily="49" charset="-122"/>
              </a:rPr>
              <a:t>）设小于</a:t>
            </a:r>
            <a:r>
              <a:rPr lang="en-US" altLang="zh-CN" sz="2800">
                <a:latin typeface="楷体_GB2312" pitchFamily="49" charset="-122"/>
                <a:ea typeface="楷体_GB2312" pitchFamily="49" charset="-122"/>
              </a:rPr>
              <a:t>10</a:t>
            </a:r>
            <a:r>
              <a:rPr lang="zh-CN" altLang="en-US" sz="2800" dirty="0">
                <a:latin typeface="楷体_GB2312" pitchFamily="49" charset="-122"/>
                <a:ea typeface="楷体_GB2312" pitchFamily="49" charset="-122"/>
              </a:rPr>
              <a:t>的所有自然数组成的集合为</a:t>
            </a:r>
            <a:r>
              <a:rPr lang="en-US" altLang="zh-CN" sz="2800"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2800" dirty="0">
                <a:latin typeface="楷体_GB2312" pitchFamily="49" charset="-122"/>
                <a:ea typeface="楷体_GB2312" pitchFamily="49" charset="-122"/>
              </a:rPr>
              <a:t>，那么</a:t>
            </a:r>
            <a:r>
              <a:rPr lang="en-US" altLang="zh-CN" sz="2800" dirty="0">
                <a:latin typeface="楷体_GB2312" pitchFamily="49" charset="-122"/>
                <a:ea typeface="楷体_GB2312" pitchFamily="49" charset="-122"/>
              </a:rPr>
              <a:t>                          </a:t>
            </a:r>
            <a:endParaRPr lang="en-US" altLang="zh-CN" sz="2800" dirty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 dirty="0">
                <a:latin typeface="楷体_GB2312" pitchFamily="49" charset="-122"/>
                <a:ea typeface="楷体_GB2312" pitchFamily="49" charset="-122"/>
              </a:rPr>
              <a:t>                   </a:t>
            </a:r>
            <a:r>
              <a:rPr lang="en-US" altLang="zh-CN" sz="2800">
                <a:latin typeface="楷体_GB2312" pitchFamily="49" charset="-122"/>
                <a:ea typeface="楷体_GB2312" pitchFamily="49" charset="-122"/>
              </a:rPr>
              <a:t>A={0,1,2,3,4,5,6,7,8,9}.</a:t>
            </a:r>
            <a:endParaRPr lang="en-US" altLang="zh-CN" sz="280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dirty="0">
                <a:latin typeface="楷体_GB2312" pitchFamily="49" charset="-122"/>
                <a:ea typeface="楷体_GB2312" pitchFamily="49" charset="-122"/>
              </a:rPr>
              <a:t>    （</a:t>
            </a:r>
            <a:r>
              <a:rPr lang="en-US" altLang="zh-CN" sz="280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dirty="0">
                <a:latin typeface="楷体_GB2312" pitchFamily="49" charset="-122"/>
                <a:ea typeface="楷体_GB2312" pitchFamily="49" charset="-122"/>
              </a:rPr>
              <a:t>）设方程</a:t>
            </a:r>
            <a:r>
              <a:rPr lang="en-US" altLang="zh-CN" sz="2800"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en-US" altLang="zh-CN" sz="2800" baseline="3000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2800">
                <a:latin typeface="楷体_GB2312" pitchFamily="49" charset="-122"/>
                <a:ea typeface="楷体_GB2312" pitchFamily="49" charset="-122"/>
              </a:rPr>
              <a:t>=x</a:t>
            </a:r>
            <a:r>
              <a:rPr lang="zh-CN" altLang="en-US" sz="2800" dirty="0">
                <a:latin typeface="楷体_GB2312" pitchFamily="49" charset="-122"/>
                <a:ea typeface="楷体_GB2312" pitchFamily="49" charset="-122"/>
              </a:rPr>
              <a:t>的所有实数根组成的集合为</a:t>
            </a:r>
            <a:r>
              <a:rPr lang="en-US" altLang="zh-CN" sz="2800"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sz="2800" dirty="0">
                <a:latin typeface="楷体_GB2312" pitchFamily="49" charset="-122"/>
                <a:ea typeface="楷体_GB2312" pitchFamily="49" charset="-122"/>
              </a:rPr>
              <a:t>，那么</a:t>
            </a:r>
            <a:r>
              <a:rPr lang="en-US" altLang="zh-CN" sz="2800">
                <a:latin typeface="楷体_GB2312" pitchFamily="49" charset="-122"/>
                <a:ea typeface="楷体_GB2312" pitchFamily="49" charset="-122"/>
              </a:rPr>
              <a:t>B={1,0}.</a:t>
            </a:r>
            <a:endParaRPr lang="en-US" altLang="zh-CN" sz="280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dirty="0">
                <a:latin typeface="宋体" panose="02010600030101010101" pitchFamily="2" charset="-122"/>
              </a:rPr>
              <a:t>    </a:t>
            </a:r>
            <a:r>
              <a:rPr lang="zh-CN" altLang="en-US" sz="2800" dirty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800"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2800" dirty="0">
                <a:latin typeface="楷体_GB2312" pitchFamily="49" charset="-122"/>
                <a:ea typeface="楷体_GB2312" pitchFamily="49" charset="-122"/>
              </a:rPr>
              <a:t>）设由</a:t>
            </a:r>
            <a:r>
              <a:rPr lang="en-US" altLang="zh-CN" sz="280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dirty="0">
                <a:latin typeface="楷体_GB2312" pitchFamily="49" charset="-122"/>
                <a:ea typeface="楷体_GB2312" pitchFamily="49" charset="-122"/>
              </a:rPr>
              <a:t>～</a:t>
            </a:r>
            <a:r>
              <a:rPr lang="en-US" altLang="zh-CN" sz="2800">
                <a:latin typeface="楷体_GB2312" pitchFamily="49" charset="-122"/>
                <a:ea typeface="楷体_GB2312" pitchFamily="49" charset="-122"/>
              </a:rPr>
              <a:t>20</a:t>
            </a:r>
            <a:r>
              <a:rPr lang="zh-CN" altLang="en-US" sz="2800" dirty="0">
                <a:latin typeface="楷体_GB2312" pitchFamily="49" charset="-122"/>
                <a:ea typeface="楷体_GB2312" pitchFamily="49" charset="-122"/>
              </a:rPr>
              <a:t>以内的所有素数组成的集合为</a:t>
            </a:r>
            <a:r>
              <a:rPr lang="en-US" altLang="zh-CN" sz="2800">
                <a:latin typeface="楷体_GB2312" pitchFamily="49" charset="-122"/>
                <a:ea typeface="楷体_GB2312" pitchFamily="49" charset="-122"/>
              </a:rPr>
              <a:t>C</a:t>
            </a:r>
            <a:r>
              <a:rPr lang="zh-CN" altLang="en-US" sz="2800" dirty="0">
                <a:latin typeface="楷体_GB2312" pitchFamily="49" charset="-122"/>
                <a:ea typeface="楷体_GB2312" pitchFamily="49" charset="-122"/>
              </a:rPr>
              <a:t>，那么</a:t>
            </a:r>
            <a:endParaRPr lang="zh-CN" altLang="en-US" sz="2800" dirty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dirty="0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800" dirty="0">
                <a:latin typeface="楷体_GB2312" pitchFamily="49" charset="-122"/>
                <a:ea typeface="楷体_GB2312" pitchFamily="49" charset="-122"/>
              </a:rPr>
              <a:t>                </a:t>
            </a:r>
            <a:r>
              <a:rPr lang="en-US" altLang="zh-CN" sz="2800">
                <a:latin typeface="楷体_GB2312" pitchFamily="49" charset="-122"/>
                <a:ea typeface="楷体_GB2312" pitchFamily="49" charset="-122"/>
              </a:rPr>
              <a:t>C={2,3,5,7,11,13,17,19}.</a:t>
            </a:r>
            <a:r>
              <a:rPr lang="zh-CN" altLang="en-US" sz="2800" dirty="0">
                <a:latin typeface="宋体" panose="02010600030101010101" pitchFamily="2" charset="-122"/>
              </a:rPr>
              <a:t>     </a:t>
            </a:r>
            <a:endParaRPr lang="zh-CN" altLang="en-US" sz="2800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5">
                                            <p:txEl>
                                              <p:charRg st="65" end="1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5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5">
                                            <p:txEl>
                                              <p:charRg st="116" end="1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5">
                                            <p:txEl>
                                              <p:charRg st="155" end="2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5">
                                            <p:txEl>
                                              <p:char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7574" name="AutoShape 6"/>
          <p:cNvSpPr/>
          <p:nvPr/>
        </p:nvSpPr>
        <p:spPr>
          <a:xfrm>
            <a:off x="2927350" y="2874963"/>
            <a:ext cx="2795588" cy="623887"/>
          </a:xfrm>
          <a:prstGeom prst="bracePair">
            <a:avLst>
              <a:gd name="adj" fmla="val 8333"/>
            </a:avLst>
          </a:prstGeom>
          <a:noFill/>
          <a:ln w="38100" cap="flat" cmpd="sng">
            <a:solidFill>
              <a:srgbClr val="660033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algn="ctr">
              <a:lnSpc>
                <a:spcPct val="100000"/>
              </a:lnSpc>
            </a:pPr>
            <a:endParaRPr lang="zh-CN" altLang="zh-CN" sz="3200" b="0" dirty="0">
              <a:solidFill>
                <a:srgbClr val="660033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291" name="Rectangle 8"/>
          <p:cNvSpPr/>
          <p:nvPr/>
        </p:nvSpPr>
        <p:spPr>
          <a:xfrm>
            <a:off x="479425" y="1557655"/>
            <a:ext cx="108991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dirty="0">
                <a:solidFill>
                  <a:srgbClr val="CC00FF"/>
                </a:solidFill>
                <a:latin typeface="宋体" panose="02010600030101010101" pitchFamily="2" charset="-122"/>
              </a:rPr>
              <a:t>描述法：</a:t>
            </a: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用集合所含元素的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</a:rPr>
              <a:t>_________</a:t>
            </a: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表示集合的方法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320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954376" name="Line 8"/>
          <p:cNvSpPr/>
          <p:nvPr/>
        </p:nvSpPr>
        <p:spPr>
          <a:xfrm flipH="1">
            <a:off x="2768600" y="3454400"/>
            <a:ext cx="792163" cy="1041400"/>
          </a:xfrm>
          <a:prstGeom prst="line">
            <a:avLst/>
          </a:prstGeom>
          <a:ln w="38100" cap="flat" cmpd="sng">
            <a:solidFill>
              <a:srgbClr val="0033CC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54377" name="Line 9"/>
          <p:cNvSpPr/>
          <p:nvPr/>
        </p:nvSpPr>
        <p:spPr>
          <a:xfrm>
            <a:off x="5011738" y="3395663"/>
            <a:ext cx="1400175" cy="1104900"/>
          </a:xfrm>
          <a:prstGeom prst="line">
            <a:avLst/>
          </a:prstGeom>
          <a:ln w="38100" cap="flat" cmpd="sng">
            <a:solidFill>
              <a:srgbClr val="0033CC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54378" name="Text Box 10"/>
          <p:cNvSpPr txBox="1"/>
          <p:nvPr/>
        </p:nvSpPr>
        <p:spPr>
          <a:xfrm>
            <a:off x="574675" y="4187825"/>
            <a:ext cx="3810000" cy="1962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9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元素的一般</a:t>
            </a:r>
            <a:r>
              <a:rPr lang="zh-CN" altLang="en-US" sz="3200" u="sng" dirty="0">
                <a:solidFill>
                  <a:srgbClr val="9900FF"/>
                </a:solidFill>
                <a:latin typeface="宋体" panose="02010600030101010101" pitchFamily="2" charset="-122"/>
              </a:rPr>
              <a:t>符号</a:t>
            </a: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及</a:t>
            </a:r>
            <a:r>
              <a:rPr lang="zh-CN" altLang="en-US" sz="3200" u="sng" dirty="0">
                <a:solidFill>
                  <a:srgbClr val="9900FF"/>
                </a:solidFill>
                <a:latin typeface="宋体" panose="02010600030101010101" pitchFamily="2" charset="-122"/>
              </a:rPr>
              <a:t>取值</a:t>
            </a:r>
            <a:r>
              <a:rPr lang="en-US" altLang="zh-CN" sz="3200" u="sng">
                <a:solidFill>
                  <a:srgbClr val="9900FF"/>
                </a:solidFill>
                <a:latin typeface="宋体" panose="02010600030101010101" pitchFamily="2" charset="-122"/>
              </a:rPr>
              <a:t>(</a:t>
            </a:r>
            <a:r>
              <a:rPr lang="zh-CN" altLang="en-US" sz="3200" u="sng" dirty="0">
                <a:solidFill>
                  <a:srgbClr val="9900FF"/>
                </a:solidFill>
                <a:latin typeface="宋体" panose="02010600030101010101" pitchFamily="2" charset="-122"/>
              </a:rPr>
              <a:t>或变化</a:t>
            </a:r>
            <a:r>
              <a:rPr lang="en-US" altLang="zh-CN" sz="3200" u="sng">
                <a:solidFill>
                  <a:srgbClr val="9900FF"/>
                </a:solidFill>
                <a:latin typeface="宋体" panose="02010600030101010101" pitchFamily="2" charset="-122"/>
              </a:rPr>
              <a:t>)</a:t>
            </a:r>
            <a:r>
              <a:rPr lang="zh-CN" altLang="en-US" sz="3200" u="sng" dirty="0">
                <a:solidFill>
                  <a:srgbClr val="9900FF"/>
                </a:solidFill>
                <a:latin typeface="宋体" panose="02010600030101010101" pitchFamily="2" charset="-122"/>
              </a:rPr>
              <a:t>范围</a:t>
            </a:r>
            <a:endParaRPr lang="zh-CN" altLang="en-US" sz="3200" u="sng" dirty="0">
              <a:solidFill>
                <a:srgbClr val="9900FF"/>
              </a:solidFill>
              <a:latin typeface="宋体" panose="02010600030101010101" pitchFamily="2" charset="-122"/>
            </a:endParaRPr>
          </a:p>
        </p:txBody>
      </p:sp>
      <p:sp>
        <p:nvSpPr>
          <p:cNvPr id="954379" name="Text Box 11"/>
          <p:cNvSpPr txBox="1"/>
          <p:nvPr/>
        </p:nvSpPr>
        <p:spPr>
          <a:xfrm>
            <a:off x="4619625" y="4340225"/>
            <a:ext cx="48520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元素所具有的</a:t>
            </a:r>
            <a:r>
              <a:rPr lang="zh-CN" altLang="en-US" sz="3200" u="sng" dirty="0">
                <a:solidFill>
                  <a:srgbClr val="9900FF"/>
                </a:solidFill>
                <a:latin typeface="宋体" panose="02010600030101010101" pitchFamily="2" charset="-122"/>
              </a:rPr>
              <a:t>共同特征</a:t>
            </a:r>
            <a:endParaRPr lang="zh-CN" altLang="en-US" sz="3200" u="sng" dirty="0">
              <a:solidFill>
                <a:srgbClr val="9900FF"/>
              </a:solidFill>
              <a:latin typeface="宋体" panose="02010600030101010101" pitchFamily="2" charset="-122"/>
            </a:endParaRPr>
          </a:p>
        </p:txBody>
      </p:sp>
      <p:grpSp>
        <p:nvGrpSpPr>
          <p:cNvPr id="237584" name="Group 16"/>
          <p:cNvGrpSpPr/>
          <p:nvPr/>
        </p:nvGrpSpPr>
        <p:grpSpPr>
          <a:xfrm>
            <a:off x="3055703" y="2797175"/>
            <a:ext cx="2294172" cy="930275"/>
            <a:chOff x="1979" y="1640"/>
            <a:chExt cx="1434" cy="635"/>
          </a:xfrm>
        </p:grpSpPr>
        <p:sp>
          <p:nvSpPr>
            <p:cNvPr id="12299" name="Line 7"/>
            <p:cNvSpPr/>
            <p:nvPr/>
          </p:nvSpPr>
          <p:spPr>
            <a:xfrm>
              <a:off x="2632" y="1640"/>
              <a:ext cx="0" cy="635"/>
            </a:xfrm>
            <a:prstGeom prst="line">
              <a:avLst/>
            </a:prstGeom>
            <a:ln w="4445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graphicFrame>
          <p:nvGraphicFramePr>
            <p:cNvPr id="12300" name="Object 13"/>
            <p:cNvGraphicFramePr>
              <a:graphicFrameLocks noChangeAspect="1"/>
            </p:cNvGraphicFramePr>
            <p:nvPr/>
          </p:nvGraphicFramePr>
          <p:xfrm>
            <a:off x="1979" y="1707"/>
            <a:ext cx="653" cy="4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2" imgW="342900" imgH="177800" progId="Equation.DSMT4">
                    <p:embed/>
                  </p:oleObj>
                </mc:Choice>
                <mc:Fallback>
                  <p:oleObj name="" r:id="rId2" imgW="342900" imgH="177800" progId="Equation.DSMT4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979" y="1707"/>
                          <a:ext cx="653" cy="40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301" name="Object 15"/>
            <p:cNvGraphicFramePr>
              <a:graphicFrameLocks noChangeAspect="1"/>
            </p:cNvGraphicFramePr>
            <p:nvPr/>
          </p:nvGraphicFramePr>
          <p:xfrm>
            <a:off x="2753" y="1692"/>
            <a:ext cx="660" cy="4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" name="" r:id="rId4" imgW="342900" imgH="254000" progId="Equation.DSMT4">
                    <p:embed/>
                  </p:oleObj>
                </mc:Choice>
                <mc:Fallback>
                  <p:oleObj name="" r:id="rId4" imgW="342900" imgH="254000" progId="Equation.DSMT4">
                    <p:embed/>
                    <p:pic>
                      <p:nvPicPr>
                        <p:cNvPr id="0" name="图片 3081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2753" y="1692"/>
                          <a:ext cx="660" cy="49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231" name="Text Box 15"/>
          <p:cNvSpPr txBox="1"/>
          <p:nvPr/>
        </p:nvSpPr>
        <p:spPr>
          <a:xfrm>
            <a:off x="5349875" y="1449070"/>
            <a:ext cx="2082800" cy="58483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b" anchorCtr="1">
            <a:spAutoFit/>
          </a:bodyPr>
          <a:p>
            <a:r>
              <a:rPr lang="zh-CN" altLang="en-US" sz="3200" dirty="0">
                <a:latin typeface="宋体" panose="02010600030101010101" pitchFamily="2" charset="-122"/>
              </a:rPr>
              <a:t>共同特征</a:t>
            </a:r>
            <a:endParaRPr lang="zh-CN" altLang="en-US" sz="3200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4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4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4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4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7574" grpId="0" bldLvl="0" animBg="1"/>
      <p:bldP spid="954378" grpId="0"/>
      <p:bldP spid="954379" grpId="0"/>
      <p:bldP spid="92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/>
            </p:nvSpPr>
            <p:spPr>
              <a:xfrm>
                <a:off x="2319020" y="1834515"/>
                <a:ext cx="7553960" cy="829945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}"/>
                          <m:ctrlP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</m:ctrlPr>
                        </m:dPr>
                        <m:e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𝑥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∈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𝑍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|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𝑥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=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2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𝑘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+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1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,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𝑘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∈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𝑍</m:t>
                          </m:r>
                        </m:e>
                      </m:d>
                    </m:oMath>
                  </m:oMathPara>
                </a14:m>
                <a:endParaRPr lang="zh-CN" altLang="en-US" sz="4800"/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9020" y="1834515"/>
                <a:ext cx="7553960" cy="82994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/>
            </p:nvSpPr>
            <p:spPr>
              <a:xfrm>
                <a:off x="1569085" y="2939415"/>
                <a:ext cx="9788525" cy="150114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4800" i="1">
                          <a:latin typeface="Cambria Math" panose="02040503050406030204" charset="0"/>
                          <a:cs typeface="Cambria Math" panose="02040503050406030204" charset="0"/>
                        </a:rPr>
                        <m:t>𝑄</m:t>
                      </m:r>
                      <m:r>
                        <a:rPr lang="en-US" altLang="zh-CN" sz="4800" i="1">
                          <a:latin typeface="Cambria Math" panose="02040503050406030204" charset="0"/>
                          <a:cs typeface="Cambria Math" panose="02040503050406030204" charset="0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</m:ctrlPr>
                        </m:dPr>
                        <m:e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𝑥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∈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𝑅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|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𝑥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en-US" altLang="zh-CN" sz="4800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</m:ctrlPr>
                            </m:fPr>
                            <m:num>
                              <m:r>
                                <a:rPr lang="en-US" altLang="zh-CN" sz="4800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  <m:t>𝑞</m:t>
                              </m:r>
                            </m:num>
                            <m:den>
                              <m:r>
                                <a:rPr lang="en-US" altLang="zh-CN" sz="4800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  <m:t>𝑝</m:t>
                              </m:r>
                            </m:den>
                          </m:f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,   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𝑝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,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𝑞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∈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𝑍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,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𝑝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≠</m:t>
                          </m:r>
                          <m:r>
                            <a:rPr lang="en-US" altLang="zh-CN" sz="4800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0</m:t>
                          </m:r>
                        </m:e>
                      </m:d>
                    </m:oMath>
                  </m:oMathPara>
                </a14:m>
                <a:endParaRPr lang="zh-CN" altLang="en-US" sz="4800"/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9085" y="2939415"/>
                <a:ext cx="9788525" cy="150114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文本框 4"/>
          <p:cNvSpPr txBox="1"/>
          <p:nvPr/>
        </p:nvSpPr>
        <p:spPr>
          <a:xfrm>
            <a:off x="1569085" y="4715510"/>
            <a:ext cx="10187305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思考：小于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2021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的奇数构成的集合怎么表示？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2" name="Text Box 15"/>
          <p:cNvSpPr txBox="1"/>
          <p:nvPr/>
        </p:nvSpPr>
        <p:spPr>
          <a:xfrm>
            <a:off x="158750" y="4630420"/>
            <a:ext cx="9144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>
                <a:solidFill>
                  <a:srgbClr val="002060"/>
                </a:solidFill>
                <a:latin typeface="宋体" panose="02010600030101010101" pitchFamily="2" charset="-122"/>
              </a:rPr>
              <a:t>3.</a:t>
            </a:r>
            <a:r>
              <a:rPr lang="zh-CN" altLang="en-US" sz="3200" dirty="0">
                <a:solidFill>
                  <a:srgbClr val="002060"/>
                </a:solidFill>
                <a:latin typeface="宋体" panose="02010600030101010101" pitchFamily="2" charset="-122"/>
              </a:rPr>
              <a:t>集合                 的几何意义是什么？</a:t>
            </a:r>
            <a:endParaRPr lang="zh-CN" altLang="en-US" sz="3200" dirty="0">
              <a:solidFill>
                <a:srgbClr val="002060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15363" name="Object 17"/>
          <p:cNvGraphicFramePr>
            <a:graphicFrameLocks noChangeAspect="1"/>
          </p:cNvGraphicFramePr>
          <p:nvPr/>
        </p:nvGraphicFramePr>
        <p:xfrm>
          <a:off x="1620520" y="4622165"/>
          <a:ext cx="3232785" cy="639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2" imgW="1727200" imgH="254000" progId="">
                  <p:embed/>
                </p:oleObj>
              </mc:Choice>
              <mc:Fallback>
                <p:oleObj name="" r:id="rId2" imgW="1727200" imgH="254000" progId="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620520" y="4622165"/>
                        <a:ext cx="3232785" cy="6394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18"/>
          <p:cNvGrpSpPr/>
          <p:nvPr/>
        </p:nvGrpSpPr>
        <p:grpSpPr>
          <a:xfrm>
            <a:off x="7950518" y="3987165"/>
            <a:ext cx="3208337" cy="2503488"/>
            <a:chOff x="1680" y="2320"/>
            <a:chExt cx="2352" cy="1808"/>
          </a:xfrm>
        </p:grpSpPr>
        <p:sp>
          <p:nvSpPr>
            <p:cNvPr id="15374" name="Line 19"/>
            <p:cNvSpPr/>
            <p:nvPr/>
          </p:nvSpPr>
          <p:spPr>
            <a:xfrm>
              <a:off x="1680" y="3568"/>
              <a:ext cx="2352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arrow" w="med" len="med"/>
            </a:ln>
          </p:spPr>
        </p:sp>
        <p:sp>
          <p:nvSpPr>
            <p:cNvPr id="15375" name="Line 20"/>
            <p:cNvSpPr/>
            <p:nvPr/>
          </p:nvSpPr>
          <p:spPr>
            <a:xfrm>
              <a:off x="2736" y="2448"/>
              <a:ext cx="0" cy="168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arrow" w="med" len="med"/>
              <a:tailEnd type="none" w="med" len="med"/>
            </a:ln>
          </p:spPr>
        </p:sp>
        <p:sp>
          <p:nvSpPr>
            <p:cNvPr id="15376" name="Text Box 21"/>
            <p:cNvSpPr txBox="1"/>
            <p:nvPr/>
          </p:nvSpPr>
          <p:spPr>
            <a:xfrm>
              <a:off x="3792" y="3217"/>
              <a:ext cx="240" cy="4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sz="3200" b="0">
                  <a:solidFill>
                    <a:schemeClr val="tx1"/>
                  </a:solidFill>
                  <a:latin typeface="Times New Roman" panose="02020603050405020304" charset="0"/>
                  <a:ea typeface="华文楷体" panose="02010600040101010101" pitchFamily="2" charset="-122"/>
                </a:rPr>
                <a:t>x</a:t>
              </a:r>
              <a:endParaRPr lang="en-US" altLang="zh-CN" sz="3200" b="0">
                <a:solidFill>
                  <a:schemeClr val="tx1"/>
                </a:solidFill>
                <a:latin typeface="Times New Roman" panose="02020603050405020304" charset="0"/>
                <a:ea typeface="华文楷体" panose="02010600040101010101" pitchFamily="2" charset="-122"/>
              </a:endParaRPr>
            </a:p>
          </p:txBody>
        </p:sp>
        <p:sp>
          <p:nvSpPr>
            <p:cNvPr id="15377" name="Text Box 22"/>
            <p:cNvSpPr txBox="1"/>
            <p:nvPr/>
          </p:nvSpPr>
          <p:spPr>
            <a:xfrm>
              <a:off x="2496" y="2320"/>
              <a:ext cx="240" cy="4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sz="3200" b="0">
                  <a:solidFill>
                    <a:schemeClr val="tx1"/>
                  </a:solidFill>
                  <a:latin typeface="Times New Roman" panose="02020603050405020304" charset="0"/>
                  <a:ea typeface="华文楷体" panose="02010600040101010101" pitchFamily="2" charset="-122"/>
                </a:rPr>
                <a:t>y</a:t>
              </a:r>
              <a:endParaRPr lang="en-US" altLang="zh-CN" sz="3200" b="0">
                <a:solidFill>
                  <a:schemeClr val="tx1"/>
                </a:solidFill>
                <a:latin typeface="Times New Roman" panose="02020603050405020304" charset="0"/>
                <a:ea typeface="华文楷体" panose="02010600040101010101" pitchFamily="2" charset="-122"/>
              </a:endParaRPr>
            </a:p>
          </p:txBody>
        </p:sp>
        <p:sp>
          <p:nvSpPr>
            <p:cNvPr id="15378" name="Text Box 23"/>
            <p:cNvSpPr txBox="1"/>
            <p:nvPr/>
          </p:nvSpPr>
          <p:spPr>
            <a:xfrm>
              <a:off x="2544" y="3504"/>
              <a:ext cx="240" cy="4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sz="3200" b="0">
                  <a:solidFill>
                    <a:schemeClr val="tx1"/>
                  </a:solidFill>
                  <a:latin typeface="Times New Roman" panose="02020603050405020304" charset="0"/>
                  <a:ea typeface="华文楷体" panose="02010600040101010101" pitchFamily="2" charset="-122"/>
                </a:rPr>
                <a:t>o</a:t>
              </a:r>
              <a:endParaRPr lang="en-US" altLang="zh-CN" sz="3200" b="0">
                <a:solidFill>
                  <a:schemeClr val="tx1"/>
                </a:solidFill>
                <a:latin typeface="Times New Roman" panose="02020603050405020304" charset="0"/>
                <a:ea typeface="华文楷体" panose="02010600040101010101" pitchFamily="2" charset="-122"/>
              </a:endParaRPr>
            </a:p>
          </p:txBody>
        </p:sp>
      </p:grpSp>
      <p:grpSp>
        <p:nvGrpSpPr>
          <p:cNvPr id="6" name="Group 24"/>
          <p:cNvGrpSpPr/>
          <p:nvPr/>
        </p:nvGrpSpPr>
        <p:grpSpPr>
          <a:xfrm>
            <a:off x="8257540" y="4306570"/>
            <a:ext cx="3098800" cy="1414463"/>
            <a:chOff x="2016" y="2592"/>
            <a:chExt cx="1968" cy="968"/>
          </a:xfrm>
        </p:grpSpPr>
        <p:sp>
          <p:nvSpPr>
            <p:cNvPr id="15372" name="Freeform 25"/>
            <p:cNvSpPr/>
            <p:nvPr/>
          </p:nvSpPr>
          <p:spPr>
            <a:xfrm>
              <a:off x="2016" y="2592"/>
              <a:ext cx="1440" cy="968"/>
            </a:xfrm>
            <a:custGeom>
              <a:avLst/>
              <a:gdLst>
                <a:gd name="txL" fmla="*/ 0 w 1440"/>
                <a:gd name="txT" fmla="*/ 0 h 968"/>
                <a:gd name="txR" fmla="*/ 1440 w 1440"/>
                <a:gd name="txB" fmla="*/ 968 h 968"/>
              </a:gdLst>
              <a:ahLst/>
              <a:cxnLst>
                <a:cxn ang="0">
                  <a:pos x="0" y="48"/>
                </a:cxn>
                <a:cxn ang="0">
                  <a:pos x="720" y="960"/>
                </a:cxn>
                <a:cxn ang="0">
                  <a:pos x="1440" y="0"/>
                </a:cxn>
              </a:cxnLst>
              <a:rect l="txL" t="txT" r="txR" b="txB"/>
              <a:pathLst>
                <a:path w="1440" h="968">
                  <a:moveTo>
                    <a:pt x="0" y="48"/>
                  </a:moveTo>
                  <a:cubicBezTo>
                    <a:pt x="240" y="508"/>
                    <a:pt x="480" y="968"/>
                    <a:pt x="720" y="960"/>
                  </a:cubicBezTo>
                  <a:cubicBezTo>
                    <a:pt x="960" y="952"/>
                    <a:pt x="1200" y="476"/>
                    <a:pt x="1440" y="0"/>
                  </a:cubicBezTo>
                </a:path>
              </a:pathLst>
            </a:custGeom>
            <a:noFill/>
            <a:ln w="38100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3200"/>
            </a:p>
          </p:txBody>
        </p:sp>
        <p:graphicFrame>
          <p:nvGraphicFramePr>
            <p:cNvPr id="15373" name="Object 26"/>
            <p:cNvGraphicFramePr>
              <a:graphicFrameLocks noChangeAspect="1"/>
            </p:cNvGraphicFramePr>
            <p:nvPr/>
          </p:nvGraphicFramePr>
          <p:xfrm>
            <a:off x="3360" y="2592"/>
            <a:ext cx="624" cy="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1" name="" r:id="rId4" imgW="508000" imgH="254000" progId="">
                    <p:embed/>
                  </p:oleObj>
                </mc:Choice>
                <mc:Fallback>
                  <p:oleObj name="" r:id="rId4" imgW="508000" imgH="254000" progId="">
                    <p:embed/>
                    <p:pic>
                      <p:nvPicPr>
                        <p:cNvPr id="0" name="图片 3090"/>
                        <p:cNvPicPr/>
                        <p:nvPr/>
                      </p:nvPicPr>
                      <p:blipFill>
                        <a:blip r:embed="rId5">
                          <a:clrChange>
                            <a:clrFrom>
                              <a:srgbClr val="000000"/>
                            </a:clrFrom>
                            <a:clrTo>
                              <a:srgbClr val="FF0000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3360" y="2592"/>
                          <a:ext cx="624" cy="3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5366" name="Text Box 7"/>
          <p:cNvSpPr txBox="1"/>
          <p:nvPr/>
        </p:nvSpPr>
        <p:spPr>
          <a:xfrm>
            <a:off x="158750" y="1184910"/>
            <a:ext cx="76517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>
                <a:solidFill>
                  <a:schemeClr val="accent6">
                    <a:lumMod val="75000"/>
                  </a:schemeClr>
                </a:solidFill>
                <a:latin typeface="宋体" panose="02010600030101010101" pitchFamily="2" charset="-122"/>
              </a:rPr>
              <a:t>1.</a:t>
            </a:r>
            <a:r>
              <a:rPr lang="en-US" altLang="zh-CN" sz="3200" i="1">
                <a:solidFill>
                  <a:schemeClr val="accent6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a</a:t>
            </a:r>
            <a:r>
              <a:rPr lang="zh-CN" altLang="en-US" sz="3200" dirty="0">
                <a:solidFill>
                  <a:schemeClr val="accent6">
                    <a:lumMod val="75000"/>
                  </a:schemeClr>
                </a:solidFill>
                <a:latin typeface="宋体" panose="02010600030101010101" pitchFamily="2" charset="-122"/>
              </a:rPr>
              <a:t>与</a:t>
            </a:r>
            <a:r>
              <a:rPr lang="en-US" altLang="zh-CN" sz="3200">
                <a:solidFill>
                  <a:schemeClr val="accent6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{</a:t>
            </a:r>
            <a:r>
              <a:rPr lang="en-US" altLang="zh-CN" sz="3200" i="1">
                <a:solidFill>
                  <a:schemeClr val="accent6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a</a:t>
            </a:r>
            <a:r>
              <a:rPr lang="en-US" altLang="zh-CN" sz="3200">
                <a:solidFill>
                  <a:schemeClr val="accent6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}</a:t>
            </a:r>
            <a:r>
              <a:rPr lang="zh-CN" altLang="en-US" sz="3200" dirty="0">
                <a:solidFill>
                  <a:schemeClr val="accent6">
                    <a:lumMod val="75000"/>
                  </a:schemeClr>
                </a:solidFill>
                <a:latin typeface="宋体" panose="02010600030101010101" pitchFamily="2" charset="-122"/>
              </a:rPr>
              <a:t>的含义是否相同？</a:t>
            </a:r>
            <a:endParaRPr lang="zh-CN" altLang="en-US" sz="3200" dirty="0">
              <a:solidFill>
                <a:schemeClr val="accent6">
                  <a:lumMod val="75000"/>
                </a:schemeClr>
              </a:solidFill>
              <a:latin typeface="宋体" panose="02010600030101010101" pitchFamily="2" charset="-122"/>
            </a:endParaRPr>
          </a:p>
        </p:txBody>
      </p:sp>
      <p:sp>
        <p:nvSpPr>
          <p:cNvPr id="245774" name="Text Box 14"/>
          <p:cNvSpPr txBox="1"/>
          <p:nvPr/>
        </p:nvSpPr>
        <p:spPr>
          <a:xfrm>
            <a:off x="558800" y="1782128"/>
            <a:ext cx="58737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</a:pP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不同，前者为元素，后者为集合</a:t>
            </a:r>
            <a:r>
              <a:rPr lang="en-US" altLang="zh-CN" sz="3200"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320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5368" name="Text Box 11"/>
          <p:cNvSpPr txBox="1"/>
          <p:nvPr/>
        </p:nvSpPr>
        <p:spPr>
          <a:xfrm>
            <a:off x="158750" y="2387600"/>
            <a:ext cx="10179050" cy="7308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</a:rPr>
              <a:t>2.</a:t>
            </a:r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</a:rPr>
              <a:t>集合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{</a:t>
            </a:r>
            <a:r>
              <a:rPr lang="en-US" altLang="zh-CN" sz="3200" i="1" err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y</a:t>
            </a:r>
            <a:r>
              <a:rPr lang="en-US" altLang="zh-CN" sz="3200" err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|</a:t>
            </a:r>
            <a:r>
              <a:rPr lang="en-US" altLang="zh-CN" sz="3200" i="1" err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y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=</a:t>
            </a:r>
            <a:r>
              <a:rPr lang="en-US" altLang="zh-CN" sz="3200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x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2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zh-CN" sz="3200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x</a:t>
            </a:r>
            <a:r>
              <a:rPr lang="en-US" altLang="en-US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∈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R}</a:t>
            </a:r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</a:rPr>
              <a:t>与集合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{</a:t>
            </a:r>
            <a:r>
              <a:rPr lang="en-US" altLang="zh-CN" sz="3200" i="1" err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x</a:t>
            </a:r>
            <a:r>
              <a:rPr lang="en-US" altLang="zh-CN" sz="3200" err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|</a:t>
            </a:r>
            <a:r>
              <a:rPr lang="en-US" altLang="zh-CN" sz="3200" i="1" err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y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=</a:t>
            </a:r>
            <a:r>
              <a:rPr lang="en-US" altLang="zh-CN" sz="3200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x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2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zh-CN" sz="3200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x</a:t>
            </a:r>
            <a:r>
              <a:rPr lang="en-US" altLang="en-US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∈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R}</a:t>
            </a:r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</a:rPr>
              <a:t>相同吗？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959518" name="Rectangle 30"/>
          <p:cNvSpPr/>
          <p:nvPr/>
        </p:nvSpPr>
        <p:spPr>
          <a:xfrm>
            <a:off x="482283" y="3223260"/>
            <a:ext cx="8091487" cy="11245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不同，前者是函数的所有</a:t>
            </a:r>
            <a:r>
              <a:rPr lang="zh-CN" altLang="en-US" sz="3200" dirty="0">
                <a:solidFill>
                  <a:srgbClr val="9900FF"/>
                </a:solidFill>
                <a:latin typeface="楷体_GB2312" pitchFamily="49" charset="-122"/>
                <a:ea typeface="楷体_GB2312" pitchFamily="49" charset="-122"/>
              </a:rPr>
              <a:t>函数值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组成的集合；</a:t>
            </a:r>
            <a:endParaRPr lang="zh-CN" altLang="en-US" sz="3200" dirty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后者是函数的所有</a:t>
            </a:r>
            <a:r>
              <a:rPr lang="zh-CN" altLang="en-US" sz="3200" dirty="0">
                <a:solidFill>
                  <a:srgbClr val="9900FF"/>
                </a:solidFill>
                <a:latin typeface="楷体_GB2312" pitchFamily="49" charset="-122"/>
                <a:ea typeface="楷体_GB2312" pitchFamily="49" charset="-122"/>
              </a:rPr>
              <a:t>自变量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组成的集合</a:t>
            </a:r>
            <a:r>
              <a:rPr lang="en-US" altLang="zh-CN" sz="3200"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320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" name="Text Box 14"/>
          <p:cNvSpPr txBox="1"/>
          <p:nvPr/>
        </p:nvSpPr>
        <p:spPr>
          <a:xfrm>
            <a:off x="1287780" y="5490845"/>
            <a:ext cx="58737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</a:pP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曲线</a:t>
            </a:r>
            <a:r>
              <a:rPr lang="en-US" altLang="zh-CN" sz="3200" i="1">
                <a:latin typeface="Times New Roman" panose="02020603050405020304" charset="0"/>
                <a:cs typeface="Times New Roman" panose="02020603050405020304" charset="0"/>
              </a:rPr>
              <a:t>y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=</a:t>
            </a:r>
            <a:r>
              <a:rPr lang="en-US" altLang="zh-CN" sz="3200" i="1">
                <a:latin typeface="Times New Roman" panose="02020603050405020304" charset="0"/>
                <a:cs typeface="Times New Roman" panose="02020603050405020304" charset="0"/>
              </a:rPr>
              <a:t>x</a:t>
            </a:r>
            <a:r>
              <a:rPr lang="en-US" altLang="zh-CN" sz="3200" baseline="30000">
                <a:latin typeface="Times New Roman" panose="02020603050405020304" charset="0"/>
                <a:cs typeface="Times New Roman" panose="02020603050405020304" charset="0"/>
              </a:rPr>
              <a:t>2</a:t>
            </a:r>
            <a:r>
              <a:rPr lang="zh-CN" altLang="en-US" sz="3200" dirty="0">
                <a:latin typeface="宋体" panose="02010600030101010101" pitchFamily="2" charset="-122"/>
              </a:rPr>
              <a:t>图象上所有点的集合</a:t>
            </a:r>
            <a:r>
              <a:rPr lang="en-US" altLang="zh-CN" sz="3200"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320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9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74" grpId="0"/>
      <p:bldP spid="959518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870710" y="1257300"/>
            <a:ext cx="9468485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教辅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《世纪金榜》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P5                        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1955" y="1997710"/>
            <a:ext cx="8117840" cy="42335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1527</Words>
  <Application>WPS 演示</Application>
  <PresentationFormat>宽屏</PresentationFormat>
  <Paragraphs>138</Paragraphs>
  <Slides>16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8</vt:i4>
      </vt:variant>
      <vt:variant>
        <vt:lpstr>幻灯片标题</vt:lpstr>
      </vt:variant>
      <vt:variant>
        <vt:i4>16</vt:i4>
      </vt:variant>
    </vt:vector>
  </HeadingPairs>
  <TitlesOfParts>
    <vt:vector size="38" baseType="lpstr">
      <vt:lpstr>Arial</vt:lpstr>
      <vt:lpstr>宋体</vt:lpstr>
      <vt:lpstr>Wingdings</vt:lpstr>
      <vt:lpstr>Times New Roman</vt:lpstr>
      <vt:lpstr>黑体</vt:lpstr>
      <vt:lpstr>楷体_GB2312</vt:lpstr>
      <vt:lpstr>新宋体</vt:lpstr>
      <vt:lpstr>Courier New</vt:lpstr>
      <vt:lpstr>Cambria Math</vt:lpstr>
      <vt:lpstr>华文楷体</vt:lpstr>
      <vt:lpstr>Calibri</vt:lpstr>
      <vt:lpstr>微软雅黑</vt:lpstr>
      <vt:lpstr>Arial Unicode MS</vt:lpstr>
      <vt:lpstr>Office 主题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1.1 集合的概念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 集合的概念 </dc:title>
  <dc:creator>Administrator</dc:creator>
  <cp:lastModifiedBy>Administrator</cp:lastModifiedBy>
  <cp:revision>21</cp:revision>
  <dcterms:created xsi:type="dcterms:W3CDTF">2021-08-30T01:33:00Z</dcterms:created>
  <dcterms:modified xsi:type="dcterms:W3CDTF">2021-09-06T09:47:59Z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8DCF492BB9544F17A260732DCC02E9E8</vt:lpwstr>
  </property>
  <property fmtid="{D5CDD505-2E9C-101B-9397-08002B2CF9AE}" pid="3" name="KSOProductBuildVer">
    <vt:lpwstr>2052-11.1.0.10700</vt:lpwstr>
  </property>
</Properties>
</file>