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7" r:id="rId2"/>
    <p:sldId id="322" r:id="rId3"/>
    <p:sldId id="332" r:id="rId4"/>
    <p:sldId id="333" r:id="rId5"/>
    <p:sldId id="326" r:id="rId6"/>
    <p:sldId id="327" r:id="rId7"/>
    <p:sldId id="328" r:id="rId8"/>
    <p:sldId id="329" r:id="rId9"/>
    <p:sldId id="331" r:id="rId10"/>
    <p:sldId id="313" r:id="rId11"/>
    <p:sldId id="311" r:id="rId12"/>
    <p:sldId id="288" r:id="rId13"/>
    <p:sldId id="289" r:id="rId14"/>
    <p:sldId id="290" r:id="rId15"/>
    <p:sldId id="291" r:id="rId16"/>
    <p:sldId id="315" r:id="rId17"/>
    <p:sldId id="316" r:id="rId18"/>
    <p:sldId id="334" r:id="rId19"/>
    <p:sldId id="317" r:id="rId20"/>
    <p:sldId id="318" r:id="rId21"/>
    <p:sldId id="319" r:id="rId22"/>
    <p:sldId id="320" r:id="rId23"/>
    <p:sldId id="321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0D6"/>
    <a:srgbClr val="3820CA"/>
    <a:srgbClr val="3174C5"/>
    <a:srgbClr val="2C199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DBDE-9CC4-40A6-948C-B4E00434A345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17B22-9CFA-4840-A58C-7D307D4A818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u2&#20844;&#24320;&#35838;/healthy%20eating.as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2">
            <a:hlinkClick r:id="rId2" action="ppaction://hlinkfile"/>
          </p:cNvPr>
          <p:cNvSpPr>
            <a:spLocks noChangeArrowheads="1" noChangeShapeType="1" noTextEdit="1"/>
          </p:cNvSpPr>
          <p:nvPr/>
        </p:nvSpPr>
        <p:spPr bwMode="auto">
          <a:xfrm>
            <a:off x="971550" y="333375"/>
            <a:ext cx="7772400" cy="860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6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Unit 2 Healthy Eating</a:t>
            </a:r>
            <a:endParaRPr lang="zh-CN" altLang="en-US" sz="6600" kern="1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FF00FF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/>
              <a:ea typeface="宋体"/>
            </a:endParaRPr>
          </a:p>
        </p:txBody>
      </p:sp>
      <p:pic>
        <p:nvPicPr>
          <p:cNvPr id="27652" name="Picture 4" descr="u=670898844,888952491&amp;fm=21&amp;gp=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060848"/>
            <a:ext cx="5291138" cy="3817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16832"/>
            <a:ext cx="87630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3600" b="1" dirty="0">
                <a:solidFill>
                  <a:srgbClr val="6600CC"/>
                </a:solidFill>
              </a:rPr>
              <a:t> </a:t>
            </a:r>
            <a:r>
              <a:rPr lang="en-US" altLang="zh-CN" sz="4000" b="1" dirty="0">
                <a:solidFill>
                  <a:srgbClr val="6600CC"/>
                </a:solidFill>
              </a:rPr>
              <a:t>meat</a:t>
            </a:r>
          </a:p>
          <a:p>
            <a:pPr>
              <a:lnSpc>
                <a:spcPct val="90000"/>
              </a:lnSpc>
            </a:pPr>
            <a:r>
              <a:rPr lang="en-US" altLang="zh-CN" sz="4000" b="1" dirty="0">
                <a:solidFill>
                  <a:srgbClr val="6600CC"/>
                </a:solidFill>
              </a:rPr>
              <a:t> vegetable</a:t>
            </a:r>
          </a:p>
          <a:p>
            <a:pPr>
              <a:lnSpc>
                <a:spcPct val="90000"/>
              </a:lnSpc>
            </a:pPr>
            <a:r>
              <a:rPr lang="en-US" altLang="zh-CN" sz="4000" b="1" dirty="0">
                <a:solidFill>
                  <a:srgbClr val="6600CC"/>
                </a:solidFill>
              </a:rPr>
              <a:t> seafood</a:t>
            </a:r>
          </a:p>
          <a:p>
            <a:pPr>
              <a:lnSpc>
                <a:spcPct val="90000"/>
              </a:lnSpc>
            </a:pPr>
            <a:r>
              <a:rPr lang="en-US" altLang="zh-CN" sz="4000" b="1" dirty="0">
                <a:solidFill>
                  <a:srgbClr val="6600CC"/>
                </a:solidFill>
              </a:rPr>
              <a:t> fruit</a:t>
            </a:r>
          </a:p>
          <a:p>
            <a:pPr>
              <a:lnSpc>
                <a:spcPct val="90000"/>
              </a:lnSpc>
            </a:pPr>
            <a:r>
              <a:rPr lang="en-US" altLang="zh-CN" sz="4000" b="1" dirty="0">
                <a:solidFill>
                  <a:srgbClr val="6600CC"/>
                </a:solidFill>
              </a:rPr>
              <a:t> snacks</a:t>
            </a:r>
            <a:r>
              <a:rPr lang="zh-CN" altLang="en-US" sz="4000" b="1" dirty="0">
                <a:solidFill>
                  <a:srgbClr val="6600CC"/>
                </a:solidFill>
              </a:rPr>
              <a:t>（零食小吃）</a:t>
            </a: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6600CC"/>
                </a:solidFill>
              </a:rPr>
              <a:t> </a:t>
            </a:r>
            <a:r>
              <a:rPr lang="en-US" altLang="zh-CN" sz="4000" b="1" dirty="0">
                <a:solidFill>
                  <a:srgbClr val="6600CC"/>
                </a:solidFill>
              </a:rPr>
              <a:t>staple </a:t>
            </a:r>
            <a:r>
              <a:rPr lang="en-US" altLang="zh-CN" sz="2400" b="1" dirty="0"/>
              <a:t>['steɪpl]</a:t>
            </a:r>
            <a:r>
              <a:rPr lang="en-US" altLang="zh-CN" sz="2400" dirty="0"/>
              <a:t> </a:t>
            </a:r>
            <a:r>
              <a:rPr lang="en-US" altLang="zh-CN" sz="4000" b="1" dirty="0">
                <a:solidFill>
                  <a:srgbClr val="6600CC"/>
                </a:solidFill>
              </a:rPr>
              <a:t> food (</a:t>
            </a:r>
            <a:r>
              <a:rPr lang="zh-CN" altLang="en-US" sz="4000" b="1" dirty="0">
                <a:solidFill>
                  <a:srgbClr val="6600CC"/>
                </a:solidFill>
              </a:rPr>
              <a:t>主食</a:t>
            </a:r>
            <a:r>
              <a:rPr lang="en-US" altLang="zh-CN" sz="4000" b="1" dirty="0">
                <a:solidFill>
                  <a:srgbClr val="6600CC"/>
                </a:solidFill>
              </a:rPr>
              <a:t>)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07504" y="332656"/>
            <a:ext cx="9175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66"/>
                </a:solidFill>
                <a:latin typeface="Arial Black" pitchFamily="34" charset="0"/>
              </a:rPr>
              <a:t>What kinds of food do we often eat?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323528" y="1124744"/>
            <a:ext cx="3430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Food group: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  <p:bldP spid="25605" grpId="0"/>
      <p:bldP spid="256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447087" cy="979488"/>
          </a:xfrm>
        </p:spPr>
        <p:txBody>
          <a:bodyPr/>
          <a:lstStyle/>
          <a:p>
            <a:pPr algn="r"/>
            <a:r>
              <a:rPr lang="en-US" altLang="zh-CN" b="1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微软雅黑" pitchFamily="34" charset="-122"/>
              </a:rPr>
              <a:t>Can you guess what they are?</a:t>
            </a:r>
            <a:r>
              <a:rPr lang="en-US" altLang="zh-CN" b="1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4525962"/>
          </a:xfrm>
          <a:ln/>
        </p:spPr>
        <p:txBody>
          <a:bodyPr/>
          <a:lstStyle/>
          <a:p>
            <a:endParaRPr lang="zh-CN" altLang="zh-CN"/>
          </a:p>
        </p:txBody>
      </p:sp>
      <p:pic>
        <p:nvPicPr>
          <p:cNvPr id="11268" name="Picture 4" descr="u=2425208227,3152901329&amp;fm=21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524000"/>
            <a:ext cx="4319588" cy="2879725"/>
          </a:xfrm>
          <a:prstGeom prst="rect">
            <a:avLst/>
          </a:prstGeom>
          <a:noFill/>
        </p:spPr>
      </p:pic>
      <p:pic>
        <p:nvPicPr>
          <p:cNvPr id="11269" name="Picture 5" descr="u=4121310065,1186845376&amp;fm=23&amp;gp=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447800"/>
            <a:ext cx="3571875" cy="2857500"/>
          </a:xfrm>
          <a:prstGeom prst="rect">
            <a:avLst/>
          </a:prstGeom>
          <a:noFill/>
        </p:spPr>
      </p:pic>
      <p:pic>
        <p:nvPicPr>
          <p:cNvPr id="11270" name="Picture 6" descr="u=1057772002,653812477&amp;fm=21&amp;gp=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437063"/>
            <a:ext cx="4391025" cy="2420937"/>
          </a:xfrm>
          <a:prstGeom prst="rect">
            <a:avLst/>
          </a:prstGeom>
          <a:noFill/>
        </p:spPr>
      </p:pic>
      <p:pic>
        <p:nvPicPr>
          <p:cNvPr id="11271" name="Picture 7" descr="u=1438887111,2110830973&amp;fm=21&amp;gp=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4365625"/>
            <a:ext cx="3673475" cy="24923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柠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4419600"/>
            <a:ext cx="2743200" cy="2133600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457200"/>
            <a:ext cx="8991600" cy="5649913"/>
          </a:xfrm>
          <a:noFill/>
          <a:ln/>
        </p:spPr>
        <p:txBody>
          <a:bodyPr/>
          <a:lstStyle/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a kind of fruit and I am yellow.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look like an egg sometimes.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When people eat me, I am always cut into pieces and added into the water.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taste sour(</a:t>
            </a:r>
            <a:r>
              <a:rPr lang="zh-CN" altLang="en-US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酸的</a:t>
            </a:r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).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Who am I ?</a:t>
            </a:r>
          </a:p>
          <a:p>
            <a:pPr>
              <a:buFontTx/>
              <a:buNone/>
            </a:pPr>
            <a:endParaRPr lang="en-US" altLang="zh-CN" sz="3600" b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0483" name="Picture 3" descr="u=3681602949,3936645206&amp;fm=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191000"/>
            <a:ext cx="2819400" cy="2667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83568" y="4797152"/>
            <a:ext cx="403244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 b="1" i="1" dirty="0">
                <a:solidFill>
                  <a:srgbClr val="6600CC"/>
                </a:solidFill>
                <a:latin typeface="Times New Roman" pitchFamily="18" charset="0"/>
              </a:rPr>
              <a:t>lemon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 dirty="0">
                <a:solidFill>
                  <a:srgbClr val="FF0000"/>
                </a:solidFill>
                <a:latin typeface="Lucida Sans Unicode" pitchFamily="34" charset="0"/>
              </a:rPr>
              <a:t>['lemən]</a:t>
            </a:r>
            <a:r>
              <a:rPr lang="en-US" altLang="zh-CN" sz="5400" b="1" dirty="0">
                <a:solidFill>
                  <a:srgbClr val="FF0000"/>
                </a:solidFill>
                <a:latin typeface="Times New Roman"/>
                <a:cs typeface="Tahoma" pitchFamily="34" charset="0"/>
              </a:rPr>
              <a:t> </a:t>
            </a:r>
            <a:endParaRPr lang="en-US" altLang="zh-CN" sz="5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54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  <p:bldP spid="2048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8991600" cy="3429000"/>
          </a:xfrm>
          <a:noFill/>
          <a:ln/>
        </p:spPr>
        <p:txBody>
          <a:bodyPr/>
          <a:lstStyle/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a kind of vegetable and I am green.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very long.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can be eaten and I can be used to </a:t>
            </a:r>
          </a:p>
          <a:p>
            <a:pPr>
              <a:buFontTx/>
              <a:buNone/>
            </a:pPr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make people beautiful.</a:t>
            </a:r>
          </a:p>
        </p:txBody>
      </p:sp>
      <p:pic>
        <p:nvPicPr>
          <p:cNvPr id="90124" name="Picture 12" descr="d53f8794a4c27d1e6f881e541bd5ad6edcc451da80cb00c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2895600"/>
            <a:ext cx="2562225" cy="3667125"/>
          </a:xfrm>
          <a:prstGeom prst="rect">
            <a:avLst/>
          </a:prstGeom>
          <a:noFill/>
        </p:spPr>
      </p:pic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533400" y="4953000"/>
            <a:ext cx="47244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 b="1" i="1">
                <a:solidFill>
                  <a:srgbClr val="6600CC"/>
                </a:solidFill>
                <a:latin typeface="Times New Roman" pitchFamily="18" charset="0"/>
              </a:rPr>
              <a:t>cucumber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>
                <a:solidFill>
                  <a:srgbClr val="FF0000"/>
                </a:solidFill>
                <a:latin typeface="Lucida Sans Unicode" pitchFamily="34" charset="0"/>
              </a:rPr>
              <a:t>['kjuːkʌmbə]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uild="p"/>
      <p:bldP spid="90125" grpId="0"/>
      <p:bldP spid="901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3" name="Picture 5" descr="200831117405350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3581400"/>
            <a:ext cx="1600200" cy="1525588"/>
          </a:xfrm>
          <a:prstGeom prst="rect">
            <a:avLst/>
          </a:prstGeom>
          <a:noFill/>
        </p:spPr>
      </p:pic>
      <p:sp>
        <p:nvSpPr>
          <p:cNvPr id="890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8991600" cy="5649913"/>
          </a:xfrm>
          <a:noFill/>
          <a:ln/>
        </p:spPr>
        <p:txBody>
          <a:bodyPr/>
          <a:lstStyle/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a kind of vegetable and I am purple.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have a green hat.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My name is made up with egg and plant.</a:t>
            </a:r>
          </a:p>
          <a:p>
            <a:pPr>
              <a:buFontTx/>
              <a:buNone/>
            </a:pPr>
            <a:endParaRPr lang="en-US" altLang="zh-CN" sz="3600" b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endParaRPr lang="en-US" altLang="zh-CN" sz="3600" b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5943600" y="5410200"/>
            <a:ext cx="3673475" cy="229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4800" b="1" i="1">
                <a:solidFill>
                  <a:srgbClr val="6600CC"/>
                </a:solidFill>
                <a:latin typeface="Times New Roman" pitchFamily="18" charset="0"/>
              </a:rPr>
              <a:t>eggplant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altLang="zh-CN" sz="48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['egplɑːnt]</a:t>
            </a:r>
          </a:p>
          <a:p>
            <a:pPr>
              <a:spcBef>
                <a:spcPct val="50000"/>
              </a:spcBef>
            </a:pPr>
            <a:endParaRPr lang="en-US" altLang="zh-CN" sz="4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89098" name="Picture 10" descr="193003589993351329288864881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70418">
            <a:off x="787400" y="3614738"/>
            <a:ext cx="1577975" cy="2252662"/>
          </a:xfrm>
          <a:prstGeom prst="rect">
            <a:avLst/>
          </a:prstGeom>
          <a:noFill/>
        </p:spPr>
      </p:pic>
      <p:pic>
        <p:nvPicPr>
          <p:cNvPr id="89100" name="Picture 12" descr="t01052480829ffb2cd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191000"/>
            <a:ext cx="2057400" cy="1647825"/>
          </a:xfrm>
          <a:prstGeom prst="rect">
            <a:avLst/>
          </a:prstGeom>
          <a:noFill/>
        </p:spPr>
      </p:pic>
      <p:sp>
        <p:nvSpPr>
          <p:cNvPr id="89101" name="Text Box 13"/>
          <p:cNvSpPr txBox="1">
            <a:spLocks noChangeArrowheads="1"/>
          </p:cNvSpPr>
          <p:nvPr/>
        </p:nvSpPr>
        <p:spPr bwMode="auto">
          <a:xfrm>
            <a:off x="457200" y="6172200"/>
            <a:ext cx="13716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4800" b="1" i="1">
                <a:solidFill>
                  <a:srgbClr val="6600CC"/>
                </a:solidFill>
                <a:latin typeface="Times New Roman" pitchFamily="18" charset="0"/>
              </a:rPr>
              <a:t>egg</a:t>
            </a:r>
            <a:endParaRPr lang="en-US" altLang="zh-CN" sz="4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3276600" y="6172200"/>
            <a:ext cx="1828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4800" b="1" i="1">
                <a:solidFill>
                  <a:srgbClr val="6600CC"/>
                </a:solidFill>
                <a:latin typeface="Times New Roman" pitchFamily="18" charset="0"/>
              </a:rPr>
              <a:t>plant</a:t>
            </a:r>
            <a:endParaRPr lang="en-US" altLang="zh-CN" sz="4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89103" name="AutoShape 15"/>
          <p:cNvSpPr>
            <a:spLocks noChangeArrowheads="1"/>
          </p:cNvSpPr>
          <p:nvPr/>
        </p:nvSpPr>
        <p:spPr bwMode="auto">
          <a:xfrm>
            <a:off x="2362200" y="4800600"/>
            <a:ext cx="762000" cy="609600"/>
          </a:xfrm>
          <a:prstGeom prst="plus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104" name="Rectangle 16"/>
          <p:cNvSpPr>
            <a:spLocks noChangeArrowheads="1"/>
          </p:cNvSpPr>
          <p:nvPr/>
        </p:nvSpPr>
        <p:spPr bwMode="auto">
          <a:xfrm>
            <a:off x="5562600" y="4572000"/>
            <a:ext cx="1143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/>
              <a:t>〓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9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9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9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9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9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 build="p"/>
      <p:bldP spid="89096" grpId="0"/>
      <p:bldP spid="89101" grpId="0"/>
      <p:bldP spid="89102" grpId="0"/>
      <p:bldP spid="89103" grpId="0" animBg="1"/>
      <p:bldP spid="8910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424862" cy="5505450"/>
          </a:xfrm>
          <a:noFill/>
          <a:ln/>
        </p:spPr>
        <p:txBody>
          <a:bodyPr/>
          <a:lstStyle/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a kind of stable food.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made from powder.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 am long and I am famous in Italy.</a:t>
            </a:r>
          </a:p>
          <a:p>
            <a:r>
              <a:rPr lang="en-US" altLang="zh-CN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Who am I ?</a:t>
            </a:r>
          </a:p>
        </p:txBody>
      </p:sp>
      <p:pic>
        <p:nvPicPr>
          <p:cNvPr id="19459" name="Picture 3" descr="u=2835553384,272636462&amp;fm=21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4005263"/>
            <a:ext cx="3960813" cy="2852737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33400" y="4953000"/>
            <a:ext cx="3673475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 b="1" i="1">
                <a:solidFill>
                  <a:srgbClr val="6600CC"/>
                </a:solidFill>
                <a:latin typeface="Times New Roman" pitchFamily="18" charset="0"/>
              </a:rPr>
              <a:t>spaghetti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 sz="5400">
                <a:solidFill>
                  <a:srgbClr val="FF0000"/>
                </a:solidFill>
                <a:latin typeface="Lucida Sans Unicode" pitchFamily="34" charset="0"/>
              </a:rPr>
              <a:t>[spə'getɪ]</a:t>
            </a:r>
            <a:r>
              <a:rPr lang="en-US" altLang="zh-CN" sz="5400" b="1" i="1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  <p:bldP spid="194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46038"/>
            <a:ext cx="4935538" cy="76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4400" b="1">
                <a:solidFill>
                  <a:srgbClr val="FF9900"/>
                </a:solidFill>
                <a:latin typeface="Comic Sans MS" pitchFamily="66" charset="0"/>
                <a:ea typeface="MingLiU" pitchFamily="49" charset="-120"/>
              </a:rPr>
              <a:t>Functions of food</a:t>
            </a:r>
            <a:endParaRPr lang="en-US" altLang="zh-TW" sz="4400" b="1">
              <a:solidFill>
                <a:srgbClr val="FFA73D"/>
              </a:solidFill>
              <a:latin typeface="Comic Sans MS" pitchFamily="66" charset="0"/>
              <a:ea typeface="MingLiU" pitchFamily="49" charset="-120"/>
            </a:endParaRPr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0" y="3657600"/>
            <a:ext cx="3357563" cy="1295400"/>
          </a:xfrm>
          <a:prstGeom prst="wedgeEllipseCallout">
            <a:avLst>
              <a:gd name="adj1" fmla="val 92458"/>
              <a:gd name="adj2" fmla="val 31370"/>
            </a:avLst>
          </a:prstGeom>
          <a:gradFill rotWithShape="0">
            <a:gsLst>
              <a:gs pos="0">
                <a:srgbClr val="99CC00"/>
              </a:gs>
              <a:gs pos="50000">
                <a:srgbClr val="E5FDCF"/>
              </a:gs>
              <a:gs pos="100000">
                <a:srgbClr val="99CC00"/>
              </a:gs>
            </a:gsLst>
            <a:lin ang="1890000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en-US" altLang="zh-TW" sz="3600">
                <a:solidFill>
                  <a:srgbClr val="006600"/>
                </a:solidFill>
                <a:latin typeface="Comic Sans MS" pitchFamily="66" charset="0"/>
                <a:ea typeface="MingLiU" pitchFamily="49" charset="-120"/>
              </a:rPr>
              <a:t>Keep</a:t>
            </a:r>
            <a:r>
              <a:rPr kumimoji="1" lang="en-US" altLang="zh-TW" sz="4000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  <a:r>
              <a:rPr kumimoji="1" lang="en-US" altLang="zh-TW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healthy</a:t>
            </a:r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5257800" y="1905000"/>
            <a:ext cx="3886200" cy="1592263"/>
          </a:xfrm>
          <a:prstGeom prst="wedgeEllipseCallout">
            <a:avLst>
              <a:gd name="adj1" fmla="val -29208"/>
              <a:gd name="adj2" fmla="val 60968"/>
            </a:avLst>
          </a:prstGeom>
          <a:gradFill rotWithShape="0">
            <a:gsLst>
              <a:gs pos="0">
                <a:srgbClr val="99CC00"/>
              </a:gs>
              <a:gs pos="50000">
                <a:srgbClr val="E5FDCF"/>
              </a:gs>
              <a:gs pos="100000">
                <a:srgbClr val="99CC00"/>
              </a:gs>
            </a:gsLst>
            <a:lin ang="18900000" scaled="1"/>
          </a:gradFill>
          <a:ln w="317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en-US" altLang="zh-TW" sz="3600">
                <a:solidFill>
                  <a:srgbClr val="006600"/>
                </a:solidFill>
                <a:latin typeface="Comic Sans MS" pitchFamily="66" charset="0"/>
                <a:ea typeface="MingLiU" pitchFamily="49" charset="-120"/>
              </a:rPr>
              <a:t>Satisfy</a:t>
            </a:r>
            <a:r>
              <a:rPr kumimoji="1" lang="en-US" altLang="zh-CN" sz="4000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  <a:r>
              <a:rPr kumimoji="1" lang="en-US" altLang="zh-TW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hunge</a:t>
            </a:r>
            <a:r>
              <a:rPr kumimoji="1" lang="en-US" altLang="zh-CN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r</a:t>
            </a:r>
            <a:endParaRPr kumimoji="1" lang="en-US" altLang="zh-TW" sz="4400" b="1">
              <a:solidFill>
                <a:schemeClr val="accent2"/>
              </a:solidFill>
              <a:latin typeface="Comic Sans MS" pitchFamily="66" charset="0"/>
              <a:ea typeface="MingLiU" pitchFamily="49" charset="-120"/>
            </a:endParaRPr>
          </a:p>
        </p:txBody>
      </p:sp>
      <p:sp>
        <p:nvSpPr>
          <p:cNvPr id="28677" name="AutoShape 5"/>
          <p:cNvSpPr>
            <a:spLocks noChangeArrowheads="1"/>
          </p:cNvSpPr>
          <p:nvPr/>
        </p:nvSpPr>
        <p:spPr bwMode="auto">
          <a:xfrm>
            <a:off x="179388" y="2060575"/>
            <a:ext cx="4176712" cy="1512888"/>
          </a:xfrm>
          <a:prstGeom prst="wedgeEllipseCallout">
            <a:avLst>
              <a:gd name="adj1" fmla="val 63949"/>
              <a:gd name="adj2" fmla="val 93023"/>
            </a:avLst>
          </a:prstGeom>
          <a:gradFill rotWithShape="0">
            <a:gsLst>
              <a:gs pos="0">
                <a:srgbClr val="99CC00"/>
              </a:gs>
              <a:gs pos="50000">
                <a:srgbClr val="E5FDCF"/>
              </a:gs>
              <a:gs pos="100000">
                <a:srgbClr val="99CC00"/>
              </a:gs>
            </a:gsLst>
            <a:lin ang="1890000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en-US" altLang="zh-TW" sz="3600">
                <a:solidFill>
                  <a:srgbClr val="006600"/>
                </a:solidFill>
                <a:latin typeface="Comic Sans MS" pitchFamily="66" charset="0"/>
                <a:ea typeface="MingLiU" pitchFamily="49" charset="-120"/>
              </a:rPr>
              <a:t>Prevent</a:t>
            </a:r>
            <a:r>
              <a:rPr kumimoji="1" lang="en-US" altLang="zh-TW" sz="4000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  <a:r>
              <a:rPr kumimoji="1" lang="en-US" altLang="zh-TW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diseases</a:t>
            </a:r>
          </a:p>
        </p:txBody>
      </p:sp>
      <p:sp>
        <p:nvSpPr>
          <p:cNvPr id="28678" name="AutoShape 6"/>
          <p:cNvSpPr>
            <a:spLocks noChangeArrowheads="1"/>
          </p:cNvSpPr>
          <p:nvPr/>
        </p:nvSpPr>
        <p:spPr bwMode="auto">
          <a:xfrm rot="-291019">
            <a:off x="457200" y="5334000"/>
            <a:ext cx="3670300" cy="1366838"/>
          </a:xfrm>
          <a:prstGeom prst="wedgeEllipseCallout">
            <a:avLst>
              <a:gd name="adj1" fmla="val 100222"/>
              <a:gd name="adj2" fmla="val -106370"/>
            </a:avLst>
          </a:prstGeom>
          <a:gradFill rotWithShape="0">
            <a:gsLst>
              <a:gs pos="0">
                <a:srgbClr val="99CC00"/>
              </a:gs>
              <a:gs pos="50000">
                <a:srgbClr val="E5FDCF"/>
              </a:gs>
              <a:gs pos="100000">
                <a:srgbClr val="99CC00"/>
              </a:gs>
            </a:gsLst>
            <a:lin ang="1890000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en-US" altLang="zh-TW" sz="4000">
                <a:solidFill>
                  <a:srgbClr val="006600"/>
                </a:solidFill>
                <a:latin typeface="Comic Sans MS" pitchFamily="66" charset="0"/>
                <a:ea typeface="MingLiU" pitchFamily="49" charset="-120"/>
              </a:rPr>
              <a:t>Maintain</a:t>
            </a:r>
            <a:r>
              <a:rPr kumimoji="1" lang="en-US" altLang="zh-TW" sz="4000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  <a:r>
              <a:rPr kumimoji="1" lang="en-US" altLang="zh-TW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life</a:t>
            </a:r>
            <a:r>
              <a:rPr kumimoji="1" lang="en-US" altLang="zh-TW" sz="40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 rot="216374">
            <a:off x="2438400" y="685800"/>
            <a:ext cx="3830638" cy="1665288"/>
          </a:xfrm>
          <a:prstGeom prst="wedgeEllipseCallout">
            <a:avLst>
              <a:gd name="adj1" fmla="val 43736"/>
              <a:gd name="adj2" fmla="val 148111"/>
            </a:avLst>
          </a:prstGeom>
          <a:gradFill rotWithShape="0">
            <a:gsLst>
              <a:gs pos="0">
                <a:srgbClr val="99CC00"/>
              </a:gs>
              <a:gs pos="50000">
                <a:srgbClr val="E5FDCF"/>
              </a:gs>
              <a:gs pos="100000">
                <a:srgbClr val="99CC00"/>
              </a:gs>
            </a:gsLst>
            <a:lin ang="1890000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en-US" altLang="zh-TW" sz="3600">
                <a:solidFill>
                  <a:srgbClr val="006600"/>
                </a:solidFill>
                <a:latin typeface="Comic Sans MS" pitchFamily="66" charset="0"/>
                <a:ea typeface="MingLiU" pitchFamily="49" charset="-120"/>
              </a:rPr>
              <a:t>Supply</a:t>
            </a:r>
            <a:r>
              <a:rPr kumimoji="1" lang="en-US" altLang="zh-TW" sz="4000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 </a:t>
            </a:r>
            <a:r>
              <a:rPr kumimoji="1" lang="en-US" altLang="zh-TW" sz="4400" b="1">
                <a:solidFill>
                  <a:schemeClr val="accent2"/>
                </a:solidFill>
                <a:latin typeface="Comic Sans MS" pitchFamily="66" charset="0"/>
                <a:ea typeface="MingLiU" pitchFamily="49" charset="-120"/>
              </a:rPr>
              <a:t>energy</a:t>
            </a:r>
          </a:p>
        </p:txBody>
      </p:sp>
      <p:sp>
        <p:nvSpPr>
          <p:cNvPr id="28680" name="Oval 8"/>
          <p:cNvSpPr>
            <a:spLocks noChangeArrowheads="1"/>
          </p:cNvSpPr>
          <p:nvPr/>
        </p:nvSpPr>
        <p:spPr bwMode="auto">
          <a:xfrm>
            <a:off x="4500563" y="3860800"/>
            <a:ext cx="4643437" cy="230505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zh-TW" sz="4000" b="1" i="1">
                <a:solidFill>
                  <a:srgbClr val="FF0000"/>
                </a:solidFill>
                <a:latin typeface="Comic Sans MS" pitchFamily="66" charset="0"/>
              </a:rPr>
              <a:t>Why </a:t>
            </a:r>
            <a:r>
              <a:rPr lang="en-US" altLang="zh-CN" sz="4000" b="1" i="1">
                <a:solidFill>
                  <a:srgbClr val="FF0000"/>
                </a:solidFill>
                <a:latin typeface="Comic Sans MS" pitchFamily="66" charset="0"/>
              </a:rPr>
              <a:t>do </a:t>
            </a:r>
            <a:r>
              <a:rPr lang="en-US" altLang="zh-TW" sz="4000" b="1" i="1">
                <a:solidFill>
                  <a:srgbClr val="FF0000"/>
                </a:solidFill>
                <a:latin typeface="Comic Sans MS" pitchFamily="66" charset="0"/>
              </a:rPr>
              <a:t>we have </a:t>
            </a:r>
            <a:endParaRPr lang="en-US" altLang="zh-CN" sz="4000" b="1" i="1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n-US" altLang="zh-TW" sz="4000" b="1" i="1">
                <a:solidFill>
                  <a:srgbClr val="FF0000"/>
                </a:solidFill>
                <a:latin typeface="Comic Sans MS" pitchFamily="66" charset="0"/>
              </a:rPr>
              <a:t>to eat every</a:t>
            </a:r>
            <a:r>
              <a:rPr lang="en-US" altLang="zh-CN" sz="4000" b="1" i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altLang="zh-TW" sz="4000" b="1" i="1">
                <a:solidFill>
                  <a:srgbClr val="FF0000"/>
                </a:solidFill>
                <a:latin typeface="Comic Sans MS" pitchFamily="66" charset="0"/>
              </a:rPr>
              <a:t>day?</a:t>
            </a:r>
            <a:endParaRPr lang="en-US" altLang="zh-CN" sz="4000" b="1" i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8681" name="Picture 9" descr="u=2425208227,3152901329&amp;fm=21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5959475"/>
            <a:ext cx="1347788" cy="8985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animBg="1"/>
      <p:bldP spid="28676" grpId="0" animBg="1"/>
      <p:bldP spid="28677" grpId="0" animBg="1"/>
      <p:bldP spid="28678" grpId="0" animBg="1"/>
      <p:bldP spid="286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1116013" y="620713"/>
            <a:ext cx="60499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 b="1">
                <a:latin typeface="Times New Roman" pitchFamily="18" charset="0"/>
              </a:rPr>
              <a:t>A healthy diet </a:t>
            </a:r>
            <a:r>
              <a:rPr kumimoji="1" lang="zh-CN" altLang="en-US" sz="4400" b="1">
                <a:latin typeface="Times New Roman" pitchFamily="18" charset="0"/>
              </a:rPr>
              <a:t>健康膳食</a:t>
            </a:r>
            <a:endParaRPr kumimoji="1" lang="zh-CN" altLang="en-US" sz="4400" b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0" y="1600200"/>
            <a:ext cx="2627313" cy="4770438"/>
          </a:xfrm>
          <a:prstGeom prst="rect">
            <a:avLst/>
          </a:prstGeom>
          <a:solidFill>
            <a:srgbClr val="FF0000">
              <a:alpha val="75999"/>
            </a:srgbClr>
          </a:solidFill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chemeClr val="accent1"/>
                </a:solidFill>
                <a:latin typeface="Times New Roman" pitchFamily="18" charset="0"/>
              </a:rPr>
              <a:t>energy-giving food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chemeClr val="accent1"/>
                </a:solidFill>
                <a:latin typeface="Times New Roman" pitchFamily="18" charset="0"/>
              </a:rPr>
              <a:t>能量食物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chemeClr val="bg1"/>
                </a:solidFill>
                <a:latin typeface="Times New Roman" pitchFamily="18" charset="0"/>
              </a:rPr>
              <a:t>Food that provides energy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itchFamily="18" charset="0"/>
              </a:rPr>
              <a:t>(60% or so)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3124200" y="1676400"/>
            <a:ext cx="2555875" cy="4495800"/>
          </a:xfrm>
          <a:prstGeom prst="rect">
            <a:avLst/>
          </a:prstGeom>
          <a:solidFill>
            <a:srgbClr val="993366"/>
          </a:solidFill>
          <a:ln w="9525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3600" b="1">
                <a:solidFill>
                  <a:schemeClr val="accent1"/>
                </a:solidFill>
                <a:latin typeface="Times New Roman" pitchFamily="18" charset="0"/>
              </a:rPr>
              <a:t>protective</a:t>
            </a:r>
          </a:p>
          <a:p>
            <a:r>
              <a:rPr kumimoji="1" lang="en-US" altLang="zh-CN" sz="3600" b="1">
                <a:solidFill>
                  <a:schemeClr val="accent1"/>
                </a:solidFill>
                <a:latin typeface="Times New Roman" pitchFamily="18" charset="0"/>
              </a:rPr>
              <a:t>food</a:t>
            </a:r>
          </a:p>
          <a:p>
            <a:r>
              <a:rPr kumimoji="1" lang="zh-CN" altLang="en-US" sz="3600" b="1">
                <a:solidFill>
                  <a:schemeClr val="accent1"/>
                </a:solidFill>
                <a:latin typeface="Times New Roman" pitchFamily="18" charset="0"/>
              </a:rPr>
              <a:t>保健食品</a:t>
            </a:r>
            <a:r>
              <a:rPr kumimoji="1" lang="zh-CN" altLang="en-US" sz="3600" b="1">
                <a:latin typeface="Times New Roman" pitchFamily="18" charset="0"/>
              </a:rPr>
              <a:t>　</a:t>
            </a:r>
          </a:p>
          <a:p>
            <a:r>
              <a:rPr kumimoji="1" lang="en-US" altLang="zh-CN" sz="3600" b="1">
                <a:solidFill>
                  <a:schemeClr val="bg1"/>
                </a:solidFill>
                <a:latin typeface="Times New Roman" pitchFamily="18" charset="0"/>
              </a:rPr>
              <a:t>Food that helps the body fight diseases</a:t>
            </a:r>
          </a:p>
          <a:p>
            <a:r>
              <a:rPr kumimoji="1" lang="en-US" altLang="zh-CN" sz="3600" b="1">
                <a:latin typeface="Times New Roman" pitchFamily="18" charset="0"/>
              </a:rPr>
              <a:t>(30% or so)</a:t>
            </a:r>
            <a:endParaRPr lang="en-US" altLang="zh-CN" sz="3600">
              <a:latin typeface="Times New Roman" pitchFamily="18" charset="0"/>
            </a:endParaRP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2555875" y="3541713"/>
            <a:ext cx="5334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b="1">
                <a:latin typeface="Times New Roman" pitchFamily="18" charset="0"/>
              </a:rPr>
              <a:t>+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5715000" y="3429000"/>
            <a:ext cx="7064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b="1">
                <a:latin typeface="Times New Roman" pitchFamily="18" charset="0"/>
              </a:rPr>
              <a:t>+</a:t>
            </a:r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6191250" y="1676400"/>
            <a:ext cx="2952750" cy="44958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3600" b="1">
                <a:solidFill>
                  <a:schemeClr val="accent1"/>
                </a:solidFill>
                <a:latin typeface="Times New Roman" pitchFamily="18" charset="0"/>
              </a:rPr>
              <a:t>body-building</a:t>
            </a:r>
          </a:p>
          <a:p>
            <a:r>
              <a:rPr kumimoji="1" lang="en-US" altLang="zh-CN" sz="3600" b="1">
                <a:solidFill>
                  <a:schemeClr val="accent1"/>
                </a:solidFill>
                <a:latin typeface="Times New Roman" pitchFamily="18" charset="0"/>
              </a:rPr>
              <a:t>food</a:t>
            </a:r>
          </a:p>
          <a:p>
            <a:r>
              <a:rPr kumimoji="1" lang="zh-CN" altLang="en-US" sz="3600" b="1">
                <a:solidFill>
                  <a:schemeClr val="accent1"/>
                </a:solidFill>
                <a:latin typeface="Times New Roman" pitchFamily="18" charset="0"/>
              </a:rPr>
              <a:t>健身食品　</a:t>
            </a:r>
          </a:p>
          <a:p>
            <a:r>
              <a:rPr kumimoji="1" lang="en-US" altLang="zh-CN" sz="3600" b="1">
                <a:solidFill>
                  <a:schemeClr val="bg1"/>
                </a:solidFill>
                <a:latin typeface="Times New Roman" pitchFamily="18" charset="0"/>
              </a:rPr>
              <a:t>Food that helps grow bones and muscles</a:t>
            </a:r>
          </a:p>
          <a:p>
            <a:r>
              <a:rPr kumimoji="1" lang="en-US" altLang="zh-CN" sz="3600" b="1">
                <a:latin typeface="Times New Roman" pitchFamily="18" charset="0"/>
              </a:rPr>
              <a:t>(10% or so)</a:t>
            </a: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6950075" y="620713"/>
            <a:ext cx="5032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b="1">
                <a:solidFill>
                  <a:srgbClr val="FF5050"/>
                </a:solidFill>
                <a:latin typeface="Times New Roman" pitchFamily="18" charset="0"/>
              </a:rPr>
              <a:t>=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animBg="1"/>
      <p:bldP spid="91140" grpId="0" animBg="1"/>
      <p:bldP spid="91141" grpId="0"/>
      <p:bldP spid="91142" grpId="0"/>
      <p:bldP spid="91143" grpId="0" animBg="1"/>
      <p:bldP spid="911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5086328" cy="1143000"/>
          </a:xfrm>
        </p:spPr>
        <p:txBody>
          <a:bodyPr>
            <a:normAutofit/>
          </a:bodyPr>
          <a:lstStyle/>
          <a:p>
            <a:r>
              <a:rPr lang="en-US" altLang="zh-CN" sz="4000" b="1" dirty="0" smtClean="0"/>
              <a:t>Ⅱ</a:t>
            </a:r>
            <a:r>
              <a:rPr lang="zh-CN" altLang="en-US" sz="4000" b="1" dirty="0" smtClean="0"/>
              <a:t>词语派生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8858280" cy="386104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altLang="zh-CN" sz="2400" b="1" dirty="0" smtClean="0"/>
              <a:t>1.health  </a:t>
            </a:r>
            <a:r>
              <a:rPr lang="en-US" altLang="zh-CN" sz="2400" b="1" i="1" dirty="0" smtClean="0"/>
              <a:t>n</a:t>
            </a:r>
            <a:r>
              <a:rPr lang="en-US" altLang="zh-CN" sz="2400" b="1" dirty="0" smtClean="0"/>
              <a:t>. </a:t>
            </a:r>
            <a:r>
              <a:rPr lang="zh-CN" altLang="en-US" sz="2400" b="1" dirty="0" smtClean="0"/>
              <a:t>健康  </a:t>
            </a:r>
            <a:r>
              <a:rPr lang="en-US" altLang="zh-CN" sz="2400" b="1" dirty="0" smtClean="0"/>
              <a:t>_________  </a:t>
            </a:r>
            <a:r>
              <a:rPr lang="en-US" altLang="zh-CN" sz="2400" b="1" i="1" dirty="0" smtClean="0"/>
              <a:t>adj</a:t>
            </a:r>
            <a:r>
              <a:rPr lang="en-US" altLang="zh-CN" sz="2400" b="1" dirty="0" smtClean="0"/>
              <a:t>. </a:t>
            </a:r>
            <a:r>
              <a:rPr lang="zh-CN" altLang="en-US" sz="2400" b="1" dirty="0" smtClean="0"/>
              <a:t>健康的    </a:t>
            </a:r>
            <a:r>
              <a:rPr lang="en-US" altLang="zh-CN" sz="2400" b="1" dirty="0" smtClean="0"/>
              <a:t>________</a:t>
            </a:r>
            <a:r>
              <a:rPr lang="en-US" altLang="zh-CN" sz="2400" b="1" i="1" dirty="0" smtClean="0"/>
              <a:t>adv. </a:t>
            </a:r>
            <a:r>
              <a:rPr lang="zh-CN" altLang="en-US" sz="2400" b="1" dirty="0" smtClean="0"/>
              <a:t>健康地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2. sugar </a:t>
            </a:r>
            <a:r>
              <a:rPr lang="en-US" altLang="zh-CN" sz="2400" b="1" i="1" dirty="0" smtClean="0"/>
              <a:t>n. </a:t>
            </a:r>
            <a:r>
              <a:rPr lang="zh-CN" altLang="en-US" sz="2400" b="1" dirty="0" smtClean="0"/>
              <a:t>糖  </a:t>
            </a:r>
            <a:r>
              <a:rPr lang="en-US" altLang="zh-CN" sz="2400" b="1" dirty="0" smtClean="0"/>
              <a:t>__________ </a:t>
            </a:r>
            <a:r>
              <a:rPr lang="en-US" altLang="zh-CN" sz="2400" b="1" i="1" dirty="0" smtClean="0"/>
              <a:t>adj. </a:t>
            </a:r>
            <a:r>
              <a:rPr lang="zh-CN" altLang="en-US" sz="2400" b="1" dirty="0" smtClean="0"/>
              <a:t>甜的， 含糖的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3._______</a:t>
            </a:r>
            <a:r>
              <a:rPr lang="en-US" altLang="zh-CN" sz="2400" b="1" i="1" dirty="0" smtClean="0"/>
              <a:t>___n.  </a:t>
            </a:r>
            <a:r>
              <a:rPr lang="zh-CN" altLang="en-US" sz="2400" b="1" dirty="0" smtClean="0"/>
              <a:t>好奇心</a:t>
            </a:r>
            <a:r>
              <a:rPr lang="en-US" altLang="zh-CN" sz="2400" b="1" dirty="0" smtClean="0"/>
              <a:t> curious  </a:t>
            </a:r>
            <a:r>
              <a:rPr lang="en-US" altLang="zh-CN" sz="2400" b="1" i="1" dirty="0" smtClean="0"/>
              <a:t>adj. </a:t>
            </a:r>
            <a:r>
              <a:rPr lang="zh-CN" altLang="en-US" sz="2400" b="1" dirty="0" smtClean="0"/>
              <a:t>好奇的</a:t>
            </a:r>
            <a:r>
              <a:rPr lang="en-US" altLang="zh-CN" sz="2400" b="1" dirty="0" smtClean="0"/>
              <a:t> _________ </a:t>
            </a:r>
            <a:r>
              <a:rPr lang="en-US" altLang="zh-CN" sz="2400" b="1" i="1" dirty="0" smtClean="0"/>
              <a:t>adv.</a:t>
            </a:r>
            <a:r>
              <a:rPr lang="zh-CN" altLang="en-US" sz="2400" b="1" dirty="0" smtClean="0"/>
              <a:t>好奇地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4. ______</a:t>
            </a:r>
            <a:r>
              <a:rPr lang="en-US" altLang="zh-CN" sz="2400" b="1" i="1" dirty="0" smtClean="0"/>
              <a:t> n.</a:t>
            </a:r>
            <a:r>
              <a:rPr lang="en-US" altLang="zh-CN" sz="2400" b="1" dirty="0" smtClean="0"/>
              <a:t> </a:t>
            </a:r>
            <a:r>
              <a:rPr lang="zh-CN" altLang="en-US" sz="2400" b="1" dirty="0" smtClean="0"/>
              <a:t>虚弱，弱点 </a:t>
            </a:r>
            <a:r>
              <a:rPr lang="en-US" altLang="zh-CN" sz="2400" b="1" dirty="0" smtClean="0"/>
              <a:t> weak</a:t>
            </a:r>
            <a:r>
              <a:rPr lang="zh-CN" altLang="en-US" sz="2400" b="1" dirty="0" smtClean="0"/>
              <a:t> 虚弱的，差的 </a:t>
            </a:r>
            <a:r>
              <a:rPr lang="en-US" altLang="zh-CN" sz="2400" b="1" dirty="0" smtClean="0"/>
              <a:t>________</a:t>
            </a:r>
            <a:r>
              <a:rPr lang="en-US" altLang="zh-CN" sz="2400" b="1" i="1" dirty="0" smtClean="0"/>
              <a:t>v.</a:t>
            </a:r>
            <a:r>
              <a:rPr lang="zh-CN" altLang="en-US" sz="2400" b="1" dirty="0" smtClean="0"/>
              <a:t>变弱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6. strong </a:t>
            </a:r>
            <a:r>
              <a:rPr lang="en-US" altLang="zh-CN" sz="2400" b="1" i="1" dirty="0" smtClean="0"/>
              <a:t>adj.</a:t>
            </a:r>
            <a:r>
              <a:rPr lang="zh-CN" altLang="en-US" sz="2400" b="1" dirty="0" smtClean="0"/>
              <a:t>强壮的，牢固的 </a:t>
            </a:r>
            <a:r>
              <a:rPr lang="en-US" altLang="zh-CN" sz="2400" b="1" dirty="0" smtClean="0"/>
              <a:t>__________</a:t>
            </a:r>
            <a:r>
              <a:rPr lang="en-US" altLang="zh-CN" sz="2400" b="1" i="1" dirty="0" smtClean="0"/>
              <a:t> n.</a:t>
            </a:r>
            <a:r>
              <a:rPr lang="en-US" altLang="zh-CN" sz="2400" b="1" dirty="0" smtClean="0"/>
              <a:t> </a:t>
            </a:r>
            <a:r>
              <a:rPr lang="zh-CN" altLang="en-US" sz="2400" b="1" dirty="0" smtClean="0"/>
              <a:t>力气，长处</a:t>
            </a:r>
            <a:r>
              <a:rPr lang="en-US" altLang="zh-CN" sz="2400" b="1" dirty="0" smtClean="0"/>
              <a:t>__________  </a:t>
            </a:r>
            <a:r>
              <a:rPr lang="en-US" altLang="zh-CN" sz="2400" b="1" i="1" dirty="0" err="1" smtClean="0"/>
              <a:t>vt</a:t>
            </a:r>
            <a:r>
              <a:rPr lang="en-US" altLang="zh-CN" sz="2400" b="1" i="1" dirty="0" smtClean="0"/>
              <a:t>.</a:t>
            </a:r>
            <a:r>
              <a:rPr lang="zh-CN" altLang="en-US" sz="2400" b="1" dirty="0" smtClean="0"/>
              <a:t>加强，巩固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7. protect  </a:t>
            </a:r>
            <a:r>
              <a:rPr lang="en-US" altLang="zh-CN" sz="2400" b="1" i="1" dirty="0" err="1" smtClean="0"/>
              <a:t>vt</a:t>
            </a:r>
            <a:r>
              <a:rPr lang="en-US" altLang="zh-CN" sz="2400" b="1" i="1" dirty="0" smtClean="0"/>
              <a:t>.</a:t>
            </a:r>
            <a:r>
              <a:rPr lang="zh-CN" altLang="en-US" sz="2400" b="1" dirty="0" smtClean="0"/>
              <a:t>保护</a:t>
            </a:r>
            <a:r>
              <a:rPr lang="zh-CN" altLang="en-US" sz="2400" b="1" i="1" dirty="0" smtClean="0"/>
              <a:t>   </a:t>
            </a:r>
            <a:r>
              <a:rPr lang="en-US" altLang="zh-CN" sz="2400" b="1" dirty="0" smtClean="0"/>
              <a:t>__________</a:t>
            </a:r>
            <a:r>
              <a:rPr lang="en-US" altLang="zh-CN" sz="2400" b="1" i="1" dirty="0" smtClean="0"/>
              <a:t> n.</a:t>
            </a:r>
            <a:r>
              <a:rPr lang="zh-CN" altLang="en-US" sz="2400" b="1" dirty="0" smtClean="0"/>
              <a:t>保护，防护 </a:t>
            </a:r>
            <a:r>
              <a:rPr lang="en-US" altLang="zh-CN" sz="2400" b="1" dirty="0" smtClean="0"/>
              <a:t>_________  </a:t>
            </a:r>
            <a:r>
              <a:rPr lang="en-US" altLang="zh-CN" sz="2400" b="1" i="1" dirty="0" smtClean="0"/>
              <a:t>adj</a:t>
            </a:r>
            <a:r>
              <a:rPr lang="en-US" altLang="zh-CN" sz="2400" b="1" dirty="0" smtClean="0"/>
              <a:t>. </a:t>
            </a:r>
            <a:r>
              <a:rPr lang="zh-CN" altLang="en-US" sz="2400" b="1" dirty="0" smtClean="0"/>
              <a:t>保护的，给予保护的</a:t>
            </a:r>
            <a:endParaRPr lang="en-US" altLang="zh-CN" sz="2400" b="1" dirty="0" smtClean="0"/>
          </a:p>
          <a:p>
            <a:pPr marL="514350" indent="-514350">
              <a:buNone/>
            </a:pPr>
            <a:r>
              <a:rPr lang="en-US" altLang="zh-CN" sz="2400" b="1" dirty="0" smtClean="0"/>
              <a:t>8. balance </a:t>
            </a:r>
            <a:r>
              <a:rPr lang="en-US" altLang="zh-CN" sz="2400" b="1" i="1" dirty="0" smtClean="0"/>
              <a:t>n. </a:t>
            </a:r>
            <a:r>
              <a:rPr lang="zh-CN" altLang="en-US" sz="2400" b="1" dirty="0" smtClean="0"/>
              <a:t>天平，平衡 </a:t>
            </a:r>
            <a:r>
              <a:rPr lang="en-US" altLang="zh-CN" sz="2400" b="1" dirty="0" err="1" smtClean="0"/>
              <a:t>vt</a:t>
            </a:r>
            <a:r>
              <a:rPr lang="en-US" altLang="zh-CN" sz="2400" b="1" dirty="0" smtClean="0"/>
              <a:t>.</a:t>
            </a:r>
            <a:r>
              <a:rPr lang="zh-CN" altLang="en-US" sz="2400" b="1" dirty="0" smtClean="0"/>
              <a:t>平衡，权衡</a:t>
            </a:r>
            <a:r>
              <a:rPr lang="zh-CN" altLang="en-US" sz="2400" b="1" i="1" dirty="0" smtClean="0"/>
              <a:t>     </a:t>
            </a:r>
            <a:r>
              <a:rPr lang="en-US" altLang="zh-CN" sz="2400" b="1" dirty="0" smtClean="0"/>
              <a:t>________ </a:t>
            </a:r>
            <a:r>
              <a:rPr lang="en-US" altLang="zh-CN" sz="2400" b="1" i="1" dirty="0" smtClean="0"/>
              <a:t>adj.</a:t>
            </a:r>
            <a:r>
              <a:rPr lang="zh-CN" altLang="en-US" sz="2400" b="1" dirty="0" smtClean="0"/>
              <a:t>平衡的  </a:t>
            </a:r>
            <a:endParaRPr lang="en-US" altLang="zh-CN" sz="2400" b="1" dirty="0" smtClean="0"/>
          </a:p>
          <a:p>
            <a:pPr marL="514350" indent="-514350">
              <a:buNone/>
            </a:pPr>
            <a:endParaRPr lang="en-US" altLang="zh-CN" sz="2400" i="1" dirty="0" smtClean="0"/>
          </a:p>
          <a:p>
            <a:pPr marL="514350" indent="-514350">
              <a:buNone/>
            </a:pPr>
            <a:endParaRPr lang="en-US" altLang="zh-CN" sz="2400" i="1" dirty="0" smtClean="0"/>
          </a:p>
          <a:p>
            <a:pPr marL="514350" indent="-514350">
              <a:buNone/>
            </a:pPr>
            <a:endParaRPr lang="zh-CN" altLang="en-US" sz="2400" dirty="0"/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0" y="3775906"/>
            <a:ext cx="8964488" cy="3082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limit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n.</a:t>
            </a:r>
            <a:r>
              <a:rPr kumimoji="0" lang="zh-CN" altLang="en-US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界限，限度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vt.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限制，限定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adj.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有限的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10.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benefit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n.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利益，好处  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 &amp; vt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有益于，有助于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 adj.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有益的，受益的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 host 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n.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男主人，男主持人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女主人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女主持人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12. digest vi &amp; vt.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消化，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____________n.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消化作用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13. combine vi &amp; vt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联合，结合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____________ n.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联合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14. fry </a:t>
            </a:r>
            <a:r>
              <a:rPr kumimoji="0" lang="en-US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v.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油炸       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 adj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油煎的；油炸的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071602" y="0"/>
            <a:ext cx="5086328" cy="1143000"/>
          </a:xfrm>
        </p:spPr>
        <p:txBody>
          <a:bodyPr>
            <a:normAutofit/>
          </a:bodyPr>
          <a:lstStyle/>
          <a:p>
            <a:r>
              <a:rPr lang="en-US" altLang="zh-CN" sz="4000" b="1" dirty="0" smtClean="0"/>
              <a:t>Ⅱ</a:t>
            </a:r>
            <a:r>
              <a:rPr lang="zh-CN" altLang="en-US" sz="4000" b="1" dirty="0" smtClean="0"/>
              <a:t>词语派生</a:t>
            </a:r>
            <a:endParaRPr lang="zh-CN" altLang="en-US" sz="4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142984"/>
            <a:ext cx="8858280" cy="5929330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en-US" altLang="zh-CN" sz="2800" b="1" dirty="0" smtClean="0"/>
              <a:t>1.health  </a:t>
            </a:r>
            <a:r>
              <a:rPr lang="en-US" altLang="zh-CN" sz="2800" b="1" i="1" dirty="0" smtClean="0"/>
              <a:t>n</a:t>
            </a:r>
            <a:r>
              <a:rPr lang="en-US" altLang="zh-CN" sz="2800" b="1" dirty="0" smtClean="0"/>
              <a:t>. </a:t>
            </a:r>
            <a:r>
              <a:rPr lang="zh-CN" altLang="en-US" sz="2800" b="1" dirty="0" smtClean="0"/>
              <a:t>健康  </a:t>
            </a:r>
            <a:r>
              <a:rPr lang="en-US" altLang="zh-CN" sz="2800" b="1" dirty="0" smtClean="0"/>
              <a:t>_________  </a:t>
            </a:r>
            <a:r>
              <a:rPr lang="en-US" altLang="zh-CN" sz="2800" b="1" i="1" dirty="0" smtClean="0"/>
              <a:t>adj</a:t>
            </a:r>
            <a:r>
              <a:rPr lang="en-US" altLang="zh-CN" sz="2800" b="1" dirty="0" smtClean="0"/>
              <a:t>. </a:t>
            </a:r>
            <a:r>
              <a:rPr lang="zh-CN" altLang="en-US" sz="2800" b="1" dirty="0" smtClean="0"/>
              <a:t>健康的    </a:t>
            </a:r>
            <a:r>
              <a:rPr lang="en-US" altLang="zh-CN" sz="2800" b="1" dirty="0" smtClean="0"/>
              <a:t>________</a:t>
            </a:r>
            <a:r>
              <a:rPr lang="en-US" altLang="zh-CN" sz="2800" b="1" i="1" dirty="0" smtClean="0"/>
              <a:t>adv. </a:t>
            </a:r>
            <a:r>
              <a:rPr lang="zh-CN" altLang="en-US" sz="2800" b="1" dirty="0" smtClean="0"/>
              <a:t>健康地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2. sugar </a:t>
            </a:r>
            <a:r>
              <a:rPr lang="en-US" altLang="zh-CN" sz="2800" b="1" i="1" dirty="0" smtClean="0"/>
              <a:t>n. </a:t>
            </a:r>
            <a:r>
              <a:rPr lang="zh-CN" altLang="en-US" sz="2800" b="1" dirty="0" smtClean="0"/>
              <a:t>糖  </a:t>
            </a:r>
            <a:r>
              <a:rPr lang="en-US" altLang="zh-CN" sz="2800" b="1" dirty="0" smtClean="0"/>
              <a:t>__________ </a:t>
            </a:r>
            <a:r>
              <a:rPr lang="en-US" altLang="zh-CN" sz="2800" b="1" i="1" dirty="0" smtClean="0"/>
              <a:t>adj. </a:t>
            </a:r>
            <a:r>
              <a:rPr lang="zh-CN" altLang="en-US" sz="2800" b="1" dirty="0" smtClean="0"/>
              <a:t>甜的， 含糖的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3._______</a:t>
            </a:r>
            <a:r>
              <a:rPr lang="en-US" altLang="zh-CN" sz="2800" b="1" i="1" dirty="0" smtClean="0"/>
              <a:t>___n.  </a:t>
            </a:r>
            <a:r>
              <a:rPr lang="zh-CN" altLang="en-US" sz="2800" b="1" dirty="0" smtClean="0"/>
              <a:t>好奇心</a:t>
            </a:r>
            <a:r>
              <a:rPr lang="en-US" altLang="zh-CN" sz="2800" b="1" dirty="0" smtClean="0"/>
              <a:t> curious  </a:t>
            </a:r>
            <a:r>
              <a:rPr lang="en-US" altLang="zh-CN" sz="2800" b="1" i="1" dirty="0" smtClean="0"/>
              <a:t>adj. </a:t>
            </a:r>
            <a:r>
              <a:rPr lang="zh-CN" altLang="en-US" sz="2800" b="1" dirty="0" smtClean="0"/>
              <a:t>好奇的</a:t>
            </a:r>
            <a:r>
              <a:rPr lang="en-US" altLang="zh-CN" sz="2800" b="1" dirty="0" smtClean="0"/>
              <a:t> _________ </a:t>
            </a:r>
            <a:r>
              <a:rPr lang="en-US" altLang="zh-CN" sz="2800" b="1" i="1" dirty="0" smtClean="0"/>
              <a:t>adv.</a:t>
            </a:r>
            <a:r>
              <a:rPr lang="zh-CN" altLang="en-US" sz="2800" b="1" dirty="0" smtClean="0"/>
              <a:t>好奇地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4. __________</a:t>
            </a:r>
            <a:r>
              <a:rPr lang="en-US" altLang="zh-CN" sz="2800" b="1" i="1" dirty="0" smtClean="0"/>
              <a:t> n.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/>
              <a:t>虚弱，弱点 </a:t>
            </a:r>
            <a:r>
              <a:rPr lang="en-US" altLang="zh-CN" sz="2800" b="1" dirty="0" smtClean="0"/>
              <a:t> weak</a:t>
            </a:r>
            <a:r>
              <a:rPr lang="zh-CN" altLang="en-US" sz="2800" b="1" dirty="0" smtClean="0"/>
              <a:t> 虚弱的，差的 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       __________</a:t>
            </a:r>
            <a:r>
              <a:rPr lang="en-US" altLang="zh-CN" sz="2800" b="1" i="1" dirty="0" smtClean="0"/>
              <a:t>v.</a:t>
            </a:r>
            <a:r>
              <a:rPr lang="zh-CN" altLang="en-US" sz="2800" b="1" dirty="0" smtClean="0"/>
              <a:t>变弱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6. strong </a:t>
            </a:r>
            <a:r>
              <a:rPr lang="en-US" altLang="zh-CN" sz="2800" b="1" i="1" dirty="0" smtClean="0"/>
              <a:t>adj.</a:t>
            </a:r>
            <a:r>
              <a:rPr lang="zh-CN" altLang="en-US" sz="2800" b="1" dirty="0" smtClean="0"/>
              <a:t>强壮的，牢固的 </a:t>
            </a:r>
            <a:r>
              <a:rPr lang="en-US" altLang="zh-CN" sz="2800" b="1" dirty="0" smtClean="0"/>
              <a:t>__________</a:t>
            </a:r>
            <a:r>
              <a:rPr lang="en-US" altLang="zh-CN" sz="2800" b="1" i="1" dirty="0" smtClean="0"/>
              <a:t> n.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/>
              <a:t>力气，长处</a:t>
            </a:r>
            <a:r>
              <a:rPr lang="en-US" altLang="zh-CN" sz="2800" b="1" dirty="0" smtClean="0"/>
              <a:t>__________  </a:t>
            </a:r>
            <a:r>
              <a:rPr lang="en-US" altLang="zh-CN" sz="2800" b="1" i="1" dirty="0" err="1" smtClean="0"/>
              <a:t>vt</a:t>
            </a:r>
            <a:r>
              <a:rPr lang="en-US" altLang="zh-CN" sz="2800" b="1" i="1" dirty="0" smtClean="0"/>
              <a:t>.</a:t>
            </a:r>
            <a:r>
              <a:rPr lang="zh-CN" altLang="en-US" sz="2800" b="1" dirty="0" smtClean="0"/>
              <a:t>加强，巩固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7. protect  </a:t>
            </a:r>
            <a:r>
              <a:rPr lang="en-US" altLang="zh-CN" sz="2800" b="1" i="1" dirty="0" err="1" smtClean="0"/>
              <a:t>vt</a:t>
            </a:r>
            <a:r>
              <a:rPr lang="en-US" altLang="zh-CN" sz="2800" b="1" i="1" dirty="0" smtClean="0"/>
              <a:t>.</a:t>
            </a:r>
            <a:r>
              <a:rPr lang="zh-CN" altLang="en-US" sz="2800" b="1" dirty="0" smtClean="0"/>
              <a:t>保护</a:t>
            </a:r>
            <a:r>
              <a:rPr lang="zh-CN" altLang="en-US" sz="2800" b="1" i="1" dirty="0" smtClean="0"/>
              <a:t>   </a:t>
            </a:r>
            <a:r>
              <a:rPr lang="en-US" altLang="zh-CN" sz="2800" b="1" dirty="0" smtClean="0"/>
              <a:t>__________</a:t>
            </a:r>
            <a:r>
              <a:rPr lang="en-US" altLang="zh-CN" sz="2800" b="1" i="1" dirty="0" smtClean="0"/>
              <a:t> n.</a:t>
            </a:r>
            <a:r>
              <a:rPr lang="zh-CN" altLang="en-US" sz="2800" b="1" dirty="0" smtClean="0"/>
              <a:t>保护，防护 </a:t>
            </a:r>
            <a:r>
              <a:rPr lang="en-US" altLang="zh-CN" sz="2800" b="1" dirty="0" smtClean="0"/>
              <a:t>_________  </a:t>
            </a:r>
            <a:r>
              <a:rPr lang="en-US" altLang="zh-CN" sz="2800" b="1" i="1" dirty="0" smtClean="0"/>
              <a:t>adj</a:t>
            </a:r>
            <a:r>
              <a:rPr lang="en-US" altLang="zh-CN" sz="2800" b="1" dirty="0" smtClean="0"/>
              <a:t>. </a:t>
            </a:r>
            <a:r>
              <a:rPr lang="zh-CN" altLang="en-US" sz="2800" b="1" dirty="0" smtClean="0"/>
              <a:t>保护的，给予保护的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dirty="0" smtClean="0"/>
              <a:t>8. balance </a:t>
            </a:r>
            <a:r>
              <a:rPr lang="en-US" altLang="zh-CN" sz="2800" b="1" i="1" dirty="0" smtClean="0"/>
              <a:t>n. </a:t>
            </a:r>
            <a:r>
              <a:rPr lang="zh-CN" altLang="en-US" sz="2800" b="1" dirty="0" smtClean="0"/>
              <a:t>天平，平衡 </a:t>
            </a:r>
            <a:r>
              <a:rPr lang="en-US" altLang="zh-CN" sz="2800" b="1" dirty="0" err="1" smtClean="0"/>
              <a:t>vt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平衡，权衡</a:t>
            </a:r>
            <a:r>
              <a:rPr lang="zh-CN" altLang="en-US" sz="2800" b="1" i="1" dirty="0" smtClean="0"/>
              <a:t>     </a:t>
            </a:r>
            <a:r>
              <a:rPr lang="en-US" altLang="zh-CN" sz="2800" b="1" dirty="0" smtClean="0"/>
              <a:t>________ </a:t>
            </a:r>
            <a:r>
              <a:rPr lang="en-US" altLang="zh-CN" sz="2800" b="1" i="1" dirty="0" smtClean="0"/>
              <a:t>adj.</a:t>
            </a:r>
            <a:r>
              <a:rPr lang="zh-CN" altLang="en-US" sz="2800" b="1" dirty="0" smtClean="0"/>
              <a:t>平衡的  </a:t>
            </a:r>
            <a:endParaRPr lang="en-US" altLang="zh-CN" sz="2800" b="1" dirty="0" smtClean="0"/>
          </a:p>
          <a:p>
            <a:pPr marL="514350" indent="-514350">
              <a:buNone/>
            </a:pPr>
            <a:endParaRPr lang="en-US" altLang="zh-CN" sz="2400" i="1" dirty="0" smtClean="0"/>
          </a:p>
          <a:p>
            <a:pPr marL="514350" indent="-514350">
              <a:buNone/>
            </a:pPr>
            <a:endParaRPr lang="en-US" altLang="zh-CN" sz="2400" i="1" dirty="0" smtClean="0"/>
          </a:p>
          <a:p>
            <a:pPr marL="514350" indent="-514350">
              <a:buNone/>
            </a:pPr>
            <a:endParaRPr lang="zh-CN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928926" y="1142984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healthy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00826" y="1071546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3820CA"/>
                </a:solidFill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</a:rPr>
              <a:t>healthily</a:t>
            </a:r>
            <a:r>
              <a:rPr lang="en-US" altLang="zh-CN" sz="2800" dirty="0" smtClean="0">
                <a:solidFill>
                  <a:srgbClr val="3820CA"/>
                </a:solidFill>
              </a:rPr>
              <a:t> </a:t>
            </a:r>
            <a:endParaRPr lang="zh-CN" altLang="en-US" sz="2800" dirty="0">
              <a:solidFill>
                <a:srgbClr val="3820CA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14612" y="1857364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sugary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24" y="2285992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curiosity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00892" y="2357430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curiously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321468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weakness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2976" y="3714752"/>
            <a:ext cx="1306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weaken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29190" y="4143380"/>
            <a:ext cx="1401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strength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7224" y="4572008"/>
            <a:ext cx="1766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strengthen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43240" y="5000636"/>
            <a:ext cx="1709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protection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15206" y="5072074"/>
            <a:ext cx="16671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protective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2264" y="5857892"/>
            <a:ext cx="1650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balanced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428924" y="428604"/>
            <a:ext cx="8001056" cy="857232"/>
          </a:xfrm>
        </p:spPr>
        <p:txBody>
          <a:bodyPr/>
          <a:lstStyle/>
          <a:p>
            <a:r>
              <a:rPr lang="en-US" altLang="zh-CN" b="1" dirty="0" smtClean="0"/>
              <a:t>Ⅱ</a:t>
            </a:r>
            <a:r>
              <a:rPr lang="zh-CN" altLang="en-US" sz="4000" b="1" dirty="0" smtClean="0"/>
              <a:t>词语派生</a:t>
            </a:r>
            <a:endParaRPr lang="zh-CN" altLang="en-US" sz="4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en-US" altLang="zh-CN" sz="2800" b="1" i="1" dirty="0" smtClean="0"/>
              <a:t>9</a:t>
            </a:r>
            <a:r>
              <a:rPr lang="en-US" altLang="zh-CN" sz="2800" b="1" dirty="0" smtClean="0"/>
              <a:t>. limit </a:t>
            </a:r>
            <a:r>
              <a:rPr lang="en-US" altLang="zh-CN" sz="2800" b="1" i="1" dirty="0" smtClean="0"/>
              <a:t>n.</a:t>
            </a:r>
            <a:r>
              <a:rPr lang="zh-CN" altLang="en-US" sz="2800" b="1" i="1" dirty="0" smtClean="0"/>
              <a:t> </a:t>
            </a:r>
            <a:r>
              <a:rPr lang="zh-CN" altLang="en-US" sz="2800" b="1" dirty="0" smtClean="0"/>
              <a:t>界限，限度</a:t>
            </a:r>
            <a:r>
              <a:rPr lang="en-US" altLang="zh-CN" sz="2800" b="1" dirty="0" err="1" smtClean="0"/>
              <a:t>vt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限制，限定    </a:t>
            </a:r>
            <a:r>
              <a:rPr lang="en-US" altLang="zh-CN" sz="2800" b="1" dirty="0" smtClean="0"/>
              <a:t>________ </a:t>
            </a:r>
            <a:r>
              <a:rPr lang="en-US" altLang="zh-CN" sz="2800" b="1" i="1" dirty="0" smtClean="0"/>
              <a:t>adj.</a:t>
            </a:r>
            <a:r>
              <a:rPr lang="zh-CN" altLang="en-US" sz="2800" b="1" dirty="0" smtClean="0"/>
              <a:t>有限的</a:t>
            </a:r>
            <a:endParaRPr lang="en-US" altLang="zh-CN" sz="2800" b="1" dirty="0" smtClean="0"/>
          </a:p>
          <a:p>
            <a:pPr marL="514350" indent="-514350">
              <a:buNone/>
            </a:pPr>
            <a:r>
              <a:rPr lang="en-US" altLang="zh-CN" sz="2800" b="1" i="1" dirty="0" smtClean="0"/>
              <a:t>10. </a:t>
            </a:r>
            <a:r>
              <a:rPr lang="en-US" altLang="zh-CN" sz="2800" b="1" dirty="0" smtClean="0"/>
              <a:t>benefit </a:t>
            </a:r>
            <a:r>
              <a:rPr lang="en-US" altLang="zh-CN" sz="2800" b="1" i="1" dirty="0" smtClean="0"/>
              <a:t>n. </a:t>
            </a:r>
            <a:r>
              <a:rPr lang="zh-CN" altLang="en-US" sz="2800" b="1" dirty="0" smtClean="0"/>
              <a:t>利益，好处   </a:t>
            </a:r>
            <a:r>
              <a:rPr lang="en-US" altLang="zh-CN" sz="2800" b="1" i="1" dirty="0" smtClean="0"/>
              <a:t>vi &amp; </a:t>
            </a:r>
            <a:r>
              <a:rPr lang="en-US" altLang="zh-CN" sz="2800" b="1" i="1" dirty="0" err="1" smtClean="0"/>
              <a:t>vt</a:t>
            </a:r>
            <a:r>
              <a:rPr lang="en-US" altLang="zh-CN" sz="2800" b="1" i="1" dirty="0" smtClean="0"/>
              <a:t> </a:t>
            </a:r>
            <a:r>
              <a:rPr lang="zh-CN" altLang="en-US" sz="2800" b="1" dirty="0" smtClean="0"/>
              <a:t>有益于，有助于 </a:t>
            </a:r>
            <a:r>
              <a:rPr lang="en-US" altLang="zh-CN" sz="2800" b="1" i="1" dirty="0" smtClean="0"/>
              <a:t>__________ adj.</a:t>
            </a:r>
            <a:r>
              <a:rPr lang="zh-CN" altLang="en-US" sz="2800" b="1" dirty="0" smtClean="0"/>
              <a:t>有益的，受益的</a:t>
            </a:r>
            <a:endParaRPr lang="en-US" altLang="zh-CN" sz="2800" b="1" dirty="0" smtClean="0"/>
          </a:p>
          <a:p>
            <a:pPr>
              <a:buNone/>
            </a:pPr>
            <a:r>
              <a:rPr lang="en-US" altLang="zh-CN" sz="2800" b="1" dirty="0" smtClean="0"/>
              <a:t>11. host </a:t>
            </a:r>
            <a:r>
              <a:rPr lang="en-US" altLang="zh-CN" sz="2800" b="1" i="1" dirty="0" smtClean="0"/>
              <a:t>n. </a:t>
            </a:r>
            <a:r>
              <a:rPr lang="zh-CN" altLang="en-US" sz="2800" b="1" dirty="0" smtClean="0"/>
              <a:t>男主人，男主持人      </a:t>
            </a:r>
            <a:r>
              <a:rPr lang="en-US" altLang="zh-CN" sz="2800" b="1" dirty="0" smtClean="0"/>
              <a:t>________</a:t>
            </a:r>
            <a:r>
              <a:rPr lang="en-US" altLang="zh-CN" sz="2800" b="1" i="1" dirty="0" smtClean="0"/>
              <a:t>n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女主人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女主持人</a:t>
            </a:r>
            <a:endParaRPr lang="en-US" altLang="zh-CN" sz="2800" b="1" dirty="0" smtClean="0"/>
          </a:p>
          <a:p>
            <a:pPr>
              <a:buNone/>
            </a:pPr>
            <a:r>
              <a:rPr lang="en-US" altLang="zh-CN" sz="2800" b="1" dirty="0" smtClean="0"/>
              <a:t>12. digest vi &amp; </a:t>
            </a:r>
            <a:r>
              <a:rPr lang="en-US" altLang="zh-CN" sz="2800" b="1" dirty="0" err="1" smtClean="0"/>
              <a:t>vt</a:t>
            </a:r>
            <a:r>
              <a:rPr lang="en-US" altLang="zh-CN" sz="2800" b="1" dirty="0" smtClean="0"/>
              <a:t>. </a:t>
            </a:r>
            <a:r>
              <a:rPr lang="zh-CN" altLang="en-US" sz="2800" b="1" dirty="0" smtClean="0"/>
              <a:t>消化，</a:t>
            </a:r>
            <a:r>
              <a:rPr lang="en-US" altLang="zh-CN" sz="2800" b="1" dirty="0" smtClean="0"/>
              <a:t>____________n.</a:t>
            </a:r>
            <a:r>
              <a:rPr lang="zh-CN" altLang="en-US" sz="2800" b="1" dirty="0" smtClean="0"/>
              <a:t>消化作用</a:t>
            </a:r>
            <a:endParaRPr lang="en-US" altLang="zh-CN" sz="2800" b="1" dirty="0" smtClean="0"/>
          </a:p>
          <a:p>
            <a:pPr>
              <a:buNone/>
            </a:pPr>
            <a:r>
              <a:rPr lang="en-US" altLang="zh-CN" sz="2800" b="1" dirty="0" smtClean="0"/>
              <a:t>13. combine vi &amp; </a:t>
            </a:r>
            <a:r>
              <a:rPr lang="en-US" altLang="zh-CN" sz="2800" b="1" dirty="0" err="1" smtClean="0"/>
              <a:t>vt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/>
              <a:t>联合，结合 </a:t>
            </a:r>
            <a:r>
              <a:rPr lang="en-US" altLang="zh-CN" sz="2800" b="1" dirty="0" smtClean="0"/>
              <a:t>____________ n. </a:t>
            </a:r>
            <a:r>
              <a:rPr lang="zh-CN" altLang="en-US" sz="2800" b="1" dirty="0" smtClean="0"/>
              <a:t>联合</a:t>
            </a:r>
            <a:endParaRPr lang="en-US" altLang="zh-CN" sz="2800" b="1" dirty="0" smtClean="0"/>
          </a:p>
          <a:p>
            <a:pPr>
              <a:buNone/>
            </a:pPr>
            <a:r>
              <a:rPr lang="en-US" altLang="zh-CN" sz="2800" b="1" dirty="0" smtClean="0"/>
              <a:t>14. fry </a:t>
            </a:r>
            <a:r>
              <a:rPr lang="en-US" sz="2800" b="1" i="1" dirty="0" smtClean="0"/>
              <a:t>v.</a:t>
            </a:r>
            <a:r>
              <a:rPr lang="en-US" sz="2800" b="1" dirty="0" smtClean="0"/>
              <a:t> </a:t>
            </a:r>
            <a:r>
              <a:rPr lang="zh-CN" altLang="en-US" sz="2800" b="1" dirty="0" smtClean="0"/>
              <a:t>油炸        </a:t>
            </a:r>
            <a:r>
              <a:rPr lang="en-US" sz="2800" b="1" dirty="0" smtClean="0"/>
              <a:t>_______ </a:t>
            </a:r>
            <a:r>
              <a:rPr lang="en-US" sz="2800" b="1" dirty="0" err="1" smtClean="0"/>
              <a:t>adj</a:t>
            </a:r>
            <a:r>
              <a:rPr lang="en-US" sz="2800" b="1" dirty="0" smtClean="0"/>
              <a:t> </a:t>
            </a:r>
            <a:r>
              <a:rPr lang="zh-CN" altLang="en-US" sz="2800" b="1" dirty="0" smtClean="0"/>
              <a:t>油煎的；油炸的</a:t>
            </a:r>
            <a:endParaRPr lang="en-US" altLang="zh-CN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215074" y="1643050"/>
            <a:ext cx="12820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limited</a:t>
            </a:r>
            <a:endParaRPr lang="zh-CN" altLang="en-US" sz="2800" dirty="0" smtClean="0">
              <a:solidFill>
                <a:srgbClr val="FF0000"/>
              </a:solidFill>
            </a:endParaRPr>
          </a:p>
          <a:p>
            <a:r>
              <a:rPr lang="en-US" altLang="zh-CN" dirty="0" err="1" smtClean="0"/>
              <a:t>i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00100" y="2857496"/>
            <a:ext cx="159377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beneficial</a:t>
            </a:r>
            <a:endParaRPr lang="zh-CN" altLang="en-US" sz="2800" dirty="0" smtClean="0">
              <a:solidFill>
                <a:srgbClr val="FF0000"/>
              </a:solidFill>
            </a:endParaRPr>
          </a:p>
          <a:p>
            <a:r>
              <a:rPr lang="en-US" altLang="zh-CN" i="1" dirty="0" smtClean="0"/>
              <a:t>_______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29256" y="3357562"/>
            <a:ext cx="12764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hostess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7686" y="4143380"/>
            <a:ext cx="1516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digestion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86380" y="4643446"/>
            <a:ext cx="201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combination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86116" y="5500702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fried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250825" y="68263"/>
            <a:ext cx="8642350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>
              <a:lnSpc>
                <a:spcPct val="125000"/>
              </a:lnSpc>
            </a:pPr>
            <a:endParaRPr lang="en-US" altLang="zh-CN" sz="2800" b="1" dirty="0" smtClean="0">
              <a:solidFill>
                <a:srgbClr val="FF3300"/>
              </a:solidFill>
              <a:latin typeface="Times New Roman" pitchFamily="18" charset="0"/>
            </a:endParaRPr>
          </a:p>
          <a:p>
            <a:pPr indent="266700">
              <a:lnSpc>
                <a:spcPct val="125000"/>
              </a:lnSpc>
            </a:pPr>
            <a:r>
              <a:rPr lang="zh-CN" altLang="en-US" sz="2800" b="1" dirty="0" smtClean="0">
                <a:solidFill>
                  <a:srgbClr val="FF3300"/>
                </a:solidFill>
                <a:latin typeface="Times New Roman" pitchFamily="18" charset="0"/>
              </a:rPr>
              <a:t>练习：</a:t>
            </a:r>
            <a:r>
              <a:rPr lang="zh-CN" altLang="en-US" sz="2800" b="1" dirty="0" smtClean="0">
                <a:latin typeface="Times New Roman" pitchFamily="18" charset="0"/>
              </a:rPr>
              <a:t>用</a:t>
            </a:r>
            <a:r>
              <a:rPr lang="zh-CN" altLang="en-US" sz="2800" b="1" dirty="0">
                <a:latin typeface="Times New Roman" pitchFamily="18" charset="0"/>
              </a:rPr>
              <a:t>括号中所给词的适当形式填空。</a:t>
            </a:r>
          </a:p>
          <a:p>
            <a:pPr indent="266700">
              <a:lnSpc>
                <a:spcPct val="125000"/>
              </a:lnSpc>
            </a:pPr>
            <a:endParaRPr lang="en-US" altLang="zh-CN" sz="2800" b="1" dirty="0" smtClean="0">
              <a:latin typeface="Times New Roman" pitchFamily="18" charset="0"/>
            </a:endParaRPr>
          </a:p>
          <a:p>
            <a:pPr indent="266700">
              <a:lnSpc>
                <a:spcPct val="125000"/>
              </a:lnSpc>
            </a:pPr>
            <a:r>
              <a:rPr lang="en-US" altLang="zh-CN" sz="2800" b="1" dirty="0" smtClean="0">
                <a:latin typeface="Times New Roman" pitchFamily="18" charset="0"/>
              </a:rPr>
              <a:t>1</a:t>
            </a:r>
            <a:r>
              <a:rPr lang="en-US" sz="2800" b="1" dirty="0" smtClean="0"/>
              <a:t> Just to satisfy my _______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curious</a:t>
            </a:r>
            <a:r>
              <a:rPr lang="zh-CN" altLang="en-US" sz="2800" b="1" dirty="0" smtClean="0"/>
              <a:t>）</a:t>
            </a:r>
            <a:r>
              <a:rPr lang="en-US" sz="2800" b="1" dirty="0" smtClean="0"/>
              <a:t> , how much did you pay for your car ?</a:t>
            </a:r>
            <a:endParaRPr lang="zh-CN" altLang="en-US" sz="2800" b="1" dirty="0" smtClean="0"/>
          </a:p>
          <a:p>
            <a:pPr indent="266700">
              <a:lnSpc>
                <a:spcPct val="125000"/>
              </a:lnSpc>
            </a:pPr>
            <a:r>
              <a:rPr lang="en-US" altLang="zh-CN" sz="2800" b="1" dirty="0" smtClean="0">
                <a:latin typeface="Times New Roman" pitchFamily="18" charset="0"/>
              </a:rPr>
              <a:t>2. To succeed, we must ________(combination) talent and work</a:t>
            </a:r>
            <a:endParaRPr lang="en-US" altLang="zh-CN" sz="2800" b="1" dirty="0">
              <a:latin typeface="Times New Roman" pitchFamily="18" charset="0"/>
            </a:endParaRPr>
          </a:p>
          <a:p>
            <a:pPr indent="266700">
              <a:lnSpc>
                <a:spcPct val="125000"/>
              </a:lnSpc>
            </a:pPr>
            <a:r>
              <a:rPr lang="en-US" altLang="zh-CN" sz="2800" b="1" dirty="0" smtClean="0">
                <a:latin typeface="Times New Roman" pitchFamily="18" charset="0"/>
              </a:rPr>
              <a:t>3</a:t>
            </a:r>
            <a:r>
              <a:rPr lang="en-US" altLang="zh-CN" sz="2800" b="1" dirty="0">
                <a:latin typeface="Times New Roman" pitchFamily="18" charset="0"/>
              </a:rPr>
              <a:t>. I haven’t the __________ ( strong) to lift this stone.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4. My ability is ____________ ( limit).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5. Early to bed and early to rise makes a man live </a:t>
            </a:r>
            <a:r>
              <a:rPr lang="en-US" altLang="zh-CN" sz="2800" b="1" dirty="0" smtClean="0">
                <a:latin typeface="Times New Roman" pitchFamily="18" charset="0"/>
              </a:rPr>
              <a:t>     ___________ </a:t>
            </a:r>
            <a:r>
              <a:rPr lang="en-US" altLang="zh-CN" sz="2800" b="1" dirty="0">
                <a:latin typeface="Times New Roman" pitchFamily="18" charset="0"/>
              </a:rPr>
              <a:t>( health).</a:t>
            </a:r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428596" y="1214422"/>
            <a:ext cx="22145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1" dirty="0" smtClean="0">
                <a:solidFill>
                  <a:srgbClr val="FF3300"/>
                </a:solidFill>
                <a:latin typeface="Times New Roman" pitchFamily="18" charset="0"/>
              </a:rPr>
              <a:t> </a:t>
            </a:r>
            <a:endParaRPr lang="en-US" altLang="zh-CN" sz="2800" b="1" dirty="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3357554" y="1714488"/>
            <a:ext cx="1928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FF3300"/>
                </a:solidFill>
                <a:latin typeface="Times New Roman" pitchFamily="18" charset="0"/>
              </a:rPr>
              <a:t>curiosity </a:t>
            </a:r>
            <a:endParaRPr lang="en-US" altLang="zh-CN" sz="2800" b="1" dirty="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92518" name="Rectangle 6"/>
          <p:cNvSpPr>
            <a:spLocks noChangeArrowheads="1"/>
          </p:cNvSpPr>
          <p:nvPr/>
        </p:nvSpPr>
        <p:spPr bwMode="auto">
          <a:xfrm>
            <a:off x="3286116" y="3786190"/>
            <a:ext cx="1627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strength </a:t>
            </a:r>
          </a:p>
        </p:txBody>
      </p:sp>
      <p:sp>
        <p:nvSpPr>
          <p:cNvPr id="192519" name="Rectangle 7"/>
          <p:cNvSpPr>
            <a:spLocks noChangeArrowheads="1"/>
          </p:cNvSpPr>
          <p:nvPr/>
        </p:nvSpPr>
        <p:spPr bwMode="auto">
          <a:xfrm>
            <a:off x="3214678" y="4429132"/>
            <a:ext cx="1428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limited </a:t>
            </a:r>
          </a:p>
        </p:txBody>
      </p:sp>
      <p:sp>
        <p:nvSpPr>
          <p:cNvPr id="192520" name="Rectangle 8"/>
          <p:cNvSpPr>
            <a:spLocks noChangeArrowheads="1"/>
          </p:cNvSpPr>
          <p:nvPr/>
        </p:nvSpPr>
        <p:spPr bwMode="auto">
          <a:xfrm>
            <a:off x="785786" y="5500702"/>
            <a:ext cx="1597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b="1" dirty="0">
                <a:solidFill>
                  <a:srgbClr val="FF3300"/>
                </a:solidFill>
                <a:latin typeface="Times New Roman" pitchFamily="18" charset="0"/>
              </a:rPr>
              <a:t>healthily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71934" y="2786058"/>
            <a:ext cx="1471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combine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6" grpId="0"/>
      <p:bldP spid="192517" grpId="0"/>
      <p:bldP spid="192518" grpId="0"/>
      <p:bldP spid="192519" grpId="0"/>
      <p:bldP spid="192520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252413" y="293688"/>
            <a:ext cx="864076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6. The food is easy to ______________ ( digestion).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7. Exercise is ____________ ( benefit ) to our health. 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8. You shouldn’t eat too much __________ ( sugar) food.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9. With the help of the doctor, he recovered from her ____________ ( weak).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>
                <a:latin typeface="Times New Roman" pitchFamily="18" charset="0"/>
              </a:rPr>
              <a:t>10. </a:t>
            </a:r>
            <a:r>
              <a:rPr lang="en-US" altLang="zh-CN" sz="2800" b="1" dirty="0" smtClean="0">
                <a:latin typeface="Times New Roman" pitchFamily="18" charset="0"/>
              </a:rPr>
              <a:t>She will be the _________(host) in the show.</a:t>
            </a:r>
          </a:p>
          <a:p>
            <a:pPr indent="266700">
              <a:lnSpc>
                <a:spcPct val="125000"/>
              </a:lnSpc>
            </a:pPr>
            <a:r>
              <a:rPr lang="en-US" altLang="zh-CN" sz="2800" b="1" dirty="0" smtClean="0">
                <a:latin typeface="Times New Roman" pitchFamily="18" charset="0"/>
              </a:rPr>
              <a:t>11. I like _______(fry)chicken and beer very much.</a:t>
            </a:r>
            <a:endParaRPr lang="en-US" altLang="zh-CN" sz="2800" b="1" dirty="0">
              <a:latin typeface="Times New Roman" pitchFamily="18" charset="0"/>
            </a:endParaRPr>
          </a:p>
        </p:txBody>
      </p:sp>
      <p:sp>
        <p:nvSpPr>
          <p:cNvPr id="193540" name="Rectangle 4"/>
          <p:cNvSpPr>
            <a:spLocks noChangeArrowheads="1"/>
          </p:cNvSpPr>
          <p:nvPr/>
        </p:nvSpPr>
        <p:spPr bwMode="auto">
          <a:xfrm>
            <a:off x="4427538" y="400050"/>
            <a:ext cx="1162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digest </a:t>
            </a:r>
          </a:p>
        </p:txBody>
      </p:sp>
      <p:sp>
        <p:nvSpPr>
          <p:cNvPr id="193541" name="Rectangle 5"/>
          <p:cNvSpPr>
            <a:spLocks noChangeArrowheads="1"/>
          </p:cNvSpPr>
          <p:nvPr/>
        </p:nvSpPr>
        <p:spPr bwMode="auto">
          <a:xfrm>
            <a:off x="2987675" y="908050"/>
            <a:ext cx="1733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beneficial </a:t>
            </a:r>
          </a:p>
        </p:txBody>
      </p:sp>
      <p:sp>
        <p:nvSpPr>
          <p:cNvPr id="193542" name="Rectangle 6"/>
          <p:cNvSpPr>
            <a:spLocks noChangeArrowheads="1"/>
          </p:cNvSpPr>
          <p:nvPr/>
        </p:nvSpPr>
        <p:spPr bwMode="auto">
          <a:xfrm>
            <a:off x="5292725" y="1412875"/>
            <a:ext cx="1389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sugary </a:t>
            </a:r>
          </a:p>
        </p:txBody>
      </p:sp>
      <p:sp>
        <p:nvSpPr>
          <p:cNvPr id="193543" name="Rectangle 7"/>
          <p:cNvSpPr>
            <a:spLocks noChangeArrowheads="1"/>
          </p:cNvSpPr>
          <p:nvPr/>
        </p:nvSpPr>
        <p:spPr bwMode="auto">
          <a:xfrm>
            <a:off x="684213" y="3057525"/>
            <a:ext cx="1695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itchFamily="18" charset="0"/>
              </a:rPr>
              <a:t>weakness </a:t>
            </a:r>
          </a:p>
        </p:txBody>
      </p:sp>
      <p:sp>
        <p:nvSpPr>
          <p:cNvPr id="193544" name="Rectangle 8"/>
          <p:cNvSpPr>
            <a:spLocks noChangeArrowheads="1"/>
          </p:cNvSpPr>
          <p:nvPr/>
        </p:nvSpPr>
        <p:spPr bwMode="auto">
          <a:xfrm>
            <a:off x="4067175" y="3573463"/>
            <a:ext cx="2744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b="1" dirty="0" smtClean="0">
                <a:solidFill>
                  <a:srgbClr val="FF3300"/>
                </a:solidFill>
                <a:latin typeface="Times New Roman" pitchFamily="18" charset="0"/>
              </a:rPr>
              <a:t> </a:t>
            </a:r>
            <a:endParaRPr lang="en-US" altLang="zh-CN" sz="2800" b="1" dirty="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3108" y="407194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fried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14744" y="3500438"/>
            <a:ext cx="1295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hostess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3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3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0" grpId="0"/>
      <p:bldP spid="193541" grpId="0"/>
      <p:bldP spid="193542" grpId="0"/>
      <p:bldP spid="193543" grpId="0"/>
      <p:bldP spid="1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8382000" cy="2492896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4000" b="1" dirty="0" smtClean="0">
                <a:solidFill>
                  <a:srgbClr val="FF0000"/>
                </a:solidFill>
                <a:latin typeface="Comic Sans MS" pitchFamily="66" charset="0"/>
              </a:rPr>
              <a:t>1.diet </a:t>
            </a:r>
            <a:r>
              <a:rPr lang="en-US" altLang="zh-CN" sz="4000" dirty="0">
                <a:solidFill>
                  <a:srgbClr val="666666"/>
                </a:solidFill>
                <a:latin typeface="Lucida Sans Unicode" pitchFamily="34" charset="0"/>
              </a:rPr>
              <a:t>[</a:t>
            </a:r>
            <a:r>
              <a:rPr lang="en-US" altLang="zh-CN" sz="4000" dirty="0">
                <a:solidFill>
                  <a:srgbClr val="666666"/>
                </a:solidFill>
                <a:latin typeface="Comic Sans MS"/>
              </a:rPr>
              <a:t>‘</a:t>
            </a:r>
            <a:r>
              <a:rPr lang="en-US" altLang="zh-CN" sz="4000" dirty="0">
                <a:solidFill>
                  <a:srgbClr val="666666"/>
                </a:solidFill>
                <a:latin typeface="Lucida Sans Unicode" pitchFamily="34" charset="0"/>
              </a:rPr>
              <a:t>daɪət]</a:t>
            </a:r>
            <a:r>
              <a:rPr lang="en-US" altLang="zh-CN" sz="4000" b="1" dirty="0">
                <a:latin typeface="Comic Sans MS" pitchFamily="66" charset="0"/>
              </a:rPr>
              <a:t> </a:t>
            </a:r>
            <a:br>
              <a:rPr lang="en-US" altLang="zh-CN" sz="4000" b="1" dirty="0">
                <a:latin typeface="Comic Sans MS" pitchFamily="66" charset="0"/>
              </a:rPr>
            </a:br>
            <a:r>
              <a:rPr lang="en-US" altLang="zh-CN" sz="4000" b="1" dirty="0">
                <a:latin typeface="Comic Sans MS" pitchFamily="66" charset="0"/>
              </a:rPr>
              <a:t> </a:t>
            </a:r>
            <a:r>
              <a:rPr lang="en-US" altLang="zh-CN" sz="4000" b="1" dirty="0" smtClean="0">
                <a:latin typeface="Comic Sans MS" pitchFamily="66" charset="0"/>
              </a:rPr>
              <a:t> </a:t>
            </a:r>
            <a:r>
              <a:rPr lang="en-US" altLang="zh-CN" sz="2800" b="1" dirty="0">
                <a:latin typeface="Comic Sans MS" pitchFamily="66" charset="0"/>
              </a:rPr>
              <a:t>vi. </a:t>
            </a:r>
            <a:r>
              <a:rPr lang="zh-CN" altLang="en-US" sz="2800" b="1" dirty="0">
                <a:latin typeface="Comic Sans MS" pitchFamily="66" charset="0"/>
              </a:rPr>
              <a:t>节</a:t>
            </a:r>
            <a:r>
              <a:rPr lang="zh-CN" altLang="en-US" sz="2800" b="1" dirty="0" smtClean="0">
                <a:latin typeface="Comic Sans MS" pitchFamily="66" charset="0"/>
              </a:rPr>
              <a:t>食</a:t>
            </a:r>
            <a:r>
              <a:rPr lang="zh-CN" altLang="en-US" sz="2800" b="1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zh-CN" altLang="en-US" sz="28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US" altLang="zh-CN" sz="2800" b="1" dirty="0">
                <a:solidFill>
                  <a:schemeClr val="accent2"/>
                </a:solidFill>
                <a:latin typeface="Comic Sans MS" pitchFamily="66" charset="0"/>
              </a:rPr>
              <a:t>be/go on a diet </a:t>
            </a:r>
            <a:r>
              <a:rPr lang="zh-CN" altLang="en-US" sz="2800" b="1" dirty="0">
                <a:solidFill>
                  <a:schemeClr val="accent2"/>
                </a:solidFill>
                <a:latin typeface="Comic Sans MS" pitchFamily="66" charset="0"/>
              </a:rPr>
              <a:t>节食</a:t>
            </a:r>
            <a:r>
              <a:rPr lang="en-US" altLang="zh-CN" sz="2800" b="1" dirty="0">
                <a:solidFill>
                  <a:schemeClr val="accent2"/>
                </a:solidFill>
                <a:latin typeface="Comic Sans MS" pitchFamily="66" charset="0"/>
              </a:rPr>
              <a:t>, </a:t>
            </a:r>
            <a:r>
              <a:rPr lang="zh-CN" altLang="en-US" sz="2800" b="1" dirty="0">
                <a:solidFill>
                  <a:schemeClr val="accent2"/>
                </a:solidFill>
                <a:latin typeface="Comic Sans MS" pitchFamily="66" charset="0"/>
              </a:rPr>
              <a:t>控制饮</a:t>
            </a:r>
            <a:r>
              <a:rPr lang="zh-CN" altLang="en-US" sz="2800" b="1" dirty="0" smtClean="0">
                <a:solidFill>
                  <a:schemeClr val="accent2"/>
                </a:solidFill>
                <a:latin typeface="Comic Sans MS" pitchFamily="66" charset="0"/>
              </a:rPr>
              <a:t>食</a:t>
            </a:r>
            <a:r>
              <a:rPr lang="en-US" altLang="zh-CN" sz="2800" b="1" dirty="0" smtClean="0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en-US" altLang="zh-CN" sz="2800" b="1" dirty="0" smtClean="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n-US" altLang="zh-CN" sz="2800" b="1" dirty="0" smtClean="0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en-US" altLang="zh-CN" sz="2800" b="1" dirty="0" smtClean="0">
                <a:solidFill>
                  <a:schemeClr val="accent2"/>
                </a:solidFill>
                <a:latin typeface="Comic Sans MS" pitchFamily="66" charset="0"/>
              </a:rPr>
            </a:br>
            <a:endParaRPr lang="zh-CN" altLang="en-US" sz="4000" b="1" dirty="0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84213" y="5661025"/>
            <a:ext cx="7775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pic>
        <p:nvPicPr>
          <p:cNvPr id="5" name="Picture 5" descr="302939_0671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473450"/>
            <a:ext cx="4068788" cy="3384550"/>
          </a:xfrm>
          <a:prstGeom prst="rect">
            <a:avLst/>
          </a:prstGeom>
          <a:noFill/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23528" y="1988840"/>
            <a:ext cx="8424936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She  has</a:t>
            </a:r>
            <a:r>
              <a:rPr lang="en-US" altLang="zh-CN" sz="2800" b="1" u="sng" dirty="0" smtClean="0">
                <a:latin typeface="华文新魏" pitchFamily="2" charset="-122"/>
                <a:ea typeface="华文新魏" pitchFamily="2" charset="-122"/>
              </a:rPr>
              <a:t>                  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（节食）</a:t>
            </a:r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for a week, so she is very weak now.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267744" y="1916832"/>
            <a:ext cx="26019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C0099"/>
                </a:solidFill>
              </a:rPr>
              <a:t>been </a:t>
            </a:r>
            <a:r>
              <a:rPr lang="en-US" altLang="zh-CN" sz="2800" b="1" dirty="0">
                <a:solidFill>
                  <a:srgbClr val="CC0099"/>
                </a:solidFill>
              </a:rPr>
              <a:t>on a diet</a:t>
            </a:r>
          </a:p>
        </p:txBody>
      </p:sp>
      <p:sp>
        <p:nvSpPr>
          <p:cNvPr id="9" name="矩形 8"/>
          <p:cNvSpPr/>
          <p:nvPr/>
        </p:nvSpPr>
        <p:spPr>
          <a:xfrm>
            <a:off x="251520" y="299695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b="1" dirty="0" smtClean="0">
                <a:latin typeface="Comic Sans MS" pitchFamily="66" charset="0"/>
              </a:rPr>
              <a:t>n. </a:t>
            </a:r>
            <a:r>
              <a:rPr lang="zh-CN" altLang="en-US" sz="2800" b="1" dirty="0" smtClean="0">
                <a:latin typeface="Comic Sans MS" pitchFamily="66" charset="0"/>
              </a:rPr>
              <a:t>日常饮食</a:t>
            </a:r>
            <a:br>
              <a:rPr lang="zh-CN" altLang="en-US" sz="2800" b="1" dirty="0" smtClean="0">
                <a:latin typeface="Comic Sans MS" pitchFamily="66" charset="0"/>
              </a:rPr>
            </a:br>
            <a:r>
              <a:rPr lang="en-US" altLang="zh-CN" sz="2800" b="1" dirty="0" smtClean="0">
                <a:solidFill>
                  <a:srgbClr val="FF0000"/>
                </a:solidFill>
                <a:latin typeface="Comic Sans MS" pitchFamily="66" charset="0"/>
              </a:rPr>
              <a:t>a balanced diet  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Comic Sans MS" pitchFamily="66" charset="0"/>
              </a:rPr>
              <a:t>均衡的饮食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463293_153128018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981075"/>
            <a:ext cx="6248400" cy="3886200"/>
          </a:xfrm>
          <a:prstGeom prst="rect">
            <a:avLst/>
          </a:prstGeom>
          <a:noFill/>
        </p:spPr>
      </p:pic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685800" y="2667000"/>
            <a:ext cx="3200400" cy="10414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4400" b="1" kern="10">
                <a:ln w="9525">
                  <a:round/>
                  <a:headEnd/>
                  <a:tailEnd/>
                </a:ln>
                <a:solidFill>
                  <a:srgbClr val="0000FF"/>
                </a:solidFill>
                <a:latin typeface="Comic Sans MS"/>
              </a:rPr>
              <a:t>play</a:t>
            </a:r>
            <a:endParaRPr lang="zh-CN" altLang="en-US" sz="4400" b="1" kern="10">
              <a:ln w="9525">
                <a:round/>
                <a:headEnd/>
                <a:tailEnd/>
              </a:ln>
              <a:solidFill>
                <a:srgbClr val="0000FF"/>
              </a:solidFill>
              <a:latin typeface="Comic Sans MS"/>
            </a:endParaRPr>
          </a:p>
        </p:txBody>
      </p:sp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4859338" y="2636838"/>
            <a:ext cx="3048000" cy="12192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altLang="zh-CN" sz="4800" b="1" kern="10">
                <a:ln w="9525">
                  <a:round/>
                  <a:headEnd/>
                  <a:tailEnd/>
                </a:ln>
                <a:solidFill>
                  <a:srgbClr val="0000FF"/>
                </a:solidFill>
                <a:latin typeface="Comic Sans MS"/>
              </a:rPr>
              <a:t>study</a:t>
            </a:r>
            <a:endParaRPr lang="zh-CN" altLang="en-US" sz="4800" b="1" kern="10">
              <a:ln w="9525">
                <a:round/>
                <a:headEnd/>
                <a:tailEnd/>
              </a:ln>
              <a:solidFill>
                <a:srgbClr val="0000FF"/>
              </a:solidFill>
              <a:latin typeface="Comic Sans MS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334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altLang="zh-CN" sz="5400" b="1" dirty="0" smtClean="0">
                <a:solidFill>
                  <a:srgbClr val="FF0000"/>
                </a:solidFill>
                <a:latin typeface="Comic Sans MS" pitchFamily="66" charset="0"/>
              </a:rPr>
              <a:t>balance</a:t>
            </a:r>
            <a:r>
              <a:rPr lang="zh-CN" altLang="en-US" sz="5400" b="1" dirty="0">
                <a:solidFill>
                  <a:srgbClr val="FF0000"/>
                </a:solidFill>
                <a:latin typeface="Comic Sans MS" pitchFamily="66" charset="0"/>
              </a:rPr>
              <a:t>平衡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28600" y="4800600"/>
            <a:ext cx="8915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Comic Sans MS" pitchFamily="66" charset="0"/>
              </a:rPr>
              <a:t>Every one of us should try our best to </a:t>
            </a:r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achieve/ gain a better balance</a:t>
            </a:r>
            <a:r>
              <a:rPr lang="en-US" altLang="zh-CN" sz="3600" b="1">
                <a:latin typeface="Comic Sans MS" pitchFamily="66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between</a:t>
            </a:r>
            <a:r>
              <a:rPr lang="en-US" altLang="zh-CN" sz="3600" b="1">
                <a:latin typeface="Comic Sans MS" pitchFamily="66" charset="0"/>
              </a:rPr>
              <a:t> study and play.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149225" y="239713"/>
            <a:ext cx="4229100" cy="452596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1. </a:t>
            </a:r>
            <a:r>
              <a:rPr lang="zh-CN" altLang="en-US" sz="2800" noProof="1"/>
              <a:t>题目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2. </a:t>
            </a:r>
            <a:r>
              <a:rPr lang="zh-CN" altLang="en-US" sz="2800" noProof="1"/>
              <a:t>到</a:t>
            </a:r>
            <a:r>
              <a:rPr lang="zh-CN" altLang="zh-CN" sz="2800" noProof="1"/>
              <a:t>午饭时分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3. </a:t>
            </a:r>
            <a:r>
              <a:rPr lang="zh-CN" altLang="en-US" sz="2800" noProof="1"/>
              <a:t>在没有比这更好的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4. </a:t>
            </a:r>
            <a:r>
              <a:rPr lang="zh-CN" altLang="en-US" sz="2800" noProof="1"/>
              <a:t>匆匆走过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5. </a:t>
            </a:r>
            <a:r>
              <a:rPr lang="zh-CN" altLang="en-US" sz="2800" noProof="1"/>
              <a:t>一定发生了很重要的事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6. </a:t>
            </a:r>
            <a:r>
              <a:rPr lang="zh-CN" altLang="en-US" sz="2800" noProof="1"/>
              <a:t>跟着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7. </a:t>
            </a:r>
            <a:r>
              <a:rPr lang="zh-CN" altLang="en-US" sz="2800" noProof="1"/>
              <a:t>厌烦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zh-CN" sz="2800" noProof="1"/>
              <a:t>8. </a:t>
            </a:r>
            <a:r>
              <a:rPr lang="zh-CN" altLang="en-US" sz="2800" noProof="1"/>
              <a:t>驱使某人走进</a:t>
            </a:r>
          </a:p>
          <a:p>
            <a:pPr eaLnBrk="1" hangingPunct="1">
              <a:defRPr/>
            </a:pPr>
            <a:endParaRPr lang="en-US" altLang="zh-CN" sz="2800" noProof="1"/>
          </a:p>
        </p:txBody>
      </p:sp>
      <p:sp>
        <p:nvSpPr>
          <p:cNvPr id="5123" name="内容占位符 5"/>
          <p:cNvSpPr>
            <a:spLocks noGrp="1" noChangeArrowheads="1"/>
          </p:cNvSpPr>
          <p:nvPr>
            <p:ph sz="half" idx="2"/>
          </p:nvPr>
        </p:nvSpPr>
        <p:spPr>
          <a:xfrm>
            <a:off x="4468813" y="239713"/>
            <a:ext cx="4579937" cy="4525962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zh-CN" smtClean="0"/>
              <a:t>9. </a:t>
            </a:r>
            <a:r>
              <a:rPr lang="zh-CN" altLang="en-US" smtClean="0"/>
              <a:t>两周内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10. </a:t>
            </a:r>
            <a:r>
              <a:rPr lang="zh-CN" altLang="en-US" smtClean="0"/>
              <a:t>感到吃惊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11. </a:t>
            </a:r>
            <a:r>
              <a:rPr lang="zh-CN" altLang="en-US" smtClean="0"/>
              <a:t>不能相信他的眼睛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12. </a:t>
            </a:r>
            <a:r>
              <a:rPr lang="zh-CN" altLang="en-US" smtClean="0"/>
              <a:t>扔下菜谱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13. </a:t>
            </a:r>
            <a:r>
              <a:rPr lang="zh-CN" altLang="en-US" smtClean="0"/>
              <a:t>在回家路上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14. </a:t>
            </a:r>
            <a:r>
              <a:rPr lang="zh-CN" altLang="en-US" smtClean="0"/>
              <a:t>做调查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15. </a:t>
            </a:r>
            <a:r>
              <a:rPr lang="zh-CN" altLang="en-US" smtClean="0"/>
              <a:t>惊讶地发现</a:t>
            </a:r>
          </a:p>
          <a:p>
            <a:pPr marL="0" indent="0" eaLnBrk="1" hangingPunct="1">
              <a:buFontTx/>
              <a:buNone/>
            </a:pPr>
            <a:r>
              <a:rPr lang="en-US" altLang="zh-CN" smtClean="0"/>
              <a:t>16. </a:t>
            </a:r>
            <a:r>
              <a:rPr lang="zh-CN" altLang="en-US" smtClean="0"/>
              <a:t>保持健康又精力旺盛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altLang="zh-CN" sz="3200" b="1" dirty="0">
                <a:solidFill>
                  <a:srgbClr val="FF0000"/>
                </a:solidFill>
                <a:latin typeface="Comic Sans MS" pitchFamily="66" charset="0"/>
              </a:rPr>
              <a:t>curiosity</a:t>
            </a:r>
            <a:r>
              <a:rPr lang="en-US" altLang="zh-CN" sz="3200" b="1" dirty="0">
                <a:latin typeface="Comic Sans MS" pitchFamily="66" charset="0"/>
              </a:rPr>
              <a:t> </a:t>
            </a:r>
            <a:r>
              <a:rPr lang="en-US" altLang="zh-CN" sz="3200" dirty="0">
                <a:solidFill>
                  <a:srgbClr val="666666"/>
                </a:solidFill>
                <a:latin typeface="Lucida Sans Unicode" pitchFamily="34" charset="0"/>
              </a:rPr>
              <a:t>[kjʊərɪ</a:t>
            </a:r>
            <a:r>
              <a:rPr lang="en-US" altLang="zh-CN" sz="3200" dirty="0">
                <a:solidFill>
                  <a:srgbClr val="666666"/>
                </a:solidFill>
                <a:latin typeface="Comic Sans MS"/>
              </a:rPr>
              <a:t>‘</a:t>
            </a:r>
            <a:r>
              <a:rPr lang="en-US" altLang="zh-CN" sz="3200" dirty="0">
                <a:solidFill>
                  <a:srgbClr val="666666"/>
                </a:solidFill>
                <a:latin typeface="Lucida Sans Unicode" pitchFamily="34" charset="0"/>
              </a:rPr>
              <a:t>ɒsɪtɪ]</a:t>
            </a:r>
            <a:r>
              <a:rPr lang="en-US" altLang="zh-CN" sz="3200" b="1" dirty="0">
                <a:latin typeface="Comic Sans MS" pitchFamily="66" charset="0"/>
              </a:rPr>
              <a:t> n.</a:t>
            </a:r>
            <a:r>
              <a:rPr lang="zh-CN" altLang="en-US" sz="3200" b="1" dirty="0">
                <a:latin typeface="Comic Sans MS" pitchFamily="66" charset="0"/>
              </a:rPr>
              <a:t>好奇心</a:t>
            </a:r>
          </a:p>
        </p:txBody>
      </p:sp>
      <p:pic>
        <p:nvPicPr>
          <p:cNvPr id="22532" name="Picture 4" descr="11806692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714500"/>
            <a:ext cx="6858000" cy="51435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57200" y="1125538"/>
            <a:ext cx="8686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Comic Sans MS" pitchFamily="66" charset="0"/>
              </a:rPr>
              <a:t>The two kids </a:t>
            </a:r>
            <a:r>
              <a:rPr lang="en-US" altLang="zh-CN" sz="2800" b="1" dirty="0">
                <a:solidFill>
                  <a:srgbClr val="FF0000"/>
                </a:solidFill>
                <a:latin typeface="Comic Sans MS" pitchFamily="66" charset="0"/>
              </a:rPr>
              <a:t>showed great curiosity about</a:t>
            </a:r>
            <a:r>
              <a:rPr lang="en-US" altLang="zh-CN" sz="2800" b="1" dirty="0">
                <a:latin typeface="Comic Sans MS" pitchFamily="66" charset="0"/>
              </a:rPr>
              <a:t> what was in the pram(</a:t>
            </a:r>
            <a:r>
              <a:rPr lang="zh-CN" altLang="en-US" sz="2800" b="1" dirty="0">
                <a:latin typeface="Comic Sans MS" pitchFamily="66" charset="0"/>
              </a:rPr>
              <a:t>婴儿车</a:t>
            </a:r>
            <a:r>
              <a:rPr lang="en-US" altLang="zh-CN" sz="2800" b="1" dirty="0">
                <a:latin typeface="Comic Sans MS" pitchFamily="66" charset="0"/>
              </a:rPr>
              <a:t>). </a:t>
            </a:r>
          </a:p>
        </p:txBody>
      </p:sp>
      <p:sp>
        <p:nvSpPr>
          <p:cNvPr id="22534" name="AutoShape 6"/>
          <p:cNvSpPr>
            <a:spLocks noChangeArrowheads="1"/>
          </p:cNvSpPr>
          <p:nvPr/>
        </p:nvSpPr>
        <p:spPr bwMode="auto">
          <a:xfrm>
            <a:off x="395288" y="2492375"/>
            <a:ext cx="3581400" cy="1981200"/>
          </a:xfrm>
          <a:prstGeom prst="cloudCallout">
            <a:avLst>
              <a:gd name="adj1" fmla="val 63384"/>
              <a:gd name="adj2" fmla="val -176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3200" b="1">
                <a:latin typeface="Comic Sans MS" pitchFamily="66" charset="0"/>
              </a:rPr>
              <a:t>What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</a:rPr>
              <a:t>can</a:t>
            </a:r>
            <a:r>
              <a:rPr lang="en-US" altLang="zh-CN" sz="3200" b="1">
                <a:latin typeface="Comic Sans MS" pitchFamily="66" charset="0"/>
              </a:rPr>
              <a:t> be put inside?</a:t>
            </a:r>
            <a:r>
              <a:rPr lang="en-US" altLang="zh-CN" b="1"/>
              <a:t> 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84213" y="5084763"/>
            <a:ext cx="4554537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Comic Sans MS" pitchFamily="66" charset="0"/>
              </a:rPr>
              <a:t>curious (adj.) </a:t>
            </a:r>
          </a:p>
          <a:p>
            <a:r>
              <a:rPr lang="en-US" altLang="zh-CN" sz="4400" b="1">
                <a:solidFill>
                  <a:srgbClr val="FF0000"/>
                </a:solidFill>
                <a:latin typeface="Comic Sans MS" pitchFamily="66" charset="0"/>
              </a:rPr>
              <a:t>curiously (adv.)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323850" y="115888"/>
            <a:ext cx="5329238" cy="915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/>
              </a:rPr>
              <a:t>get away with 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1125538"/>
            <a:ext cx="91440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Times New Roman" pitchFamily="18" charset="0"/>
              <a:buChar char="♣"/>
            </a:pPr>
            <a:r>
              <a:rPr lang="en-US" altLang="zh-CN" sz="3200" b="1">
                <a:latin typeface="Comic Sans MS" pitchFamily="66" charset="0"/>
                <a:ea typeface="华文新魏" pitchFamily="2" charset="-122"/>
              </a:rPr>
              <a:t>not be </a:t>
            </a:r>
            <a:r>
              <a:rPr lang="en-US" altLang="zh-CN" sz="3200" b="1">
                <a:solidFill>
                  <a:srgbClr val="FF0000"/>
                </a:solidFill>
                <a:latin typeface="Comic Sans MS" pitchFamily="66" charset="0"/>
                <a:ea typeface="华文新魏" pitchFamily="2" charset="-122"/>
              </a:rPr>
              <a:t>punished</a:t>
            </a:r>
            <a:r>
              <a:rPr lang="en-US" altLang="zh-CN" sz="3200" b="1">
                <a:latin typeface="Comic Sans MS" pitchFamily="66" charset="0"/>
                <a:ea typeface="华文新魏" pitchFamily="2" charset="-122"/>
              </a:rPr>
              <a:t> for sth.(</a:t>
            </a:r>
            <a:r>
              <a:rPr lang="zh-CN" altLang="en-US" sz="3200" b="1">
                <a:latin typeface="Comic Sans MS" pitchFamily="66" charset="0"/>
                <a:ea typeface="华文新魏" pitchFamily="2" charset="-122"/>
              </a:rPr>
              <a:t>做了某事</a:t>
            </a:r>
            <a:r>
              <a:rPr lang="en-US" altLang="zh-CN" sz="3200" b="1">
                <a:latin typeface="Comic Sans MS" pitchFamily="66" charset="0"/>
                <a:ea typeface="华文新魏" pitchFamily="2" charset="-122"/>
              </a:rPr>
              <a:t>)</a:t>
            </a:r>
            <a:r>
              <a:rPr lang="zh-CN" altLang="en-US" sz="3200" b="1">
                <a:latin typeface="Comic Sans MS" pitchFamily="66" charset="0"/>
                <a:ea typeface="华文新魏" pitchFamily="2" charset="-122"/>
              </a:rPr>
              <a:t>而不受惩</a:t>
            </a:r>
          </a:p>
          <a:p>
            <a:pPr marL="342900" indent="-342900">
              <a:buFont typeface="Times New Roman" pitchFamily="18" charset="0"/>
              <a:buChar char="♣"/>
            </a:pPr>
            <a:r>
              <a:rPr lang="en-US" altLang="zh-CN" sz="3200" b="1">
                <a:latin typeface="Comic Sans MS" pitchFamily="66" charset="0"/>
                <a:ea typeface="华文新魏" pitchFamily="2" charset="-122"/>
              </a:rPr>
              <a:t>steal sth. and escape with it </a:t>
            </a:r>
            <a:r>
              <a:rPr lang="zh-CN" altLang="en-US" sz="3200" b="1">
                <a:latin typeface="Comic Sans MS" pitchFamily="66" charset="0"/>
                <a:ea typeface="华文新魏" pitchFamily="2" charset="-122"/>
              </a:rPr>
              <a:t>携带</a:t>
            </a:r>
            <a:r>
              <a:rPr lang="en-US" altLang="zh-CN" sz="3200" b="1">
                <a:latin typeface="Comic Sans MS" pitchFamily="66" charset="0"/>
                <a:ea typeface="华文新魏" pitchFamily="2" charset="-122"/>
              </a:rPr>
              <a:t>……</a:t>
            </a:r>
            <a:r>
              <a:rPr lang="zh-CN" altLang="en-US" sz="3200" b="1">
                <a:latin typeface="Comic Sans MS" pitchFamily="66" charset="0"/>
                <a:ea typeface="华文新魏" pitchFamily="2" charset="-122"/>
              </a:rPr>
              <a:t>跑掉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971550" y="4149725"/>
            <a:ext cx="6337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got away with a lot of money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2205038"/>
            <a:ext cx="9540875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1. </a:t>
            </a:r>
            <a:r>
              <a:rPr lang="zh-CN" alt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他们把车毁坏后逃跑了</a:t>
            </a: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They _______________ damaging the car.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2. </a:t>
            </a:r>
            <a:r>
              <a:rPr lang="zh-CN" alt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强盗们抢劫了银行然后携带大量钱款逃跑了</a:t>
            </a: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Thieves robbed the bank and_______________________.</a:t>
            </a:r>
          </a:p>
          <a:p>
            <a:pPr>
              <a:lnSpc>
                <a:spcPct val="90000"/>
              </a:lnSpc>
            </a:pPr>
            <a:endParaRPr lang="en-US" altLang="zh-CN" sz="3200" b="1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3. </a:t>
            </a:r>
            <a:r>
              <a:rPr lang="zh-CN" alt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我不能容忍你们考试作弊而不受惩罚。</a:t>
            </a:r>
          </a:p>
          <a:p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I won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华文新魏" pitchFamily="2" charset="-122"/>
              </a:rPr>
              <a:t>’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t have you 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getting away with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cheating in the exam.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476375" y="2565400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got away with</a:t>
            </a: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3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 build="allAtOnce"/>
      <p:bldP spid="143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476375" y="260350"/>
            <a:ext cx="3389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benefit</a:t>
            </a:r>
          </a:p>
        </p:txBody>
      </p:sp>
      <p:pic>
        <p:nvPicPr>
          <p:cNvPr id="16387" name="Picture 3" descr="ist2_6148437-i-love-healthy-ea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1247775" cy="1158875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50825" y="2636838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It is said that Yoga is of great benefit to human health.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50825" y="3716338"/>
            <a:ext cx="7312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We all benefit from learning.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547813" y="836613"/>
            <a:ext cx="7200900" cy="1160462"/>
            <a:chOff x="975" y="527"/>
            <a:chExt cx="4536" cy="731"/>
          </a:xfrm>
        </p:grpSpPr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975" y="527"/>
              <a:ext cx="4536" cy="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</a:pPr>
              <a:r>
                <a:rPr lang="en-US" altLang="zh-CN" sz="2400" b="1">
                  <a:latin typeface="华文新魏" pitchFamily="2" charset="-122"/>
                  <a:ea typeface="华文新魏" pitchFamily="2" charset="-122"/>
                </a:rPr>
                <a:t>       </a:t>
              </a:r>
              <a:r>
                <a:rPr lang="en-US" altLang="zh-CN" sz="2800" b="1">
                  <a:latin typeface="华文新魏" pitchFamily="2" charset="-122"/>
                  <a:ea typeface="华文新魏" pitchFamily="2" charset="-122"/>
                </a:rPr>
                <a:t>n. </a:t>
              </a:r>
              <a:r>
                <a:rPr lang="zh-CN" altLang="en-US" sz="2800" b="1">
                  <a:latin typeface="华文新魏" pitchFamily="2" charset="-122"/>
                  <a:ea typeface="华文新魏" pitchFamily="2" charset="-122"/>
                </a:rPr>
                <a:t>利益</a:t>
              </a:r>
              <a:r>
                <a:rPr lang="en-US" altLang="zh-CN" sz="2800" b="1">
                  <a:latin typeface="华文新魏" pitchFamily="2" charset="-122"/>
                  <a:ea typeface="华文新魏" pitchFamily="2" charset="-122"/>
                </a:rPr>
                <a:t>; </a:t>
              </a:r>
              <a:r>
                <a:rPr lang="zh-CN" altLang="en-US" sz="2800" b="1">
                  <a:latin typeface="华文新魏" pitchFamily="2" charset="-122"/>
                  <a:ea typeface="华文新魏" pitchFamily="2" charset="-122"/>
                </a:rPr>
                <a:t>好处</a:t>
              </a:r>
            </a:p>
            <a:p>
              <a:pPr marL="342900" indent="-342900">
                <a:spcBef>
                  <a:spcPct val="50000"/>
                </a:spcBef>
              </a:pPr>
              <a:r>
                <a:rPr lang="zh-CN" altLang="en-US" sz="2800" b="1">
                  <a:latin typeface="华文新魏" pitchFamily="2" charset="-122"/>
                  <a:ea typeface="华文新魏" pitchFamily="2" charset="-122"/>
                </a:rPr>
                <a:t>      </a:t>
              </a:r>
              <a:r>
                <a:rPr lang="en-US" altLang="zh-CN" sz="2800" b="1">
                  <a:latin typeface="华文新魏" pitchFamily="2" charset="-122"/>
                  <a:ea typeface="华文新魏" pitchFamily="2" charset="-122"/>
                </a:rPr>
                <a:t>v. </a:t>
              </a:r>
              <a:r>
                <a:rPr lang="zh-CN" altLang="en-US" sz="2800" b="1">
                  <a:latin typeface="华文新魏" pitchFamily="2" charset="-122"/>
                  <a:ea typeface="华文新魏" pitchFamily="2" charset="-122"/>
                </a:rPr>
                <a:t>得益于</a:t>
              </a:r>
              <a:r>
                <a:rPr lang="en-US" altLang="zh-CN" sz="2800" b="1">
                  <a:latin typeface="Arial"/>
                  <a:ea typeface="华文新魏" pitchFamily="2" charset="-122"/>
                </a:rPr>
                <a:t>……</a:t>
              </a:r>
              <a:endParaRPr lang="en-US" altLang="zh-CN" sz="2800" b="1"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16392" name="AutoShape 8"/>
            <p:cNvSpPr>
              <a:spLocks/>
            </p:cNvSpPr>
            <p:nvPr/>
          </p:nvSpPr>
          <p:spPr bwMode="auto">
            <a:xfrm>
              <a:off x="1519" y="618"/>
              <a:ext cx="46" cy="635"/>
            </a:xfrm>
            <a:prstGeom prst="leftBrace">
              <a:avLst>
                <a:gd name="adj1" fmla="val 115036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50825" y="2133600"/>
            <a:ext cx="8893175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据说瑜伽对人体的健康大有好处。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zh-CN" sz="2400" b="1">
                <a:latin typeface="华文新魏" pitchFamily="2" charset="-122"/>
                <a:ea typeface="华文新魏" pitchFamily="2" charset="-122"/>
              </a:rPr>
              <a:t>_______________________________________________________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zh-CN" sz="2400" b="1">
                <a:latin typeface="华文新魏" pitchFamily="2" charset="-122"/>
                <a:ea typeface="华文新魏" pitchFamily="2" charset="-122"/>
              </a:rPr>
              <a:t>2.   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我们都得益于读书。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zh-CN" sz="2400" b="1">
                <a:latin typeface="华文新魏" pitchFamily="2" charset="-122"/>
                <a:ea typeface="华文新魏" pitchFamily="2" charset="-122"/>
              </a:rPr>
              <a:t>_______________________________________________________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258888" y="4221163"/>
            <a:ext cx="3389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3333CC"/>
                </a:solidFill>
                <a:latin typeface="华文新魏" pitchFamily="2" charset="-122"/>
                <a:ea typeface="华文新魏" pitchFamily="2" charset="-122"/>
              </a:rPr>
              <a:t>beneficial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0" y="4149725"/>
            <a:ext cx="3389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adj.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0" y="4797425"/>
            <a:ext cx="8893175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新鲜空气非常有利于身体健康。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Fresh air </a:t>
            </a:r>
            <a:r>
              <a:rPr lang="en-US" altLang="zh-CN" sz="32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is greatly beneficial</a:t>
            </a:r>
            <a:r>
              <a:rPr lang="en-US" altLang="zh-CN" sz="32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 to our health.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zh-CN" sz="32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Fresh air is </a:t>
            </a:r>
            <a:r>
              <a:rPr lang="en-US" altLang="zh-CN" sz="32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of great benefit</a:t>
            </a:r>
            <a:r>
              <a:rPr lang="en-US" altLang="zh-CN" sz="3200" b="1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 to our health.</a:t>
            </a:r>
          </a:p>
          <a:p>
            <a:pPr marL="342900" indent="-342900">
              <a:spcBef>
                <a:spcPct val="50000"/>
              </a:spcBef>
            </a:pPr>
            <a:endParaRPr lang="en-US" altLang="zh-CN" sz="3200" b="1">
              <a:solidFill>
                <a:schemeClr val="hlink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6397" name="Picture 13" descr="20071228163628490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0675" y="0"/>
            <a:ext cx="3743325" cy="2614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6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3" grpId="0"/>
      <p:bldP spid="16394" grpId="0"/>
      <p:bldP spid="163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634262O0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962275" cy="4048125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276600" y="908050"/>
            <a:ext cx="58674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She used to smoke heavily, but now, she managed to _______ _______ smoking which does great harm to her health.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580063" y="1268413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cut</a:t>
            </a:r>
            <a:endParaRPr lang="en-US" altLang="zh-CN" sz="32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7235825" y="1268413"/>
            <a:ext cx="1295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down</a:t>
            </a:r>
            <a:endParaRPr lang="en-US" altLang="zh-CN" sz="32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708400" y="2708275"/>
            <a:ext cx="46529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800">
                <a:latin typeface="Comic Sans MS" pitchFamily="66" charset="0"/>
              </a:rPr>
              <a:t>Cut down </a:t>
            </a:r>
          </a:p>
          <a:p>
            <a:r>
              <a:rPr lang="zh-CN" altLang="en-US" sz="4800">
                <a:latin typeface="Comic Sans MS" pitchFamily="66" charset="0"/>
              </a:rPr>
              <a:t>削减，删节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63513" y="4568825"/>
            <a:ext cx="92519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cut off </a:t>
            </a:r>
            <a: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  <a:t>切断；中断；使死亡；剥夺继承权  </a:t>
            </a:r>
            <a:b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cut in </a:t>
            </a:r>
            <a: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  <a:t>插嘴；超车；插入 </a:t>
            </a:r>
            <a:b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cut up </a:t>
            </a:r>
            <a: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  <a:t>切碎；抨击 </a:t>
            </a:r>
          </a:p>
          <a:p>
            <a:r>
              <a:rPr lang="en-US" altLang="zh-CN" sz="3600" b="1">
                <a:solidFill>
                  <a:srgbClr val="FF0000"/>
                </a:solidFill>
                <a:latin typeface="Comic Sans MS" pitchFamily="66" charset="0"/>
              </a:rPr>
              <a:t>cut out </a:t>
            </a:r>
            <a:r>
              <a:rPr lang="zh-CN" altLang="en-US" sz="3600" b="1">
                <a:solidFill>
                  <a:srgbClr val="FF0000"/>
                </a:solidFill>
                <a:latin typeface="Comic Sans MS" pitchFamily="66" charset="0"/>
              </a:rPr>
              <a:t>切断；删去；停止；关掉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4000" b="1">
                <a:solidFill>
                  <a:srgbClr val="FF0000"/>
                </a:solidFill>
                <a:latin typeface="Comic Sans MS" pitchFamily="66" charset="0"/>
              </a:rPr>
              <a:t>combine A with B</a:t>
            </a:r>
            <a:r>
              <a:rPr lang="en-US" altLang="zh-CN" sz="4000">
                <a:solidFill>
                  <a:srgbClr val="FF0000"/>
                </a:solidFill>
                <a:latin typeface="Comic Sans MS" pitchFamily="66" charset="0"/>
              </a:rPr>
              <a:t>     </a:t>
            </a:r>
            <a:r>
              <a:rPr lang="zh-CN" altLang="en-US" sz="4000">
                <a:solidFill>
                  <a:srgbClr val="FF0000"/>
                </a:solidFill>
                <a:latin typeface="Comic Sans MS" pitchFamily="66" charset="0"/>
              </a:rPr>
              <a:t>使</a:t>
            </a:r>
            <a:r>
              <a:rPr lang="en-US" altLang="zh-CN" sz="400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zh-CN" altLang="en-US" sz="4000">
                <a:solidFill>
                  <a:srgbClr val="FF0000"/>
                </a:solidFill>
                <a:latin typeface="Comic Sans MS" pitchFamily="66" charset="0"/>
              </a:rPr>
              <a:t>与</a:t>
            </a:r>
            <a:r>
              <a:rPr lang="en-US" altLang="zh-CN" sz="4000">
                <a:solidFill>
                  <a:srgbClr val="FF0000"/>
                </a:solidFill>
                <a:latin typeface="Comic Sans MS" pitchFamily="66" charset="0"/>
              </a:rPr>
              <a:t>B</a:t>
            </a:r>
            <a:r>
              <a:rPr lang="zh-CN" altLang="en-US" sz="4000">
                <a:solidFill>
                  <a:srgbClr val="FF0000"/>
                </a:solidFill>
                <a:latin typeface="Comic Sans MS" pitchFamily="66" charset="0"/>
              </a:rPr>
              <a:t>结合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altLang="zh-CN" b="1"/>
              <a:t>We should </a:t>
            </a:r>
            <a:r>
              <a:rPr lang="en-US" altLang="zh-CN" b="1">
                <a:solidFill>
                  <a:srgbClr val="FF0000"/>
                </a:solidFill>
              </a:rPr>
              <a:t>combine</a:t>
            </a:r>
            <a:r>
              <a:rPr lang="en-US" altLang="zh-CN" b="1"/>
              <a:t> book learning </a:t>
            </a:r>
            <a:r>
              <a:rPr lang="en-US" altLang="zh-CN" b="1">
                <a:solidFill>
                  <a:srgbClr val="FF0000"/>
                </a:solidFill>
              </a:rPr>
              <a:t>with</a:t>
            </a:r>
            <a:r>
              <a:rPr lang="en-US" altLang="zh-CN" b="1"/>
              <a:t> social practice.</a:t>
            </a:r>
          </a:p>
          <a:p>
            <a:r>
              <a:rPr lang="zh-CN" altLang="en-US"/>
              <a:t>我们应当将书本知识与社会实践结合起来。</a:t>
            </a:r>
          </a:p>
          <a:p>
            <a:endParaRPr lang="zh-CN" altLang="en-US" b="1"/>
          </a:p>
          <a:p>
            <a:r>
              <a:rPr lang="en-US" altLang="zh-CN" b="1"/>
              <a:t>It is said that the new teaching method </a:t>
            </a:r>
            <a:r>
              <a:rPr lang="en-US" altLang="zh-CN" b="1">
                <a:solidFill>
                  <a:srgbClr val="FF0000"/>
                </a:solidFill>
              </a:rPr>
              <a:t>combine</a:t>
            </a:r>
            <a:r>
              <a:rPr lang="en-US" altLang="zh-CN" b="1"/>
              <a:t>s education</a:t>
            </a:r>
            <a:r>
              <a:rPr lang="en-US" altLang="zh-CN" b="1">
                <a:solidFill>
                  <a:srgbClr val="FF0000"/>
                </a:solidFill>
              </a:rPr>
              <a:t> with </a:t>
            </a:r>
            <a:r>
              <a:rPr lang="en-US" altLang="zh-CN" b="1"/>
              <a:t>pleasure.</a:t>
            </a:r>
          </a:p>
          <a:p>
            <a:r>
              <a:rPr lang="zh-CN" altLang="en-US"/>
              <a:t>据说这种新的教学法寓教于乐。</a:t>
            </a:r>
          </a:p>
          <a:p>
            <a:endParaRPr lang="zh-CN" altLang="en-US" b="1"/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1577</Words>
  <Application>Microsoft Office PowerPoint</Application>
  <PresentationFormat>全屏显示(4:3)</PresentationFormat>
  <Paragraphs>211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Can you guess what they are? </vt:lpstr>
      <vt:lpstr>幻灯片 4</vt:lpstr>
      <vt:lpstr>幻灯片 5</vt:lpstr>
      <vt:lpstr>幻灯片 6</vt:lpstr>
      <vt:lpstr>幻灯片 7</vt:lpstr>
      <vt:lpstr>幻灯片 8</vt:lpstr>
      <vt:lpstr>幻灯片 9</vt:lpstr>
      <vt:lpstr>Ⅱ词语派生</vt:lpstr>
      <vt:lpstr>幻灯片 11</vt:lpstr>
      <vt:lpstr>Ⅱ词语派生</vt:lpstr>
      <vt:lpstr>Ⅱ词语派生</vt:lpstr>
      <vt:lpstr>幻灯片 14</vt:lpstr>
      <vt:lpstr>幻灯片 15</vt:lpstr>
      <vt:lpstr>1.diet [‘daɪət]    vi. 节食 be/go on a diet 节食, 控制饮食  </vt:lpstr>
      <vt:lpstr>幻灯片 17</vt:lpstr>
      <vt:lpstr>幻灯片 18</vt:lpstr>
      <vt:lpstr>curiosity [kjʊərɪ‘ɒsɪtɪ] n.好奇心</vt:lpstr>
      <vt:lpstr>幻灯片 20</vt:lpstr>
      <vt:lpstr>幻灯片 21</vt:lpstr>
      <vt:lpstr>幻灯片 22</vt:lpstr>
      <vt:lpstr>combine A with B     使A与B结合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Hyuehae</dc:creator>
  <cp:lastModifiedBy>xbany</cp:lastModifiedBy>
  <cp:revision>116</cp:revision>
  <dcterms:created xsi:type="dcterms:W3CDTF">2014-03-11T00:46:35Z</dcterms:created>
  <dcterms:modified xsi:type="dcterms:W3CDTF">2019-03-10T08:50:15Z</dcterms:modified>
</cp:coreProperties>
</file>