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png" ContentType="image/png"/>
  <Default Extension="gif" ContentType="image/gif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16.9.0.0-->
<p:presentation xmlns:r="http://schemas.openxmlformats.org/officeDocument/2006/relationships" xmlns:a="http://schemas.openxmlformats.org/drawingml/2006/main" xmlns:p="http://schemas.openxmlformats.org/presentationml/2006/main" saveSubsetFonts="1">
  <p:sldMasterIdLst>
    <p:sldMasterId id="2147483659" r:id="rId1"/>
  </p:sldMasterIdLst>
  <p:notesMasterIdLst>
    <p:notesMasterId r:id="rId2"/>
  </p:notesMasterIdLst>
  <p:sldIdLst>
    <p:sldId id="350" r:id="rId3"/>
    <p:sldId id="309" r:id="rId4"/>
    <p:sldId id="311" r:id="rId5"/>
    <p:sldId id="312" r:id="rId6"/>
    <p:sldId id="349" r:id="rId7"/>
    <p:sldId id="314" r:id="rId8"/>
    <p:sldId id="315" r:id="rId9"/>
    <p:sldId id="316" r:id="rId10"/>
    <p:sldId id="317" r:id="rId11"/>
    <p:sldId id="318" r:id="rId12"/>
    <p:sldId id="319" r:id="rId13"/>
    <p:sldId id="320" r:id="rId14"/>
    <p:sldId id="321" r:id="rId15"/>
    <p:sldId id="322" r:id="rId16"/>
    <p:sldId id="345" r:id="rId17"/>
    <p:sldId id="346" r:id="rId18"/>
    <p:sldId id="323" r:id="rId19"/>
    <p:sldId id="327" r:id="rId20"/>
    <p:sldId id="339" r:id="rId21"/>
    <p:sldId id="328" r:id="rId22"/>
    <p:sldId id="340" r:id="rId23"/>
    <p:sldId id="330" r:id="rId24"/>
    <p:sldId id="332" r:id="rId25"/>
    <p:sldId id="333" r:id="rId26"/>
    <p:sldId id="334" r:id="rId27"/>
    <p:sldId id="343" r:id="rId28"/>
    <p:sldId id="344" r:id="rId29"/>
    <p:sldId id="348" r:id="rId30"/>
  </p:sldIdLst>
  <p:sldSz cx="9144000" cy="6858000" type="screen4x3"/>
  <p:notesSz cx="6858000" cy="9144000"/>
  <p:custDataLst>
    <p:tags r:id="rId31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3200" kern="1200">
        <a:solidFill>
          <a:schemeClr val="tx1"/>
        </a:solidFill>
        <a:latin typeface="Arial"/>
        <a:ea typeface="宋体" charset="-122"/>
        <a:cs typeface="+mn-cs"/>
      </a:defRPr>
    </a:lvl5pPr>
    <a:lvl6pPr marL="2286000" algn="l" defTabSz="914400" rtl="0" eaLnBrk="1" latinLnBrk="0" hangingPunct="1">
      <a:defRPr sz="3200" kern="1200">
        <a:solidFill>
          <a:schemeClr val="tx1"/>
        </a:solidFill>
        <a:latin typeface="Arial"/>
        <a:ea typeface="宋体" charset="-122"/>
        <a:cs typeface="+mn-cs"/>
      </a:defRPr>
    </a:lvl6pPr>
    <a:lvl7pPr marL="2743200" algn="l" defTabSz="914400" rtl="0" eaLnBrk="1" latinLnBrk="0" hangingPunct="1">
      <a:defRPr sz="3200" kern="1200">
        <a:solidFill>
          <a:schemeClr val="tx1"/>
        </a:solidFill>
        <a:latin typeface="Arial"/>
        <a:ea typeface="宋体" charset="-122"/>
        <a:cs typeface="+mn-cs"/>
      </a:defRPr>
    </a:lvl7pPr>
    <a:lvl8pPr marL="3200400" algn="l" defTabSz="914400" rtl="0" eaLnBrk="1" latinLnBrk="0" hangingPunct="1">
      <a:defRPr sz="3200" kern="1200">
        <a:solidFill>
          <a:schemeClr val="tx1"/>
        </a:solidFill>
        <a:latin typeface="Arial"/>
        <a:ea typeface="宋体" charset="-122"/>
        <a:cs typeface="+mn-cs"/>
      </a:defRPr>
    </a:lvl8pPr>
    <a:lvl9pPr marL="3657600" algn="l" defTabSz="914400" rtl="0" eaLnBrk="1" latinLnBrk="0" hangingPunct="1">
      <a:defRPr sz="3200" kern="1200">
        <a:solidFill>
          <a:schemeClr val="tx1"/>
        </a:solidFill>
        <a:latin typeface="Arial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33CC"/>
    <a:srgbClr val="0066FF"/>
    <a:srgbClr val="0000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91" autoAdjust="0"/>
    <p:restoredTop sz="94641" autoAdjust="0"/>
  </p:normalViewPr>
  <p:slideViewPr>
    <p:cSldViewPr>
      <p:cViewPr varScale="1">
        <p:scale>
          <a:sx n="100" d="100"/>
          <a:sy n="100" d="100"/>
        </p:scale>
        <p:origin x="-30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402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78" d="100"/>
          <a:sy n="78" d="100"/>
        </p:scale>
        <p:origin x="-3246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slide" Target="slides/slide13.xml" /><Relationship Id="rId16" Type="http://schemas.openxmlformats.org/officeDocument/2006/relationships/slide" Target="slides/slide14.xml" /><Relationship Id="rId17" Type="http://schemas.openxmlformats.org/officeDocument/2006/relationships/slide" Target="slides/slide15.xml" /><Relationship Id="rId18" Type="http://schemas.openxmlformats.org/officeDocument/2006/relationships/slide" Target="slides/slide16.xml" /><Relationship Id="rId19" Type="http://schemas.openxmlformats.org/officeDocument/2006/relationships/slide" Target="slides/slide17.xml" /><Relationship Id="rId2" Type="http://schemas.openxmlformats.org/officeDocument/2006/relationships/notesMaster" Target="notesMasters/notesMaster1.xml" /><Relationship Id="rId20" Type="http://schemas.openxmlformats.org/officeDocument/2006/relationships/slide" Target="slides/slide18.xml" /><Relationship Id="rId21" Type="http://schemas.openxmlformats.org/officeDocument/2006/relationships/slide" Target="slides/slide19.xml" /><Relationship Id="rId22" Type="http://schemas.openxmlformats.org/officeDocument/2006/relationships/slide" Target="slides/slide20.xml" /><Relationship Id="rId23" Type="http://schemas.openxmlformats.org/officeDocument/2006/relationships/slide" Target="slides/slide21.xml" /><Relationship Id="rId24" Type="http://schemas.openxmlformats.org/officeDocument/2006/relationships/slide" Target="slides/slide22.xml" /><Relationship Id="rId25" Type="http://schemas.openxmlformats.org/officeDocument/2006/relationships/slide" Target="slides/slide23.xml" /><Relationship Id="rId26" Type="http://schemas.openxmlformats.org/officeDocument/2006/relationships/slide" Target="slides/slide24.xml" /><Relationship Id="rId27" Type="http://schemas.openxmlformats.org/officeDocument/2006/relationships/slide" Target="slides/slide25.xml" /><Relationship Id="rId28" Type="http://schemas.openxmlformats.org/officeDocument/2006/relationships/slide" Target="slides/slide26.xml" /><Relationship Id="rId29" Type="http://schemas.openxmlformats.org/officeDocument/2006/relationships/slide" Target="slides/slide27.xml" /><Relationship Id="rId3" Type="http://schemas.openxmlformats.org/officeDocument/2006/relationships/slide" Target="slides/slide1.xml" /><Relationship Id="rId30" Type="http://schemas.openxmlformats.org/officeDocument/2006/relationships/slide" Target="slides/slide28.xml" /><Relationship Id="rId31" Type="http://schemas.openxmlformats.org/officeDocument/2006/relationships/tags" Target="tags/tag1.xml" /><Relationship Id="rId32" Type="http://schemas.openxmlformats.org/officeDocument/2006/relationships/presProps" Target="presProps.xml" /><Relationship Id="rId33" Type="http://schemas.openxmlformats.org/officeDocument/2006/relationships/viewProps" Target="viewProps.xml" /><Relationship Id="rId34" Type="http://schemas.openxmlformats.org/officeDocument/2006/relationships/theme" Target="theme/theme1.xml" /><Relationship Id="rId35" Type="http://schemas.openxmlformats.org/officeDocument/2006/relationships/tableStyles" Target="tableStyles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2F79779A-7BE0-43B4-846A-A7A5EBB5C153}" type="datetimeFigureOut">
              <a:rPr lang="zh-CN" altLang="en-US"/>
              <a:pPr>
                <a:defRPr/>
              </a:pPr>
              <a:t>2016/5/24</a:t>
            </a:fld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  <a:endParaRPr lang="zh-CN" altLang="en-US" noProof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ct val="0"/>
              </a:spcBef>
              <a:spcAft>
                <a:spcPct val="0"/>
              </a:spcAft>
              <a:defRPr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5106C55E-87BE-4DCB-B06C-C93B8E25C911}" type="slidenum">
              <a:rPr lang="zh-CN" altLang="en-US"/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368725253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6.xml" /><Relationship Id="rId2" Type="http://schemas.openxmlformats.org/officeDocument/2006/relationships/notesMaster" Target="../notesMasters/notesMaster1.xml" /></Relationships>
</file>

<file path=ppt/notesSlides/_rels/notesSlide2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8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06C55E-87BE-4DCB-B06C-C93B8E25C911}" type="slidenum">
              <a:rPr lang="zh-CN" altLang="en-US" smtClean="0"/>
              <a:pPr>
                <a:defRPr/>
              </a:pPr>
              <a:t>26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</a:ln>
        </p:spPr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zh-CN" altLang="en-US" smtClean="0"/>
          </a:p>
        </p:txBody>
      </p:sp>
      <p:sp>
        <p:nvSpPr>
          <p:cNvPr id="32771" name="灯片编号占位符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miter lim="800000"/>
          </a:ln>
        </p:spPr>
        <p:txBody>
          <a:bodyPr anchor="b"/>
          <a:lstStyle/>
          <a:p>
            <a:pPr algn="r">
              <a:defRPr/>
            </a:pPr>
            <a:fld id="{1C8C0BF4-44A0-439B-AAFA-5AC16CA29CF5}" type="slidenum">
              <a:rPr lang="zh-CN" altLang="en-US" sz="1200">
                <a:latin typeface="+mn-lt"/>
                <a:ea typeface="+mn-ea"/>
              </a:rPr>
              <a:pPr algn="r">
                <a:defRPr/>
              </a:pPr>
              <a:t>28</a:t>
            </a:fld>
            <a:endParaRPr lang="en-US" altLang="zh-CN" sz="1200">
              <a:latin typeface="+mn-lt"/>
              <a:ea typeface="+mn-ea"/>
            </a:endParaRPr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xAndTwoObj">
  <p:cSld name="标题，文本与两项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859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内容占位符 4"/>
          <p:cNvSpPr>
            <a:spLocks noGrp="1"/>
          </p:cNvSpPr>
          <p:nvPr>
            <p:ph sz="quarter" idx="3"/>
          </p:nvPr>
        </p:nvSpPr>
        <p:spPr>
          <a:xfrm>
            <a:off x="4648200" y="3938588"/>
            <a:ext cx="4038600" cy="218757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日期占位符 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7" name="页脚占位符 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8" name="灯片编号占位符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fld id="{4891E033-95CA-4217-ACCF-8969698D1441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985682313"/>
      </p:ext>
    </p:extLst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>
  <p:cSld name="1_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slideLayout" Target="../slideLayouts/slideLayout2.xml" /><Relationship Id="rId3" Type="http://schemas.openxmlformats.org/officeDocument/2006/relationships/image" Target="../media/image1.jpeg" /><Relationship Id="rId4" Type="http://schemas.openxmlformats.org/officeDocument/2006/relationships/theme" Target="../theme/theme1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blipFill dpi="0" rotWithShape="0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5" hidden="1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3" name="页脚占位符 6" hidden="1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>
              <a:solidFill>
                <a:prstClr val="black"/>
              </a:solidFill>
            </a:endParaRPr>
          </a:p>
        </p:txBody>
      </p:sp>
      <p:sp>
        <p:nvSpPr>
          <p:cNvPr id="4" name="灯片编号占位符 7" hidden="1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/>
          <a:lstStyle>
            <a:lvl1pPr fontAlgn="auto">
              <a:spcBef>
                <a:spcPct val="0"/>
              </a:spcBef>
              <a:spcAft>
                <a:spcPct val="0"/>
              </a:spcAft>
              <a:defRPr sz="1800">
                <a:latin typeface="+mn-lt"/>
                <a:ea typeface="+mn-ea"/>
              </a:defRPr>
            </a:lvl1pPr>
          </a:lstStyle>
          <a:p>
            <a:pPr>
              <a:defRPr/>
            </a:pPr>
            <a:fld id="{BB64EF86-E6DA-4943-9A7D-9D68FD48B710}" type="slidenum">
              <a:rPr lang="en-US" altLang="zh-CN">
                <a:solidFill>
                  <a:prstClr val="black"/>
                </a:solidFill>
              </a:rPr>
              <a:pPr>
                <a:defRPr/>
              </a:pPr>
              <a:t>‹#›</a:t>
            </a:fld>
          </a:p>
        </p:txBody>
      </p:sp>
    </p:spTree>
    <p:extLst>
      <p:ext uri="{BB962C8B-B14F-4D97-AF65-F5344CB8AC3E}">
        <p14:creationId xmlns:p14="http://schemas.microsoft.com/office/powerpoint/2010/main" xmlns="" val="3136185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2" r:id="rId2"/>
  </p:sldLayoutIdLst>
  <p:transition/>
  <p:timing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slide" Target="slide9.xml" TargetMode="Internal" /><Relationship Id="rId3" Type="http://schemas.openxmlformats.org/officeDocument/2006/relationships/slide" Target="slide3.xml" TargetMode="Internal" /><Relationship Id="rId4" Type="http://schemas.openxmlformats.org/officeDocument/2006/relationships/slide" Target="slide23.xml" TargetMode="Interna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.jpeg" /><Relationship Id="rId3" Type="http://schemas.openxmlformats.org/officeDocument/2006/relationships/image" Target="../media/image4.jpeg" /><Relationship Id="rId4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7.jpeg" /><Relationship Id="rId3" Type="http://schemas.openxmlformats.org/officeDocument/2006/relationships/image" Target="../media/image8.jpeg" /><Relationship Id="rId4" Type="http://schemas.openxmlformats.org/officeDocument/2006/relationships/image" Target="../media/image9.jpeg" /><Relationship Id="rId5" Type="http://schemas.openxmlformats.org/officeDocument/2006/relationships/image" Target="../media/image10.jpeg" /><Relationship Id="rId6" Type="http://schemas.openxmlformats.org/officeDocument/2006/relationships/image" Target="../media/image11.jpeg" /><Relationship Id="rId7" Type="http://schemas.openxmlformats.org/officeDocument/2006/relationships/image" Target="../media/image12.jpe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3.jpeg" /><Relationship Id="rId3" Type="http://schemas.openxmlformats.org/officeDocument/2006/relationships/image" Target="../media/image14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5.pn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6.jpeg" /><Relationship Id="rId3" Type="http://schemas.openxmlformats.org/officeDocument/2006/relationships/image" Target="../media/image17.jpeg" /><Relationship Id="rId4" Type="http://schemas.openxmlformats.org/officeDocument/2006/relationships/image" Target="../media/image18.jpeg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9.jpeg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17.jpeg" /><Relationship Id="rId3" Type="http://schemas.openxmlformats.org/officeDocument/2006/relationships/image" Target="../media/image19.jpeg" /><Relationship Id="rId4" Type="http://schemas.openxmlformats.org/officeDocument/2006/relationships/image" Target="../media/image13.jpeg" /><Relationship Id="rId5" Type="http://schemas.openxmlformats.org/officeDocument/2006/relationships/image" Target="../media/image20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Relationship Id="rId3" Type="http://schemas.openxmlformats.org/officeDocument/2006/relationships/image" Target="../media/image13.jpe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1.png" /><Relationship Id="rId3" Type="http://schemas.openxmlformats.org/officeDocument/2006/relationships/image" Target="../media/image13.jpe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2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3.pn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4.gif" /><Relationship Id="rId3" Type="http://schemas.openxmlformats.org/officeDocument/2006/relationships/image" Target="../media/image25.jpeg" /><Relationship Id="rId4" Type="http://schemas.openxmlformats.org/officeDocument/2006/relationships/image" Target="../media/image26.gif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7.jpeg" /><Relationship Id="rId3" Type="http://schemas.openxmlformats.org/officeDocument/2006/relationships/image" Target="../media/image28.jpe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29.jpeg" /><Relationship Id="rId3" Type="http://schemas.openxmlformats.org/officeDocument/2006/relationships/image" Target="../media/image30.jpeg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image" Target="../media/image31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2" Type="http://schemas.openxmlformats.org/officeDocument/2006/relationships/notesSlide" Target="../notesSlides/notesSlide1.xm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2.xml" /><Relationship Id="rId3" Type="http://schemas.openxmlformats.org/officeDocument/2006/relationships/image" Target="../media/image32.jpe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53250" name="Text Box 3"/>
          <p:cNvSpPr txBox="1">
            <a:spLocks noChangeArrowheads="1"/>
          </p:cNvSpPr>
          <p:nvPr/>
        </p:nvSpPr>
        <p:spPr bwMode="auto">
          <a:xfrm>
            <a:off x="642910" y="467005"/>
            <a:ext cx="5256212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八年级物理</a:t>
            </a:r>
            <a:r>
              <a:rPr lang="en-US" altLang="zh-CN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·</a:t>
            </a:r>
            <a:r>
              <a:rPr lang="zh-CN" altLang="en-US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上    新课标</a:t>
            </a:r>
            <a:r>
              <a:rPr lang="en-US" altLang="zh-CN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[</a:t>
            </a:r>
            <a:r>
              <a:rPr lang="zh-CN" altLang="en-US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人</a:t>
            </a:r>
            <a:r>
              <a:rPr lang="en-US" altLang="zh-CN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2400" b="1" smtClean="0">
                <a:solidFill>
                  <a:srgbClr val="CC0000"/>
                </a:solidFill>
                <a:latin typeface="楷体" pitchFamily="49" charset="-122"/>
                <a:ea typeface="楷体" pitchFamily="49" charset="-122"/>
              </a:rPr>
              <a:t>   </a:t>
            </a:r>
            <a:endParaRPr lang="zh-CN" altLang="en-US" sz="2400" b="1">
              <a:solidFill>
                <a:srgbClr val="CC0000"/>
              </a:solidFill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" name="Group 4"/>
          <p:cNvGrpSpPr/>
          <p:nvPr/>
        </p:nvGrpSpPr>
        <p:grpSpPr>
          <a:xfrm>
            <a:off x="1882796" y="5062556"/>
            <a:ext cx="2016125" cy="1009650"/>
            <a:chOff x="340" y="3022"/>
            <a:chExt cx="1270" cy="636"/>
          </a:xfrm>
        </p:grpSpPr>
        <p:sp>
          <p:nvSpPr>
            <p:cNvPr id="53252" name="Oval 5">
              <a:hlinkClick r:id="rId2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340" y="3022"/>
              <a:ext cx="1224" cy="636"/>
            </a:xfrm>
            <a:prstGeom prst="ellipse">
              <a:avLst/>
            </a:prstGeom>
            <a:gradFill rotWithShape="1">
              <a:gsLst>
                <a:gs pos="0">
                  <a:srgbClr val="D3E11F"/>
                </a:gs>
                <a:gs pos="100000">
                  <a:srgbClr val="DEEC22"/>
                </a:gs>
              </a:gsLst>
              <a:path path="rect">
                <a:fillToRect r="100000" b="100000"/>
              </a:path>
            </a:gradFill>
            <a:ln w="9525" algn="ctr">
              <a:solidFill>
                <a:schemeClr val="hlink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3" name="Rectangle 6">
              <a:hlinkClick r:id="rId3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340" y="3149"/>
              <a:ext cx="1270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800">
                  <a:latin typeface="宋体" pitchFamily="2" charset="-122"/>
                </a:rPr>
                <a:t> </a:t>
              </a:r>
              <a:r>
                <a:rPr lang="zh-CN" altLang="en-US" sz="2800" b="1">
                  <a:solidFill>
                    <a:srgbClr val="CC0000"/>
                  </a:solidFill>
                  <a:latin typeface="宋体" pitchFamily="2" charset="-122"/>
                </a:rPr>
                <a:t>学习新知</a:t>
              </a:r>
            </a:p>
          </p:txBody>
        </p:sp>
      </p:grpSp>
      <p:grpSp>
        <p:nvGrpSpPr>
          <p:cNvPr id="3" name="Group 7"/>
          <p:cNvGrpSpPr/>
          <p:nvPr/>
        </p:nvGrpSpPr>
        <p:grpSpPr>
          <a:xfrm>
            <a:off x="5411809" y="4991118"/>
            <a:ext cx="2160587" cy="1009650"/>
            <a:chOff x="2018" y="2976"/>
            <a:chExt cx="1361" cy="636"/>
          </a:xfrm>
        </p:grpSpPr>
        <p:sp>
          <p:nvSpPr>
            <p:cNvPr id="53255" name="Oval 8"/>
            <p:cNvSpPr>
              <a:spLocks noChangeArrowheads="1"/>
            </p:cNvSpPr>
            <p:nvPr/>
          </p:nvSpPr>
          <p:spPr bwMode="auto">
            <a:xfrm>
              <a:off x="2018" y="2976"/>
              <a:ext cx="1224" cy="636"/>
            </a:xfrm>
            <a:prstGeom prst="ellipse">
              <a:avLst/>
            </a:prstGeom>
            <a:gradFill rotWithShape="1">
              <a:gsLst>
                <a:gs pos="0">
                  <a:srgbClr val="D3E11F"/>
                </a:gs>
                <a:gs pos="100000">
                  <a:srgbClr val="DEEC22"/>
                </a:gs>
              </a:gsLst>
              <a:path path="rect">
                <a:fillToRect r="100000" b="100000"/>
              </a:path>
            </a:gradFill>
            <a:ln w="9525" algn="ctr">
              <a:solidFill>
                <a:schemeClr val="hlink"/>
              </a:solidFill>
              <a:rou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53256" name="Rectangle 9">
              <a:hlinkClick r:id="rId4" action="ppaction://hlinksldjump"/>
            </p:cNvPr>
            <p:cNvSpPr>
              <a:spLocks noChangeArrowheads="1"/>
            </p:cNvSpPr>
            <p:nvPr/>
          </p:nvSpPr>
          <p:spPr bwMode="auto">
            <a:xfrm>
              <a:off x="2109" y="3113"/>
              <a:ext cx="1270" cy="32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zh-CN" altLang="en-US" sz="2800" b="1">
                  <a:solidFill>
                    <a:srgbClr val="CC0000"/>
                  </a:solidFill>
                  <a:latin typeface="宋体" pitchFamily="2" charset="-122"/>
                </a:rPr>
                <a:t>检测反馈</a:t>
              </a:r>
            </a:p>
          </p:txBody>
        </p:sp>
      </p:grpSp>
      <p:sp>
        <p:nvSpPr>
          <p:cNvPr id="53257" name="Rectangle 9"/>
          <p:cNvSpPr>
            <a:spLocks noChangeArrowheads="1"/>
          </p:cNvSpPr>
          <p:nvPr/>
        </p:nvSpPr>
        <p:spPr bwMode="auto">
          <a:xfrm>
            <a:off x="1428728" y="3000372"/>
            <a:ext cx="6143668" cy="871392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4000" smtClean="0">
                <a:latin typeface="黑体" pitchFamily="2" charset="-122"/>
                <a:ea typeface="黑体" pitchFamily="2" charset="-122"/>
              </a:rPr>
              <a:t>第</a:t>
            </a:r>
            <a:r>
              <a:rPr lang="en-US" altLang="zh-CN" sz="4000" smtClean="0">
                <a:latin typeface="黑体" pitchFamily="2" charset="-122"/>
                <a:ea typeface="黑体" pitchFamily="2" charset="-122"/>
              </a:rPr>
              <a:t>1</a:t>
            </a:r>
            <a:r>
              <a:rPr lang="zh-CN" altLang="en-US" sz="4000" smtClean="0">
                <a:latin typeface="黑体" pitchFamily="2" charset="-122"/>
                <a:ea typeface="黑体" pitchFamily="2" charset="-122"/>
              </a:rPr>
              <a:t>节  长度和时间的测量</a:t>
            </a:r>
            <a:endParaRPr lang="zh-CN" altLang="en-US" sz="4000">
              <a:latin typeface="黑体" pitchFamily="2" charset="-122"/>
              <a:ea typeface="黑体" pitchFamily="2" charset="-122"/>
            </a:endParaRPr>
          </a:p>
        </p:txBody>
      </p:sp>
      <p:sp>
        <p:nvSpPr>
          <p:cNvPr id="53258" name="Rectangle 10"/>
          <p:cNvSpPr>
            <a:spLocks noChangeArrowheads="1"/>
          </p:cNvSpPr>
          <p:nvPr/>
        </p:nvSpPr>
        <p:spPr bwMode="auto">
          <a:xfrm>
            <a:off x="2265365" y="1635381"/>
            <a:ext cx="4164023" cy="793487"/>
          </a:xfrm>
          <a:prstGeom prst="rect">
            <a:avLst/>
          </a:prstGeom>
          <a:noFill/>
          <a:ln w="9525">
            <a:noFill/>
            <a:miter lim="800000"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3600" smtClean="0">
                <a:solidFill>
                  <a:srgbClr val="000000"/>
                </a:solidFill>
                <a:latin typeface="黑体" pitchFamily="2" charset="-122"/>
                <a:ea typeface="黑体" pitchFamily="2" charset="-122"/>
              </a:rPr>
              <a:t>第一章  机械运动</a:t>
            </a:r>
          </a:p>
        </p:txBody>
      </p:sp>
    </p:spTree>
  </p:cSld>
  <p:clrMapOvr>
    <a:masterClrMapping/>
  </p:clrMapOvr>
  <p:transition>
    <p:fade/>
  </p:transition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矩形 3"/>
          <p:cNvSpPr/>
          <p:nvPr/>
        </p:nvSpPr>
        <p:spPr>
          <a:xfrm>
            <a:off x="683568" y="1052736"/>
            <a:ext cx="7632848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   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用眼观察甲、乙、丙三幅图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在图甲中帽檐直径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AB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、帽子高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CD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哪个较长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?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在图乙中上下两根线段一样长吗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?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在图丙中中心的两个圆面积一样大吗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?</a:t>
            </a:r>
            <a:endParaRPr lang="zh-CN" altLang="zh-CN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043608" y="188640"/>
            <a:ext cx="183255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观察思考</a:t>
            </a:r>
            <a:endParaRPr lang="zh-CN" altLang="en-US">
              <a:solidFill>
                <a:srgbClr val="FF0000"/>
              </a:solidFill>
            </a:endParaRPr>
          </a:p>
        </p:txBody>
      </p:sp>
      <p:pic>
        <p:nvPicPr>
          <p:cNvPr id="7" name="bb2.jpg" descr="id:2147491604;FounderCES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331640" y="3356992"/>
            <a:ext cx="6624736" cy="2520280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 flipH="1">
            <a:off x="1979712" y="3717032"/>
            <a:ext cx="0" cy="864096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004887609"/>
      </p:ext>
    </p:extLst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/>
        </p:nvSpPr>
        <p:spPr>
          <a:xfrm>
            <a:off x="827584" y="1340768"/>
            <a:ext cx="5142230" cy="944880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1960年,国际上通过一套统一的</a:t>
            </a:r>
          </a:p>
          <a:p>
            <a:pPr>
              <a:defRPr/>
            </a:pP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测量标准,叫国际单位制.</a:t>
            </a:r>
            <a:endParaRPr lang="zh-CN" altLang="en-US" sz="2800" noProof="1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17413" name="Text Box 46"/>
          <p:cNvSpPr txBox="1">
            <a:spLocks noChangeArrowheads="1"/>
          </p:cNvSpPr>
          <p:nvPr/>
        </p:nvSpPr>
        <p:spPr bwMode="auto">
          <a:xfrm>
            <a:off x="755576" y="2204864"/>
            <a:ext cx="5781675" cy="5191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（</a:t>
            </a:r>
            <a:r>
              <a:rPr lang="en-US" altLang="zh-CN" sz="2800" b="1">
                <a:solidFill>
                  <a:prstClr val="black"/>
                </a:solidFill>
              </a:rPr>
              <a:t>1</a:t>
            </a:r>
            <a:r>
              <a:rPr lang="zh-CN" altLang="en-US" sz="2800" b="1">
                <a:solidFill>
                  <a:prstClr val="black"/>
                </a:solidFill>
              </a:rPr>
              <a:t>）长度的国际单位是</a:t>
            </a:r>
            <a:r>
              <a:rPr lang="zh-CN" altLang="en-US" sz="2800" b="1">
                <a:solidFill>
                  <a:srgbClr val="FF3300"/>
                </a:solidFill>
              </a:rPr>
              <a:t>米</a:t>
            </a:r>
            <a:r>
              <a:rPr lang="zh-CN" altLang="en-US" sz="2800" b="1">
                <a:solidFill>
                  <a:prstClr val="black"/>
                </a:solidFill>
              </a:rPr>
              <a:t>，符号</a:t>
            </a:r>
            <a:r>
              <a:rPr lang="en-US" altLang="zh-CN" sz="2800" b="1">
                <a:solidFill>
                  <a:srgbClr val="FF3300"/>
                </a:solidFill>
              </a:rPr>
              <a:t>m</a:t>
            </a:r>
            <a:r>
              <a:rPr lang="en-US" altLang="zh-CN" sz="2800" b="1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17414" name="Text Box 47"/>
          <p:cNvSpPr txBox="1">
            <a:spLocks noChangeArrowheads="1"/>
          </p:cNvSpPr>
          <p:nvPr/>
        </p:nvSpPr>
        <p:spPr bwMode="auto">
          <a:xfrm>
            <a:off x="971600" y="3573016"/>
            <a:ext cx="5421312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（</a:t>
            </a:r>
            <a:r>
              <a:rPr lang="en-US" altLang="zh-CN" sz="2800" b="1">
                <a:solidFill>
                  <a:prstClr val="black"/>
                </a:solidFill>
              </a:rPr>
              <a:t>2</a:t>
            </a:r>
            <a:r>
              <a:rPr lang="zh-CN" altLang="en-US" sz="2800" b="1">
                <a:solidFill>
                  <a:prstClr val="black"/>
                </a:solidFill>
              </a:rPr>
              <a:t>）</a:t>
            </a:r>
            <a:r>
              <a:rPr lang="zh-CN" altLang="en-US" sz="2800" b="1" smtClean="0">
                <a:solidFill>
                  <a:prstClr val="black"/>
                </a:solidFill>
              </a:rPr>
              <a:t>其他常见</a:t>
            </a:r>
            <a:r>
              <a:rPr lang="zh-CN" altLang="en-US" sz="2800" b="1">
                <a:solidFill>
                  <a:prstClr val="black"/>
                </a:solidFill>
              </a:rPr>
              <a:t>的长度单位及符号</a:t>
            </a:r>
          </a:p>
        </p:txBody>
      </p:sp>
      <p:sp>
        <p:nvSpPr>
          <p:cNvPr id="17416" name="文本框 23"/>
          <p:cNvSpPr txBox="1">
            <a:spLocks noChangeArrowheads="1"/>
          </p:cNvSpPr>
          <p:nvPr/>
        </p:nvSpPr>
        <p:spPr bwMode="auto">
          <a:xfrm>
            <a:off x="4793208" y="5403375"/>
            <a:ext cx="66992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nm</a:t>
            </a:r>
          </a:p>
        </p:txBody>
      </p:sp>
      <p:sp>
        <p:nvSpPr>
          <p:cNvPr id="17417" name="文本框 24"/>
          <p:cNvSpPr txBox="1">
            <a:spLocks noChangeArrowheads="1"/>
          </p:cNvSpPr>
          <p:nvPr/>
        </p:nvSpPr>
        <p:spPr bwMode="auto">
          <a:xfrm>
            <a:off x="4588421" y="4750912"/>
            <a:ext cx="95091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Arial" charset="0"/>
              </a:rPr>
              <a:t> mm</a:t>
            </a:r>
            <a:r>
              <a:rPr lang="en-US" altLang="zh-CN" b="1">
                <a:solidFill>
                  <a:srgbClr val="0000FF"/>
                </a:solidFill>
                <a:latin typeface="宋体" charset="-122"/>
                <a:sym typeface="Arial" charset="0"/>
              </a:rPr>
              <a:t> </a:t>
            </a:r>
            <a:endParaRPr lang="en-US" altLang="zh-CN" b="1">
              <a:solidFill>
                <a:srgbClr val="FF0000"/>
              </a:solidFill>
              <a:latin typeface="宋体" charset="-122"/>
            </a:endParaRPr>
          </a:p>
        </p:txBody>
      </p:sp>
      <p:sp>
        <p:nvSpPr>
          <p:cNvPr id="17422" name="文本框 46"/>
          <p:cNvSpPr txBox="1">
            <a:spLocks noChangeArrowheads="1"/>
          </p:cNvSpPr>
          <p:nvPr/>
        </p:nvSpPr>
        <p:spPr bwMode="auto">
          <a:xfrm>
            <a:off x="3937546" y="4246087"/>
            <a:ext cx="996950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分米</a:t>
            </a:r>
          </a:p>
        </p:txBody>
      </p:sp>
      <p:sp>
        <p:nvSpPr>
          <p:cNvPr id="17423" name="文本框 47"/>
          <p:cNvSpPr txBox="1">
            <a:spLocks noChangeArrowheads="1"/>
          </p:cNvSpPr>
          <p:nvPr/>
        </p:nvSpPr>
        <p:spPr bwMode="auto">
          <a:xfrm>
            <a:off x="3939133" y="4750912"/>
            <a:ext cx="995363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毫米</a:t>
            </a:r>
          </a:p>
        </p:txBody>
      </p:sp>
      <p:sp>
        <p:nvSpPr>
          <p:cNvPr id="17424" name="文本框 48"/>
          <p:cNvSpPr txBox="1">
            <a:spLocks noChangeArrowheads="1"/>
          </p:cNvSpPr>
          <p:nvPr/>
        </p:nvSpPr>
        <p:spPr bwMode="auto">
          <a:xfrm>
            <a:off x="3939133" y="5403375"/>
            <a:ext cx="995363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纳米</a:t>
            </a:r>
          </a:p>
        </p:txBody>
      </p:sp>
      <p:pic>
        <p:nvPicPr>
          <p:cNvPr id="17427" name="图片 55" descr="未命名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643702" y="5286388"/>
            <a:ext cx="588962" cy="58896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7428" name="图片 56" descr="未命名2"/>
          <p:cNvPicPr>
            <a:picLocks noChangeAspect="1" noChangeArrowheads="1"/>
          </p:cNvPicPr>
          <p:nvPr/>
        </p:nvPicPr>
        <p:blipFill>
          <a:blip r:embed="rId3"/>
          <a:srcRect r="19373"/>
          <a:stretch>
            <a:fillRect/>
          </a:stretch>
        </p:blipFill>
        <p:spPr bwMode="auto">
          <a:xfrm rot="-60000">
            <a:off x="6368681" y="3724645"/>
            <a:ext cx="1144587" cy="12398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7429" name="图片 57" descr="bld064295"/>
          <p:cNvPicPr>
            <a:picLocks noChangeAspect="1" noChangeArrowheads="1"/>
          </p:cNvPicPr>
          <p:nvPr/>
        </p:nvPicPr>
        <p:blipFill>
          <a:blip r:embed="rId4"/>
          <a:srcRect l="39267" t="41788" r="203" b="10219"/>
          <a:stretch>
            <a:fillRect/>
          </a:stretch>
        </p:blipFill>
        <p:spPr bwMode="auto">
          <a:xfrm>
            <a:off x="6572264" y="2000240"/>
            <a:ext cx="1746249" cy="1001712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5" name="文本框 4"/>
          <p:cNvSpPr txBox="1"/>
          <p:nvPr/>
        </p:nvSpPr>
        <p:spPr>
          <a:xfrm>
            <a:off x="755576" y="620688"/>
            <a:ext cx="3336288" cy="57912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b="1" noProof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一</a:t>
            </a:r>
            <a:r>
              <a:rPr lang="zh-CN" altLang="en-US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、</a:t>
            </a:r>
            <a:r>
              <a:rPr lang="zh-CN" altLang="en-US" b="1" noProof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长度的单位：</a:t>
            </a:r>
          </a:p>
        </p:txBody>
      </p:sp>
      <p:sp>
        <p:nvSpPr>
          <p:cNvPr id="8" name="文本框 26"/>
          <p:cNvSpPr txBox="1">
            <a:spLocks noChangeArrowheads="1"/>
          </p:cNvSpPr>
          <p:nvPr/>
        </p:nvSpPr>
        <p:spPr bwMode="auto">
          <a:xfrm>
            <a:off x="4802733" y="4246087"/>
            <a:ext cx="731838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dm </a:t>
            </a:r>
          </a:p>
        </p:txBody>
      </p:sp>
      <p:sp>
        <p:nvSpPr>
          <p:cNvPr id="9" name="文本框 32"/>
          <p:cNvSpPr txBox="1">
            <a:spLocks noChangeArrowheads="1"/>
          </p:cNvSpPr>
          <p:nvPr/>
        </p:nvSpPr>
        <p:spPr bwMode="auto">
          <a:xfrm>
            <a:off x="2785021" y="4252437"/>
            <a:ext cx="84296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000" b="1">
                <a:solidFill>
                  <a:srgbClr val="FF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km</a:t>
            </a:r>
            <a:r>
              <a:rPr lang="en-US" altLang="zh-CN" sz="2000" b="1">
                <a:solidFill>
                  <a:srgbClr val="FF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 </a:t>
            </a:r>
            <a:endParaRPr lang="en-US" altLang="zh-CN" sz="2000" b="1">
              <a:solidFill>
                <a:srgbClr val="FF0000"/>
              </a:solidFill>
              <a:latin typeface="隶书" charset="-122"/>
              <a:ea typeface="隶书" charset="0"/>
              <a:cs typeface="隶书"/>
            </a:endParaRPr>
          </a:p>
        </p:txBody>
      </p:sp>
      <p:sp>
        <p:nvSpPr>
          <p:cNvPr id="10" name="文本框 26"/>
          <p:cNvSpPr txBox="1">
            <a:spLocks noChangeArrowheads="1"/>
          </p:cNvSpPr>
          <p:nvPr/>
        </p:nvSpPr>
        <p:spPr bwMode="auto">
          <a:xfrm>
            <a:off x="8412162" y="2143116"/>
            <a:ext cx="731838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1m </a:t>
            </a:r>
          </a:p>
        </p:txBody>
      </p:sp>
      <p:sp>
        <p:nvSpPr>
          <p:cNvPr id="11" name="文本框 26"/>
          <p:cNvSpPr txBox="1">
            <a:spLocks noChangeArrowheads="1"/>
          </p:cNvSpPr>
          <p:nvPr/>
        </p:nvSpPr>
        <p:spPr bwMode="auto">
          <a:xfrm>
            <a:off x="7572396" y="4143380"/>
            <a:ext cx="957262" cy="57943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1dm </a:t>
            </a:r>
          </a:p>
        </p:txBody>
      </p:sp>
      <p:sp>
        <p:nvSpPr>
          <p:cNvPr id="12" name="文本框 26"/>
          <p:cNvSpPr txBox="1">
            <a:spLocks noChangeArrowheads="1"/>
          </p:cNvSpPr>
          <p:nvPr/>
        </p:nvSpPr>
        <p:spPr bwMode="auto">
          <a:xfrm>
            <a:off x="7429520" y="5286388"/>
            <a:ext cx="955675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1cm </a:t>
            </a:r>
          </a:p>
        </p:txBody>
      </p:sp>
      <p:sp>
        <p:nvSpPr>
          <p:cNvPr id="15" name="文本框 33"/>
          <p:cNvSpPr txBox="1">
            <a:spLocks noChangeArrowheads="1"/>
          </p:cNvSpPr>
          <p:nvPr/>
        </p:nvSpPr>
        <p:spPr bwMode="auto">
          <a:xfrm>
            <a:off x="2853283" y="4757262"/>
            <a:ext cx="709613" cy="577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cm </a:t>
            </a:r>
          </a:p>
        </p:txBody>
      </p:sp>
      <p:sp>
        <p:nvSpPr>
          <p:cNvPr id="16" name="文本框 34"/>
          <p:cNvSpPr txBox="1">
            <a:spLocks noChangeArrowheads="1"/>
          </p:cNvSpPr>
          <p:nvPr/>
        </p:nvSpPr>
        <p:spPr bwMode="auto">
          <a:xfrm>
            <a:off x="2785021" y="5406550"/>
            <a:ext cx="7429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宋体" charset="-122"/>
              </a:rPr>
              <a:t>µm </a:t>
            </a:r>
          </a:p>
        </p:txBody>
      </p:sp>
      <p:sp>
        <p:nvSpPr>
          <p:cNvPr id="17" name="文本框 50"/>
          <p:cNvSpPr txBox="1">
            <a:spLocks noChangeArrowheads="1"/>
          </p:cNvSpPr>
          <p:nvPr/>
        </p:nvSpPr>
        <p:spPr bwMode="auto">
          <a:xfrm>
            <a:off x="1992858" y="5476400"/>
            <a:ext cx="996950" cy="57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微米</a:t>
            </a:r>
          </a:p>
        </p:txBody>
      </p:sp>
      <p:sp>
        <p:nvSpPr>
          <p:cNvPr id="19" name="Text Box 48"/>
          <p:cNvSpPr txBox="1">
            <a:spLocks noChangeArrowheads="1"/>
          </p:cNvSpPr>
          <p:nvPr/>
        </p:nvSpPr>
        <p:spPr bwMode="auto">
          <a:xfrm>
            <a:off x="1921421" y="4252437"/>
            <a:ext cx="1144587" cy="6397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</a:rPr>
              <a:t>千米</a:t>
            </a:r>
            <a:endParaRPr lang="en-US" altLang="zh-CN" sz="3600" b="1">
              <a:solidFill>
                <a:srgbClr val="000000"/>
              </a:solidFill>
              <a:latin typeface="隶书" charset="-122"/>
              <a:ea typeface="隶书" charset="0"/>
              <a:cs typeface="隶书"/>
            </a:endParaRPr>
          </a:p>
        </p:txBody>
      </p:sp>
      <p:sp>
        <p:nvSpPr>
          <p:cNvPr id="20" name="文本框 49"/>
          <p:cNvSpPr txBox="1">
            <a:spLocks noChangeArrowheads="1"/>
          </p:cNvSpPr>
          <p:nvPr/>
        </p:nvSpPr>
        <p:spPr bwMode="auto">
          <a:xfrm>
            <a:off x="1991271" y="4827112"/>
            <a:ext cx="1295400" cy="57785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00"/>
                </a:solidFill>
                <a:latin typeface="隶书" charset="-122"/>
                <a:ea typeface="隶书" charset="0"/>
                <a:cs typeface="隶书"/>
                <a:sym typeface="宋体" charset="-122"/>
              </a:rPr>
              <a:t>厘米</a:t>
            </a:r>
          </a:p>
        </p:txBody>
      </p:sp>
    </p:spTree>
    <p:extLst>
      <p:ext uri="{BB962C8B-B14F-4D97-AF65-F5344CB8AC3E}">
        <p14:creationId xmlns:p14="http://schemas.microsoft.com/office/powerpoint/2010/main" xmlns="" val="174376764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74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9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15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8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grpId="4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80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80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80"/>
                                        <p:tgtEl>
                                          <p:spTgt spid="174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7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74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74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 nodeType="clickPar">
                      <p:stCondLst>
                        <p:cond delay="indefinite"/>
                      </p:stCondLst>
                      <p:childTnLst>
                        <p:par>
                          <p:cTn id="8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1" presetID="27" presetClass="entr" presetSubtype="0" fill="hold" grpId="1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9" presetID="27" presetClass="entr" presetSubtype="0" fill="hold" grpId="16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1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02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80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 nodeType="clickPar">
                      <p:stCondLst>
                        <p:cond delay="indefinite"/>
                      </p:stCondLst>
                      <p:childTnLst>
                        <p:par>
                          <p:cTn id="10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7" presetID="27" presetClass="entr" presetSubtype="0" fill="hold" grpId="1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0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10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 nodeType="clickPar">
                      <p:stCondLst>
                        <p:cond delay="indefinite"/>
                      </p:stCondLst>
                      <p:childTnLst>
                        <p:par>
                          <p:cTn id="1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500" fill="hold"/>
                                        <p:tgtEl>
                                          <p:spTgt spid="174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174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0" fill="hold" nodeType="clickPar">
                      <p:stCondLst>
                        <p:cond delay="indefinite"/>
                      </p:stCondLst>
                      <p:childTnLst>
                        <p:par>
                          <p:cTn id="1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3" presetID="27" presetClass="entr" presetSubtype="0" fill="hold" grpId="1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 nodeType="clickPar">
                      <p:stCondLst>
                        <p:cond delay="indefinite"/>
                      </p:stCondLst>
                      <p:childTnLst>
                        <p:par>
                          <p:cTn id="1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1" presetID="27" presetClass="entr" presetSubtype="0" fill="hold" grpId="5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3" dur="8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4" dur="8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80"/>
                                        <p:tgtEl>
                                          <p:spTgt spid="1742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 nodeType="clickPar">
                      <p:stCondLst>
                        <p:cond delay="indefinite"/>
                      </p:stCondLst>
                      <p:childTnLst>
                        <p:par>
                          <p:cTn id="13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9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1" dur="8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2" dur="8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80"/>
                                        <p:tgtEl>
                                          <p:spTgt spid="174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 nodeType="clickPar">
                      <p:stCondLst>
                        <p:cond delay="indefinite"/>
                      </p:stCondLst>
                      <p:childTnLst>
                        <p:par>
                          <p:cTn id="1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7" presetID="27" presetClass="entr" presetSubtype="0" fill="hold" grpId="14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9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0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 nodeType="clickPar">
                      <p:stCondLst>
                        <p:cond delay="indefinite"/>
                      </p:stCondLst>
                      <p:childTnLst>
                        <p:par>
                          <p:cTn id="15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5" presetID="27" presetClass="entr" presetSubtype="0" fill="hold" grpId="1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7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0" fill="hold" nodeType="clickPar">
                      <p:stCondLst>
                        <p:cond delay="indefinite"/>
                      </p:stCondLst>
                      <p:childTnLst>
                        <p:par>
                          <p:cTn id="16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3" presetID="27" presetClass="entr" presetSubtype="0" fill="hold" grpId="6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65" dur="80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6" dur="80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80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 nodeType="clickPar">
                      <p:stCondLst>
                        <p:cond delay="indefinite"/>
                      </p:stCondLst>
                      <p:childTnLst>
                        <p:par>
                          <p:cTn id="16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1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3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74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8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3" grpId="0"/>
      <p:bldP spid="17414" grpId="1"/>
      <p:bldP spid="17416" grpId="2"/>
      <p:bldP spid="17417" grpId="3"/>
      <p:bldP spid="17422" grpId="4"/>
      <p:bldP spid="17423" grpId="5"/>
      <p:bldP spid="17424" grpId="6"/>
      <p:bldP spid="8" grpId="7"/>
      <p:bldP spid="9" grpId="8"/>
      <p:bldP spid="10" grpId="9"/>
      <p:bldP spid="11" grpId="10"/>
      <p:bldP spid="12" grpId="11"/>
      <p:bldP spid="15" grpId="12"/>
      <p:bldP spid="16" grpId="13"/>
      <p:bldP spid="17" grpId="14"/>
      <p:bldP spid="19" grpId="15"/>
      <p:bldP spid="20" grpId="16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8433" name="Text Box 14"/>
          <p:cNvSpPr txBox="1">
            <a:spLocks noChangeArrowheads="1"/>
          </p:cNvSpPr>
          <p:nvPr/>
        </p:nvSpPr>
        <p:spPr bwMode="auto">
          <a:xfrm>
            <a:off x="1044575" y="2206625"/>
            <a:ext cx="5286375" cy="584775"/>
          </a:xfrm>
          <a:prstGeom prst="rect">
            <a:avLst/>
          </a:prstGeom>
          <a:noFill/>
          <a:ln w="31750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dm</a:t>
            </a:r>
            <a:r>
              <a:rPr lang="zh-CN" altLang="en-US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0.1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 =10</a:t>
            </a:r>
            <a:r>
              <a:rPr lang="en-US" altLang="zh-CN" b="1" baseline="30000">
                <a:solidFill>
                  <a:prstClr val="black"/>
                </a:solidFill>
                <a:ea typeface="楷体_GB2312" pitchFamily="49" charset="-122"/>
              </a:rPr>
              <a:t>-1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</a:p>
        </p:txBody>
      </p:sp>
      <p:sp>
        <p:nvSpPr>
          <p:cNvPr id="23554" name="Text Box 47"/>
          <p:cNvSpPr txBox="1">
            <a:spLocks noChangeArrowheads="1"/>
          </p:cNvSpPr>
          <p:nvPr/>
        </p:nvSpPr>
        <p:spPr bwMode="auto">
          <a:xfrm>
            <a:off x="755650" y="477838"/>
            <a:ext cx="6707188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3600" b="1">
                <a:solidFill>
                  <a:prstClr val="black"/>
                </a:solidFill>
              </a:rPr>
              <a:t>（</a:t>
            </a:r>
            <a:r>
              <a:rPr lang="en-US" altLang="zh-CN" sz="3600" b="1">
                <a:solidFill>
                  <a:prstClr val="black"/>
                </a:solidFill>
              </a:rPr>
              <a:t>3</a:t>
            </a:r>
            <a:r>
              <a:rPr lang="zh-CN" altLang="en-US" sz="3600" b="1">
                <a:solidFill>
                  <a:prstClr val="black"/>
                </a:solidFill>
              </a:rPr>
              <a:t>）长度单位的换算关系</a:t>
            </a:r>
          </a:p>
        </p:txBody>
      </p:sp>
      <p:sp>
        <p:nvSpPr>
          <p:cNvPr id="18435" name="Text Box 3"/>
          <p:cNvSpPr txBox="1">
            <a:spLocks noChangeArrowheads="1"/>
          </p:cNvSpPr>
          <p:nvPr/>
        </p:nvSpPr>
        <p:spPr bwMode="auto">
          <a:xfrm>
            <a:off x="1044575" y="1414463"/>
            <a:ext cx="593725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altLang="zh-CN" b="1">
                <a:solidFill>
                  <a:prstClr val="black"/>
                </a:solidFill>
                <a:ea typeface="黑体" pitchFamily="2" charset="-122"/>
              </a:rPr>
              <a:t>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km</a:t>
            </a:r>
            <a:r>
              <a:rPr lang="zh-CN" altLang="en-US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1000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 =10</a:t>
            </a:r>
            <a:r>
              <a:rPr lang="en-US" altLang="zh-CN" b="1" baseline="30000">
                <a:solidFill>
                  <a:prstClr val="black"/>
                </a:solidFill>
                <a:ea typeface="楷体_GB2312" pitchFamily="49" charset="-122"/>
              </a:rPr>
              <a:t>3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srgbClr val="003399"/>
                </a:solidFill>
                <a:ea typeface="楷体_GB2312" pitchFamily="49" charset="-122"/>
              </a:rPr>
              <a:t>	</a:t>
            </a:r>
            <a:endParaRPr lang="en-US" altLang="zh-CN" b="1">
              <a:solidFill>
                <a:srgbClr val="003399"/>
              </a:solidFill>
            </a:endParaRPr>
          </a:p>
        </p:txBody>
      </p:sp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1044575" y="2924175"/>
            <a:ext cx="542925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cm</a:t>
            </a:r>
            <a:r>
              <a:rPr lang="zh-CN" altLang="en-US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0.01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 =10</a:t>
            </a:r>
            <a:r>
              <a:rPr lang="en-US" altLang="zh-CN" b="1" baseline="30000">
                <a:solidFill>
                  <a:prstClr val="black"/>
                </a:solidFill>
                <a:ea typeface="楷体_GB2312" pitchFamily="49" charset="-122"/>
              </a:rPr>
              <a:t>-2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</a:p>
        </p:txBody>
      </p:sp>
      <p:sp>
        <p:nvSpPr>
          <p:cNvPr id="18437" name="Rectangle 5"/>
          <p:cNvSpPr>
            <a:spLocks noChangeArrowheads="1"/>
          </p:cNvSpPr>
          <p:nvPr/>
        </p:nvSpPr>
        <p:spPr bwMode="auto">
          <a:xfrm>
            <a:off x="1044575" y="3717925"/>
            <a:ext cx="563086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mm</a:t>
            </a:r>
            <a:r>
              <a:rPr lang="zh-CN" altLang="en-US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0.001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  =10</a:t>
            </a:r>
            <a:r>
              <a:rPr lang="en-US" altLang="zh-CN" b="1" baseline="30000">
                <a:solidFill>
                  <a:prstClr val="black"/>
                </a:solidFill>
                <a:ea typeface="楷体_GB2312" pitchFamily="49" charset="-122"/>
              </a:rPr>
              <a:t>-3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</a:p>
        </p:txBody>
      </p:sp>
      <p:sp>
        <p:nvSpPr>
          <p:cNvPr id="18438" name="Rectangle 11"/>
          <p:cNvSpPr>
            <a:spLocks noChangeArrowheads="1"/>
          </p:cNvSpPr>
          <p:nvPr/>
        </p:nvSpPr>
        <p:spPr bwMode="auto">
          <a:xfrm>
            <a:off x="1044575" y="4581525"/>
            <a:ext cx="7840663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altLang="zh-CN" sz="4000" b="1">
                <a:solidFill>
                  <a:prstClr val="black"/>
                </a:solidFill>
                <a:ea typeface="楷体_GB2312" pitchFamily="49" charset="-122"/>
              </a:rPr>
              <a:t>1</a:t>
            </a:r>
            <a:r>
              <a:rPr lang="en-US" altLang="zh-CN" sz="4000" b="1">
                <a:solidFill>
                  <a:srgbClr val="0000FF"/>
                </a:solidFill>
                <a:ea typeface="楷体_GB2312" pitchFamily="49" charset="-122"/>
              </a:rPr>
              <a:t>nm</a:t>
            </a:r>
            <a:r>
              <a:rPr lang="zh-CN" altLang="en-US" sz="4000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sz="4000" b="1">
                <a:solidFill>
                  <a:prstClr val="black"/>
                </a:solidFill>
                <a:ea typeface="楷体_GB2312" pitchFamily="49" charset="-122"/>
              </a:rPr>
              <a:t>0.000 000 001</a:t>
            </a:r>
            <a:r>
              <a:rPr lang="en-US" altLang="zh-CN" sz="4000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sz="4000" b="1">
                <a:solidFill>
                  <a:prstClr val="black"/>
                </a:solidFill>
                <a:ea typeface="楷体_GB2312" pitchFamily="49" charset="-122"/>
              </a:rPr>
              <a:t> =10</a:t>
            </a:r>
            <a:r>
              <a:rPr lang="en-US" altLang="zh-CN" sz="4000" b="1" baseline="30000">
                <a:solidFill>
                  <a:prstClr val="black"/>
                </a:solidFill>
                <a:ea typeface="楷体_GB2312" pitchFamily="49" charset="-122"/>
              </a:rPr>
              <a:t>-9</a:t>
            </a:r>
            <a:r>
              <a:rPr lang="en-US" altLang="zh-CN" sz="4000" b="1">
                <a:solidFill>
                  <a:srgbClr val="0000FF"/>
                </a:solidFill>
                <a:ea typeface="楷体_GB2312" pitchFamily="49" charset="-122"/>
              </a:rPr>
              <a:t>m</a:t>
            </a:r>
          </a:p>
        </p:txBody>
      </p:sp>
      <p:sp>
        <p:nvSpPr>
          <p:cNvPr id="18439" name="Rectangle 6"/>
          <p:cNvSpPr>
            <a:spLocks noChangeArrowheads="1"/>
          </p:cNvSpPr>
          <p:nvPr/>
        </p:nvSpPr>
        <p:spPr bwMode="auto">
          <a:xfrm>
            <a:off x="1042988" y="5445125"/>
            <a:ext cx="750728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eaLnBrk="0" hangingPunct="0">
              <a:buFont typeface="Arial" charset="0"/>
              <a:buNone/>
            </a:pP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1</a:t>
            </a:r>
            <a:r>
              <a:rPr lang="en-US" altLang="zh-CN" b="1">
                <a:solidFill>
                  <a:srgbClr val="0000FF"/>
                </a:solidFill>
                <a:latin typeface="宋体" charset="-122"/>
                <a:ea typeface="隶书" charset="0"/>
                <a:cs typeface="隶书"/>
              </a:rPr>
              <a:t>µ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zh-CN" altLang="en-US" b="1">
                <a:solidFill>
                  <a:prstClr val="black"/>
                </a:solidFill>
                <a:ea typeface="楷体_GB2312" pitchFamily="49" charset="-122"/>
              </a:rPr>
              <a:t>＝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0.000 001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 =10</a:t>
            </a:r>
            <a:r>
              <a:rPr lang="en-US" altLang="zh-CN" b="1" baseline="30000">
                <a:solidFill>
                  <a:prstClr val="black"/>
                </a:solidFill>
                <a:ea typeface="楷体_GB2312" pitchFamily="49" charset="-122"/>
              </a:rPr>
              <a:t>-6</a:t>
            </a:r>
            <a:r>
              <a:rPr lang="en-US" altLang="zh-CN" b="1">
                <a:solidFill>
                  <a:srgbClr val="0000FF"/>
                </a:solidFill>
                <a:ea typeface="楷体_GB2312" pitchFamily="49" charset="-122"/>
              </a:rPr>
              <a:t>m</a:t>
            </a:r>
          </a:p>
        </p:txBody>
      </p:sp>
    </p:spTree>
    <p:extLst>
      <p:ext uri="{BB962C8B-B14F-4D97-AF65-F5344CB8AC3E}">
        <p14:creationId xmlns:p14="http://schemas.microsoft.com/office/powerpoint/2010/main" xmlns="" val="341608696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1843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4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5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/>
      <p:bldP spid="18435" grpId="1"/>
      <p:bldP spid="18436" grpId="2"/>
      <p:bldP spid="18437" grpId="3"/>
      <p:bldP spid="18438" grpId="4"/>
      <p:bldP spid="18439" grpId="5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lt0.jpg" descr="id:2147491632;FounderCES"/>
          <p:cNvPicPr/>
          <p:nvPr/>
        </p:nvPicPr>
        <p:blipFill>
          <a:blip r:embed="rId2"/>
          <a:stretch>
            <a:fillRect/>
          </a:stretch>
        </p:blipFill>
        <p:spPr>
          <a:xfrm>
            <a:off x="1043608" y="260648"/>
            <a:ext cx="1370116" cy="649324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2699792" y="260648"/>
            <a:ext cx="46394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/>
              <a:t>36 cm</a:t>
            </a:r>
            <a:r>
              <a:rPr lang="en-US" altLang="zh-CN" i="1" smtClean="0"/>
              <a:t>=</a:t>
            </a:r>
            <a:r>
              <a:rPr lang="zh-CN" altLang="zh-CN" i="1" u="sng" smtClean="0"/>
              <a:t>　　　　</a:t>
            </a:r>
            <a:r>
              <a:rPr lang="en-US" altLang="zh-CN" i="1" u="sng" smtClean="0"/>
              <a:t>       </a:t>
            </a:r>
            <a:r>
              <a:rPr lang="en-US" altLang="zh-CN" smtClean="0"/>
              <a:t>km</a:t>
            </a:r>
            <a:r>
              <a:rPr lang="en-US" altLang="zh-CN" i="1" smtClean="0"/>
              <a:t>.</a:t>
            </a:r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467544" y="1052736"/>
            <a:ext cx="835292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分析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：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本题属小的单位向大的单位换算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应当除以相应的进率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但本题的两个单位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cm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和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km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之间既涉及十进制换算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又涉及千进制换算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从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cm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到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要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×10</a:t>
            </a:r>
            <a:r>
              <a:rPr lang="en-US" altLang="zh-CN" i="1" baseline="3000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en-US" altLang="zh-CN" baseline="30000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从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到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km</a:t>
            </a:r>
            <a:r>
              <a:rPr lang="zh-CN" altLang="zh-CN" smtClean="0">
                <a:latin typeface="楷体" pitchFamily="49" charset="-122"/>
                <a:ea typeface="楷体" pitchFamily="49" charset="-122"/>
              </a:rPr>
              <a:t>要</a:t>
            </a:r>
            <a:r>
              <a:rPr lang="en-US" altLang="zh-CN" smtClean="0">
                <a:latin typeface="楷体" pitchFamily="49" charset="-122"/>
                <a:ea typeface="楷体" pitchFamily="49" charset="-122"/>
              </a:rPr>
              <a:t>×10</a:t>
            </a:r>
            <a:r>
              <a:rPr lang="en-US" altLang="zh-CN" i="1" baseline="30000" smtClean="0">
                <a:latin typeface="楷体" pitchFamily="49" charset="-122"/>
                <a:ea typeface="楷体" pitchFamily="49" charset="-122"/>
              </a:rPr>
              <a:t>-</a:t>
            </a:r>
            <a:r>
              <a:rPr lang="en-US" altLang="zh-CN" baseline="30000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mtClean="0">
                <a:latin typeface="楷体" pitchFamily="49" charset="-122"/>
                <a:ea typeface="楷体" pitchFamily="49" charset="-122"/>
              </a:rPr>
              <a:t>即</a:t>
            </a:r>
            <a:r>
              <a:rPr lang="en-US" altLang="zh-CN" smtClean="0"/>
              <a:t> 36cm</a:t>
            </a:r>
            <a:r>
              <a:rPr lang="en-US" altLang="zh-CN" i="1" smtClean="0"/>
              <a:t>=</a:t>
            </a:r>
            <a:r>
              <a:rPr lang="en-US" altLang="zh-CN" smtClean="0"/>
              <a:t>36×10</a:t>
            </a:r>
            <a:r>
              <a:rPr lang="en-US" altLang="zh-CN" i="1" baseline="30000" smtClean="0"/>
              <a:t>-</a:t>
            </a:r>
            <a:r>
              <a:rPr lang="en-US" altLang="zh-CN" baseline="30000" smtClean="0"/>
              <a:t>2</a:t>
            </a:r>
            <a:r>
              <a:rPr lang="en-US" altLang="zh-CN" smtClean="0"/>
              <a:t> m</a:t>
            </a:r>
          </a:p>
          <a:p>
            <a:r>
              <a:rPr lang="en-US" altLang="zh-CN" i="1" smtClean="0"/>
              <a:t>=</a:t>
            </a:r>
            <a:r>
              <a:rPr lang="en-US" altLang="zh-CN" smtClean="0"/>
              <a:t>36×10</a:t>
            </a:r>
            <a:r>
              <a:rPr lang="en-US" altLang="zh-CN" i="1" baseline="30000" smtClean="0"/>
              <a:t>-</a:t>
            </a:r>
            <a:r>
              <a:rPr lang="en-US" altLang="zh-CN" baseline="30000" smtClean="0"/>
              <a:t>2</a:t>
            </a:r>
            <a:r>
              <a:rPr lang="en-US" altLang="zh-CN" smtClean="0"/>
              <a:t>×10</a:t>
            </a:r>
            <a:r>
              <a:rPr lang="en-US" altLang="zh-CN" i="1" baseline="30000" smtClean="0"/>
              <a:t>-</a:t>
            </a:r>
            <a:r>
              <a:rPr lang="en-US" altLang="zh-CN" baseline="30000" smtClean="0"/>
              <a:t>3</a:t>
            </a:r>
            <a:r>
              <a:rPr lang="en-US" altLang="zh-CN" smtClean="0"/>
              <a:t> km</a:t>
            </a:r>
            <a:r>
              <a:rPr lang="en-US" altLang="zh-CN" i="1" smtClean="0"/>
              <a:t>=</a:t>
            </a:r>
            <a:r>
              <a:rPr lang="en-US" altLang="zh-CN" smtClean="0"/>
              <a:t>3</a:t>
            </a:r>
            <a:r>
              <a:rPr lang="en-US" altLang="zh-CN" i="1" smtClean="0"/>
              <a:t>.</a:t>
            </a:r>
            <a:r>
              <a:rPr lang="en-US" altLang="zh-CN" smtClean="0"/>
              <a:t>6×10</a:t>
            </a:r>
            <a:r>
              <a:rPr lang="en-US" altLang="zh-CN" i="1" baseline="30000" smtClean="0"/>
              <a:t>-</a:t>
            </a:r>
            <a:r>
              <a:rPr lang="en-US" altLang="zh-CN" baseline="30000" smtClean="0"/>
              <a:t>4</a:t>
            </a:r>
            <a:r>
              <a:rPr lang="en-US" altLang="zh-CN" smtClean="0"/>
              <a:t> km</a:t>
            </a:r>
            <a:endParaRPr lang="zh-CN" altLang="zh-CN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4427984" y="188640"/>
            <a:ext cx="186301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mtClean="0">
                <a:solidFill>
                  <a:srgbClr val="FF0000"/>
                </a:solidFill>
              </a:rPr>
              <a:t>3</a:t>
            </a:r>
            <a:r>
              <a:rPr lang="en-US" altLang="zh-CN" i="1" smtClean="0">
                <a:solidFill>
                  <a:srgbClr val="FF0000"/>
                </a:solidFill>
              </a:rPr>
              <a:t>.</a:t>
            </a:r>
            <a:r>
              <a:rPr lang="en-US" altLang="zh-CN" smtClean="0">
                <a:solidFill>
                  <a:srgbClr val="FF0000"/>
                </a:solidFill>
              </a:rPr>
              <a:t>6×10</a:t>
            </a:r>
            <a:r>
              <a:rPr lang="en-US" altLang="zh-CN" i="1" baseline="30000" smtClean="0">
                <a:solidFill>
                  <a:srgbClr val="FF0000"/>
                </a:solidFill>
              </a:rPr>
              <a:t>-</a:t>
            </a:r>
            <a:r>
              <a:rPr lang="en-US" altLang="zh-CN" baseline="30000" smtClean="0">
                <a:solidFill>
                  <a:srgbClr val="FF0000"/>
                </a:solidFill>
              </a:rPr>
              <a:t>4</a:t>
            </a:r>
            <a:endParaRPr lang="zh-CN" altLang="en-US">
              <a:solidFill>
                <a:srgbClr val="FF0000"/>
              </a:solidFill>
            </a:endParaRPr>
          </a:p>
        </p:txBody>
      </p:sp>
      <p:sp>
        <p:nvSpPr>
          <p:cNvPr id="9" name="矩形 8"/>
          <p:cNvSpPr/>
          <p:nvPr/>
        </p:nvSpPr>
        <p:spPr>
          <a:xfrm>
            <a:off x="467544" y="4509120"/>
            <a:ext cx="8208912" cy="156966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zh-CN" b="1" smtClean="0">
                <a:latin typeface="黑体" pitchFamily="49" charset="-122"/>
                <a:ea typeface="黑体" pitchFamily="49" charset="-122"/>
              </a:rPr>
              <a:t>单位换算的一般步骤是</a:t>
            </a:r>
            <a:r>
              <a:rPr lang="en-US" altLang="zh-CN" b="1" smtClean="0">
                <a:latin typeface="黑体" pitchFamily="49" charset="-122"/>
                <a:ea typeface="黑体" pitchFamily="49" charset="-122"/>
              </a:rPr>
              <a:t>:①</a:t>
            </a:r>
            <a:r>
              <a:rPr lang="zh-CN" altLang="zh-CN" b="1" smtClean="0">
                <a:latin typeface="黑体" pitchFamily="49" charset="-122"/>
                <a:ea typeface="黑体" pitchFamily="49" charset="-122"/>
              </a:rPr>
              <a:t>原数字不变</a:t>
            </a:r>
            <a:r>
              <a:rPr lang="en-US" altLang="zh-CN" b="1" smtClean="0">
                <a:latin typeface="黑体" pitchFamily="49" charset="-122"/>
                <a:ea typeface="黑体" pitchFamily="49" charset="-122"/>
              </a:rPr>
              <a:t>;②</a:t>
            </a:r>
            <a:r>
              <a:rPr lang="zh-CN" altLang="zh-CN" b="1" smtClean="0">
                <a:latin typeface="黑体" pitchFamily="49" charset="-122"/>
                <a:ea typeface="黑体" pitchFamily="49" charset="-122"/>
              </a:rPr>
              <a:t>乘上换算的进率</a:t>
            </a:r>
            <a:r>
              <a:rPr lang="en-US" altLang="zh-CN" b="1" smtClean="0">
                <a:latin typeface="黑体" pitchFamily="49" charset="-122"/>
                <a:ea typeface="黑体" pitchFamily="49" charset="-122"/>
              </a:rPr>
              <a:t>;③</a:t>
            </a:r>
            <a:r>
              <a:rPr lang="zh-CN" altLang="zh-CN" b="1" smtClean="0">
                <a:latin typeface="黑体" pitchFamily="49" charset="-122"/>
                <a:ea typeface="黑体" pitchFamily="49" charset="-122"/>
              </a:rPr>
              <a:t>加上换用的单位</a:t>
            </a:r>
            <a:r>
              <a:rPr lang="en-US" altLang="zh-CN" b="1" smtClean="0">
                <a:latin typeface="黑体" pitchFamily="49" charset="-122"/>
                <a:ea typeface="黑体" pitchFamily="49" charset="-122"/>
              </a:rPr>
              <a:t>;④</a:t>
            </a:r>
            <a:r>
              <a:rPr lang="zh-CN" altLang="zh-CN" b="1" smtClean="0">
                <a:latin typeface="黑体" pitchFamily="49" charset="-122"/>
                <a:ea typeface="黑体" pitchFamily="49" charset="-122"/>
              </a:rPr>
              <a:t>整理结果</a:t>
            </a:r>
            <a:r>
              <a:rPr lang="en-US" altLang="zh-CN" b="1" i="1" smtClean="0">
                <a:latin typeface="黑体" pitchFamily="49" charset="-122"/>
                <a:ea typeface="黑体" pitchFamily="49" charset="-122"/>
              </a:rPr>
              <a:t>.</a:t>
            </a:r>
            <a:endParaRPr lang="zh-CN" altLang="zh-CN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1" nodeType="clickEffect"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2" nodeType="clickEffect"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2" name="矩形 11"/>
          <p:cNvSpPr/>
          <p:nvPr/>
        </p:nvSpPr>
        <p:spPr>
          <a:xfrm>
            <a:off x="571472" y="1357741"/>
            <a:ext cx="6786610" cy="45715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mtClean="0"/>
              <a:t>1 μm=</a:t>
            </a:r>
            <a:r>
              <a:rPr lang="en-US" altLang="zh-CN" u="sng" smtClean="0"/>
              <a:t>                  </a:t>
            </a:r>
            <a:r>
              <a:rPr lang="en-US" altLang="zh-CN" smtClean="0"/>
              <a:t>mm	</a:t>
            </a:r>
          </a:p>
          <a:p>
            <a:pPr>
              <a:lnSpc>
                <a:spcPct val="150000"/>
              </a:lnSpc>
            </a:pPr>
            <a:r>
              <a:rPr lang="en-US" altLang="zh-CN" smtClean="0"/>
              <a:t>18 km=</a:t>
            </a:r>
            <a:r>
              <a:rPr lang="zh-CN" altLang="zh-CN" u="sng" smtClean="0"/>
              <a:t>　　</a:t>
            </a:r>
            <a:r>
              <a:rPr lang="en-US" altLang="zh-CN" u="sng" smtClean="0"/>
              <a:t>  </a:t>
            </a:r>
            <a:r>
              <a:rPr lang="zh-CN" altLang="zh-CN" u="sng" smtClean="0"/>
              <a:t>　</a:t>
            </a:r>
            <a:r>
              <a:rPr lang="en-US" altLang="zh-CN" u="sng" smtClean="0"/>
              <a:t>         </a:t>
            </a:r>
            <a:r>
              <a:rPr lang="en-US" altLang="zh-CN" smtClean="0"/>
              <a:t>m </a:t>
            </a:r>
            <a:endParaRPr lang="zh-CN" altLang="zh-CN" smtClean="0"/>
          </a:p>
          <a:p>
            <a:pPr>
              <a:lnSpc>
                <a:spcPct val="150000"/>
              </a:lnSpc>
            </a:pPr>
            <a:r>
              <a:rPr lang="en-US" altLang="zh-CN" smtClean="0"/>
              <a:t>130 nm=</a:t>
            </a:r>
            <a:r>
              <a:rPr lang="zh-CN" altLang="zh-CN" u="sng" smtClean="0"/>
              <a:t>　　　　</a:t>
            </a:r>
            <a:r>
              <a:rPr lang="en-US" altLang="zh-CN" u="sng" smtClean="0"/>
              <a:t>        </a:t>
            </a:r>
            <a:r>
              <a:rPr lang="en-US" altLang="zh-CN" smtClean="0"/>
              <a:t>m	</a:t>
            </a:r>
          </a:p>
          <a:p>
            <a:pPr>
              <a:lnSpc>
                <a:spcPct val="150000"/>
              </a:lnSpc>
            </a:pPr>
            <a:r>
              <a:rPr lang="en-US" altLang="zh-CN" smtClean="0"/>
              <a:t>10 dm=</a:t>
            </a:r>
            <a:r>
              <a:rPr lang="zh-CN" altLang="zh-CN" u="sng" smtClean="0"/>
              <a:t>　　　　</a:t>
            </a:r>
            <a:r>
              <a:rPr lang="en-US" altLang="zh-CN" u="sng" smtClean="0"/>
              <a:t>         </a:t>
            </a:r>
            <a:r>
              <a:rPr lang="en-US" altLang="zh-CN" smtClean="0"/>
              <a:t>mm </a:t>
            </a:r>
            <a:endParaRPr lang="zh-CN" altLang="zh-CN" smtClean="0"/>
          </a:p>
          <a:p>
            <a:pPr>
              <a:lnSpc>
                <a:spcPct val="150000"/>
              </a:lnSpc>
            </a:pPr>
            <a:r>
              <a:rPr lang="en-US" altLang="zh-CN" smtClean="0"/>
              <a:t>2×10</a:t>
            </a:r>
            <a:r>
              <a:rPr lang="en-US" altLang="zh-CN" baseline="30000" smtClean="0"/>
              <a:t>2</a:t>
            </a:r>
            <a:r>
              <a:rPr lang="en-US" altLang="zh-CN" smtClean="0"/>
              <a:t> cm=</a:t>
            </a:r>
            <a:r>
              <a:rPr lang="zh-CN" altLang="zh-CN" u="sng" smtClean="0"/>
              <a:t>　　　　</a:t>
            </a:r>
            <a:r>
              <a:rPr lang="en-US" altLang="zh-CN" u="sng" smtClean="0"/>
              <a:t>  </a:t>
            </a:r>
            <a:r>
              <a:rPr lang="en-US" altLang="zh-CN" smtClean="0"/>
              <a:t>m	</a:t>
            </a:r>
          </a:p>
          <a:p>
            <a:pPr>
              <a:lnSpc>
                <a:spcPct val="150000"/>
              </a:lnSpc>
            </a:pPr>
            <a:r>
              <a:rPr lang="en-US" altLang="zh-CN" smtClean="0"/>
              <a:t>78 mm=</a:t>
            </a:r>
            <a:r>
              <a:rPr lang="zh-CN" altLang="zh-CN" u="sng" smtClean="0"/>
              <a:t>　　</a:t>
            </a:r>
            <a:r>
              <a:rPr lang="en-US" altLang="zh-CN" u="sng" smtClean="0"/>
              <a:t>                  </a:t>
            </a:r>
            <a:r>
              <a:rPr lang="en-US" altLang="zh-CN" smtClean="0"/>
              <a:t>m </a:t>
            </a:r>
            <a:endParaRPr lang="zh-CN" altLang="zh-CN"/>
          </a:p>
        </p:txBody>
      </p:sp>
      <p:sp>
        <p:nvSpPr>
          <p:cNvPr id="25601" name="文本框 1"/>
          <p:cNvSpPr txBox="1">
            <a:spLocks noChangeArrowheads="1"/>
          </p:cNvSpPr>
          <p:nvPr/>
        </p:nvSpPr>
        <p:spPr bwMode="auto">
          <a:xfrm>
            <a:off x="971600" y="548680"/>
            <a:ext cx="2543175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>
                <a:solidFill>
                  <a:srgbClr val="0033CC"/>
                </a:solidFill>
              </a:rPr>
              <a:t>反馈</a:t>
            </a:r>
            <a:r>
              <a:rPr lang="zh-CN" altLang="en-US" sz="4000" b="1" smtClean="0">
                <a:solidFill>
                  <a:srgbClr val="0033CC"/>
                </a:solidFill>
              </a:rPr>
              <a:t>练习</a:t>
            </a:r>
            <a:endParaRPr lang="zh-CN" altLang="en-US" sz="4000" b="1">
              <a:solidFill>
                <a:srgbClr val="0033CC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95736" y="2132856"/>
            <a:ext cx="2940685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1.8</a:t>
            </a:r>
            <a:r>
              <a:rPr lang="zh-CN" altLang="en-US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×10</a:t>
            </a:r>
            <a:r>
              <a:rPr lang="en-US" altLang="zh-CN" baseline="3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4</a:t>
            </a:r>
            <a:endParaRPr lang="en-US" altLang="zh-CN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357422" y="5143512"/>
            <a:ext cx="2940680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7.8</a:t>
            </a:r>
            <a:r>
              <a:rPr lang="zh-CN" altLang="en-US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×10</a:t>
            </a:r>
            <a:r>
              <a:rPr lang="en-US" altLang="zh-CN" baseline="4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-</a:t>
            </a:r>
            <a:r>
              <a:rPr lang="en-US" altLang="zh-CN" baseline="3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2</a:t>
            </a:r>
            <a:endParaRPr lang="en-US" altLang="zh-CN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286116" y="4357694"/>
            <a:ext cx="709295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2</a:t>
            </a:r>
            <a:endParaRPr lang="en-US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71736" y="3571876"/>
            <a:ext cx="1365885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10</a:t>
            </a:r>
            <a:r>
              <a:rPr lang="en-US" altLang="zh-CN" baseline="3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3</a:t>
            </a:r>
            <a:endParaRPr lang="en-US" altLang="zh-CN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357422" y="2857496"/>
            <a:ext cx="2940685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1.3</a:t>
            </a:r>
            <a:r>
              <a:rPr lang="zh-CN" altLang="en-US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×10</a:t>
            </a:r>
            <a:r>
              <a:rPr lang="en-US" altLang="zh-CN" baseline="4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-</a:t>
            </a:r>
            <a:r>
              <a:rPr lang="en-US" altLang="zh-CN" baseline="3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7</a:t>
            </a:r>
            <a:endParaRPr lang="en-US" altLang="zh-CN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357422" y="1428736"/>
            <a:ext cx="1365885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noProof="1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10</a:t>
            </a:r>
            <a:r>
              <a:rPr lang="en-US" altLang="zh-CN" baseline="4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-</a:t>
            </a:r>
            <a:r>
              <a:rPr lang="en-US" altLang="zh-CN" baseline="30000" noProof="1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Arial" pitchFamily="34" charset="0"/>
                <a:ea typeface="宋体" pitchFamily="2" charset="-122"/>
                <a:sym typeface="+mn-ea"/>
              </a:rPr>
              <a:t>3</a:t>
            </a:r>
            <a:endParaRPr lang="en-US" altLang="zh-CN" baseline="30000" noProof="1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6751309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6626" name="文本框 1"/>
          <p:cNvSpPr txBox="1">
            <a:spLocks noChangeArrowheads="1"/>
          </p:cNvSpPr>
          <p:nvPr/>
        </p:nvSpPr>
        <p:spPr bwMode="auto">
          <a:xfrm>
            <a:off x="683568" y="836712"/>
            <a:ext cx="6854825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 smtClean="0">
                <a:solidFill>
                  <a:prstClr val="black"/>
                </a:solidFill>
              </a:rPr>
              <a:t>（一）常用</a:t>
            </a:r>
            <a:r>
              <a:rPr lang="zh-CN" altLang="en-US" b="1">
                <a:solidFill>
                  <a:prstClr val="black"/>
                </a:solidFill>
              </a:rPr>
              <a:t>的长度测量工具</a:t>
            </a:r>
          </a:p>
        </p:txBody>
      </p:sp>
      <p:pic>
        <p:nvPicPr>
          <p:cNvPr id="21507" name="图片 4" descr="201012090223618893"/>
          <p:cNvPicPr>
            <a:picLocks noChangeAspect="1" noChangeArrowheads="1"/>
          </p:cNvPicPr>
          <p:nvPr/>
        </p:nvPicPr>
        <p:blipFill>
          <a:blip r:embed="rId2"/>
          <a:srcRect l="41856" t="53349" r="11888" b="17320"/>
          <a:stretch>
            <a:fillRect/>
          </a:stretch>
        </p:blipFill>
        <p:spPr bwMode="auto">
          <a:xfrm>
            <a:off x="4140200" y="4005263"/>
            <a:ext cx="2968625" cy="125412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08" name="图片 7" descr="youbiaokachi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95936" y="5301208"/>
            <a:ext cx="3681413" cy="11287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09" name="图片 11" descr="卷尺_1~1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611188" y="4581525"/>
            <a:ext cx="2857500" cy="1731963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11" name="图片 13" descr="20081022162210213_2"/>
          <p:cNvPicPr>
            <a:picLocks noChangeAspect="1" noChangeArrowheads="1"/>
          </p:cNvPicPr>
          <p:nvPr/>
        </p:nvPicPr>
        <p:blipFill>
          <a:blip r:embed="rId5"/>
          <a:srcRect t="20296" b="18974"/>
          <a:stretch>
            <a:fillRect/>
          </a:stretch>
        </p:blipFill>
        <p:spPr bwMode="auto">
          <a:xfrm>
            <a:off x="4140200" y="2995613"/>
            <a:ext cx="2551113" cy="1023937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12" name="图片 14" descr="116881_12530526"/>
          <p:cNvPicPr>
            <a:picLocks noChangeAspect="1" noChangeArrowheads="1"/>
          </p:cNvPicPr>
          <p:nvPr/>
        </p:nvPicPr>
        <p:blipFill>
          <a:blip r:embed="rId6"/>
          <a:srcRect l="8942" t="7648" r="6483" b="19502"/>
          <a:stretch>
            <a:fillRect/>
          </a:stretch>
        </p:blipFill>
        <p:spPr bwMode="auto">
          <a:xfrm>
            <a:off x="1043608" y="3140968"/>
            <a:ext cx="2524125" cy="11715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1513" name="图片 15" descr="61KUCYj5rAL__SL1500_"/>
          <p:cNvPicPr>
            <a:picLocks noChangeAspect="1" noChangeArrowheads="1"/>
          </p:cNvPicPr>
          <p:nvPr/>
        </p:nvPicPr>
        <p:blipFill>
          <a:blip r:embed="rId7"/>
          <a:srcRect l="2419" t="41089" r="2203" b="45058"/>
          <a:stretch>
            <a:fillRect/>
          </a:stretch>
        </p:blipFill>
        <p:spPr bwMode="auto">
          <a:xfrm>
            <a:off x="899592" y="2204864"/>
            <a:ext cx="7783513" cy="606425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1" name="文本框 4"/>
          <p:cNvSpPr txBox="1"/>
          <p:nvPr/>
        </p:nvSpPr>
        <p:spPr>
          <a:xfrm>
            <a:off x="1187624" y="188640"/>
            <a:ext cx="5544616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sz="3600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二、长度的测量</a:t>
            </a:r>
            <a:endParaRPr lang="zh-CN" altLang="en-US" sz="5400" b="1" noProof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827584" y="1412776"/>
            <a:ext cx="763284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 smtClean="0">
                <a:solidFill>
                  <a:srgbClr val="0000FF"/>
                </a:solidFill>
                <a:latin typeface="方正书宋_GBK"/>
              </a:rPr>
              <a:t>活动一   说出你所知道的长度测量工具</a:t>
            </a:r>
            <a:r>
              <a:rPr lang="zh-CN" altLang="en-US" b="1" i="1" smtClean="0">
                <a:solidFill>
                  <a:srgbClr val="0000FF"/>
                </a:solidFill>
                <a:latin typeface="NEU-BZ-S92"/>
              </a:rPr>
              <a:t>　</a:t>
            </a:r>
            <a:endParaRPr lang="zh-CN" altLang="en-US" b="1" i="1">
              <a:solidFill>
                <a:srgbClr val="0000FF"/>
              </a:solidFill>
              <a:latin typeface="NEU-BZ-S9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7378972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5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215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15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15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15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215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15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215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7649" name="图片 44036" descr="1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30175" y="3140075"/>
            <a:ext cx="8863013" cy="16446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27650" name="文本框 99"/>
          <p:cNvSpPr txBox="1">
            <a:spLocks noChangeArrowheads="1"/>
          </p:cNvSpPr>
          <p:nvPr/>
        </p:nvSpPr>
        <p:spPr bwMode="auto">
          <a:xfrm>
            <a:off x="1069975" y="403225"/>
            <a:ext cx="7894638" cy="5191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0000FF"/>
                </a:solidFill>
                <a:latin typeface="方正兰亭超细黑简体" pitchFamily="2" charset="-122"/>
                <a:ea typeface="方正兰亭超细黑简体" pitchFamily="2" charset="-122"/>
              </a:rPr>
              <a:t>活动</a:t>
            </a:r>
            <a:r>
              <a:rPr lang="zh-CN" altLang="en-US" sz="2800" b="1" smtClean="0">
                <a:solidFill>
                  <a:srgbClr val="0000FF"/>
                </a:solidFill>
                <a:latin typeface="方正兰亭超细黑简体" pitchFamily="2" charset="-122"/>
                <a:ea typeface="方正兰亭超细黑简体" pitchFamily="2" charset="-122"/>
              </a:rPr>
              <a:t>二  </a:t>
            </a:r>
            <a:r>
              <a:rPr lang="zh-CN" altLang="en-US" sz="2800" b="1" smtClean="0">
                <a:solidFill>
                  <a:srgbClr val="0000FF"/>
                </a:solidFill>
                <a:latin typeface="方正兰亭超细黑简体" pitchFamily="2" charset="-122"/>
                <a:ea typeface="方正兰亭超细黑简体" pitchFamily="2" charset="-122"/>
                <a:sym typeface="Arial" charset="0"/>
              </a:rPr>
              <a:t>观察</a:t>
            </a:r>
            <a:r>
              <a:rPr lang="zh-CN" altLang="en-US" sz="2800" b="1">
                <a:solidFill>
                  <a:srgbClr val="0000FF"/>
                </a:solidFill>
                <a:latin typeface="方正兰亭超细黑简体" pitchFamily="2" charset="-122"/>
                <a:ea typeface="方正兰亭超细黑简体" pitchFamily="2" charset="-122"/>
                <a:sym typeface="Arial" charset="0"/>
              </a:rPr>
              <a:t>下图刻度尺的外形，回答下列问题:</a:t>
            </a:r>
          </a:p>
        </p:txBody>
      </p:sp>
      <p:sp>
        <p:nvSpPr>
          <p:cNvPr id="27651" name="文本框 1"/>
          <p:cNvSpPr txBox="1">
            <a:spLocks noChangeArrowheads="1"/>
          </p:cNvSpPr>
          <p:nvPr/>
        </p:nvSpPr>
        <p:spPr bwMode="auto">
          <a:xfrm>
            <a:off x="1187450" y="908050"/>
            <a:ext cx="7200974" cy="1754326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buFont typeface="Arial" charset="0"/>
              <a:buNone/>
            </a:pPr>
            <a:r>
              <a:rPr lang="zh-CN" altLang="en-US" sz="2400" b="1" smtClean="0">
                <a:solidFill>
                  <a:prstClr val="black"/>
                </a:solidFill>
              </a:rPr>
              <a:t>(</a:t>
            </a:r>
            <a:r>
              <a:rPr lang="en-US" altLang="zh-CN" sz="2400" b="1" smtClean="0">
                <a:solidFill>
                  <a:prstClr val="black"/>
                </a:solidFill>
              </a:rPr>
              <a:t>1</a:t>
            </a:r>
            <a:r>
              <a:rPr lang="zh-CN" altLang="en-US" sz="2400" b="1" smtClean="0">
                <a:solidFill>
                  <a:prstClr val="black"/>
                </a:solidFill>
              </a:rPr>
              <a:t>)</a:t>
            </a:r>
            <a:r>
              <a:rPr lang="zh-CN" altLang="en-US" sz="2400" b="1">
                <a:solidFill>
                  <a:prstClr val="black"/>
                </a:solidFill>
              </a:rPr>
              <a:t>它的零刻度线在哪里,是否磨损?  </a:t>
            </a:r>
            <a:r>
              <a:rPr lang="zh-CN" altLang="en-US" sz="2400" b="1" smtClean="0">
                <a:solidFill>
                  <a:prstClr val="black"/>
                </a:solidFill>
              </a:rPr>
              <a:t>单位是什么？</a:t>
            </a:r>
            <a:endParaRPr lang="zh-CN" altLang="en-US" sz="2400" b="1">
              <a:solidFill>
                <a:prstClr val="black"/>
              </a:solidFill>
            </a:endParaRP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prstClr val="black"/>
                </a:solidFill>
              </a:rPr>
              <a:t>(</a:t>
            </a:r>
            <a:r>
              <a:rPr lang="en-US" altLang="zh-CN" sz="2400" b="1" smtClean="0">
                <a:solidFill>
                  <a:prstClr val="black"/>
                </a:solidFill>
              </a:rPr>
              <a:t>2</a:t>
            </a:r>
            <a:r>
              <a:rPr lang="zh-CN" altLang="en-US" sz="2400" b="1" smtClean="0">
                <a:solidFill>
                  <a:prstClr val="black"/>
                </a:solidFill>
              </a:rPr>
              <a:t>)</a:t>
            </a:r>
            <a:r>
              <a:rPr lang="zh-CN" altLang="en-US" sz="2400" b="1">
                <a:solidFill>
                  <a:prstClr val="black"/>
                </a:solidFill>
              </a:rPr>
              <a:t>它的分度值是多少?</a:t>
            </a:r>
          </a:p>
          <a:p>
            <a:pPr>
              <a:lnSpc>
                <a:spcPct val="150000"/>
              </a:lnSpc>
            </a:pPr>
            <a:r>
              <a:rPr lang="zh-CN" altLang="en-US" sz="2400" b="1" smtClean="0">
                <a:solidFill>
                  <a:prstClr val="black"/>
                </a:solidFill>
              </a:rPr>
              <a:t>(</a:t>
            </a:r>
            <a:r>
              <a:rPr lang="en-US" altLang="zh-CN" sz="2400" b="1" smtClean="0">
                <a:solidFill>
                  <a:prstClr val="black"/>
                </a:solidFill>
              </a:rPr>
              <a:t>3</a:t>
            </a:r>
            <a:r>
              <a:rPr lang="zh-CN" altLang="en-US" sz="2400" b="1" smtClean="0">
                <a:solidFill>
                  <a:prstClr val="black"/>
                </a:solidFill>
              </a:rPr>
              <a:t>)</a:t>
            </a:r>
            <a:r>
              <a:rPr lang="zh-CN" altLang="en-US" sz="2400" b="1">
                <a:solidFill>
                  <a:prstClr val="black"/>
                </a:solidFill>
              </a:rPr>
              <a:t>它的量程是多少</a:t>
            </a:r>
            <a:r>
              <a:rPr lang="zh-CN" altLang="en-US" sz="2400" b="1" smtClean="0">
                <a:solidFill>
                  <a:prstClr val="black"/>
                </a:solidFill>
              </a:rPr>
              <a:t>?</a:t>
            </a:r>
            <a:endParaRPr lang="zh-CN" altLang="en-US" sz="2400" b="1">
              <a:solidFill>
                <a:prstClr val="black"/>
              </a:solidFill>
            </a:endParaRPr>
          </a:p>
        </p:txBody>
      </p:sp>
      <p:sp>
        <p:nvSpPr>
          <p:cNvPr id="22533" name="文本框 4"/>
          <p:cNvSpPr txBox="1">
            <a:spLocks noChangeArrowheads="1"/>
          </p:cNvSpPr>
          <p:nvPr/>
        </p:nvSpPr>
        <p:spPr bwMode="auto">
          <a:xfrm>
            <a:off x="4643438" y="2205038"/>
            <a:ext cx="800219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>
                <a:solidFill>
                  <a:prstClr val="black"/>
                </a:solidFill>
                <a:sym typeface="Arial" charset="0"/>
              </a:rPr>
              <a:t>量程</a:t>
            </a:r>
          </a:p>
        </p:txBody>
      </p:sp>
      <p:sp>
        <p:nvSpPr>
          <p:cNvPr id="9" name="右大括号 8"/>
          <p:cNvSpPr/>
          <p:nvPr/>
        </p:nvSpPr>
        <p:spPr>
          <a:xfrm rot="16200000" flipV="1">
            <a:off x="4159564" y="-1090612"/>
            <a:ext cx="864235" cy="7971155"/>
          </a:xfrm>
          <a:prstGeom prst="rightBrace">
            <a:avLst>
              <a:gd name="adj1" fmla="val 8333"/>
              <a:gd name="adj2" fmla="val 49740"/>
            </a:avLst>
          </a:prstGeom>
          <a:effectLst>
            <a:glow rad="228600">
              <a:srgbClr val="FFC0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  <a:extLst/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anchor="ctr"/>
          <a:lstStyle/>
          <a:p>
            <a:pPr algn="ctr">
              <a:defRPr/>
            </a:pPr>
            <a:endParaRPr lang="zh-CN" altLang="en-US" noProof="1">
              <a:solidFill>
                <a:prstClr val="black"/>
              </a:solidFill>
            </a:endParaRPr>
          </a:p>
        </p:txBody>
      </p:sp>
      <p:sp>
        <p:nvSpPr>
          <p:cNvPr id="13" name="文本框 12"/>
          <p:cNvSpPr txBox="1">
            <a:spLocks noChangeArrowheads="1"/>
          </p:cNvSpPr>
          <p:nvPr/>
        </p:nvSpPr>
        <p:spPr bwMode="auto">
          <a:xfrm>
            <a:off x="179388" y="5084763"/>
            <a:ext cx="1422184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prstClr val="black"/>
                </a:solidFill>
                <a:sym typeface="Arial" charset="0"/>
              </a:rPr>
              <a:t>零刻度线</a:t>
            </a:r>
          </a:p>
        </p:txBody>
      </p:sp>
      <p:sp>
        <p:nvSpPr>
          <p:cNvPr id="22540" name="文本框 23"/>
          <p:cNvSpPr txBox="1">
            <a:spLocks noChangeArrowheads="1"/>
          </p:cNvSpPr>
          <p:nvPr/>
        </p:nvSpPr>
        <p:spPr bwMode="auto">
          <a:xfrm>
            <a:off x="5364163" y="2199155"/>
            <a:ext cx="1808162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smtClean="0">
                <a:solidFill>
                  <a:prstClr val="black"/>
                </a:solidFill>
                <a:sym typeface="宋体" charset="-122"/>
              </a:rPr>
              <a:t>0—8cm</a:t>
            </a:r>
            <a:endParaRPr lang="en-US" altLang="zh-CN" sz="2400">
              <a:solidFill>
                <a:prstClr val="black"/>
              </a:solidFill>
              <a:sym typeface="宋体" charset="-122"/>
            </a:endParaRPr>
          </a:p>
        </p:txBody>
      </p:sp>
      <p:sp>
        <p:nvSpPr>
          <p:cNvPr id="25" name="文本框 24"/>
          <p:cNvSpPr txBox="1">
            <a:spLocks noChangeArrowheads="1"/>
          </p:cNvSpPr>
          <p:nvPr/>
        </p:nvSpPr>
        <p:spPr bwMode="auto">
          <a:xfrm>
            <a:off x="5182181" y="4921811"/>
            <a:ext cx="90441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>
                <a:solidFill>
                  <a:prstClr val="black"/>
                </a:solidFill>
                <a:sym typeface="宋体" charset="-122"/>
              </a:rPr>
              <a:t>1mm</a:t>
            </a:r>
          </a:p>
        </p:txBody>
      </p:sp>
      <p:cxnSp>
        <p:nvCxnSpPr>
          <p:cNvPr id="12" name="直接箭头连接符 11"/>
          <p:cNvCxnSpPr/>
          <p:nvPr/>
        </p:nvCxnSpPr>
        <p:spPr>
          <a:xfrm flipH="1">
            <a:off x="539552" y="3812857"/>
            <a:ext cx="0" cy="1368425"/>
          </a:xfrm>
          <a:prstGeom prst="straightConnector1">
            <a:avLst/>
          </a:prstGeom>
          <a:ln>
            <a:tailEnd type="arrow" w="med" len="med"/>
          </a:ln>
          <a:effectLst>
            <a:glow rad="139700">
              <a:srgbClr val="FFC0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2539" name="文本框 1"/>
          <p:cNvSpPr txBox="1">
            <a:spLocks noChangeArrowheads="1"/>
          </p:cNvSpPr>
          <p:nvPr/>
        </p:nvSpPr>
        <p:spPr bwMode="auto">
          <a:xfrm>
            <a:off x="323528" y="5733256"/>
            <a:ext cx="8185150" cy="95410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注意事项:</a:t>
            </a:r>
            <a:r>
              <a:rPr lang="zh-CN" altLang="en-US" sz="2800" b="1">
                <a:solidFill>
                  <a:srgbClr val="0000FF"/>
                </a:solidFill>
              </a:rPr>
              <a:t>刻度尺的零刻度线如果磨损,要从一个清晰的整数刻度线量起.</a:t>
            </a:r>
          </a:p>
        </p:txBody>
      </p:sp>
      <p:pic>
        <p:nvPicPr>
          <p:cNvPr id="23" name="组合 22"/>
          <p:cNvPicPr>
            <a:picLocks noGrp="1"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3998913" y="3114675"/>
            <a:ext cx="577850" cy="20447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4165396" y="4921811"/>
            <a:ext cx="1112805" cy="46166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zh-CN" sz="2400" b="1">
                <a:solidFill>
                  <a:prstClr val="black"/>
                </a:solidFill>
              </a:rPr>
              <a:t>分度值</a:t>
            </a:r>
          </a:p>
        </p:txBody>
      </p:sp>
      <p:sp>
        <p:nvSpPr>
          <p:cNvPr id="4" name="文本框 23"/>
          <p:cNvSpPr txBox="1">
            <a:spLocks noChangeArrowheads="1"/>
          </p:cNvSpPr>
          <p:nvPr/>
        </p:nvSpPr>
        <p:spPr bwMode="auto">
          <a:xfrm>
            <a:off x="1749475" y="4672647"/>
            <a:ext cx="1440581" cy="83099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prstClr val="black"/>
                </a:solidFill>
                <a:sym typeface="宋体" charset="-122"/>
              </a:rPr>
              <a:t>数字</a:t>
            </a:r>
            <a:r>
              <a:rPr lang="zh-CN" altLang="en-US" sz="2400" b="1" smtClean="0">
                <a:solidFill>
                  <a:prstClr val="black"/>
                </a:solidFill>
                <a:sym typeface="宋体" charset="-122"/>
              </a:rPr>
              <a:t>单位是</a:t>
            </a:r>
            <a:r>
              <a:rPr lang="en-US" altLang="zh-CN" sz="2400" b="1" smtClean="0">
                <a:solidFill>
                  <a:prstClr val="black"/>
                </a:solidFill>
                <a:sym typeface="宋体" charset="-122"/>
              </a:rPr>
              <a:t>cm</a:t>
            </a:r>
            <a:endParaRPr lang="en-US" altLang="zh-CN" sz="2400" b="1">
              <a:solidFill>
                <a:prstClr val="black"/>
              </a:solidFill>
              <a:sym typeface="宋体" charset="-122"/>
            </a:endParaRPr>
          </a:p>
        </p:txBody>
      </p:sp>
      <p:cxnSp>
        <p:nvCxnSpPr>
          <p:cNvPr id="5" name="直接箭头连接符 4"/>
          <p:cNvCxnSpPr/>
          <p:nvPr/>
        </p:nvCxnSpPr>
        <p:spPr>
          <a:xfrm>
            <a:off x="1187450" y="4437380"/>
            <a:ext cx="504825" cy="470535"/>
          </a:xfrm>
          <a:prstGeom prst="straightConnector1">
            <a:avLst/>
          </a:prstGeom>
          <a:ln>
            <a:tailEnd type="arrow" w="med" len="med"/>
          </a:ln>
          <a:effectLst>
            <a:glow rad="228600">
              <a:srgbClr val="FFC000">
                <a:alpha val="40000"/>
              </a:srgb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56463388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9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8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5" nodeType="clickEffect"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nodeType="clickEffect"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225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2" presetClass="entr" presetSubtype="8" fill="hold" grpId="3" nodeType="clickEffect"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7" presetClass="entr" presetSubtype="0" fill="hold" grpId="6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7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8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80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3" grpId="0" build="allAtOnce"/>
      <p:bldP spid="13" grpId="1" build="allAtOnce"/>
      <p:bldP spid="13" grpId="2" build="allAtOnce"/>
      <p:bldP spid="22540" grpId="3"/>
      <p:bldP spid="25" grpId="4"/>
      <p:bldP spid="25" grpId="5"/>
      <p:bldP spid="22539" grpId="6"/>
      <p:bldP spid="3" grpId="7"/>
      <p:bldP spid="3" grpId="8"/>
      <p:bldP spid="4" grpId="9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0169" name="Text Box 953"/>
          <p:cNvSpPr txBox="1">
            <a:spLocks noChangeArrowheads="1"/>
          </p:cNvSpPr>
          <p:nvPr/>
        </p:nvSpPr>
        <p:spPr bwMode="auto">
          <a:xfrm>
            <a:off x="4598614" y="5164605"/>
            <a:ext cx="1152525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×</a:t>
            </a:r>
          </a:p>
        </p:txBody>
      </p:sp>
      <p:sp>
        <p:nvSpPr>
          <p:cNvPr id="10170" name="Text Box 954"/>
          <p:cNvSpPr txBox="1">
            <a:spLocks noChangeArrowheads="1"/>
          </p:cNvSpPr>
          <p:nvPr/>
        </p:nvSpPr>
        <p:spPr bwMode="auto">
          <a:xfrm>
            <a:off x="7092280" y="3783614"/>
            <a:ext cx="1152525" cy="762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en-US" altLang="zh-CN" sz="4400" b="1">
                <a:solidFill>
                  <a:srgbClr val="FF0000"/>
                </a:solidFill>
                <a:latin typeface="Times New Roman" pitchFamily="18" charset="0"/>
                <a:ea typeface="黑体" pitchFamily="2" charset="-122"/>
              </a:rPr>
              <a:t>√</a:t>
            </a:r>
          </a:p>
        </p:txBody>
      </p:sp>
      <p:sp>
        <p:nvSpPr>
          <p:cNvPr id="24577" name="文本框 3"/>
          <p:cNvSpPr txBox="1">
            <a:spLocks noChangeArrowheads="1"/>
          </p:cNvSpPr>
          <p:nvPr/>
        </p:nvSpPr>
        <p:spPr bwMode="auto">
          <a:xfrm>
            <a:off x="512514" y="624751"/>
            <a:ext cx="8235950" cy="1508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301625">
              <a:buFont typeface="Arial" charset="0"/>
              <a:buNone/>
            </a:pPr>
            <a:r>
              <a:rPr lang="en-US" altLang="zh-CN" sz="4400" b="1">
                <a:solidFill>
                  <a:srgbClr val="0000FF"/>
                </a:solidFill>
                <a:latin typeface="方正书宋_GBK"/>
                <a:sym typeface="Wingdings" pitchFamily="2" charset="2"/>
              </a:rPr>
              <a:t></a:t>
            </a:r>
            <a:r>
              <a:rPr lang="zh-CN" altLang="en-US" sz="4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选</a:t>
            </a:r>
            <a:r>
              <a:rPr lang="en-US" altLang="zh-CN" sz="4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在实际的测量中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并不是分度值越小越好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测量时应先根据实际情况确定需要达到的程度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再选择满足测量要求的刻度尺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</a:rPr>
              <a:t>.</a:t>
            </a:r>
            <a:endParaRPr lang="zh-CN" altLang="en-US" sz="2400" b="1">
              <a:solidFill>
                <a:prstClr val="black"/>
              </a:solidFill>
              <a:latin typeface="宋体" charset="-122"/>
            </a:endParaRPr>
          </a:p>
        </p:txBody>
      </p:sp>
      <p:sp>
        <p:nvSpPr>
          <p:cNvPr id="24578" name="文本框 1"/>
          <p:cNvSpPr txBox="1">
            <a:spLocks noChangeArrowheads="1"/>
          </p:cNvSpPr>
          <p:nvPr/>
        </p:nvSpPr>
        <p:spPr bwMode="auto">
          <a:xfrm>
            <a:off x="539750" y="1988840"/>
            <a:ext cx="8213725" cy="150810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228600">
              <a:buFont typeface="Arial" charset="0"/>
              <a:buNone/>
            </a:pPr>
            <a:r>
              <a:rPr lang="en-US" altLang="zh-CN" sz="4400" b="1">
                <a:solidFill>
                  <a:srgbClr val="0000FF"/>
                </a:solidFill>
                <a:latin typeface="方正书宋_GBK"/>
                <a:sym typeface="Wingdings" pitchFamily="2" charset="2"/>
              </a:rPr>
              <a:t></a:t>
            </a:r>
            <a:r>
              <a:rPr lang="zh-CN" altLang="en-US" sz="4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  <a:sym typeface="Arial" charset="0"/>
              </a:rPr>
              <a:t>放</a:t>
            </a:r>
            <a:r>
              <a:rPr lang="en-US" altLang="zh-CN" sz="4400" b="1">
                <a:solidFill>
                  <a:srgbClr val="0000FF"/>
                </a:solidFill>
                <a:latin typeface="黑体" pitchFamily="2" charset="-122"/>
                <a:ea typeface="黑体" pitchFamily="2" charset="-122"/>
                <a:sym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即刻度尺的位置应放正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零刻度线对准被测物体的一端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有刻度线的一边要紧靠被测物体且与被测物体保持平行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如图甲所示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),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不能歪斜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如图乙所示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)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  <a:sym typeface="Arial" charset="0"/>
              </a:rPr>
              <a:t>.</a:t>
            </a:r>
            <a:endParaRPr lang="zh-CN" altLang="en-US" sz="2400" b="1">
              <a:solidFill>
                <a:prstClr val="black"/>
              </a:solidFill>
              <a:latin typeface="宋体" charset="-122"/>
            </a:endParaRPr>
          </a:p>
        </p:txBody>
      </p:sp>
      <p:sp>
        <p:nvSpPr>
          <p:cNvPr id="28678" name="文本框 1"/>
          <p:cNvSpPr txBox="1">
            <a:spLocks noChangeArrowheads="1"/>
          </p:cNvSpPr>
          <p:nvPr/>
        </p:nvSpPr>
        <p:spPr bwMode="auto">
          <a:xfrm>
            <a:off x="1043608" y="116632"/>
            <a:ext cx="676275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b="1" smtClean="0">
                <a:solidFill>
                  <a:prstClr val="black"/>
                </a:solidFill>
                <a:latin typeface="宋体" charset="-122"/>
              </a:rPr>
              <a:t>（二）使用</a:t>
            </a:r>
            <a:r>
              <a:rPr lang="zh-CN" altLang="en-US" sz="3600" b="1">
                <a:solidFill>
                  <a:prstClr val="black"/>
                </a:solidFill>
                <a:latin typeface="宋体" charset="-122"/>
              </a:rPr>
              <a:t>刻度尺测长度的方法</a:t>
            </a:r>
          </a:p>
        </p:txBody>
      </p:sp>
      <p:grpSp>
        <p:nvGrpSpPr>
          <p:cNvPr id="137" name="组合 136"/>
          <p:cNvGrpSpPr/>
          <p:nvPr/>
        </p:nvGrpSpPr>
        <p:grpSpPr>
          <a:xfrm>
            <a:off x="483220" y="3527425"/>
            <a:ext cx="6300177" cy="2825109"/>
            <a:chOff x="761" y="5556"/>
            <a:chExt cx="9922" cy="4447"/>
          </a:xfrm>
        </p:grpSpPr>
        <p:grpSp>
          <p:nvGrpSpPr>
            <p:cNvPr id="28680" name="组合 135"/>
            <p:cNvGrpSpPr/>
            <p:nvPr/>
          </p:nvGrpSpPr>
          <p:grpSpPr>
            <a:xfrm>
              <a:off x="761" y="5556"/>
              <a:ext cx="9922" cy="4447"/>
              <a:chOff x="761" y="5556"/>
              <a:chExt cx="9922" cy="4447"/>
            </a:xfrm>
          </p:grpSpPr>
          <p:sp>
            <p:nvSpPr>
              <p:cNvPr id="28683" name="AutoShape 398"/>
              <p:cNvSpPr>
                <a:spLocks noChangeArrowheads="1"/>
              </p:cNvSpPr>
              <p:nvPr/>
            </p:nvSpPr>
            <p:spPr bwMode="auto">
              <a:xfrm>
                <a:off x="1593" y="5556"/>
                <a:ext cx="4095" cy="1938"/>
              </a:xfrm>
              <a:prstGeom prst="cube">
                <a:avLst>
                  <a:gd name="adj" fmla="val 25000"/>
                </a:avLst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>
                  <a:buFont typeface="Arial" charset="0"/>
                  <a:buNone/>
                </a:pPr>
                <a:endParaRPr lang="zh-CN" altLang="zh-CN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28684" name="组合 4"/>
              <p:cNvGrpSpPr/>
              <p:nvPr/>
            </p:nvGrpSpPr>
            <p:grpSpPr>
              <a:xfrm>
                <a:off x="963" y="6306"/>
                <a:ext cx="9720" cy="917"/>
                <a:chOff x="963" y="6306"/>
                <a:chExt cx="9720" cy="917"/>
              </a:xfrm>
            </p:grpSpPr>
            <p:sp>
              <p:nvSpPr>
                <p:cNvPr id="28811" name="AutoShape 400"/>
                <p:cNvSpPr>
                  <a:spLocks noChangeArrowheads="1"/>
                </p:cNvSpPr>
                <p:nvPr/>
              </p:nvSpPr>
              <p:spPr bwMode="auto">
                <a:xfrm>
                  <a:off x="963" y="6306"/>
                  <a:ext cx="9720" cy="917"/>
                </a:xfrm>
                <a:prstGeom prst="flowChartProcess">
                  <a:avLst/>
                </a:prstGeom>
                <a:solidFill>
                  <a:srgbClr val="FFCC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 typeface="Arial" charset="0"/>
                    <a:buNone/>
                  </a:pPr>
                  <a:r>
                    <a:rPr lang="en-US" altLang="zh-CN" sz="1200" b="1">
                      <a:solidFill>
                        <a:srgbClr val="000000"/>
                      </a:solidFill>
                    </a:rPr>
                    <a:t>0 cm     1            2            3           4            5           6           7            8           9          10</a:t>
                  </a:r>
                  <a:r>
                    <a:rPr lang="en-US" altLang="zh-CN" sz="1200" b="1">
                      <a:solidFill>
                        <a:prstClr val="black"/>
                      </a:solidFill>
                    </a:rPr>
                    <a:t> </a:t>
                  </a:r>
                </a:p>
              </p:txBody>
            </p:sp>
            <p:grpSp>
              <p:nvGrpSpPr>
                <p:cNvPr id="28812" name="Group 399"/>
                <p:cNvGrpSpPr/>
                <p:nvPr/>
              </p:nvGrpSpPr>
              <p:grpSpPr>
                <a:xfrm>
                  <a:off x="1573" y="6342"/>
                  <a:ext cx="9045" cy="217"/>
                  <a:chOff x="899" y="1379"/>
                  <a:chExt cx="3618" cy="118"/>
                </a:xfrm>
              </p:grpSpPr>
              <p:sp>
                <p:nvSpPr>
                  <p:cNvPr id="28813" name="Line 40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9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4" name="Line 4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3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5" name="Line 4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7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6" name="Line 4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7" name="Line 4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8" name="Line 4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19" name="Line 4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0" name="Line 4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1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1" name="Line 4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2" name="Line 4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3" name="Line 4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4" name="Line 4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5" name="Line 4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6" name="Line 4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9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7" name="Line 4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8" name="Line 4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29" name="Line 4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0" name="Line 4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1" name="Line 4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2" name="Line 4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7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3" name="Line 4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4" name="Line 4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5" name="Line 4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6" name="Line 4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7" name="Line 4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8" name="Line 4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39" name="Line 4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9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0" name="Line 4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1" name="Line 4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6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2" name="Line 4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3" name="Line 4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4" name="Line 4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4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5" name="Line 4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7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6" name="Line 4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7" name="Line 4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5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8" name="Line 4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49" name="Line 4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0" name="Line 4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2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1" name="Line 4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5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2" name="Line 4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9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3" name="Line 4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3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4" name="Line 4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5" name="Line 4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6" name="Line 4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0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7" name="Line 4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3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8" name="Line 4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7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59" name="Line 4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1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0" name="Line 4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1" name="Line 4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2" name="Line 45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3" name="Line 4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4" name="Line 4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5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5" name="Line 45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9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6" name="Line 4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7" name="Line 4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8" name="Line 4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6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69" name="Line 4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0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0" name="Line 4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3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1" name="Line 4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7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2" name="Line 4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3" name="Line 4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4" name="Line 4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4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5" name="Line 4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8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6" name="Line 4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1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7" name="Line 4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5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8" name="Line 4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79" name="Line 4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0" name="Line 4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2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1" name="Line 4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6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2" name="Line 4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0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3" name="Line 4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3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4" name="Line 4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5" name="Line 4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6" name="Line 4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7" name="Line 4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8" name="Line 4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8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89" name="Line 4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1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0" name="Line 4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1" name="Line 4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2" name="Line 4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3" name="Line 4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4" name="Line 4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6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5" name="Line 4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9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6" name="Line 4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7" name="Line 4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8" name="Line 4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899" name="Line 4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0" name="Line 4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4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1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7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2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3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4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5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6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2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7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08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9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909" name="Group 497"/>
                  <p:cNvGrpSpPr/>
                  <p:nvPr/>
                </p:nvGrpSpPr>
                <p:grpSpPr>
                  <a:xfrm>
                    <a:off x="379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930" name="Line 49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31" name="Line 49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32" name="Line 50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33" name="Line 50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34" name="Line 50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910" name="Line 5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11" name="Line 5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12" name="Line 5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1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13" name="Line 5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4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14" name="Line 5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915" name="Line 5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1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916" name="Group 509"/>
                  <p:cNvGrpSpPr/>
                  <p:nvPr/>
                </p:nvGrpSpPr>
                <p:grpSpPr>
                  <a:xfrm>
                    <a:off x="415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925" name="Line 5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6" name="Line 51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7" name="Line 51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8" name="Line 5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9" name="Line 51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917" name="Line 5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33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918" name="Group 516"/>
                  <p:cNvGrpSpPr/>
                  <p:nvPr/>
                </p:nvGrpSpPr>
                <p:grpSpPr>
                  <a:xfrm>
                    <a:off x="433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920" name="Line 51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1" name="Line 51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2" name="Line 51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3" name="Line 52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924" name="Line 52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919" name="Line 5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1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sp>
            <p:nvSpPr>
              <p:cNvPr id="28685" name="AutoShape 398"/>
              <p:cNvSpPr>
                <a:spLocks noChangeArrowheads="1"/>
              </p:cNvSpPr>
              <p:nvPr/>
            </p:nvSpPr>
            <p:spPr bwMode="auto">
              <a:xfrm>
                <a:off x="1341" y="7790"/>
                <a:ext cx="4095" cy="1938"/>
              </a:xfrm>
              <a:prstGeom prst="cube">
                <a:avLst>
                  <a:gd name="adj" fmla="val 25000"/>
                </a:avLst>
              </a:prstGeom>
              <a:solidFill>
                <a:srgbClr val="FF0000"/>
              </a:solidFill>
              <a:ln w="25400">
                <a:solidFill>
                  <a:schemeClr val="tx1"/>
                </a:solidFill>
                <a:miter lim="800000"/>
              </a:ln>
            </p:spPr>
            <p:txBody>
              <a:bodyPr wrap="none" anchor="ctr"/>
              <a:lstStyle/>
              <a:p>
                <a:pPr>
                  <a:buFont typeface="Arial" charset="0"/>
                  <a:buNone/>
                </a:pPr>
                <a:endParaRPr lang="zh-CN" altLang="zh-CN" sz="1800">
                  <a:solidFill>
                    <a:prstClr val="black"/>
                  </a:solidFill>
                </a:endParaRPr>
              </a:p>
            </p:txBody>
          </p:sp>
          <p:grpSp>
            <p:nvGrpSpPr>
              <p:cNvPr id="28686" name="组合 132"/>
              <p:cNvGrpSpPr/>
              <p:nvPr/>
            </p:nvGrpSpPr>
            <p:grpSpPr>
              <a:xfrm rot="300000">
                <a:off x="761" y="8995"/>
                <a:ext cx="9741" cy="1008"/>
                <a:chOff x="759" y="8545"/>
                <a:chExt cx="9720" cy="918"/>
              </a:xfrm>
            </p:grpSpPr>
            <p:sp>
              <p:nvSpPr>
                <p:cNvPr id="28687" name="AutoShape 400"/>
                <p:cNvSpPr>
                  <a:spLocks noChangeArrowheads="1"/>
                </p:cNvSpPr>
                <p:nvPr/>
              </p:nvSpPr>
              <p:spPr bwMode="auto">
                <a:xfrm>
                  <a:off x="759" y="8545"/>
                  <a:ext cx="9720" cy="918"/>
                </a:xfrm>
                <a:prstGeom prst="flowChartProcess">
                  <a:avLst/>
                </a:prstGeom>
                <a:solidFill>
                  <a:srgbClr val="FFCC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 typeface="Arial" charset="0"/>
                    <a:buNone/>
                  </a:pPr>
                  <a:r>
                    <a:rPr lang="en-US" altLang="zh-CN" sz="1200" b="1">
                      <a:solidFill>
                        <a:srgbClr val="000000"/>
                      </a:solidFill>
                    </a:rPr>
                    <a:t>0 cm     1            2            3           4            5           6           7            8           9          10</a:t>
                  </a:r>
                  <a:r>
                    <a:rPr lang="en-US" altLang="zh-CN" sz="1200" b="1">
                      <a:solidFill>
                        <a:prstClr val="black"/>
                      </a:solidFill>
                    </a:rPr>
                    <a:t> </a:t>
                  </a:r>
                </a:p>
              </p:txBody>
            </p:sp>
            <p:grpSp>
              <p:nvGrpSpPr>
                <p:cNvPr id="28688" name="Group 399"/>
                <p:cNvGrpSpPr/>
                <p:nvPr/>
              </p:nvGrpSpPr>
              <p:grpSpPr>
                <a:xfrm>
                  <a:off x="1321" y="8576"/>
                  <a:ext cx="9045" cy="217"/>
                  <a:chOff x="899" y="1379"/>
                  <a:chExt cx="3618" cy="118"/>
                </a:xfrm>
              </p:grpSpPr>
              <p:sp>
                <p:nvSpPr>
                  <p:cNvPr id="28689" name="Line 40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9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0" name="Line 4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3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1" name="Line 4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7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2" name="Line 4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3" name="Line 4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4" name="Line 4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5" name="Line 4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6" name="Line 4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1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7" name="Line 4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8" name="Line 4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699" name="Line 4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0" name="Line 4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1" name="Line 4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2" name="Line 4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9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3" name="Line 4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4" name="Line 4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5" name="Line 4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6" name="Line 4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7" name="Line 4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8" name="Line 4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7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09" name="Line 4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0" name="Line 4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1" name="Line 4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2" name="Line 4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3" name="Line 4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4" name="Line 4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5" name="Line 4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9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6" name="Line 4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7" name="Line 4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6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8" name="Line 4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19" name="Line 4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0" name="Line 4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4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1" name="Line 4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7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2" name="Line 4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3" name="Line 4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5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4" name="Line 4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5" name="Line 4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6" name="Line 4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2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7" name="Line 4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5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8" name="Line 4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9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29" name="Line 4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3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0" name="Line 4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1" name="Line 4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2" name="Line 4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0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3" name="Line 4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3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4" name="Line 4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7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5" name="Line 4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1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6" name="Line 4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7" name="Line 4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8" name="Line 45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39" name="Line 4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0" name="Line 4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5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1" name="Line 45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9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2" name="Line 4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3" name="Line 4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4" name="Line 4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6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5" name="Line 4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0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6" name="Line 4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3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7" name="Line 4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7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8" name="Line 4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49" name="Line 4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0" name="Line 4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4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1" name="Line 4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8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2" name="Line 4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1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3" name="Line 4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5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4" name="Line 4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5" name="Line 4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6" name="Line 4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2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7" name="Line 4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6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8" name="Line 4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0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59" name="Line 4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3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0" name="Line 4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1" name="Line 4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2" name="Line 4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3" name="Line 4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4" name="Line 4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8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5" name="Line 4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1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6" name="Line 4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7" name="Line 4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8" name="Line 4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69" name="Line 4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0" name="Line 4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6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1" name="Line 4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9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2" name="Line 4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3" name="Line 4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4" name="Line 4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5" name="Line 4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6" name="Line 4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4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7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7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8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79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0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1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2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2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3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4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9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785" name="Group 497"/>
                  <p:cNvGrpSpPr/>
                  <p:nvPr/>
                </p:nvGrpSpPr>
                <p:grpSpPr>
                  <a:xfrm>
                    <a:off x="379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806" name="Line 49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7" name="Line 49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8" name="Line 50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9" name="Line 50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10" name="Line 50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786" name="Line 5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7" name="Line 5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8" name="Line 5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1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89" name="Line 5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4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90" name="Line 5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8791" name="Line 5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1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792" name="Group 509"/>
                  <p:cNvGrpSpPr/>
                  <p:nvPr/>
                </p:nvGrpSpPr>
                <p:grpSpPr>
                  <a:xfrm>
                    <a:off x="415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801" name="Line 5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2" name="Line 51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3" name="Line 51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4" name="Line 5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5" name="Line 51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793" name="Line 5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33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8794" name="Group 516"/>
                  <p:cNvGrpSpPr/>
                  <p:nvPr/>
                </p:nvGrpSpPr>
                <p:grpSpPr>
                  <a:xfrm>
                    <a:off x="433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8796" name="Line 51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797" name="Line 51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798" name="Line 51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799" name="Line 52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8800" name="Line 52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8795" name="Line 5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1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</p:grpSp>
        <p:sp>
          <p:nvSpPr>
            <p:cNvPr id="28681" name="文本框 133"/>
            <p:cNvSpPr txBox="1">
              <a:spLocks noChangeArrowheads="1"/>
            </p:cNvSpPr>
            <p:nvPr/>
          </p:nvSpPr>
          <p:spPr bwMode="auto">
            <a:xfrm>
              <a:off x="5934" y="5556"/>
              <a:ext cx="768" cy="72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宋体" charset="-122"/>
                  <a:sym typeface="Arial" charset="0"/>
                </a:rPr>
                <a:t>甲</a:t>
              </a:r>
              <a:endParaRPr lang="zh-CN" altLang="en-US" sz="2400" b="1">
                <a:solidFill>
                  <a:prstClr val="black"/>
                </a:solidFill>
                <a:latin typeface="宋体" charset="-122"/>
              </a:endParaRPr>
            </a:p>
          </p:txBody>
        </p:sp>
        <p:sp>
          <p:nvSpPr>
            <p:cNvPr id="28682" name="文本框 134"/>
            <p:cNvSpPr txBox="1">
              <a:spLocks noChangeArrowheads="1"/>
            </p:cNvSpPr>
            <p:nvPr/>
          </p:nvSpPr>
          <p:spPr bwMode="auto">
            <a:xfrm>
              <a:off x="5691" y="8328"/>
              <a:ext cx="768" cy="720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sz="2400" b="1">
                  <a:solidFill>
                    <a:srgbClr val="000000"/>
                  </a:solidFill>
                  <a:latin typeface="宋体" charset="-122"/>
                  <a:sym typeface="Arial" charset="0"/>
                </a:rPr>
                <a:t>乙</a:t>
              </a:r>
              <a:endParaRPr lang="zh-CN" altLang="en-US" sz="2400" b="1">
                <a:solidFill>
                  <a:prstClr val="black"/>
                </a:solidFill>
                <a:latin typeface="宋体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13687660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45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2457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1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1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0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169" grpId="0"/>
      <p:bldP spid="10170" grpId="1"/>
      <p:bldP spid="24577" grpId="2"/>
      <p:bldP spid="24578" grpId="3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5602" name="文本框 4"/>
          <p:cNvSpPr txBox="1">
            <a:spLocks noChangeArrowheads="1"/>
          </p:cNvSpPr>
          <p:nvPr/>
        </p:nvSpPr>
        <p:spPr bwMode="auto">
          <a:xfrm>
            <a:off x="323528" y="836712"/>
            <a:ext cx="8675563" cy="4572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228600">
              <a:buFont typeface="Arial" charset="0"/>
              <a:buNone/>
            </a:pP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A.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对于较厚的刻度尺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应使刻度线贴近被测物体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如图丙所示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)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</a:rPr>
              <a:t>.</a:t>
            </a:r>
            <a:endParaRPr lang="zh-CN" altLang="en-US" sz="2400" b="1">
              <a:solidFill>
                <a:prstClr val="black"/>
              </a:solidFill>
              <a:latin typeface="宋体" charset="-122"/>
            </a:endParaRPr>
          </a:p>
        </p:txBody>
      </p:sp>
      <p:sp>
        <p:nvSpPr>
          <p:cNvPr id="29700" name="文本框 1"/>
          <p:cNvSpPr txBox="1">
            <a:spLocks noChangeArrowheads="1"/>
          </p:cNvSpPr>
          <p:nvPr/>
        </p:nvSpPr>
        <p:spPr bwMode="auto">
          <a:xfrm>
            <a:off x="971600" y="188640"/>
            <a:ext cx="4608512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3600" b="1">
                <a:solidFill>
                  <a:srgbClr val="0000FF"/>
                </a:solidFill>
              </a:rPr>
              <a:t>特殊情况的</a:t>
            </a:r>
            <a:r>
              <a:rPr lang="en-US" altLang="zh-CN" sz="3600" b="1">
                <a:solidFill>
                  <a:srgbClr val="0000FF"/>
                </a:solidFill>
              </a:rPr>
              <a:t>“</a:t>
            </a:r>
            <a:r>
              <a:rPr lang="zh-CN" altLang="en-US" sz="3600" b="1">
                <a:solidFill>
                  <a:srgbClr val="0000FF"/>
                </a:solidFill>
              </a:rPr>
              <a:t>放</a:t>
            </a:r>
            <a:r>
              <a:rPr lang="en-US" altLang="zh-CN" sz="3600" b="1">
                <a:solidFill>
                  <a:srgbClr val="0000FF"/>
                </a:solidFill>
              </a:rPr>
              <a:t>”</a:t>
            </a:r>
            <a:r>
              <a:rPr lang="zh-CN" altLang="en-US" sz="3600" b="1">
                <a:solidFill>
                  <a:srgbClr val="0000FF"/>
                </a:solidFill>
              </a:rPr>
              <a:t>法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395536" y="1340768"/>
            <a:ext cx="8588250" cy="11890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 b="1" smtClean="0">
                <a:solidFill>
                  <a:srgbClr val="000000"/>
                </a:solidFill>
                <a:latin typeface="宋体" charset="-122"/>
                <a:sym typeface="Arial" charset="0"/>
              </a:rPr>
              <a:t> B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.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零刻度线磨损时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要从其他清晰整数刻度线作为起始刻度测起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, 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测量结果应该等于读出的刻度值减去作为起始的刻度值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如图丁所示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)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  <a:sym typeface="Arial" charset="0"/>
              </a:rPr>
              <a:t>.</a:t>
            </a:r>
            <a:endParaRPr lang="zh-CN" altLang="en-US" sz="2400" b="1">
              <a:solidFill>
                <a:prstClr val="black"/>
              </a:solidFill>
              <a:latin typeface="宋体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539750" y="2708920"/>
            <a:ext cx="8064698" cy="2383780"/>
            <a:chOff x="850" y="3861"/>
            <a:chExt cx="13223" cy="4158"/>
          </a:xfrm>
        </p:grpSpPr>
        <p:grpSp>
          <p:nvGrpSpPr>
            <p:cNvPr id="29704" name="组合 4"/>
            <p:cNvGrpSpPr/>
            <p:nvPr/>
          </p:nvGrpSpPr>
          <p:grpSpPr>
            <a:xfrm>
              <a:off x="1487" y="3861"/>
              <a:ext cx="12586" cy="4158"/>
              <a:chOff x="1487" y="3861"/>
              <a:chExt cx="12586" cy="4158"/>
            </a:xfrm>
          </p:grpSpPr>
          <p:grpSp>
            <p:nvGrpSpPr>
              <p:cNvPr id="29706" name="Group 397"/>
              <p:cNvGrpSpPr/>
              <p:nvPr/>
            </p:nvGrpSpPr>
            <p:grpSpPr>
              <a:xfrm>
                <a:off x="1910" y="3861"/>
                <a:ext cx="9720" cy="1937"/>
                <a:chOff x="952" y="895"/>
                <a:chExt cx="3888" cy="775"/>
              </a:xfrm>
            </p:grpSpPr>
            <p:sp>
              <p:nvSpPr>
                <p:cNvPr id="29834" name="AutoShape 398"/>
                <p:cNvSpPr>
                  <a:spLocks noChangeArrowheads="1"/>
                </p:cNvSpPr>
                <p:nvPr/>
              </p:nvSpPr>
              <p:spPr bwMode="auto">
                <a:xfrm>
                  <a:off x="1051" y="895"/>
                  <a:ext cx="1638" cy="775"/>
                </a:xfrm>
                <a:prstGeom prst="cube">
                  <a:avLst>
                    <a:gd name="adj" fmla="val 25000"/>
                  </a:avLst>
                </a:prstGeom>
                <a:solidFill>
                  <a:srgbClr val="FF00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 typeface="Arial" charset="0"/>
                    <a:buNone/>
                  </a:pPr>
                  <a:endParaRPr lang="zh-CN" altLang="zh-CN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29835" name="Group 399"/>
                <p:cNvGrpSpPr/>
                <p:nvPr/>
              </p:nvGrpSpPr>
              <p:grpSpPr>
                <a:xfrm>
                  <a:off x="952" y="1172"/>
                  <a:ext cx="3888" cy="367"/>
                  <a:chOff x="808" y="1328"/>
                  <a:chExt cx="3888" cy="499"/>
                </a:xfrm>
              </p:grpSpPr>
              <p:sp>
                <p:nvSpPr>
                  <p:cNvPr id="29836" name="AutoShape 400"/>
                  <p:cNvSpPr>
                    <a:spLocks noChangeArrowheads="1"/>
                  </p:cNvSpPr>
                  <p:nvPr/>
                </p:nvSpPr>
                <p:spPr bwMode="auto">
                  <a:xfrm>
                    <a:off x="808" y="1328"/>
                    <a:ext cx="3888" cy="499"/>
                  </a:xfrm>
                  <a:prstGeom prst="cube">
                    <a:avLst>
                      <a:gd name="adj" fmla="val 8616"/>
                    </a:avLst>
                  </a:prstGeom>
                  <a:solidFill>
                    <a:srgbClr val="FFCC00"/>
                  </a:solidFill>
                  <a:ln w="25400">
                    <a:solidFill>
                      <a:schemeClr val="tx1"/>
                    </a:solidFill>
                    <a:miter lim="800000"/>
                  </a:ln>
                </p:spPr>
                <p:txBody>
                  <a:bodyPr wrap="none" anchor="ctr"/>
                  <a:lstStyle/>
                  <a:p>
                    <a:pPr>
                      <a:buFont typeface="Arial" charset="0"/>
                      <a:buNone/>
                    </a:pPr>
                    <a:r>
                      <a:rPr lang="en-US" altLang="zh-CN" sz="1200" b="1">
                        <a:solidFill>
                          <a:srgbClr val="000000"/>
                        </a:solidFill>
                      </a:rPr>
                      <a:t>0 cm     1            2            3           4            5           6           7            8           9          10</a:t>
                    </a:r>
                    <a:r>
                      <a:rPr lang="en-US" altLang="zh-CN" sz="1200" b="1">
                        <a:solidFill>
                          <a:prstClr val="black"/>
                        </a:solidFill>
                      </a:rPr>
                      <a:t> </a:t>
                    </a:r>
                  </a:p>
                </p:txBody>
              </p:sp>
              <p:sp>
                <p:nvSpPr>
                  <p:cNvPr id="29837" name="Line 40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89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8" name="Line 40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3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9" name="Line 4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97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0" name="Line 4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1" name="Line 4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2" name="Line 4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3" name="Line 4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08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4" name="Line 4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1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5" name="Line 40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5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6" name="Line 41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1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7" name="Line 41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8" name="Line 41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49" name="Line 41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6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0" name="Line 41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29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1" name="Line 4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2" name="Line 41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3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3" name="Line 41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4" name="Line 41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5" name="Line 41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4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6" name="Line 42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47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7" name="Line 42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8" name="Line 4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59" name="Line 42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5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0" name="Line 42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1" name="Line 42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2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2" name="Line 42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3" name="Line 42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69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4" name="Line 42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3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5" name="Line 42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76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6" name="Line 43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7" name="Line 43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0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8" name="Line 43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4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69" name="Line 43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87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0" name="Line 43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1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1" name="Line 43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5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2" name="Line 43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3" name="Line 43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198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4" name="Line 43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2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5" name="Line 43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5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6" name="Line 44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09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7" name="Line 44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3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8" name="Line 44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79" name="Line 44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16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0" name="Line 44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0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1" name="Line 44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3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2" name="Line 44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27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3" name="Line 44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1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4" name="Line 44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5" name="Line 44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48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6" name="Line 45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3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7" name="Line 45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8" name="Line 45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5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89" name="Line 45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49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0" name="Line 45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1" name="Line 45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29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2" name="Line 45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56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3" name="Line 45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0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4" name="Line 45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3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5" name="Line 45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67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6" name="Line 46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7" name="Line 46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10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8" name="Line 46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4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99" name="Line 46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78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0" name="Line 46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1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1" name="Line 46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5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2" name="Line 46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3" name="Line 46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891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4" name="Line 46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2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5" name="Line 46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296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6" name="Line 47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0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7" name="Line 47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3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8" name="Line 47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09" name="Line 47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072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0" name="Line 47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0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1" name="Line 47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4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2" name="Line 47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18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3" name="Line 47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1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4" name="Line 47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5" name="Line 47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53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6" name="Line 48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28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7" name="Line 48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25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8" name="Line 48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62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19" name="Line 48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398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0" name="Line 48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1" name="Line 48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34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2" name="Line 48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47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3" name="Line 48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06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4" name="Line 48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43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5" name="Line 489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579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6" name="Line 490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7" name="Line 491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1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8" name="Line 49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5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29" name="Line 49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68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0" name="Line 49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2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1" name="Line 49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6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2" name="Line 49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796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9933" name="Group 497"/>
                  <p:cNvGrpSpPr/>
                  <p:nvPr/>
                </p:nvGrpSpPr>
                <p:grpSpPr>
                  <a:xfrm>
                    <a:off x="379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9954" name="Line 49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5" name="Line 49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6" name="Line 50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7" name="Line 50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8" name="Line 50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9934" name="Line 503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5" name="Line 504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3975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6" name="Line 50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11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7" name="Line 506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47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8" name="Line 507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084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939" name="Line 508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120" y="1379"/>
                    <a:ext cx="0" cy="6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9940" name="Group 509"/>
                  <p:cNvGrpSpPr/>
                  <p:nvPr/>
                </p:nvGrpSpPr>
                <p:grpSpPr>
                  <a:xfrm>
                    <a:off x="415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9949" name="Line 51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0" name="Line 51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1" name="Line 512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2" name="Line 513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53" name="Line 514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9941" name="Line 515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33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grpSp>
                <p:nvGrpSpPr>
                  <p:cNvPr id="29942" name="Group 516"/>
                  <p:cNvGrpSpPr/>
                  <p:nvPr/>
                </p:nvGrpSpPr>
                <p:grpSpPr>
                  <a:xfrm>
                    <a:off x="4336" y="1379"/>
                    <a:ext cx="145" cy="118"/>
                    <a:chOff x="3963" y="2822"/>
                    <a:chExt cx="145" cy="118"/>
                  </a:xfrm>
                </p:grpSpPr>
                <p:sp>
                  <p:nvSpPr>
                    <p:cNvPr id="29944" name="Line 517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63" y="2822"/>
                      <a:ext cx="0" cy="11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45" name="Line 518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3999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46" name="Line 519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35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47" name="Line 520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072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  <p:sp>
                  <p:nvSpPr>
                    <p:cNvPr id="29948" name="Line 521"/>
                    <p:cNvSpPr>
                      <a:spLocks noChangeShapeType="1"/>
                    </p:cNvSpPr>
                    <p:nvPr/>
                  </p:nvSpPr>
                  <p:spPr bwMode="auto">
                    <a:xfrm flipH="1">
                      <a:off x="4108" y="2822"/>
                      <a:ext cx="0" cy="68"/>
                    </a:xfrm>
                    <a:prstGeom prst="line">
                      <a:avLst/>
                    </a:prstGeom>
                    <a:noFill/>
                    <a:ln w="25400">
                      <a:solidFill>
                        <a:srgbClr val="333333"/>
                      </a:solidFill>
                      <a:round/>
                    </a:ln>
                  </p:spPr>
                  <p:txBody>
                    <a:bodyPr/>
                    <a:lstStyle/>
                    <a:p>
                      <a:endParaRPr lang="zh-CN" altLang="en-US">
                        <a:solidFill>
                          <a:prstClr val="black"/>
                        </a:solidFill>
                      </a:endParaRPr>
                    </a:p>
                  </p:txBody>
                </p:sp>
              </p:grpSp>
              <p:sp>
                <p:nvSpPr>
                  <p:cNvPr id="29943" name="Line 522"/>
                  <p:cNvSpPr>
                    <a:spLocks noChangeShapeType="1"/>
                  </p:cNvSpPr>
                  <p:nvPr/>
                </p:nvSpPr>
                <p:spPr bwMode="auto">
                  <a:xfrm flipH="1">
                    <a:off x="4517" y="1379"/>
                    <a:ext cx="0" cy="118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</p:grpSp>
          <p:grpSp>
            <p:nvGrpSpPr>
              <p:cNvPr id="29707" name="Group 950"/>
              <p:cNvGrpSpPr/>
              <p:nvPr/>
            </p:nvGrpSpPr>
            <p:grpSpPr>
              <a:xfrm>
                <a:off x="1486" y="6081"/>
                <a:ext cx="10092" cy="1937"/>
                <a:chOff x="476" y="2659"/>
                <a:chExt cx="4037" cy="775"/>
              </a:xfrm>
            </p:grpSpPr>
            <p:sp>
              <p:nvSpPr>
                <p:cNvPr id="29710" name="AutoShape 652"/>
                <p:cNvSpPr>
                  <a:spLocks noChangeArrowheads="1"/>
                </p:cNvSpPr>
                <p:nvPr/>
              </p:nvSpPr>
              <p:spPr bwMode="auto">
                <a:xfrm>
                  <a:off x="775" y="2659"/>
                  <a:ext cx="1638" cy="775"/>
                </a:xfrm>
                <a:prstGeom prst="cube">
                  <a:avLst>
                    <a:gd name="adj" fmla="val 25000"/>
                  </a:avLst>
                </a:prstGeom>
                <a:solidFill>
                  <a:srgbClr val="FF0000"/>
                </a:solidFill>
                <a:ln w="25400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 typeface="Arial" charset="0"/>
                    <a:buNone/>
                  </a:pPr>
                  <a:endParaRPr lang="zh-CN" altLang="zh-CN" sz="1800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9711" name="AutoShape 650"/>
                <p:cNvSpPr>
                  <a:spLocks noChangeArrowheads="1"/>
                </p:cNvSpPr>
                <p:nvPr/>
              </p:nvSpPr>
              <p:spPr bwMode="auto">
                <a:xfrm>
                  <a:off x="476" y="2967"/>
                  <a:ext cx="4037" cy="282"/>
                </a:xfrm>
                <a:prstGeom prst="cube">
                  <a:avLst>
                    <a:gd name="adj" fmla="val 66912"/>
                  </a:avLst>
                </a:prstGeom>
                <a:solidFill>
                  <a:srgbClr val="FFCC00"/>
                </a:solidFill>
                <a:ln w="31750">
                  <a:solidFill>
                    <a:schemeClr val="tx1"/>
                  </a:solidFill>
                  <a:miter lim="800000"/>
                </a:ln>
              </p:spPr>
              <p:txBody>
                <a:bodyPr wrap="none" anchor="ctr"/>
                <a:lstStyle/>
                <a:p>
                  <a:pPr>
                    <a:buFont typeface="Arial" charset="0"/>
                    <a:buNone/>
                  </a:pPr>
                  <a:endParaRPr lang="zh-CN" altLang="zh-CN" sz="1800">
                    <a:solidFill>
                      <a:prstClr val="black"/>
                    </a:solidFill>
                  </a:endParaRPr>
                </a:p>
              </p:txBody>
            </p:sp>
            <p:grpSp>
              <p:nvGrpSpPr>
                <p:cNvPr id="29712" name="Group 815"/>
                <p:cNvGrpSpPr/>
                <p:nvPr/>
              </p:nvGrpSpPr>
              <p:grpSpPr>
                <a:xfrm>
                  <a:off x="693" y="2981"/>
                  <a:ext cx="3697" cy="16"/>
                  <a:chOff x="793" y="3884"/>
                  <a:chExt cx="3697" cy="21"/>
                </a:xfrm>
              </p:grpSpPr>
              <p:sp>
                <p:nvSpPr>
                  <p:cNvPr id="29714" name="Line 65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836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15" name="Line 65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87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16" name="Line 65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90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17" name="Line 65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94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18" name="Line 65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98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19" name="Line 66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017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0" name="Line 66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017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1" name="Line 66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05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2" name="Line 66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089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3" name="Line 66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12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4" name="Line 66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16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5" name="Line 66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198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6" name="Line 66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198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7" name="Line 66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23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8" name="Line 66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27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29" name="Line 67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30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0" name="Line 67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34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1" name="Line 67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379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2" name="Line 67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379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3" name="Line 67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41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4" name="Line 67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45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5" name="Line 67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48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6" name="Line 67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52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7" name="Line 67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560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8" name="Line 67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561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39" name="Line 68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59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0" name="Line 68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63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1" name="Line 68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67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2" name="Line 68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70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3" name="Line 68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742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4" name="Line 68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742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5" name="Line 68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77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6" name="Line 68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81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7" name="Line 68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85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8" name="Line 68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88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49" name="Line 69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923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0" name="Line 69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923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1" name="Line 69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959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2" name="Line 69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199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3" name="Line 69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03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4" name="Line 69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06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5" name="Line 69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104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6" name="Line 69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104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7" name="Line 69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14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8" name="Line 69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17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59" name="Line 70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21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0" name="Line 70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249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1" name="Line 70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285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2" name="Line 70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285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3" name="Line 70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32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4" name="Line 70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35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5" name="Line 70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39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6" name="Line 70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43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7" name="Line 70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466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8" name="Line 70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466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69" name="Line 71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50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0" name="Line 71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53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1" name="Line 71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57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2" name="Line 71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61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3" name="Line 71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647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4" name="Line 71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647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5" name="Line 71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68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6" name="Line 71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719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7" name="Line 71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75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8" name="Line 71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79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79" name="Line 72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828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0" name="Line 72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828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1" name="Line 72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86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2" name="Line 72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90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3" name="Line 72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93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4" name="Line 72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297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5" name="Line 72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009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6" name="Line 72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009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7" name="Line 72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04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8" name="Line 72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081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89" name="Line 73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11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0" name="Line 73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154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1" name="Line 73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190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2" name="Line 73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190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3" name="Line 73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22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4" name="Line 73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262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5" name="Line 73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299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6" name="Line 73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335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7" name="Line 73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371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8" name="Line 73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371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799" name="Line 74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407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0" name="Line 74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443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1" name="Line 74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480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2" name="Line 74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516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3" name="Line 74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552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4" name="Line 74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552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5" name="Line 74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588" y="3859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6" name="Line 77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628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7" name="Line 77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665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8" name="Line 78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701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09" name="Line 78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737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0" name="Line 78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737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1" name="Line 78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773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2" name="Line 78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809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3" name="Line 78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846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4" name="Line 78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882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5" name="Line 78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918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6" name="Line 78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918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7" name="Line 78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954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8" name="Line 79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3990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19" name="Line 79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027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0" name="Line 792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063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1" name="Line 79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099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2" name="Line 794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099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3" name="Line 795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135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4" name="Line 796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171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5" name="Line 797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208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6" name="Line 79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244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7" name="Line 79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280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8" name="Line 80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280" y="3862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29" name="Line 801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316" y="3862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0" name="Line 808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348" y="3868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1" name="Line 809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384" y="3868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2" name="Line 810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447" y="3859"/>
                    <a:ext cx="0" cy="86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  <p:sp>
                <p:nvSpPr>
                  <p:cNvPr id="29833" name="Line 813"/>
                  <p:cNvSpPr>
                    <a:spLocks noChangeShapeType="1"/>
                  </p:cNvSpPr>
                  <p:nvPr/>
                </p:nvSpPr>
                <p:spPr bwMode="auto">
                  <a:xfrm rot="2700000" flipH="1">
                    <a:off x="4421" y="3868"/>
                    <a:ext cx="0" cy="50"/>
                  </a:xfrm>
                  <a:prstGeom prst="line">
                    <a:avLst/>
                  </a:prstGeom>
                  <a:noFill/>
                  <a:ln w="25400">
                    <a:solidFill>
                      <a:srgbClr val="333333"/>
                    </a:solidFill>
                    <a:round/>
                  </a:ln>
                </p:spPr>
                <p:txBody>
                  <a:bodyPr/>
                  <a:lstStyle/>
                  <a:p>
                    <a:endParaRPr lang="zh-CN" altLang="en-US">
                      <a:solidFill>
                        <a:prstClr val="black"/>
                      </a:solidFill>
                    </a:endParaRPr>
                  </a:p>
                </p:txBody>
              </p:sp>
            </p:grpSp>
            <p:sp>
              <p:nvSpPr>
                <p:cNvPr id="29713" name="Text Box 817"/>
                <p:cNvSpPr txBox="1">
                  <a:spLocks noChangeArrowheads="1"/>
                </p:cNvSpPr>
                <p:nvPr/>
              </p:nvSpPr>
              <p:spPr bwMode="auto">
                <a:xfrm>
                  <a:off x="584" y="2976"/>
                  <a:ext cx="3901" cy="173"/>
                </a:xfrm>
                <a:prstGeom prst="rect">
                  <a:avLst/>
                </a:prstGeom>
                <a:noFill/>
                <a:ln w="9525">
                  <a:noFill/>
                  <a:miter lim="800000"/>
                </a:ln>
              </p:spPr>
              <p:txBody>
                <a:bodyPr>
                  <a:spAutoFit/>
                </a:bodyPr>
                <a:lstStyle/>
                <a:p>
                  <a:pPr>
                    <a:buFont typeface="Arial" charset="0"/>
                    <a:buNone/>
                  </a:pPr>
                  <a:r>
                    <a:rPr lang="en-US" altLang="zh-CN" sz="1200" b="1" i="1">
                      <a:solidFill>
                        <a:srgbClr val="000000"/>
                      </a:solidFill>
                    </a:rPr>
                    <a:t>0 cm      1          2            3           4            5            6           7            8          9          10</a:t>
                  </a:r>
                  <a:r>
                    <a:rPr lang="en-US" altLang="zh-CN" sz="1200" b="1" i="1">
                      <a:solidFill>
                        <a:prstClr val="black"/>
                      </a:solidFill>
                    </a:rPr>
                    <a:t> </a:t>
                  </a:r>
                  <a:endParaRPr lang="en-US" altLang="zh-CN" sz="1800" i="1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9708" name="Text Box 954"/>
              <p:cNvSpPr txBox="1">
                <a:spLocks noChangeArrowheads="1"/>
              </p:cNvSpPr>
              <p:nvPr/>
            </p:nvSpPr>
            <p:spPr bwMode="auto">
              <a:xfrm>
                <a:off x="11963" y="6194"/>
                <a:ext cx="2111" cy="12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4400" b="1">
                    <a:solidFill>
                      <a:srgbClr val="FF0000"/>
                    </a:solidFill>
                    <a:latin typeface="Times New Roman" pitchFamily="18" charset="0"/>
                    <a:ea typeface="黑体" pitchFamily="2" charset="-122"/>
                  </a:rPr>
                  <a:t>√</a:t>
                </a:r>
              </a:p>
            </p:txBody>
          </p:sp>
          <p:sp>
            <p:nvSpPr>
              <p:cNvPr id="29709" name="Text Box 955"/>
              <p:cNvSpPr txBox="1">
                <a:spLocks noChangeArrowheads="1"/>
              </p:cNvSpPr>
              <p:nvPr/>
            </p:nvSpPr>
            <p:spPr bwMode="auto">
              <a:xfrm>
                <a:off x="11736" y="4265"/>
                <a:ext cx="1815" cy="1200"/>
              </a:xfrm>
              <a:prstGeom prst="rect">
                <a:avLst/>
              </a:prstGeom>
              <a:noFill/>
              <a:ln w="9525">
                <a:noFill/>
                <a:miter lim="800000"/>
              </a:ln>
            </p:spPr>
            <p:txBody>
              <a:bodyPr>
                <a:spAutoFit/>
              </a:bodyPr>
              <a:lstStyle/>
              <a:p>
                <a:pPr>
                  <a:spcBef>
                    <a:spcPct val="50000"/>
                  </a:spcBef>
                  <a:buFont typeface="Arial" charset="0"/>
                  <a:buNone/>
                </a:pPr>
                <a:r>
                  <a:rPr lang="en-US" altLang="zh-CN" sz="4400" b="1">
                    <a:solidFill>
                      <a:srgbClr val="FF0000"/>
                    </a:solidFill>
                    <a:latin typeface="Times New Roman" pitchFamily="18" charset="0"/>
                    <a:ea typeface="黑体" pitchFamily="2" charset="-122"/>
                  </a:rPr>
                  <a:t>×</a:t>
                </a:r>
              </a:p>
            </p:txBody>
          </p:sp>
        </p:grpSp>
        <p:sp>
          <p:nvSpPr>
            <p:cNvPr id="29705" name="文本框 3"/>
            <p:cNvSpPr txBox="1">
              <a:spLocks noChangeArrowheads="1"/>
            </p:cNvSpPr>
            <p:nvPr/>
          </p:nvSpPr>
          <p:spPr bwMode="auto">
            <a:xfrm>
              <a:off x="850" y="5786"/>
              <a:ext cx="1030" cy="912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pPr>
                <a:buFont typeface="Arial" charset="0"/>
                <a:buNone/>
              </a:pPr>
              <a:r>
                <a:rPr lang="zh-CN" altLang="en-US" b="1">
                  <a:solidFill>
                    <a:srgbClr val="C00000"/>
                  </a:solidFill>
                  <a:latin typeface="黑体" pitchFamily="2" charset="-122"/>
                  <a:ea typeface="黑体" pitchFamily="2" charset="-122"/>
                  <a:sym typeface="Arial" charset="0"/>
                </a:rPr>
                <a:t>丙</a:t>
              </a:r>
            </a:p>
          </p:txBody>
        </p:sp>
      </p:grpSp>
      <p:grpSp>
        <p:nvGrpSpPr>
          <p:cNvPr id="2" name="组合 1"/>
          <p:cNvGrpSpPr/>
          <p:nvPr/>
        </p:nvGrpSpPr>
        <p:grpSpPr>
          <a:xfrm>
            <a:off x="827584" y="5229200"/>
            <a:ext cx="5113338" cy="1274762"/>
            <a:chOff x="1403350" y="5300663"/>
            <a:chExt cx="5113338" cy="1274762"/>
          </a:xfrm>
        </p:grpSpPr>
        <p:pic>
          <p:nvPicPr>
            <p:cNvPr id="29962" name="Picture 266" descr="2934349b033b5bb5745f834a35d3d539b700bcfe"/>
            <p:cNvPicPr>
              <a:picLocks noChangeAspect="1" noChangeArrowheads="1"/>
            </p:cNvPicPr>
            <p:nvPr/>
          </p:nvPicPr>
          <p:blipFill>
            <a:blip r:embed="rId2"/>
            <a:srcRect t="21352"/>
            <a:stretch>
              <a:fillRect/>
            </a:stretch>
          </p:blipFill>
          <p:spPr bwMode="auto">
            <a:xfrm>
              <a:off x="1403350" y="5300663"/>
              <a:ext cx="5113338" cy="1274762"/>
            </a:xfrm>
            <a:prstGeom prst="rect">
              <a:avLst/>
            </a:prstGeom>
            <a:noFill/>
          </p:spPr>
        </p:pic>
        <p:sp>
          <p:nvSpPr>
            <p:cNvPr id="29963" name="Rectangle 267"/>
            <p:cNvSpPr>
              <a:spLocks noChangeArrowheads="1"/>
            </p:cNvSpPr>
            <p:nvPr/>
          </p:nvSpPr>
          <p:spPr bwMode="auto">
            <a:xfrm>
              <a:off x="5292725" y="5373688"/>
              <a:ext cx="898525" cy="519112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zh-CN" altLang="en-US" sz="2800" b="1">
                  <a:solidFill>
                    <a:srgbClr val="FF0000"/>
                  </a:solidFill>
                  <a:ea typeface="黑体" pitchFamily="2" charset="-122"/>
                  <a:sym typeface="Arial" charset="0"/>
                </a:rPr>
                <a:t>图丁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xmlns="" val="11890455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0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1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nodeType="clickEffect"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3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0722" name="文本框 5"/>
          <p:cNvSpPr txBox="1">
            <a:spLocks noChangeArrowheads="1"/>
          </p:cNvSpPr>
          <p:nvPr/>
        </p:nvSpPr>
        <p:spPr bwMode="auto">
          <a:xfrm>
            <a:off x="827584" y="188640"/>
            <a:ext cx="7704856" cy="9233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228600">
              <a:buFont typeface="Arial" charset="0"/>
              <a:buNone/>
            </a:pPr>
            <a:r>
              <a:rPr lang="en-US" altLang="zh-CN" sz="5400" b="1">
                <a:solidFill>
                  <a:srgbClr val="0000FF"/>
                </a:solidFill>
                <a:latin typeface="宋体" charset="-122"/>
                <a:sym typeface="Wingdings" pitchFamily="2" charset="2"/>
              </a:rPr>
              <a:t></a:t>
            </a:r>
            <a:r>
              <a:rPr lang="zh-CN" altLang="en-US" sz="5400" b="1">
                <a:solidFill>
                  <a:srgbClr val="0000FF"/>
                </a:solidFill>
                <a:latin typeface="宋体" charset="-122"/>
              </a:rPr>
              <a:t>读</a:t>
            </a:r>
            <a:r>
              <a:rPr lang="en-US" altLang="zh-CN" sz="5400" b="1">
                <a:solidFill>
                  <a:srgbClr val="0000FF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即读数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,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视线要正对刻度线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</a:rPr>
              <a:t>如下图所示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</a:rPr>
              <a:t>)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</a:rPr>
              <a:t>.  </a:t>
            </a:r>
            <a:endParaRPr lang="zh-CN" altLang="en-US" sz="2400" b="1">
              <a:solidFill>
                <a:prstClr val="black"/>
              </a:solidFill>
              <a:latin typeface="宋体" charset="-122"/>
            </a:endParaRPr>
          </a:p>
        </p:txBody>
      </p:sp>
      <p:pic>
        <p:nvPicPr>
          <p:cNvPr id="6" name="图片 5" descr="01204010"/>
          <p:cNvPicPr>
            <a:picLocks noChangeAspect="1" noChangeArrowheads="1"/>
          </p:cNvPicPr>
          <p:nvPr/>
        </p:nvPicPr>
        <p:blipFill>
          <a:blip r:embed="rId2"/>
          <a:srcRect l="74013" t="1766" r="16348" b="86379"/>
          <a:stretch>
            <a:fillRect/>
          </a:stretch>
        </p:blipFill>
        <p:spPr bwMode="auto">
          <a:xfrm>
            <a:off x="5004048" y="2204864"/>
            <a:ext cx="703585" cy="8109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483768" y="1268760"/>
            <a:ext cx="6267450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228600">
              <a:buFont typeface="Arial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除读出分度值以上的准确值外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,</a:t>
            </a:r>
            <a:endParaRPr lang="en-US" altLang="zh-CN" sz="2400" b="1">
              <a:solidFill>
                <a:srgbClr val="000000"/>
              </a:solidFill>
              <a:latin typeface="宋体" charset="-122"/>
            </a:endParaRPr>
          </a:p>
          <a:p>
            <a:pPr indent="228600">
              <a:buFont typeface="Arial" charset="0"/>
              <a:buNone/>
            </a:pP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还要估读出分度值的下一位数值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(</a:t>
            </a:r>
            <a:r>
              <a:rPr lang="zh-CN" altLang="en-US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估读值</a:t>
            </a:r>
            <a:r>
              <a:rPr lang="en-US" altLang="zh-CN" sz="2400" b="1">
                <a:solidFill>
                  <a:srgbClr val="000000"/>
                </a:solidFill>
                <a:latin typeface="宋体" charset="-122"/>
                <a:sym typeface="Arial" charset="0"/>
              </a:rPr>
              <a:t>)</a:t>
            </a:r>
            <a:r>
              <a:rPr lang="en-US" altLang="zh-CN" sz="2400" b="1" i="1">
                <a:solidFill>
                  <a:srgbClr val="000000"/>
                </a:solidFill>
                <a:latin typeface="宋体" charset="-122"/>
                <a:sym typeface="Arial" charset="0"/>
              </a:rPr>
              <a:t>. </a:t>
            </a:r>
            <a:endParaRPr lang="zh-CN" altLang="en-US" sz="2400" b="1" i="1">
              <a:solidFill>
                <a:srgbClr val="000000"/>
              </a:solidFill>
              <a:latin typeface="宋体" charset="-122"/>
            </a:endParaRP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51520" y="2276872"/>
            <a:ext cx="4392488" cy="138499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图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中铅笔长度</a:t>
            </a:r>
            <a:r>
              <a:rPr lang="zh-CN" altLang="en-US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为</a:t>
            </a:r>
            <a:r>
              <a:rPr lang="en-US" altLang="zh-CN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6.68 cm,</a:t>
            </a:r>
            <a:r>
              <a:rPr lang="zh-CN" altLang="en-US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其中</a:t>
            </a:r>
            <a:r>
              <a:rPr lang="en-US" altLang="zh-CN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6.6 cm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是准确值</a:t>
            </a:r>
            <a:r>
              <a:rPr lang="en-US" altLang="zh-CN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,</a:t>
            </a:r>
            <a:r>
              <a:rPr lang="en-US" altLang="zh-CN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0</a:t>
            </a:r>
            <a:r>
              <a:rPr lang="en-US" altLang="zh-CN" sz="2800" b="1" i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.</a:t>
            </a:r>
            <a:r>
              <a:rPr lang="en-US" altLang="zh-CN" sz="2800" b="1" smtClean="0">
                <a:solidFill>
                  <a:srgbClr val="000000"/>
                </a:solidFill>
                <a:latin typeface="宋体" charset="-122"/>
                <a:sym typeface="宋体" charset="-122"/>
              </a:rPr>
              <a:t>08 cm</a:t>
            </a:r>
            <a:r>
              <a:rPr lang="zh-CN" altLang="en-US" sz="2800" b="1">
                <a:solidFill>
                  <a:srgbClr val="000000"/>
                </a:solidFill>
                <a:latin typeface="宋体" charset="-122"/>
                <a:sym typeface="宋体" charset="-122"/>
              </a:rPr>
              <a:t>是估读值</a:t>
            </a:r>
            <a:r>
              <a:rPr lang="en-US" altLang="zh-CN" sz="2800" b="1" i="1">
                <a:solidFill>
                  <a:srgbClr val="000000"/>
                </a:solidFill>
                <a:latin typeface="宋体" charset="-122"/>
                <a:sym typeface="宋体" charset="-122"/>
              </a:rPr>
              <a:t>.</a:t>
            </a:r>
            <a:endParaRPr lang="zh-CN" altLang="en-US" sz="2800" b="1" i="1">
              <a:solidFill>
                <a:srgbClr val="000000"/>
              </a:solidFill>
              <a:latin typeface="宋体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971601" y="4077072"/>
            <a:ext cx="4464495" cy="742896"/>
            <a:chOff x="311150" y="2478119"/>
            <a:chExt cx="6884030" cy="1717964"/>
          </a:xfrm>
        </p:grpSpPr>
        <p:pic>
          <p:nvPicPr>
            <p:cNvPr id="30728" name="图片 5" descr="1031481675"/>
            <p:cNvPicPr>
              <a:picLocks noChangeAspect="1" noChangeArrowheads="1"/>
            </p:cNvPicPr>
            <p:nvPr/>
          </p:nvPicPr>
          <p:blipFill>
            <a:blip r:embed="rId3"/>
            <a:srcRect l="44696" t="14131" r="21486" b="73187"/>
            <a:stretch>
              <a:fillRect/>
            </a:stretch>
          </p:blipFill>
          <p:spPr bwMode="auto">
            <a:xfrm>
              <a:off x="326315" y="3310720"/>
              <a:ext cx="6868865" cy="885363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8" name="矩形 7"/>
            <p:cNvSpPr/>
            <p:nvPr/>
          </p:nvSpPr>
          <p:spPr>
            <a:xfrm>
              <a:off x="311150" y="2478119"/>
              <a:ext cx="45719" cy="1717964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11" name="直接连接符 10"/>
          <p:cNvCxnSpPr/>
          <p:nvPr/>
        </p:nvCxnSpPr>
        <p:spPr>
          <a:xfrm flipH="1" flipV="1">
            <a:off x="5436096" y="3068960"/>
            <a:ext cx="0" cy="1676912"/>
          </a:xfrm>
          <a:prstGeom prst="line">
            <a:avLst/>
          </a:prstGeom>
          <a:ln w="57150">
            <a:solidFill>
              <a:srgbClr val="C0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530" name="Picture 2" descr="c:\users\administrator\appdata\roaming\360se6\User Data\temp\ruler_0_10.jpg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79512" y="4797152"/>
            <a:ext cx="8352928" cy="104266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692603907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1" nodeType="click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7107" name="图片 47106" descr="4"/>
          <p:cNvPicPr>
            <a:picLocks noChangeAspect="1" noChangeArrowheads="1"/>
          </p:cNvPicPr>
          <p:nvPr/>
        </p:nvPicPr>
        <p:blipFill>
          <a:blip r:embed="rId2"/>
          <a:srcRect r="9914"/>
          <a:stretch>
            <a:fillRect/>
          </a:stretch>
        </p:blipFill>
        <p:spPr bwMode="auto">
          <a:xfrm>
            <a:off x="971550" y="3068638"/>
            <a:ext cx="6600825" cy="368935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1746" name="文本框 1"/>
          <p:cNvSpPr txBox="1">
            <a:spLocks noChangeArrowheads="1"/>
          </p:cNvSpPr>
          <p:nvPr/>
        </p:nvSpPr>
        <p:spPr bwMode="auto">
          <a:xfrm>
            <a:off x="395536" y="764704"/>
            <a:ext cx="8437562" cy="5175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0000FF"/>
                </a:solidFill>
              </a:rPr>
              <a:t>④记</a:t>
            </a:r>
            <a:r>
              <a:rPr lang="zh-CN" altLang="en-US" sz="1800">
                <a:solidFill>
                  <a:prstClr val="black"/>
                </a:solidFill>
              </a:rPr>
              <a:t>,</a:t>
            </a:r>
            <a:r>
              <a:rPr lang="zh-CN" altLang="en-US" sz="2400" b="1">
                <a:solidFill>
                  <a:prstClr val="black"/>
                </a:solidFill>
                <a:latin typeface="宋体" charset="-122"/>
              </a:rPr>
              <a:t>记录测量结果应包括数值</a:t>
            </a:r>
            <a:r>
              <a:rPr lang="zh-CN" altLang="en-US" sz="2400" b="1">
                <a:solidFill>
                  <a:srgbClr val="333399"/>
                </a:solidFill>
                <a:latin typeface="宋体" charset="-122"/>
              </a:rPr>
              <a:t>（</a:t>
            </a:r>
            <a:r>
              <a:rPr lang="zh-CN" altLang="en-US" sz="2400" b="1">
                <a:solidFill>
                  <a:srgbClr val="333399"/>
                </a:solidFill>
                <a:latin typeface="宋体" charset="-122"/>
                <a:sym typeface="Arial" charset="0"/>
              </a:rPr>
              <a:t>准确值、估读值） </a:t>
            </a:r>
            <a:r>
              <a:rPr lang="zh-CN" altLang="en-US" sz="2400" b="1">
                <a:solidFill>
                  <a:prstClr val="black"/>
                </a:solidFill>
                <a:latin typeface="宋体" charset="-122"/>
              </a:rPr>
              <a:t>和单位.</a:t>
            </a:r>
          </a:p>
        </p:txBody>
      </p:sp>
      <p:sp>
        <p:nvSpPr>
          <p:cNvPr id="72712" name="椭圆形标注 72711"/>
          <p:cNvSpPr/>
          <p:nvPr/>
        </p:nvSpPr>
        <p:spPr>
          <a:xfrm>
            <a:off x="7019608" y="2204403"/>
            <a:ext cx="1547812" cy="788987"/>
          </a:xfrm>
          <a:prstGeom prst="wedgeEllipseCallout">
            <a:avLst>
              <a:gd name="adj1" fmla="val -82184"/>
              <a:gd name="adj2" fmla="val -90362"/>
            </a:avLst>
          </a:prstGeom>
          <a:noFill/>
          <a:ln w="349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lstStyle/>
          <a:p>
            <a:pPr algn="ctr">
              <a:defRPr/>
            </a:pPr>
            <a:r>
              <a:rPr lang="zh-CN" altLang="en-US" b="1" noProof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单位</a:t>
            </a:r>
          </a:p>
        </p:txBody>
      </p:sp>
      <p:sp>
        <p:nvSpPr>
          <p:cNvPr id="3" name="椭圆形标注 2"/>
          <p:cNvSpPr/>
          <p:nvPr/>
        </p:nvSpPr>
        <p:spPr>
          <a:xfrm rot="5400000">
            <a:off x="3100279" y="1638375"/>
            <a:ext cx="789155" cy="1920875"/>
          </a:xfrm>
          <a:prstGeom prst="wedgeEllipseCallout">
            <a:avLst>
              <a:gd name="adj1" fmla="val -77571"/>
              <a:gd name="adj2" fmla="val -68588"/>
            </a:avLst>
          </a:prstGeom>
          <a:noFill/>
          <a:ln w="317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/>
          <a:lstStyle/>
          <a:p>
            <a:pPr algn="ctr">
              <a:defRPr/>
            </a:pPr>
            <a:r>
              <a:rPr lang="zh-CN" altLang="en-US" b="1" noProof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准确值</a:t>
            </a:r>
          </a:p>
        </p:txBody>
      </p:sp>
      <p:sp>
        <p:nvSpPr>
          <p:cNvPr id="4" name="椭圆形标注 3"/>
          <p:cNvSpPr/>
          <p:nvPr/>
        </p:nvSpPr>
        <p:spPr>
          <a:xfrm rot="5400000">
            <a:off x="5183777" y="1664194"/>
            <a:ext cx="792669" cy="2016224"/>
          </a:xfrm>
          <a:prstGeom prst="wedgeEllipseCallout">
            <a:avLst>
              <a:gd name="adj1" fmla="val -107767"/>
              <a:gd name="adj2" fmla="val -3270"/>
            </a:avLst>
          </a:prstGeom>
          <a:noFill/>
          <a:ln w="31750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rot="10800000" vert="eaVert"/>
          <a:lstStyle/>
          <a:p>
            <a:pPr algn="ctr">
              <a:defRPr/>
            </a:pPr>
            <a:r>
              <a:rPr lang="zh-CN" altLang="en-US" b="1" noProof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估读值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2127250" y="1196975"/>
            <a:ext cx="5126038" cy="82391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prstClr val="black"/>
                </a:solidFill>
                <a:latin typeface="宋体" charset="-122"/>
                <a:sym typeface="Arial" charset="0"/>
              </a:rPr>
              <a:t>图中木块长度为 </a:t>
            </a:r>
            <a:r>
              <a:rPr lang="zh-CN" altLang="en-US" sz="4800" b="1" u="sng">
                <a:solidFill>
                  <a:srgbClr val="0D0D0D"/>
                </a:solidFill>
                <a:latin typeface="宋体" charset="-122"/>
                <a:sym typeface="Arial" charset="0"/>
              </a:rPr>
              <a:t>2.</a:t>
            </a:r>
            <a:r>
              <a:rPr lang="en-US" altLang="zh-CN" sz="4800" b="1" u="sng">
                <a:solidFill>
                  <a:srgbClr val="0D0D0D"/>
                </a:solidFill>
                <a:latin typeface="宋体" charset="-122"/>
                <a:sym typeface="Arial" charset="0"/>
              </a:rPr>
              <a:t>7</a:t>
            </a:r>
            <a:r>
              <a:rPr lang="en-US" altLang="zh-CN" sz="4800" b="1">
                <a:solidFill>
                  <a:srgbClr val="0000FF"/>
                </a:solidFill>
                <a:latin typeface="宋体" charset="-122"/>
                <a:sym typeface="Arial" charset="0"/>
              </a:rPr>
              <a:t>8</a:t>
            </a:r>
            <a:r>
              <a:rPr lang="zh-CN" altLang="en-US" sz="2400" b="1">
                <a:solidFill>
                  <a:srgbClr val="00B050"/>
                </a:solidFill>
                <a:latin typeface="宋体" charset="-122"/>
                <a:sym typeface="Arial" charset="0"/>
              </a:rPr>
              <a:t>  </a:t>
            </a:r>
            <a:r>
              <a:rPr lang="zh-CN" altLang="en-US" sz="4800" b="1">
                <a:solidFill>
                  <a:srgbClr val="00B050"/>
                </a:solidFill>
                <a:latin typeface="宋体" charset="-122"/>
                <a:sym typeface="Arial" charset="0"/>
              </a:rPr>
              <a:t>cm</a:t>
            </a:r>
          </a:p>
        </p:txBody>
      </p:sp>
    </p:spTree>
    <p:extLst>
      <p:ext uri="{BB962C8B-B14F-4D97-AF65-F5344CB8AC3E}">
        <p14:creationId xmlns:p14="http://schemas.microsoft.com/office/powerpoint/2010/main" xmlns="" val="35044239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7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nodeType="clickEffect"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1" fill="hold" nodeType="clickEffect"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727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2770" name="文本框 99"/>
          <p:cNvSpPr txBox="1">
            <a:spLocks noChangeArrowheads="1"/>
          </p:cNvSpPr>
          <p:nvPr/>
        </p:nvSpPr>
        <p:spPr bwMode="auto">
          <a:xfrm>
            <a:off x="762000" y="1770063"/>
            <a:ext cx="7743825" cy="82391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活动 </a:t>
            </a:r>
            <a:r>
              <a:rPr lang="en-US" altLang="zh-CN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:</a:t>
            </a:r>
            <a:r>
              <a:rPr lang="zh-CN" altLang="en-US" sz="2400" b="1" i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　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学生分组实验</a:t>
            </a:r>
            <a:r>
              <a:rPr lang="en-US" altLang="zh-CN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,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测量铅笔的长度、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  <a:sym typeface="宋体" charset="-122"/>
              </a:rPr>
              <a:t>木块的长度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、</a:t>
            </a:r>
          </a:p>
          <a:p>
            <a:pPr>
              <a:buFont typeface="Arial" charset="0"/>
              <a:buNone/>
            </a:pP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         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  <a:sym typeface="宋体" charset="-122"/>
              </a:rPr>
              <a:t>圆柱体的高</a:t>
            </a:r>
            <a:r>
              <a:rPr lang="zh-CN" altLang="en-US" sz="2400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、物理课本的长和宽</a:t>
            </a:r>
            <a:r>
              <a:rPr lang="zh-CN" altLang="en-US" sz="2400" b="1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等</a:t>
            </a:r>
            <a:r>
              <a:rPr lang="en-US" altLang="zh-CN" sz="2400" b="1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.</a:t>
            </a:r>
            <a:endParaRPr lang="en-US" altLang="zh-CN" sz="2400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sp>
        <p:nvSpPr>
          <p:cNvPr id="32771" name="文本框 2"/>
          <p:cNvSpPr txBox="1">
            <a:spLocks noChangeArrowheads="1"/>
          </p:cNvSpPr>
          <p:nvPr/>
        </p:nvSpPr>
        <p:spPr bwMode="auto">
          <a:xfrm>
            <a:off x="542925" y="1004888"/>
            <a:ext cx="8178800" cy="82232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228600">
              <a:buFont typeface="Arial" charset="0"/>
              <a:buNone/>
            </a:pPr>
            <a:r>
              <a:rPr lang="zh-CN" altLang="en-US" sz="2400" b="1">
                <a:solidFill>
                  <a:prstClr val="black"/>
                </a:solidFill>
                <a:latin typeface="方正书宋_GBK"/>
              </a:rPr>
              <a:t>归纳总结</a:t>
            </a:r>
            <a:r>
              <a:rPr lang="en-US" altLang="zh-CN" sz="2400" b="1">
                <a:solidFill>
                  <a:prstClr val="black"/>
                </a:solidFill>
                <a:latin typeface="方正书宋_GBK"/>
              </a:rPr>
              <a:t>:   </a:t>
            </a:r>
            <a:r>
              <a:rPr lang="zh-CN" altLang="en-US" sz="2400" b="1">
                <a:solidFill>
                  <a:prstClr val="black"/>
                </a:solidFill>
                <a:latin typeface="方正书宋_GBK"/>
              </a:rPr>
              <a:t>正确使用刻度尺的方法可用四个字加以概括</a:t>
            </a:r>
            <a:r>
              <a:rPr lang="en-US" altLang="zh-CN" sz="2400" b="1">
                <a:solidFill>
                  <a:prstClr val="black"/>
                </a:solidFill>
                <a:latin typeface="方正书宋_GBK"/>
              </a:rPr>
              <a:t>,</a:t>
            </a:r>
          </a:p>
          <a:p>
            <a:pPr indent="228600">
              <a:buFont typeface="Arial" charset="0"/>
              <a:buNone/>
            </a:pPr>
            <a:r>
              <a:rPr lang="zh-CN" altLang="en-US" sz="2400" b="1">
                <a:solidFill>
                  <a:prstClr val="black"/>
                </a:solidFill>
                <a:latin typeface="方正书宋_GBK"/>
              </a:rPr>
              <a:t>                   即“选、放、读、记”</a:t>
            </a:r>
            <a:r>
              <a:rPr lang="en-US" altLang="zh-CN" sz="2400" b="1" i="1">
                <a:solidFill>
                  <a:prstClr val="black"/>
                </a:solidFill>
                <a:latin typeface="NEU-BZ-S92"/>
              </a:rPr>
              <a:t>.</a:t>
            </a:r>
          </a:p>
        </p:txBody>
      </p:sp>
      <p:grpSp>
        <p:nvGrpSpPr>
          <p:cNvPr id="23556" name="组合 3"/>
          <p:cNvGrpSpPr/>
          <p:nvPr/>
        </p:nvGrpSpPr>
        <p:grpSpPr>
          <a:xfrm>
            <a:off x="611188" y="2997200"/>
            <a:ext cx="5375275" cy="1139825"/>
            <a:chOff x="1326" y="5236"/>
            <a:chExt cx="11746" cy="2467"/>
          </a:xfrm>
        </p:grpSpPr>
        <p:pic>
          <p:nvPicPr>
            <p:cNvPr id="32780" name="图片 1" descr="1031481675"/>
            <p:cNvPicPr>
              <a:picLocks noChangeAspect="1" noChangeArrowheads="1"/>
            </p:cNvPicPr>
            <p:nvPr/>
          </p:nvPicPr>
          <p:blipFill>
            <a:blip r:embed="rId2"/>
            <a:srcRect t="64221"/>
            <a:stretch>
              <a:fillRect/>
            </a:stretch>
          </p:blipFill>
          <p:spPr bwMode="auto">
            <a:xfrm>
              <a:off x="1326" y="6055"/>
              <a:ext cx="11747" cy="164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pic>
          <p:nvPicPr>
            <p:cNvPr id="32781" name="图片 2" descr="1031481675"/>
            <p:cNvPicPr>
              <a:picLocks noChangeAspect="1" noChangeArrowheads="1"/>
            </p:cNvPicPr>
            <p:nvPr/>
          </p:nvPicPr>
          <p:blipFill>
            <a:blip r:embed="rId2"/>
            <a:srcRect t="12093" r="18610" b="70973"/>
            <a:stretch>
              <a:fillRect/>
            </a:stretch>
          </p:blipFill>
          <p:spPr bwMode="auto">
            <a:xfrm>
              <a:off x="1326" y="5236"/>
              <a:ext cx="9561" cy="78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72707" name="图片 72706" descr="4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41400" y="4721225"/>
            <a:ext cx="3252788" cy="1638300"/>
          </a:xfrm>
          <a:prstGeom prst="rect">
            <a:avLst/>
          </a:prstGeom>
          <a:noFill/>
          <a:ln w="9525">
            <a:noFill/>
            <a:miter lim="800000"/>
          </a:ln>
        </p:spPr>
      </p:pic>
      <p:grpSp>
        <p:nvGrpSpPr>
          <p:cNvPr id="23560" name="组合 7"/>
          <p:cNvGrpSpPr/>
          <p:nvPr/>
        </p:nvGrpSpPr>
        <p:grpSpPr>
          <a:xfrm>
            <a:off x="4859338" y="2560638"/>
            <a:ext cx="1220787" cy="3957637"/>
            <a:chOff x="7653" y="2678"/>
            <a:chExt cx="1922" cy="6232"/>
          </a:xfrm>
        </p:grpSpPr>
        <p:sp>
          <p:nvSpPr>
            <p:cNvPr id="5" name="圆柱形 4"/>
            <p:cNvSpPr/>
            <p:nvPr/>
          </p:nvSpPr>
          <p:spPr>
            <a:xfrm>
              <a:off x="7653" y="5854"/>
              <a:ext cx="1134" cy="2835"/>
            </a:xfrm>
            <a:prstGeom prst="can">
              <a:avLst/>
            </a:prstGeom>
            <a:gradFill flip="none" rotWithShape="1">
              <a:gsLst>
                <a:gs pos="42000">
                  <a:srgbClr val="C19E31">
                    <a:alpha val="100000"/>
                  </a:srgbClr>
                </a:gs>
                <a:gs pos="66000">
                  <a:srgbClr val="FFFF00"/>
                </a:gs>
                <a:gs pos="91000">
                  <a:srgbClr val="846C21"/>
                </a:gs>
              </a:gsLst>
              <a:lin ang="10800000" scaled="0"/>
            </a:gradFill>
            <a:ln>
              <a:solidFill>
                <a:schemeClr val="tx1"/>
              </a:solidFill>
            </a:ln>
            <a:effectLst>
              <a:softEdge rad="127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noProof="1">
                <a:solidFill>
                  <a:prstClr val="white"/>
                </a:solidFill>
              </a:endParaRPr>
            </a:p>
          </p:txBody>
        </p:sp>
        <p:pic>
          <p:nvPicPr>
            <p:cNvPr id="32779" name="图片 5" descr="1"/>
            <p:cNvPicPr>
              <a:picLocks noChangeAspect="1" noChangeArrowheads="1"/>
            </p:cNvPicPr>
            <p:nvPr/>
          </p:nvPicPr>
          <p:blipFill>
            <a:blip r:embed="rId4"/>
            <a:srcRect t="10683" b="6505"/>
            <a:stretch>
              <a:fillRect/>
            </a:stretch>
          </p:blipFill>
          <p:spPr bwMode="auto">
            <a:xfrm rot="-5400000">
              <a:off x="6065" y="5400"/>
              <a:ext cx="6232" cy="788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pic>
        <p:nvPicPr>
          <p:cNvPr id="23563" name="图片 6" descr="untitled"/>
          <p:cNvPicPr>
            <a:picLocks noChangeAspect="1" noChangeArrowheads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372225" y="2851150"/>
            <a:ext cx="2306638" cy="3273425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  <p:extLst>
      <p:ext uri="{BB962C8B-B14F-4D97-AF65-F5344CB8AC3E}">
        <p14:creationId xmlns:p14="http://schemas.microsoft.com/office/powerpoint/2010/main" xmlns="" val="247814105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727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35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35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3793" name="文本框 1"/>
          <p:cNvSpPr txBox="1">
            <a:spLocks noChangeArrowheads="1"/>
          </p:cNvSpPr>
          <p:nvPr/>
        </p:nvSpPr>
        <p:spPr bwMode="auto">
          <a:xfrm>
            <a:off x="395536" y="1556792"/>
            <a:ext cx="8568952" cy="156966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用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刻度尺测物体长度时,被测物体末端正好落在刻度线上时,我们读的估读值为零,记录时也不能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省略</a:t>
            </a:r>
            <a:r>
              <a:rPr lang="en-US" altLang="zh-CN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.</a:t>
            </a:r>
            <a:endParaRPr lang="zh-CN" altLang="en-US" b="1">
              <a:solidFill>
                <a:prstClr val="black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539552" y="3356992"/>
            <a:ext cx="7920558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如</a:t>
            </a:r>
            <a:r>
              <a:rPr lang="zh-CN" altLang="en-US" sz="2800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图所</a:t>
            </a:r>
            <a:r>
              <a:rPr lang="zh-CN" altLang="en-US" sz="28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示,其读数应</a:t>
            </a:r>
            <a:r>
              <a:rPr lang="zh-CN" altLang="en-US" sz="2800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为2</a:t>
            </a:r>
            <a:r>
              <a:rPr lang="zh-CN" altLang="en-US" sz="28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.50 cm,不能读作2.5 </a:t>
            </a:r>
            <a:r>
              <a:rPr lang="zh-CN" altLang="en-US" sz="2800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cm</a:t>
            </a:r>
            <a:r>
              <a:rPr lang="en-US" altLang="zh-CN" sz="2800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.</a:t>
            </a:r>
            <a:endParaRPr lang="zh-CN" altLang="en-US" sz="2800" b="1">
              <a:solidFill>
                <a:prstClr val="black"/>
              </a:solidFill>
              <a:latin typeface="幼圆" pitchFamily="49" charset="-122"/>
              <a:ea typeface="幼圆" pitchFamily="49" charset="-122"/>
            </a:endParaRPr>
          </a:p>
        </p:txBody>
      </p:sp>
      <p:grpSp>
        <p:nvGrpSpPr>
          <p:cNvPr id="34066" name="Group 274"/>
          <p:cNvGrpSpPr/>
          <p:nvPr/>
        </p:nvGrpSpPr>
        <p:grpSpPr>
          <a:xfrm>
            <a:off x="395536" y="4437112"/>
            <a:ext cx="8208912" cy="1363131"/>
            <a:chOff x="0" y="1979"/>
            <a:chExt cx="16714" cy="3179"/>
          </a:xfrm>
        </p:grpSpPr>
        <p:pic>
          <p:nvPicPr>
            <p:cNvPr id="34064" name="Picture 272" descr="5d6034a85edf8db187b71be00923dd54574e749c"/>
            <p:cNvPicPr>
              <a:picLocks noChangeAspect="1" noChangeArrowheads="1"/>
            </p:cNvPicPr>
            <p:nvPr/>
          </p:nvPicPr>
          <p:blipFill>
            <a:blip r:embed="rId2"/>
            <a:srcRect l="4234" t="24661" r="57022" b="59015"/>
            <a:stretch>
              <a:fillRect/>
            </a:stretch>
          </p:blipFill>
          <p:spPr bwMode="auto">
            <a:xfrm>
              <a:off x="567" y="1979"/>
              <a:ext cx="4808" cy="750"/>
            </a:xfrm>
            <a:prstGeom prst="rect">
              <a:avLst/>
            </a:prstGeom>
            <a:noFill/>
          </p:spPr>
        </p:pic>
        <p:pic>
          <p:nvPicPr>
            <p:cNvPr id="34065" name="图片 50178" descr="1"/>
            <p:cNvPicPr>
              <a:picLocks noChangeAspect="1" noChangeArrowheads="1"/>
            </p:cNvPicPr>
            <p:nvPr/>
          </p:nvPicPr>
          <p:blipFill>
            <a:blip r:embed="rId3"/>
            <a:srcRect l="1100" t="12415" r="0" b="4092"/>
            <a:stretch>
              <a:fillRect/>
            </a:stretch>
          </p:blipFill>
          <p:spPr bwMode="auto">
            <a:xfrm>
              <a:off x="0" y="2659"/>
              <a:ext cx="16714" cy="249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4" name="矩形 3"/>
          <p:cNvSpPr/>
          <p:nvPr/>
        </p:nvSpPr>
        <p:spPr>
          <a:xfrm>
            <a:off x="1259632" y="188640"/>
            <a:ext cx="30171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40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[</a:t>
            </a:r>
            <a:r>
              <a:rPr lang="zh-CN" altLang="en-US" sz="4000" b="1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知识拓展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]</a:t>
            </a:r>
            <a:endParaRPr lang="zh-CN" altLang="en-US" sz="400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3575563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" presetClass="entr" presetSubtype="16" fill="hold" nodeType="click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40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39552" y="2204864"/>
            <a:ext cx="7999837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  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若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长度在两刻度线之间,我们读数时的估读值就不为零,记录时要把估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读值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记上。</a:t>
            </a:r>
            <a:endParaRPr lang="zh-CN" altLang="en-US" b="1">
              <a:solidFill>
                <a:prstClr val="black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755576" y="3933056"/>
            <a:ext cx="616547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如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图所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示,物体的长度为2.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4</a:t>
            </a:r>
            <a:r>
              <a:rPr lang="en-US" altLang="zh-CN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7 </a:t>
            </a:r>
            <a:r>
              <a:rPr lang="en-US" altLang="zh-CN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cm.</a:t>
            </a:r>
            <a:endParaRPr lang="en-US" altLang="zh-CN" b="1">
              <a:solidFill>
                <a:prstClr val="black"/>
              </a:solidFill>
              <a:latin typeface="幼圆" pitchFamily="49" charset="-122"/>
              <a:ea typeface="幼圆" pitchFamily="49" charset="-122"/>
            </a:endParaRPr>
          </a:p>
        </p:txBody>
      </p:sp>
      <p:grpSp>
        <p:nvGrpSpPr>
          <p:cNvPr id="34070" name="Group 278"/>
          <p:cNvGrpSpPr/>
          <p:nvPr/>
        </p:nvGrpSpPr>
        <p:grpSpPr>
          <a:xfrm>
            <a:off x="539552" y="5157192"/>
            <a:ext cx="8064896" cy="874727"/>
            <a:chOff x="249" y="1752"/>
            <a:chExt cx="8438" cy="1744"/>
          </a:xfrm>
        </p:grpSpPr>
        <p:pic>
          <p:nvPicPr>
            <p:cNvPr id="34068" name="Picture 276" descr="5d6034a85edf8db187b71be00923dd54574e749c"/>
            <p:cNvPicPr>
              <a:picLocks noChangeAspect="1" noChangeArrowheads="1"/>
            </p:cNvPicPr>
            <p:nvPr/>
          </p:nvPicPr>
          <p:blipFill>
            <a:blip r:embed="rId2"/>
            <a:srcRect l="4234" t="24661" r="57022" b="59015"/>
            <a:stretch>
              <a:fillRect/>
            </a:stretch>
          </p:blipFill>
          <p:spPr bwMode="auto">
            <a:xfrm>
              <a:off x="521" y="1752"/>
              <a:ext cx="2404" cy="715"/>
            </a:xfrm>
            <a:prstGeom prst="rect">
              <a:avLst/>
            </a:prstGeom>
            <a:noFill/>
          </p:spPr>
        </p:pic>
        <p:pic>
          <p:nvPicPr>
            <p:cNvPr id="34069" name="图片 50178" descr="1"/>
            <p:cNvPicPr>
              <a:picLocks noChangeAspect="1" noChangeArrowheads="1"/>
            </p:cNvPicPr>
            <p:nvPr/>
          </p:nvPicPr>
          <p:blipFill>
            <a:blip r:embed="rId3"/>
            <a:srcRect l="1100" t="12415" r="0" b="4092"/>
            <a:stretch>
              <a:fillRect/>
            </a:stretch>
          </p:blipFill>
          <p:spPr bwMode="auto">
            <a:xfrm>
              <a:off x="249" y="2387"/>
              <a:ext cx="8438" cy="1109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</p:grpSp>
      <p:sp>
        <p:nvSpPr>
          <p:cNvPr id="21" name="矩形 20"/>
          <p:cNvSpPr/>
          <p:nvPr/>
        </p:nvSpPr>
        <p:spPr>
          <a:xfrm>
            <a:off x="683568" y="836712"/>
            <a:ext cx="30171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[</a:t>
            </a:r>
            <a:r>
              <a:rPr lang="zh-CN" altLang="en-US" sz="4000" b="1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知识拓展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]</a:t>
            </a:r>
            <a:endParaRPr lang="zh-CN" altLang="en-US" sz="400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415493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ntr" presetSubtype="16" fill="hold" nodeType="clickEffect"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34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7" grpId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13" name="文本框 1"/>
          <p:cNvSpPr txBox="1">
            <a:spLocks noChangeArrowheads="1"/>
          </p:cNvSpPr>
          <p:nvPr/>
        </p:nvSpPr>
        <p:spPr bwMode="auto">
          <a:xfrm>
            <a:off x="966643" y="911622"/>
            <a:ext cx="7681876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  读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估读值时,要读到分度值的下一位,不能再向下读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了</a:t>
            </a:r>
            <a:r>
              <a:rPr lang="en-US" altLang="zh-CN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.</a:t>
            </a:r>
            <a:endParaRPr lang="zh-CN" altLang="en-US" b="1">
              <a:solidFill>
                <a:prstClr val="black"/>
              </a:solidFill>
              <a:latin typeface="幼圆" pitchFamily="49" charset="-122"/>
              <a:ea typeface="幼圆" pitchFamily="49" charset="-122"/>
              <a:sym typeface="Arial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942362" y="2063750"/>
            <a:ext cx="80283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如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宋体" charset="-122"/>
              </a:rPr>
              <a:t>图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，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因为估读值本身已经不准确了,</a:t>
            </a:r>
            <a:r>
              <a:rPr lang="zh-CN" altLang="en-US" b="1" smtClean="0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再向下读出</a:t>
            </a:r>
            <a:r>
              <a:rPr lang="zh-CN" altLang="en-US" b="1">
                <a:solidFill>
                  <a:prstClr val="black"/>
                </a:solidFill>
                <a:latin typeface="幼圆" pitchFamily="49" charset="-122"/>
                <a:ea typeface="幼圆" pitchFamily="49" charset="-122"/>
                <a:sym typeface="Arial" charset="0"/>
              </a:rPr>
              <a:t>的值是没有意义的.</a:t>
            </a:r>
            <a:endParaRPr lang="zh-CN" altLang="en-US" b="1">
              <a:solidFill>
                <a:prstClr val="black"/>
              </a:solidFill>
              <a:latin typeface="幼圆" pitchFamily="49" charset="-122"/>
              <a:ea typeface="幼圆" pitchFamily="49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115616" y="188640"/>
            <a:ext cx="301717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4000" b="1">
                <a:solidFill>
                  <a:prstClr val="black"/>
                </a:solidFill>
                <a:latin typeface="幼圆" pitchFamily="49" charset="-122"/>
                <a:ea typeface="幼圆" pitchFamily="49" charset="-122"/>
              </a:rPr>
              <a:t> 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[</a:t>
            </a:r>
            <a:r>
              <a:rPr lang="zh-CN" altLang="en-US" sz="4000" b="1" smtClean="0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知识拓展</a:t>
            </a:r>
            <a:r>
              <a:rPr lang="zh-CN" altLang="en-US" sz="4000" b="1">
                <a:solidFill>
                  <a:srgbClr val="FF0000"/>
                </a:solidFill>
                <a:latin typeface="幼圆" pitchFamily="49" charset="-122"/>
                <a:ea typeface="幼圆" pitchFamily="49" charset="-122"/>
              </a:rPr>
              <a:t>]</a:t>
            </a:r>
            <a:endParaRPr lang="zh-CN" altLang="en-US" sz="4000">
              <a:solidFill>
                <a:srgbClr val="FF0000"/>
              </a:solidFill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17" name="图片 1" descr="59b61c6a45260a4a07cc8"/>
          <p:cNvPicPr>
            <a:picLocks noChangeAspect="1" noChangeArrowheads="1"/>
          </p:cNvPicPr>
          <p:nvPr/>
        </p:nvPicPr>
        <p:blipFill>
          <a:blip r:embed="rId2"/>
          <a:srcRect l="3846" t="13125" r="77481" b="59327"/>
          <a:stretch>
            <a:fillRect/>
          </a:stretch>
        </p:blipFill>
        <p:spPr bwMode="auto">
          <a:xfrm>
            <a:off x="1892436" y="4149080"/>
            <a:ext cx="4335748" cy="594518"/>
          </a:xfrm>
          <a:prstGeom prst="rect">
            <a:avLst/>
          </a:prstGeom>
          <a:noFill/>
          <a:ln w="38100">
            <a:solidFill>
              <a:schemeClr val="accent6">
                <a:lumMod val="50000"/>
              </a:schemeClr>
            </a:solidFill>
            <a:miter lim="800000"/>
          </a:ln>
        </p:spPr>
      </p:pic>
      <p:grpSp>
        <p:nvGrpSpPr>
          <p:cNvPr id="21" name="组合 20"/>
          <p:cNvGrpSpPr/>
          <p:nvPr/>
        </p:nvGrpSpPr>
        <p:grpSpPr>
          <a:xfrm>
            <a:off x="1273602" y="4743598"/>
            <a:ext cx="6415672" cy="1061666"/>
            <a:chOff x="1273602" y="4333891"/>
            <a:chExt cx="6415672" cy="1061666"/>
          </a:xfrm>
        </p:grpSpPr>
        <p:pic>
          <p:nvPicPr>
            <p:cNvPr id="11" name="图片 1" descr="59b61c6a45260a4a07cc8"/>
            <p:cNvPicPr>
              <a:picLocks noChangeAspect="1" noChangeArrowheads="1"/>
            </p:cNvPicPr>
            <p:nvPr/>
          </p:nvPicPr>
          <p:blipFill>
            <a:blip r:embed="rId2"/>
            <a:srcRect l="1154" t="44551" r="72989" b="37585"/>
            <a:stretch>
              <a:fillRect/>
            </a:stretch>
          </p:blipFill>
          <p:spPr bwMode="auto">
            <a:xfrm>
              <a:off x="1273602" y="4333891"/>
              <a:ext cx="6415672" cy="1000110"/>
            </a:xfrm>
            <a:prstGeom prst="rect">
              <a:avLst/>
            </a:prstGeom>
            <a:noFill/>
            <a:ln w="9525">
              <a:noFill/>
              <a:miter lim="800000"/>
            </a:ln>
          </p:spPr>
        </p:pic>
        <p:sp>
          <p:nvSpPr>
            <p:cNvPr id="19" name="TextBox 18"/>
            <p:cNvSpPr txBox="1"/>
            <p:nvPr/>
          </p:nvSpPr>
          <p:spPr>
            <a:xfrm>
              <a:off x="1864714" y="4749226"/>
              <a:ext cx="14111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smtClean="0"/>
                <a:t>0cm</a:t>
              </a:r>
              <a:endParaRPr lang="zh-CN" altLang="en-US" sz="3600" b="1"/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5220072" y="4749226"/>
              <a:ext cx="14111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3600" b="1" smtClean="0"/>
                <a:t>1cm</a:t>
              </a:r>
              <a:endParaRPr lang="zh-CN" altLang="en-US" sz="3600" b="1"/>
            </a:p>
          </p:txBody>
        </p:sp>
      </p:grpSp>
    </p:spTree>
    <p:extLst>
      <p:ext uri="{BB962C8B-B14F-4D97-AF65-F5344CB8AC3E}">
        <p14:creationId xmlns:p14="http://schemas.microsoft.com/office/powerpoint/2010/main" xmlns="" val="162691530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8" fill="hold" grpId="1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1"/>
          <p:cNvSpPr txBox="1"/>
          <p:nvPr/>
        </p:nvSpPr>
        <p:spPr>
          <a:xfrm>
            <a:off x="251520" y="836712"/>
            <a:ext cx="8576307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如图</a:t>
            </a:r>
            <a:r>
              <a:rPr lang="zh-CN" altLang="en-US" sz="2800" noProof="1" smtClean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所示,</a:t>
            </a: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用A,B两刻度尺测同一木块的边长,就分度值而言,</a:t>
            </a:r>
            <a:r>
              <a:rPr lang="zh-CN" altLang="en-US" sz="2800" i="1" u="sng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　　</a:t>
            </a: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尺精确些,就使用方法而言,</a:t>
            </a:r>
            <a:r>
              <a:rPr lang="zh-CN" altLang="en-US" sz="2800" u="sng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　　</a:t>
            </a: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不正确.用A刻度尺测量出的木块长度是</a:t>
            </a:r>
            <a:r>
              <a:rPr lang="zh-CN" altLang="en-US" sz="2800" u="sng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　　　</a:t>
            </a:r>
            <a:r>
              <a:rPr lang="zh-CN" altLang="en-US" sz="2800" u="sng" noProof="1" smtClean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                            </a:t>
            </a:r>
            <a:r>
              <a:rPr lang="zh-CN" altLang="en-US" sz="2800" noProof="1" smtClean="0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.</a:t>
            </a:r>
            <a:r>
              <a:rPr lang="zh-CN" altLang="en-US" sz="2800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Arial" pitchFamily="34" charset="0"/>
                <a:ea typeface="宋体" pitchFamily="2" charset="-122"/>
              </a:rPr>
              <a:t> </a:t>
            </a:r>
            <a:endParaRPr lang="zh-CN" altLang="en-US" sz="2800" noProof="1"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899592" y="116632"/>
            <a:ext cx="3237452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zh-CN" altLang="zh-CN" sz="5400" noProof="1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Arial" pitchFamily="34" charset="0"/>
                <a:ea typeface="宋体" pitchFamily="2" charset="-122"/>
              </a:rPr>
              <a:t>例  </a:t>
            </a:r>
            <a:r>
              <a:rPr lang="zh-CN" altLang="zh-CN" sz="5400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Arial" pitchFamily="34" charset="0"/>
                <a:ea typeface="宋体" pitchFamily="2" charset="-122"/>
              </a:rPr>
              <a:t>题</a:t>
            </a:r>
            <a:endParaRPr lang="zh-CN" altLang="zh-CN" sz="5400" noProof="1">
              <a:ln w="22225">
                <a:solidFill>
                  <a:srgbClr val="C0504D"/>
                </a:solidFill>
                <a:prstDash val="solid"/>
              </a:ln>
              <a:solidFill>
                <a:srgbClr val="C0504D">
                  <a:lumMod val="40000"/>
                  <a:lumOff val="60000"/>
                </a:srgbClr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4516890" y="1571612"/>
            <a:ext cx="3698448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zh-CN" altLang="zh-CN" b="1" noProof="1">
                <a:solidFill>
                  <a:srgbClr val="FF0000"/>
                </a:solidFill>
                <a:latin typeface="宋体" charset="-122"/>
                <a:sym typeface="+mn-ea"/>
              </a:rPr>
              <a:t>2</a:t>
            </a:r>
            <a:r>
              <a:rPr lang="zh-CN" altLang="zh-CN" b="1" i="1" noProof="1">
                <a:solidFill>
                  <a:srgbClr val="FF0000"/>
                </a:solidFill>
                <a:latin typeface="宋体" charset="-122"/>
                <a:sym typeface="+mn-ea"/>
              </a:rPr>
              <a:t>.</a:t>
            </a:r>
            <a:r>
              <a:rPr lang="zh-CN" altLang="zh-CN" b="1" noProof="1">
                <a:solidFill>
                  <a:srgbClr val="FF0000"/>
                </a:solidFill>
                <a:latin typeface="宋体" charset="-122"/>
                <a:sym typeface="+mn-ea"/>
              </a:rPr>
              <a:t>2</a:t>
            </a:r>
            <a:r>
              <a:rPr lang="en-US" altLang="zh-CN" b="1">
                <a:solidFill>
                  <a:srgbClr val="FF0000"/>
                </a:solidFill>
                <a:latin typeface="宋体" charset="-122"/>
                <a:sym typeface="+mn-ea"/>
              </a:rPr>
              <a:t>1</a:t>
            </a:r>
            <a:r>
              <a:rPr lang="en-US" altLang="zh-CN" b="1" noProof="1">
                <a:solidFill>
                  <a:srgbClr val="FF0000"/>
                </a:solidFill>
                <a:latin typeface="宋体" charset="-122"/>
                <a:sym typeface="+mn-ea"/>
              </a:rPr>
              <a:t> cm(</a:t>
            </a:r>
            <a:r>
              <a:rPr lang="zh-CN" altLang="en-US" b="1" noProof="1">
                <a:solidFill>
                  <a:srgbClr val="FF0000"/>
                </a:solidFill>
                <a:latin typeface="宋体" charset="-122"/>
                <a:sym typeface="+mn-ea"/>
              </a:rPr>
              <a:t>或</a:t>
            </a:r>
            <a:r>
              <a:rPr lang="zh-CN" altLang="zh-CN" b="1" noProof="1">
                <a:solidFill>
                  <a:srgbClr val="FF0000"/>
                </a:solidFill>
                <a:latin typeface="宋体" charset="-122"/>
                <a:sym typeface="+mn-ea"/>
              </a:rPr>
              <a:t>22</a:t>
            </a:r>
            <a:r>
              <a:rPr lang="zh-CN" altLang="zh-CN" b="1" i="1" noProof="1">
                <a:solidFill>
                  <a:srgbClr val="FF0000"/>
                </a:solidFill>
                <a:latin typeface="宋体" charset="-122"/>
                <a:sym typeface="+mn-ea"/>
              </a:rPr>
              <a:t>.</a:t>
            </a:r>
            <a:r>
              <a:rPr lang="en-US" altLang="zh-CN" b="1">
                <a:solidFill>
                  <a:srgbClr val="FF0000"/>
                </a:solidFill>
                <a:latin typeface="宋体" charset="-122"/>
                <a:sym typeface="+mn-ea"/>
              </a:rPr>
              <a:t>1</a:t>
            </a:r>
            <a:r>
              <a:rPr lang="en-US" altLang="zh-CN" b="1" noProof="1">
                <a:solidFill>
                  <a:srgbClr val="FF0000"/>
                </a:solidFill>
                <a:latin typeface="宋体" charset="-122"/>
                <a:sym typeface="+mn-ea"/>
              </a:rPr>
              <a:t>mm)</a:t>
            </a:r>
            <a:endParaRPr lang="en-US" altLang="en-US" noProof="1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156176" y="1124744"/>
            <a:ext cx="39145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b="1" i="1" noProof="1">
                <a:solidFill>
                  <a:srgbClr val="FF0000"/>
                </a:solidFill>
                <a:latin typeface="宋体" charset="-122"/>
                <a:ea typeface="NEU-BZ-S92"/>
                <a:cs typeface="NEU-BZ-S92"/>
                <a:sym typeface="+mn-ea"/>
              </a:rPr>
              <a:t>B</a:t>
            </a:r>
            <a:endParaRPr lang="en-US" altLang="zh-CN" b="1" i="1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ea typeface="NEU-BZ-S92"/>
              <a:cs typeface="NEU-BZ-S92"/>
              <a:sym typeface="+mn-ea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331640" y="1196752"/>
            <a:ext cx="391454" cy="5847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en-US" altLang="zh-CN" b="1" i="1" noProof="1">
                <a:solidFill>
                  <a:srgbClr val="FF0000"/>
                </a:solidFill>
                <a:latin typeface="宋体" charset="-122"/>
                <a:ea typeface="NEU-BZ-S92"/>
                <a:cs typeface="NEU-BZ-S92"/>
                <a:sym typeface="+mn-ea"/>
              </a:rPr>
              <a:t>A</a:t>
            </a:r>
            <a:endParaRPr lang="en-US" altLang="zh-CN" b="1" i="1" noProof="1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ea typeface="NEU-BZ-S92"/>
              <a:cs typeface="NEU-BZ-S92"/>
              <a:sym typeface="+mn-ea"/>
            </a:endParaRPr>
          </a:p>
        </p:txBody>
      </p:sp>
      <p:grpSp>
        <p:nvGrpSpPr>
          <p:cNvPr id="34833" name="Group 17"/>
          <p:cNvGrpSpPr/>
          <p:nvPr/>
        </p:nvGrpSpPr>
        <p:grpSpPr>
          <a:xfrm>
            <a:off x="467544" y="4941168"/>
            <a:ext cx="6984776" cy="1737022"/>
            <a:chOff x="612" y="2053"/>
            <a:chExt cx="3084" cy="1939"/>
          </a:xfrm>
        </p:grpSpPr>
        <p:pic>
          <p:nvPicPr>
            <p:cNvPr id="34828" name="Picture 12" descr="images0"/>
            <p:cNvPicPr>
              <a:picLocks noChangeAspect="1" noChangeArrowheads="1"/>
            </p:cNvPicPr>
            <p:nvPr/>
          </p:nvPicPr>
          <p:blipFill>
            <a:blip r:embed="rId2"/>
            <a:srcRect l="974" t="13272" r="32361" b="0"/>
            <a:stretch>
              <a:fillRect/>
            </a:stretch>
          </p:blipFill>
          <p:spPr bwMode="auto">
            <a:xfrm>
              <a:off x="612" y="2296"/>
              <a:ext cx="3084" cy="1686"/>
            </a:xfrm>
            <a:prstGeom prst="rect">
              <a:avLst/>
            </a:prstGeom>
            <a:noFill/>
          </p:spPr>
        </p:pic>
        <p:sp>
          <p:nvSpPr>
            <p:cNvPr id="4" name="文本框 8"/>
            <p:cNvSpPr txBox="1"/>
            <p:nvPr/>
          </p:nvSpPr>
          <p:spPr>
            <a:xfrm>
              <a:off x="2361" y="2053"/>
              <a:ext cx="173" cy="6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altLang="zh-CN" b="1" i="1" noProof="1">
                  <a:solidFill>
                    <a:srgbClr val="FF0000"/>
                  </a:solidFill>
                  <a:latin typeface="宋体" charset="-122"/>
                  <a:ea typeface="NEU-BZ-S92"/>
                  <a:cs typeface="NEU-BZ-S92"/>
                  <a:sym typeface="+mn-ea"/>
                </a:rPr>
                <a:t>A</a:t>
              </a:r>
              <a:endParaRPr lang="en-US" altLang="zh-CN" b="1" i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NEU-BZ-S92"/>
                <a:cs typeface="NEU-BZ-S92"/>
                <a:sym typeface="+mn-ea"/>
              </a:endParaRPr>
            </a:p>
          </p:txBody>
        </p:sp>
        <p:sp>
          <p:nvSpPr>
            <p:cNvPr id="5" name="文本框 7"/>
            <p:cNvSpPr txBox="1"/>
            <p:nvPr/>
          </p:nvSpPr>
          <p:spPr>
            <a:xfrm>
              <a:off x="2424" y="3339"/>
              <a:ext cx="173" cy="65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r>
                <a:rPr lang="en-US" altLang="zh-CN" b="1" i="1" noProof="1">
                  <a:solidFill>
                    <a:srgbClr val="FF0000"/>
                  </a:solidFill>
                  <a:latin typeface="宋体" charset="-122"/>
                  <a:ea typeface="NEU-BZ-S92"/>
                  <a:cs typeface="NEU-BZ-S92"/>
                  <a:sym typeface="+mn-ea"/>
                </a:rPr>
                <a:t>B</a:t>
              </a:r>
              <a:endParaRPr lang="en-US" altLang="zh-CN" b="1" i="1" noProof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ea typeface="NEU-BZ-S92"/>
                <a:cs typeface="NEU-BZ-S92"/>
                <a:sym typeface="+mn-ea"/>
              </a:endParaRPr>
            </a:p>
          </p:txBody>
        </p:sp>
        <p:sp>
          <p:nvSpPr>
            <p:cNvPr id="34831" name="Rectangle 15"/>
            <p:cNvSpPr>
              <a:spLocks noChangeArrowheads="1"/>
            </p:cNvSpPr>
            <p:nvPr/>
          </p:nvSpPr>
          <p:spPr bwMode="auto">
            <a:xfrm>
              <a:off x="975" y="3383"/>
              <a:ext cx="318" cy="31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noProof="1">
                  <a:solidFill>
                    <a:prstClr val="black"/>
                  </a:solidFill>
                  <a:sym typeface="+mn-ea"/>
                </a:rPr>
                <a:t>cm</a:t>
              </a:r>
              <a:endParaRPr lang="zh-CN" altLang="en-US" b="1">
                <a:solidFill>
                  <a:prstClr val="black"/>
                </a:solidFill>
                <a:sym typeface="+mn-ea"/>
              </a:endParaRPr>
            </a:p>
          </p:txBody>
        </p:sp>
        <p:sp>
          <p:nvSpPr>
            <p:cNvPr id="34832" name="Rectangle 16"/>
            <p:cNvSpPr>
              <a:spLocks noChangeArrowheads="1"/>
            </p:cNvSpPr>
            <p:nvPr/>
          </p:nvSpPr>
          <p:spPr bwMode="auto">
            <a:xfrm>
              <a:off x="975" y="2294"/>
              <a:ext cx="318" cy="316"/>
            </a:xfrm>
            <a:prstGeom prst="rect">
              <a:avLst/>
            </a:prstGeom>
            <a:noFill/>
            <a:ln w="9525">
              <a:noFill/>
              <a:miter lim="800000"/>
            </a:ln>
            <a:effectLst/>
          </p:spPr>
          <p:txBody>
            <a:bodyPr wrap="none">
              <a:spAutoFit/>
            </a:bodyPr>
            <a:lstStyle/>
            <a:p>
              <a:r>
                <a:rPr lang="en-US" altLang="zh-CN" b="1" noProof="1">
                  <a:solidFill>
                    <a:prstClr val="black"/>
                  </a:solidFill>
                  <a:sym typeface="+mn-ea"/>
                </a:rPr>
                <a:t>cm</a:t>
              </a:r>
              <a:endParaRPr lang="zh-CN" altLang="en-US" b="1">
                <a:solidFill>
                  <a:prstClr val="black"/>
                </a:solidFill>
                <a:sym typeface="+mn-ea"/>
              </a:endParaRPr>
            </a:p>
          </p:txBody>
        </p:sp>
      </p:grpSp>
      <p:sp>
        <p:nvSpPr>
          <p:cNvPr id="14" name="矩形 13"/>
          <p:cNvSpPr/>
          <p:nvPr/>
        </p:nvSpPr>
        <p:spPr>
          <a:xfrm>
            <a:off x="323528" y="2708920"/>
            <a:ext cx="8640960" cy="224676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FF0000"/>
                </a:solidFill>
              </a:rPr>
              <a:t>解析</a:t>
            </a:r>
            <a:r>
              <a:rPr lang="en-US" altLang="zh-CN" sz="2800" b="1" smtClean="0">
                <a:solidFill>
                  <a:srgbClr val="FF0000"/>
                </a:solidFill>
              </a:rPr>
              <a:t>:</a:t>
            </a:r>
            <a:r>
              <a:rPr lang="zh-CN" altLang="zh-CN" sz="2800" smtClean="0"/>
              <a:t>刻度尺</a:t>
            </a:r>
            <a:r>
              <a:rPr lang="en-US" altLang="zh-CN" sz="2800" i="1" smtClean="0"/>
              <a:t>A</a:t>
            </a:r>
            <a:r>
              <a:rPr lang="zh-CN" altLang="zh-CN" sz="2800" smtClean="0"/>
              <a:t>的分度值是</a:t>
            </a:r>
            <a:r>
              <a:rPr lang="en-US" altLang="zh-CN" sz="2800" smtClean="0"/>
              <a:t>1 mm,</a:t>
            </a:r>
            <a:r>
              <a:rPr lang="zh-CN" altLang="zh-CN" sz="2800" smtClean="0"/>
              <a:t>刻度尺</a:t>
            </a:r>
            <a:r>
              <a:rPr lang="en-US" altLang="zh-CN" sz="2800" i="1" smtClean="0"/>
              <a:t>B</a:t>
            </a:r>
            <a:r>
              <a:rPr lang="zh-CN" altLang="zh-CN" sz="2800" smtClean="0"/>
              <a:t>的分度值是</a:t>
            </a:r>
            <a:r>
              <a:rPr lang="en-US" altLang="zh-CN" sz="2800" smtClean="0"/>
              <a:t>2 mm,</a:t>
            </a:r>
            <a:r>
              <a:rPr lang="zh-CN" altLang="zh-CN" sz="2800" smtClean="0"/>
              <a:t>分度值越小测量越精确</a:t>
            </a:r>
            <a:r>
              <a:rPr lang="en-US" altLang="zh-CN" sz="2800" smtClean="0"/>
              <a:t>,</a:t>
            </a:r>
            <a:r>
              <a:rPr lang="zh-CN" altLang="zh-CN" sz="2800" smtClean="0"/>
              <a:t>因此刻度尺</a:t>
            </a:r>
            <a:r>
              <a:rPr lang="en-US" altLang="zh-CN" sz="2800" i="1" smtClean="0"/>
              <a:t>A</a:t>
            </a:r>
            <a:r>
              <a:rPr lang="zh-CN" altLang="zh-CN" sz="2800" smtClean="0"/>
              <a:t>精确些</a:t>
            </a:r>
            <a:r>
              <a:rPr lang="en-US" altLang="zh-CN" sz="2800" i="1" smtClean="0"/>
              <a:t>.</a:t>
            </a:r>
            <a:r>
              <a:rPr lang="zh-CN" altLang="zh-CN" sz="2800" smtClean="0"/>
              <a:t>刻度尺</a:t>
            </a:r>
            <a:r>
              <a:rPr lang="en-US" altLang="zh-CN" sz="2800" i="1" smtClean="0"/>
              <a:t>B</a:t>
            </a:r>
            <a:r>
              <a:rPr lang="zh-CN" altLang="zh-CN" sz="2800" smtClean="0"/>
              <a:t>有刻度的一侧没有靠近被测木块</a:t>
            </a:r>
            <a:r>
              <a:rPr lang="en-US" altLang="zh-CN" sz="2800" smtClean="0"/>
              <a:t>,</a:t>
            </a:r>
            <a:r>
              <a:rPr lang="zh-CN" altLang="zh-CN" sz="2800" smtClean="0"/>
              <a:t>使用方法错误</a:t>
            </a:r>
            <a:r>
              <a:rPr lang="en-US" altLang="zh-CN" sz="2800" i="1" smtClean="0"/>
              <a:t>.</a:t>
            </a:r>
            <a:r>
              <a:rPr lang="zh-CN" altLang="zh-CN" sz="2800" smtClean="0"/>
              <a:t> 此时长度准确值为</a:t>
            </a:r>
            <a:r>
              <a:rPr lang="en-US" altLang="zh-CN" sz="2800" smtClean="0"/>
              <a:t>2</a:t>
            </a:r>
            <a:r>
              <a:rPr lang="en-US" altLang="zh-CN" sz="2800" i="1" smtClean="0"/>
              <a:t>.</a:t>
            </a:r>
            <a:r>
              <a:rPr lang="en-US" altLang="zh-CN" sz="2800" smtClean="0"/>
              <a:t>2 cm,</a:t>
            </a:r>
            <a:r>
              <a:rPr lang="zh-CN" altLang="zh-CN" sz="2800" smtClean="0"/>
              <a:t>估读值为</a:t>
            </a:r>
            <a:r>
              <a:rPr lang="en-US" altLang="zh-CN" sz="2800" smtClean="0"/>
              <a:t>0</a:t>
            </a:r>
            <a:r>
              <a:rPr lang="en-US" altLang="zh-CN" sz="2800" i="1" smtClean="0"/>
              <a:t>.</a:t>
            </a:r>
            <a:r>
              <a:rPr lang="en-US" altLang="zh-CN" sz="2800" smtClean="0"/>
              <a:t>01 cm,</a:t>
            </a:r>
            <a:r>
              <a:rPr lang="zh-CN" altLang="zh-CN" sz="2800" smtClean="0"/>
              <a:t>所以木块长为</a:t>
            </a:r>
            <a:r>
              <a:rPr lang="en-US" altLang="zh-CN" sz="2800" smtClean="0"/>
              <a:t>2.21cm</a:t>
            </a:r>
            <a:r>
              <a:rPr lang="en-US" altLang="zh-CN" sz="2800" i="1" smtClean="0"/>
              <a:t>.</a:t>
            </a:r>
            <a:endParaRPr lang="zh-CN" altLang="zh-CN" sz="2800"/>
          </a:p>
        </p:txBody>
      </p:sp>
    </p:spTree>
    <p:extLst>
      <p:ext uri="{BB962C8B-B14F-4D97-AF65-F5344CB8AC3E}">
        <p14:creationId xmlns:p14="http://schemas.microsoft.com/office/powerpoint/2010/main" xmlns="" val="377296540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3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55" presetClass="entr" presetSubtype="0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grpId="1" nodeType="clickEffect"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5" presetClass="entr" presetSubtype="0" fill="hold" grpId="0" nodeType="clickEffect"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1"/>
      <p:bldP spid="9" grpId="2"/>
      <p:bldP spid="14" grpId="3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33" name="文本框 6"/>
          <p:cNvSpPr txBox="1">
            <a:spLocks noChangeArrowheads="1"/>
          </p:cNvSpPr>
          <p:nvPr/>
        </p:nvSpPr>
        <p:spPr bwMode="auto">
          <a:xfrm>
            <a:off x="4135962" y="5373216"/>
            <a:ext cx="1078980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沙漏</a:t>
            </a:r>
          </a:p>
        </p:txBody>
      </p:sp>
      <p:pic>
        <p:nvPicPr>
          <p:cNvPr id="38929" name="图片 18" descr="2001504mc8arzztp4hah7z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084168" y="1412776"/>
            <a:ext cx="2637492" cy="429688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8930" name="文本框 7"/>
          <p:cNvSpPr txBox="1">
            <a:spLocks noChangeArrowheads="1"/>
          </p:cNvSpPr>
          <p:nvPr/>
        </p:nvSpPr>
        <p:spPr bwMode="auto">
          <a:xfrm>
            <a:off x="6084168" y="5589240"/>
            <a:ext cx="280831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FF"/>
                </a:solidFill>
                <a:latin typeface="黑体" pitchFamily="2" charset="-122"/>
                <a:ea typeface="黑体" pitchFamily="2" charset="-122"/>
              </a:rPr>
              <a:t>有重锤的摆钟</a:t>
            </a:r>
          </a:p>
        </p:txBody>
      </p:sp>
      <p:sp>
        <p:nvSpPr>
          <p:cNvPr id="38915" name="文本框 1"/>
          <p:cNvSpPr txBox="1">
            <a:spLocks noChangeArrowheads="1"/>
          </p:cNvSpPr>
          <p:nvPr/>
        </p:nvSpPr>
        <p:spPr bwMode="auto">
          <a:xfrm>
            <a:off x="2555776" y="188640"/>
            <a:ext cx="558165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三、时间</a:t>
            </a:r>
            <a:r>
              <a:rPr lang="zh-CN" altLang="en-US" sz="40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的测量</a:t>
            </a:r>
          </a:p>
        </p:txBody>
      </p:sp>
      <p:pic>
        <p:nvPicPr>
          <p:cNvPr id="38923" name="图片 14" descr="4ca84d0bx7fcaa5d5bd72&amp;690"/>
          <p:cNvPicPr>
            <a:picLocks noChangeAspect="1" noChangeArrowheads="1"/>
          </p:cNvPicPr>
          <p:nvPr/>
        </p:nvPicPr>
        <p:blipFill>
          <a:blip r:embed="rId3"/>
          <a:srcRect r="51677" b="27403"/>
          <a:stretch>
            <a:fillRect/>
          </a:stretch>
        </p:blipFill>
        <p:spPr bwMode="auto">
          <a:xfrm>
            <a:off x="107504" y="1628800"/>
            <a:ext cx="3105035" cy="346072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8924" name="文本框 5"/>
          <p:cNvSpPr txBox="1">
            <a:spLocks noChangeArrowheads="1"/>
          </p:cNvSpPr>
          <p:nvPr/>
        </p:nvSpPr>
        <p:spPr bwMode="auto">
          <a:xfrm>
            <a:off x="1043608" y="5517232"/>
            <a:ext cx="1224136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日晷</a:t>
            </a:r>
          </a:p>
        </p:txBody>
      </p:sp>
      <p:sp>
        <p:nvSpPr>
          <p:cNvPr id="10" name="文本框 4"/>
          <p:cNvSpPr txBox="1"/>
          <p:nvPr/>
        </p:nvSpPr>
        <p:spPr>
          <a:xfrm>
            <a:off x="539464" y="764704"/>
            <a:ext cx="3336288" cy="769441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4400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1.</a:t>
            </a:r>
            <a:r>
              <a:rPr lang="zh-CN" altLang="en-US" sz="4400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计时工具</a:t>
            </a:r>
            <a:endParaRPr lang="zh-CN" altLang="en-US" sz="4400" noProof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  <p:pic>
        <p:nvPicPr>
          <p:cNvPr id="9218" name="Picture 2" descr="c:\users\administrator\appdata\roaming\360se6\User Data\temp\0403_2.gif"/>
          <p:cNvPicPr>
            <a:picLocks noChangeAspect="1" noChangeArrowheads="1" noCrop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3563888" y="1412776"/>
            <a:ext cx="2376264" cy="3993721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33641679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2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8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89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1" nodeType="clickEffect"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389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33" grpId="0"/>
      <p:bldP spid="38930" grpId="1"/>
      <p:bldP spid="38924" grpId="2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8928" name="文本框 11"/>
          <p:cNvSpPr txBox="1">
            <a:spLocks noChangeArrowheads="1"/>
          </p:cNvSpPr>
          <p:nvPr/>
        </p:nvSpPr>
        <p:spPr bwMode="auto">
          <a:xfrm>
            <a:off x="5652120" y="908720"/>
            <a:ext cx="209388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电子</a:t>
            </a:r>
            <a:r>
              <a:rPr lang="zh-CN" altLang="en-US" b="1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钟</a:t>
            </a:r>
            <a:endParaRPr lang="zh-CN" altLang="en-US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8194" name="Picture 2" descr="c:\users\administrator\appdata\roaming\360se6\User Data\temp\20130715080747525167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971600" y="2708920"/>
            <a:ext cx="4762500" cy="3571875"/>
          </a:xfrm>
          <a:prstGeom prst="rect">
            <a:avLst/>
          </a:prstGeom>
          <a:noFill/>
        </p:spPr>
      </p:pic>
      <p:pic>
        <p:nvPicPr>
          <p:cNvPr id="8196" name="Picture 4" descr="c:\users\administrator\appdata\roaming\360se6\User Data\temp\348779528_886685077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115616" y="404664"/>
            <a:ext cx="4199625" cy="2169595"/>
          </a:xfrm>
          <a:prstGeom prst="rect">
            <a:avLst/>
          </a:prstGeom>
          <a:noFill/>
        </p:spPr>
      </p:pic>
      <p:sp>
        <p:nvSpPr>
          <p:cNvPr id="11" name="文本框 11"/>
          <p:cNvSpPr txBox="1">
            <a:spLocks noChangeArrowheads="1"/>
          </p:cNvSpPr>
          <p:nvPr/>
        </p:nvSpPr>
        <p:spPr bwMode="auto">
          <a:xfrm>
            <a:off x="5868144" y="4365104"/>
            <a:ext cx="209388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 smtClean="0">
                <a:solidFill>
                  <a:srgbClr val="0000FF"/>
                </a:solidFill>
                <a:latin typeface="仿宋_GB2312" pitchFamily="49" charset="-122"/>
                <a:ea typeface="仿宋_GB2312" pitchFamily="49" charset="-122"/>
              </a:rPr>
              <a:t>原子钟</a:t>
            </a:r>
            <a:endParaRPr lang="zh-CN" altLang="en-US" b="1">
              <a:solidFill>
                <a:srgbClr val="0000FF"/>
              </a:solidFill>
              <a:latin typeface="仿宋_GB2312" pitchFamily="49" charset="-122"/>
              <a:ea typeface="仿宋_GB2312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5522864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89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nodeType="clickEffect"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1" nodeType="clickEffect"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28" grpId="0"/>
      <p:bldP spid="11" grpId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" name="文本框 2"/>
          <p:cNvSpPr txBox="1"/>
          <p:nvPr/>
        </p:nvSpPr>
        <p:spPr>
          <a:xfrm>
            <a:off x="899592" y="1052736"/>
            <a:ext cx="57606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sz="3600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⑴</a:t>
            </a:r>
            <a:r>
              <a:rPr lang="zh-CN" altLang="en-US" sz="3600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国际：秒</a:t>
            </a:r>
            <a:r>
              <a:rPr lang="en-US" altLang="zh-CN" sz="3600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( s </a:t>
            </a:r>
            <a:r>
              <a:rPr lang="en-US" altLang="zh-CN" sz="3600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)</a:t>
            </a:r>
            <a:endParaRPr lang="en-US" altLang="zh-CN" sz="3600" b="1" noProof="1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sym typeface="+mn-ea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043608" y="4941168"/>
            <a:ext cx="7056784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b="1" noProof="1" smtClean="0">
                <a:solidFill>
                  <a:srgbClr val="0000FF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itchFamily="2" charset="-122"/>
                <a:ea typeface="宋体" pitchFamily="2" charset="-122"/>
                <a:sym typeface="+mn-ea"/>
              </a:rPr>
              <a:t>1h </a:t>
            </a:r>
            <a:r>
              <a:rPr lang="en-US" altLang="zh-CN" b="1" noProof="1">
                <a:solidFill>
                  <a:srgbClr val="0000FF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itchFamily="2" charset="-122"/>
                <a:ea typeface="宋体" pitchFamily="2" charset="-122"/>
                <a:sym typeface="+mn-ea"/>
              </a:rPr>
              <a:t>= 60min = 3600s</a:t>
            </a:r>
          </a:p>
        </p:txBody>
      </p:sp>
      <p:sp>
        <p:nvSpPr>
          <p:cNvPr id="33797" name="文本框 99"/>
          <p:cNvSpPr txBox="1">
            <a:spLocks noChangeArrowheads="1"/>
          </p:cNvSpPr>
          <p:nvPr/>
        </p:nvSpPr>
        <p:spPr bwMode="auto">
          <a:xfrm>
            <a:off x="827584" y="1916832"/>
            <a:ext cx="7387754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228600">
              <a:buFont typeface="Arial" charset="0"/>
              <a:buNone/>
            </a:pPr>
            <a:r>
              <a:rPr lang="zh-CN" altLang="en-US" b="1">
                <a:solidFill>
                  <a:srgbClr val="0000FF"/>
                </a:solidFill>
                <a:latin typeface="宋体" charset="-122"/>
              </a:rPr>
              <a:t>铯</a:t>
            </a:r>
            <a:r>
              <a:rPr lang="en-US" altLang="zh-CN" b="1">
                <a:solidFill>
                  <a:srgbClr val="0000FF"/>
                </a:solidFill>
                <a:latin typeface="宋体" charset="-122"/>
              </a:rPr>
              <a:t>133</a:t>
            </a:r>
            <a:r>
              <a:rPr lang="zh-CN" altLang="en-US" b="1">
                <a:solidFill>
                  <a:srgbClr val="0000FF"/>
                </a:solidFill>
                <a:latin typeface="宋体" charset="-122"/>
              </a:rPr>
              <a:t>原子振动</a:t>
            </a:r>
            <a:r>
              <a:rPr lang="en-US" altLang="zh-CN" b="1">
                <a:solidFill>
                  <a:srgbClr val="0000FF"/>
                </a:solidFill>
                <a:latin typeface="宋体" charset="-122"/>
              </a:rPr>
              <a:t>9192631770</a:t>
            </a:r>
            <a:r>
              <a:rPr lang="zh-CN" altLang="en-US" b="1">
                <a:solidFill>
                  <a:srgbClr val="0000FF"/>
                </a:solidFill>
                <a:latin typeface="宋体" charset="-122"/>
              </a:rPr>
              <a:t>次所需的时间定义为</a:t>
            </a:r>
            <a:r>
              <a:rPr lang="en-US" altLang="zh-CN" b="1">
                <a:solidFill>
                  <a:srgbClr val="0000FF"/>
                </a:solidFill>
                <a:latin typeface="宋体" charset="-122"/>
              </a:rPr>
              <a:t>1 s</a:t>
            </a:r>
            <a:r>
              <a:rPr lang="en-US" altLang="zh-CN" b="1" i="1">
                <a:solidFill>
                  <a:srgbClr val="0000FF"/>
                </a:solidFill>
                <a:latin typeface="宋体" charset="-122"/>
              </a:rPr>
              <a:t>.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899592" y="3501008"/>
            <a:ext cx="6870723" cy="10772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zh-CN" altLang="zh-CN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⑵</a:t>
            </a:r>
            <a:r>
              <a:rPr lang="zh-CN" altLang="en-US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常用</a:t>
            </a:r>
            <a:r>
              <a:rPr lang="zh-CN" altLang="zh-CN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:</a:t>
            </a:r>
            <a:endParaRPr lang="en-US" altLang="zh-CN" b="1" noProof="1" smtClean="0">
              <a:solidFill>
                <a:prstClr val="black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宋体" charset="-122"/>
              <a:sym typeface="+mn-ea"/>
            </a:endParaRPr>
          </a:p>
          <a:p>
            <a:pPr>
              <a:defRPr/>
            </a:pPr>
            <a:r>
              <a:rPr lang="zh-CN" altLang="en-US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小时</a:t>
            </a:r>
            <a:r>
              <a:rPr lang="en-US" altLang="zh-CN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( h </a:t>
            </a:r>
            <a:r>
              <a:rPr lang="en-US" altLang="zh-CN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),</a:t>
            </a:r>
            <a:r>
              <a:rPr lang="zh-CN" altLang="en-US" b="1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分</a:t>
            </a:r>
            <a:r>
              <a:rPr lang="en-US" altLang="zh-CN" b="1" noProof="1">
                <a:solidFill>
                  <a:prstClr val="black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宋体" charset="-122"/>
                <a:sym typeface="+mn-ea"/>
              </a:rPr>
              <a:t>( min )</a:t>
            </a:r>
          </a:p>
        </p:txBody>
      </p:sp>
      <p:sp>
        <p:nvSpPr>
          <p:cNvPr id="9" name="文本框 4"/>
          <p:cNvSpPr txBox="1"/>
          <p:nvPr/>
        </p:nvSpPr>
        <p:spPr>
          <a:xfrm>
            <a:off x="1043608" y="188640"/>
            <a:ext cx="5644918" cy="584775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黑体" pitchFamily="49" charset="-122"/>
                <a:ea typeface="黑体" pitchFamily="49" charset="-122"/>
              </a:rPr>
              <a:t>时间单位：</a:t>
            </a:r>
            <a:endParaRPr lang="zh-CN" altLang="en-US" noProof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1634380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379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1"/>
      <p:bldP spid="33797" grpId="2"/>
      <p:bldP spid="2" grpId="3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33799" name="图片 9" descr="W020140814322108501337"/>
          <p:cNvPicPr>
            <a:picLocks noChangeAspect="1" noChangeArrowheads="1"/>
          </p:cNvPicPr>
          <p:nvPr/>
        </p:nvPicPr>
        <p:blipFill>
          <a:blip r:embed="rId2"/>
          <a:srcRect l="12885" t="9599" r="13797" b="4907"/>
          <a:stretch>
            <a:fillRect/>
          </a:stretch>
        </p:blipFill>
        <p:spPr bwMode="auto">
          <a:xfrm>
            <a:off x="5867400" y="2833743"/>
            <a:ext cx="2520281" cy="3301137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3800" name="Rectangle 3"/>
          <p:cNvSpPr>
            <a:spLocks noGrp="1" noRot="1"/>
          </p:cNvSpPr>
          <p:nvPr/>
        </p:nvSpPr>
        <p:spPr>
          <a:xfrm>
            <a:off x="611560" y="1124744"/>
            <a:ext cx="8281863" cy="2409563"/>
          </a:xfrm>
          <a:prstGeom prst="rect">
            <a:avLst/>
          </a:prstGeom>
          <a:noFill/>
          <a:ln w="9525">
            <a:noFill/>
            <a:miter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rgbClr val="0000FF"/>
              </a:buClr>
              <a:buSzPct val="70000"/>
              <a:buFont typeface="Wingdings" pitchFamily="2" charset="2"/>
              <a:buNone/>
              <a:defRPr/>
            </a:pPr>
            <a:r>
              <a:rPr lang="en-US" altLang="zh-CN" sz="2400" b="1" noProof="1"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宋体" pitchFamily="2" charset="-122"/>
                <a:ea typeface="宋体" pitchFamily="2" charset="-122"/>
                <a:cs typeface="宋体" charset="0"/>
                <a:sym typeface="+mn-ea"/>
              </a:rPr>
              <a:t>⑴</a:t>
            </a:r>
            <a:r>
              <a:rPr lang="zh-CN" altLang="en-US" sz="2400" b="1" noProof="1">
                <a:solidFill>
                  <a:prstClr val="black"/>
                </a:solidFill>
                <a:latin typeface="Arial" pitchFamily="34" charset="0"/>
              </a:rPr>
              <a:t>使用方法</a:t>
            </a:r>
            <a:r>
              <a:rPr lang="zh-CN" altLang="en-US" sz="2400" b="1" noProof="1" smtClean="0">
                <a:solidFill>
                  <a:prstClr val="black"/>
                </a:solidFill>
                <a:latin typeface="Arial" pitchFamily="34" charset="0"/>
              </a:rPr>
              <a:t>：用</a:t>
            </a:r>
            <a:r>
              <a:rPr lang="zh-CN" altLang="en-US" sz="2400" b="1" noProof="1">
                <a:solidFill>
                  <a:prstClr val="black"/>
                </a:solidFill>
                <a:latin typeface="Arial" pitchFamily="34" charset="0"/>
              </a:rPr>
              <a:t>手紧握停表，大拇指按在中间按钮上：</a:t>
            </a:r>
          </a:p>
          <a:p>
            <a:pPr marL="342900" indent="-342900">
              <a:spcBef>
                <a:spcPct val="20000"/>
              </a:spcBef>
              <a:buClr>
                <a:srgbClr val="0000FF"/>
              </a:buClr>
              <a:buSzPct val="70000"/>
              <a:buFont typeface="Wingdings" pitchFamily="2" charset="2"/>
              <a:buNone/>
              <a:defRPr/>
            </a:pPr>
            <a:r>
              <a:rPr lang="zh-CN" altLang="en-US" sz="2400" b="1" noProof="1">
                <a:solidFill>
                  <a:prstClr val="black"/>
                </a:solidFill>
                <a:latin typeface="Arial" pitchFamily="34" charset="0"/>
              </a:rPr>
              <a:t>①第一次按下，表针开始走动</a:t>
            </a:r>
          </a:p>
          <a:p>
            <a:pPr marL="342900" indent="-342900">
              <a:spcBef>
                <a:spcPct val="20000"/>
              </a:spcBef>
              <a:buClr>
                <a:srgbClr val="0000FF"/>
              </a:buClr>
              <a:buSzPct val="70000"/>
              <a:buFont typeface="Wingdings" pitchFamily="2" charset="2"/>
              <a:buNone/>
              <a:defRPr/>
            </a:pPr>
            <a:r>
              <a:rPr lang="zh-CN" altLang="en-US" sz="2400" b="1" noProof="1">
                <a:solidFill>
                  <a:prstClr val="black"/>
                </a:solidFill>
                <a:latin typeface="Arial" pitchFamily="34" charset="0"/>
              </a:rPr>
              <a:t>②第二次按下，表针停止走动（读数）</a:t>
            </a:r>
          </a:p>
          <a:p>
            <a:pPr marL="342900" indent="-342900">
              <a:spcBef>
                <a:spcPct val="20000"/>
              </a:spcBef>
              <a:buClr>
                <a:srgbClr val="0000FF"/>
              </a:buClr>
              <a:buSzPct val="70000"/>
              <a:buFont typeface="Wingdings" pitchFamily="2" charset="2"/>
              <a:buNone/>
              <a:defRPr/>
            </a:pPr>
            <a:r>
              <a:rPr lang="zh-CN" altLang="en-US" sz="2400" b="1" noProof="1">
                <a:solidFill>
                  <a:prstClr val="black"/>
                </a:solidFill>
                <a:latin typeface="Arial" pitchFamily="34" charset="0"/>
              </a:rPr>
              <a:t>③第三次按下清零按钮，表针回零</a:t>
            </a:r>
          </a:p>
        </p:txBody>
      </p:sp>
      <p:sp>
        <p:nvSpPr>
          <p:cNvPr id="33801" name="文本框 10"/>
          <p:cNvSpPr txBox="1">
            <a:spLocks noChangeArrowheads="1"/>
          </p:cNvSpPr>
          <p:nvPr/>
        </p:nvSpPr>
        <p:spPr bwMode="auto">
          <a:xfrm>
            <a:off x="4499992" y="3789040"/>
            <a:ext cx="1627369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sym typeface="Arial" charset="0"/>
              </a:rPr>
              <a:t>清零按钮</a:t>
            </a:r>
          </a:p>
        </p:txBody>
      </p:sp>
      <p:sp>
        <p:nvSpPr>
          <p:cNvPr id="33802" name="文本框 11"/>
          <p:cNvSpPr txBox="1">
            <a:spLocks noChangeArrowheads="1"/>
          </p:cNvSpPr>
          <p:nvPr/>
        </p:nvSpPr>
        <p:spPr bwMode="auto">
          <a:xfrm>
            <a:off x="7452320" y="3409836"/>
            <a:ext cx="1944216" cy="52322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sym typeface="宋体" charset="-122"/>
              </a:rPr>
              <a:t>中间按钮</a:t>
            </a:r>
          </a:p>
        </p:txBody>
      </p:sp>
      <p:pic>
        <p:nvPicPr>
          <p:cNvPr id="37889" name="图片 1" descr="wKhQcFRfj6KETC7TAAAAAORFA1g036"/>
          <p:cNvPicPr>
            <a:picLocks noChangeAspect="1" noChangeArrowheads="1"/>
          </p:cNvPicPr>
          <p:nvPr/>
        </p:nvPicPr>
        <p:blipFill>
          <a:blip r:embed="rId3"/>
          <a:srcRect l="15292" r="20082" b="33943"/>
          <a:stretch>
            <a:fillRect/>
          </a:stretch>
        </p:blipFill>
        <p:spPr bwMode="auto">
          <a:xfrm>
            <a:off x="1259632" y="3429000"/>
            <a:ext cx="2779106" cy="2899484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14" name="文本框 10"/>
          <p:cNvSpPr txBox="1">
            <a:spLocks noChangeArrowheads="1"/>
          </p:cNvSpPr>
          <p:nvPr/>
        </p:nvSpPr>
        <p:spPr bwMode="auto">
          <a:xfrm>
            <a:off x="682625" y="4336358"/>
            <a:ext cx="649015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srgbClr val="FF0000"/>
                </a:solidFill>
                <a:sym typeface="Arial" charset="0"/>
              </a:rPr>
              <a:t>电子停表</a:t>
            </a:r>
          </a:p>
        </p:txBody>
      </p:sp>
      <p:sp>
        <p:nvSpPr>
          <p:cNvPr id="15" name="文本框 10"/>
          <p:cNvSpPr txBox="1">
            <a:spLocks noChangeArrowheads="1"/>
          </p:cNvSpPr>
          <p:nvPr/>
        </p:nvSpPr>
        <p:spPr bwMode="auto">
          <a:xfrm>
            <a:off x="5218385" y="4312260"/>
            <a:ext cx="649015" cy="181588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 smtClean="0">
                <a:solidFill>
                  <a:srgbClr val="FF0000"/>
                </a:solidFill>
                <a:sym typeface="Arial" charset="0"/>
              </a:rPr>
              <a:t>机械停表</a:t>
            </a:r>
            <a:endParaRPr lang="zh-CN" altLang="en-US" sz="2800" b="1">
              <a:solidFill>
                <a:srgbClr val="FF0000"/>
              </a:solidFill>
              <a:sym typeface="Arial" charset="0"/>
            </a:endParaRPr>
          </a:p>
        </p:txBody>
      </p:sp>
      <p:sp>
        <p:nvSpPr>
          <p:cNvPr id="12" name="文本框 4"/>
          <p:cNvSpPr txBox="1"/>
          <p:nvPr/>
        </p:nvSpPr>
        <p:spPr>
          <a:xfrm>
            <a:off x="899592" y="332656"/>
            <a:ext cx="3960440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4400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3.</a:t>
            </a:r>
            <a:r>
              <a:rPr lang="zh-CN" altLang="en-US" sz="4400" noProof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新魏" pitchFamily="2" charset="-122"/>
                <a:ea typeface="华文新魏" pitchFamily="2" charset="-122"/>
              </a:rPr>
              <a:t>停表的使用：</a:t>
            </a:r>
            <a:endParaRPr lang="zh-CN" altLang="en-US" sz="4400" noProof="1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797592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788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7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4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55" presetClass="entr" presetSubtype="0" fill="hold" nodeType="clickEffect"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380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7" dur="8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8" dur="8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80"/>
                                        <p:tgtEl>
                                          <p:spTgt spid="3380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5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6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8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0" grpId="0"/>
      <p:bldP spid="33801" grpId="1"/>
      <p:bldP spid="33802" grpId="2"/>
      <p:bldP spid="14" grpId="3"/>
      <p:bldP spid="15" grpId="4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1985" name="文本框 1"/>
          <p:cNvSpPr txBox="1">
            <a:spLocks noChangeArrowheads="1"/>
          </p:cNvSpPr>
          <p:nvPr/>
        </p:nvSpPr>
        <p:spPr bwMode="auto">
          <a:xfrm>
            <a:off x="1691680" y="188640"/>
            <a:ext cx="4089400" cy="7016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 b="1" smtClean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四、</a:t>
            </a:r>
            <a:r>
              <a:rPr lang="zh-CN" altLang="en-US" sz="4000" b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华文仿宋" panose="02010600040101010101" pitchFamily="2" charset="-122"/>
                <a:ea typeface="华文仿宋" panose="02010600040101010101" pitchFamily="2" charset="-122"/>
              </a:rPr>
              <a:t>误 差</a:t>
            </a:r>
          </a:p>
        </p:txBody>
      </p:sp>
      <p:sp>
        <p:nvSpPr>
          <p:cNvPr id="37890" name="文本框 1"/>
          <p:cNvSpPr txBox="1">
            <a:spLocks noChangeArrowheads="1"/>
          </p:cNvSpPr>
          <p:nvPr/>
        </p:nvSpPr>
        <p:spPr bwMode="auto">
          <a:xfrm>
            <a:off x="1547664" y="908720"/>
            <a:ext cx="6953250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由于受所用的仪器、测量方法的限制和测量者的不同,所以测量值和真实值之间必然存在差别,</a:t>
            </a:r>
            <a:r>
              <a:rPr lang="zh-CN" altLang="en-US" sz="2800" b="1">
                <a:solidFill>
                  <a:srgbClr val="0000FF"/>
                </a:solidFill>
              </a:rPr>
              <a:t>测量值</a:t>
            </a:r>
            <a:r>
              <a:rPr lang="zh-CN" altLang="en-US" sz="2800" b="1">
                <a:solidFill>
                  <a:prstClr val="black"/>
                </a:solidFill>
              </a:rPr>
              <a:t>和</a:t>
            </a:r>
            <a:r>
              <a:rPr lang="zh-CN" altLang="en-US" sz="2800" b="1">
                <a:solidFill>
                  <a:srgbClr val="0000FF"/>
                </a:solidFill>
              </a:rPr>
              <a:t>真实值</a:t>
            </a:r>
            <a:r>
              <a:rPr lang="zh-CN" altLang="en-US" sz="2800" b="1">
                <a:solidFill>
                  <a:prstClr val="black"/>
                </a:solidFill>
              </a:rPr>
              <a:t>之间的差别叫做</a:t>
            </a:r>
            <a:r>
              <a:rPr lang="zh-CN" altLang="en-US" sz="2800" b="1" smtClean="0">
                <a:solidFill>
                  <a:prstClr val="black"/>
                </a:solidFill>
              </a:rPr>
              <a:t>误差</a:t>
            </a:r>
            <a:r>
              <a:rPr lang="en-US" altLang="zh-CN" sz="2800" b="1" smtClean="0">
                <a:solidFill>
                  <a:prstClr val="black"/>
                </a:solidFill>
              </a:rPr>
              <a:t>.</a:t>
            </a:r>
            <a:endParaRPr lang="zh-CN" altLang="en-US" sz="2800" b="1">
              <a:solidFill>
                <a:prstClr val="black"/>
              </a:solidFill>
            </a:endParaRPr>
          </a:p>
        </p:txBody>
      </p:sp>
      <p:sp>
        <p:nvSpPr>
          <p:cNvPr id="37891" name="文本框 2"/>
          <p:cNvSpPr txBox="1"/>
          <p:nvPr/>
        </p:nvSpPr>
        <p:spPr>
          <a:xfrm>
            <a:off x="251520" y="908720"/>
            <a:ext cx="1496695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24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1.</a:t>
            </a:r>
            <a:r>
              <a:rPr lang="zh-CN" altLang="en-US" sz="24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概念</a:t>
            </a:r>
            <a:r>
              <a:rPr lang="zh-CN" altLang="en-US" sz="2400" b="1" noProof="1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：</a:t>
            </a:r>
          </a:p>
        </p:txBody>
      </p:sp>
      <p:sp>
        <p:nvSpPr>
          <p:cNvPr id="37892" name="文本框 3"/>
          <p:cNvSpPr txBox="1"/>
          <p:nvPr/>
        </p:nvSpPr>
        <p:spPr>
          <a:xfrm>
            <a:off x="179512" y="2996952"/>
            <a:ext cx="2618740" cy="45720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24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2.</a:t>
            </a:r>
            <a:r>
              <a:rPr lang="zh-CN" altLang="en-US" sz="24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减小</a:t>
            </a:r>
            <a:r>
              <a:rPr lang="zh-CN" altLang="en-US" sz="2400" b="1" noProof="1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误差方法：</a:t>
            </a:r>
          </a:p>
        </p:txBody>
      </p:sp>
      <p:sp>
        <p:nvSpPr>
          <p:cNvPr id="37893" name="文本框 4"/>
          <p:cNvSpPr txBox="1">
            <a:spLocks noChangeArrowheads="1"/>
          </p:cNvSpPr>
          <p:nvPr/>
        </p:nvSpPr>
        <p:spPr bwMode="auto">
          <a:xfrm>
            <a:off x="4211960" y="2924944"/>
            <a:ext cx="3843338" cy="181588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⑴ 多次测量求平均值</a:t>
            </a:r>
          </a:p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⑵ 选用更精密的测量工具</a:t>
            </a:r>
          </a:p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⑶ 改进测量方法</a:t>
            </a:r>
          </a:p>
        </p:txBody>
      </p:sp>
      <p:sp>
        <p:nvSpPr>
          <p:cNvPr id="37894" name="文本框 5"/>
          <p:cNvSpPr txBox="1"/>
          <p:nvPr/>
        </p:nvSpPr>
        <p:spPr>
          <a:xfrm>
            <a:off x="395536" y="4293096"/>
            <a:ext cx="3387725" cy="523220"/>
          </a:xfrm>
          <a:prstGeom prst="rect">
            <a:avLst/>
          </a:prstGeom>
          <a:noFill/>
          <a:ln w="9525">
            <a:noFill/>
            <a:miter/>
          </a:ln>
        </p:spPr>
        <p:txBody>
          <a:bodyPr>
            <a:spAutoFit/>
            <a:scene3d>
              <a:camera prst="orthographicFront"/>
              <a:lightRig rig="threePt" dir="t"/>
            </a:scene3d>
          </a:bodyPr>
          <a:lstStyle/>
          <a:p>
            <a:pPr>
              <a:defRPr/>
            </a:pPr>
            <a:r>
              <a:rPr lang="en-US" altLang="zh-CN" sz="28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3.</a:t>
            </a:r>
            <a:r>
              <a:rPr lang="zh-CN" altLang="en-US" sz="2800" b="1" noProof="1" smtClean="0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错误</a:t>
            </a:r>
            <a:r>
              <a:rPr lang="zh-CN" altLang="en-US" sz="2800" b="1" noProof="1">
                <a:ln w="22225">
                  <a:solidFill>
                    <a:srgbClr val="C0504D"/>
                  </a:solidFill>
                  <a:prstDash val="solid"/>
                </a:ln>
                <a:solidFill>
                  <a:srgbClr val="C0504D">
                    <a:lumMod val="40000"/>
                    <a:lumOff val="60000"/>
                  </a:srgbClr>
                </a:solidFill>
                <a:latin typeface="仿宋_GB2312" charset="0"/>
                <a:ea typeface="仿宋_GB2312" charset="0"/>
              </a:rPr>
              <a:t>与误差不同:</a:t>
            </a:r>
          </a:p>
        </p:txBody>
      </p:sp>
      <p:sp>
        <p:nvSpPr>
          <p:cNvPr id="37895" name="文本框 6"/>
          <p:cNvSpPr txBox="1">
            <a:spLocks noChangeArrowheads="1"/>
          </p:cNvSpPr>
          <p:nvPr/>
        </p:nvSpPr>
        <p:spPr bwMode="auto">
          <a:xfrm>
            <a:off x="251520" y="5013176"/>
            <a:ext cx="7432675" cy="138499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2800" b="1">
                <a:solidFill>
                  <a:prstClr val="black"/>
                </a:solidFill>
              </a:rPr>
              <a:t>错误是指不按实验操作的有关规定的做法,是不正确的测量方法产生的,所以只要严格按要求去做,</a:t>
            </a:r>
            <a:r>
              <a:rPr lang="zh-CN" altLang="en-US" sz="2800" b="1">
                <a:solidFill>
                  <a:srgbClr val="0000FF"/>
                </a:solidFill>
              </a:rPr>
              <a:t>错误是可以避免的</a:t>
            </a:r>
            <a:r>
              <a:rPr lang="zh-CN" altLang="en-US" sz="2800" b="1">
                <a:solidFill>
                  <a:prstClr val="black"/>
                </a:solidFill>
              </a:rPr>
              <a:t>,而</a:t>
            </a:r>
            <a:r>
              <a:rPr lang="zh-CN" altLang="en-US" sz="2800" b="1">
                <a:solidFill>
                  <a:srgbClr val="0000FF"/>
                </a:solidFill>
              </a:rPr>
              <a:t>误差是不可避免</a:t>
            </a:r>
            <a:r>
              <a:rPr lang="zh-CN" altLang="en-US" sz="2800" b="1" smtClean="0">
                <a:solidFill>
                  <a:srgbClr val="0000FF"/>
                </a:solidFill>
              </a:rPr>
              <a:t>的</a:t>
            </a:r>
            <a:r>
              <a:rPr lang="en-US" altLang="zh-CN" sz="2800" b="1" smtClean="0">
                <a:solidFill>
                  <a:srgbClr val="0000FF"/>
                </a:solidFill>
              </a:rPr>
              <a:t>.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42103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3789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5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6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80"/>
                                        <p:tgtEl>
                                          <p:spTgt spid="3789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3" dur="8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4" dur="8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80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3789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9" dur="8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0" dur="8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80"/>
                                        <p:tgtEl>
                                          <p:spTgt spid="3789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0" grpId="0"/>
      <p:bldP spid="37893" grpId="1"/>
      <p:bldP spid="37895" grpId="2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文本框 3"/>
          <p:cNvSpPr txBox="1">
            <a:spLocks noChangeArrowheads="1"/>
          </p:cNvSpPr>
          <p:nvPr/>
        </p:nvSpPr>
        <p:spPr bwMode="auto">
          <a:xfrm>
            <a:off x="179512" y="1052736"/>
            <a:ext cx="8594476" cy="353943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</a:rPr>
              <a:t>1.使用刻度尺前先认清</a:t>
            </a:r>
            <a:r>
              <a:rPr lang="zh-CN" altLang="en-US" b="1" smtClean="0">
                <a:solidFill>
                  <a:prstClr val="black"/>
                </a:solidFill>
              </a:rPr>
              <a:t>刻度尺的</a:t>
            </a:r>
            <a:r>
              <a:rPr lang="zh-CN" altLang="en-US" b="1" u="sng">
                <a:solidFill>
                  <a:prstClr val="black"/>
                </a:solidFill>
              </a:rPr>
              <a:t>　          </a:t>
            </a:r>
            <a:r>
              <a:rPr lang="zh-CN" altLang="en-US" b="1" u="sng" smtClean="0">
                <a:solidFill>
                  <a:prstClr val="black"/>
                </a:solidFill>
              </a:rPr>
              <a:t>    </a:t>
            </a:r>
            <a:r>
              <a:rPr lang="zh-CN" altLang="en-US" b="1" smtClean="0">
                <a:solidFill>
                  <a:prstClr val="black"/>
                </a:solidFill>
              </a:rPr>
              <a:t>、</a:t>
            </a:r>
            <a:r>
              <a:rPr lang="zh-CN" altLang="en-US" b="1" u="sng">
                <a:solidFill>
                  <a:prstClr val="black"/>
                </a:solidFill>
              </a:rPr>
              <a:t>　　</a:t>
            </a:r>
            <a:r>
              <a:rPr lang="zh-CN" altLang="en-US" b="1" u="sng" smtClean="0">
                <a:solidFill>
                  <a:prstClr val="black"/>
                </a:solidFill>
              </a:rPr>
              <a:t> </a:t>
            </a:r>
            <a:r>
              <a:rPr lang="zh-CN" altLang="en-US" b="1" smtClean="0">
                <a:solidFill>
                  <a:prstClr val="black"/>
                </a:solidFill>
              </a:rPr>
              <a:t>、</a:t>
            </a:r>
            <a:r>
              <a:rPr lang="zh-CN" altLang="en-US" b="1" u="sng">
                <a:solidFill>
                  <a:prstClr val="black"/>
                </a:solidFill>
              </a:rPr>
              <a:t>　　　　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zh-CN" altLang="en-US" b="1" u="sng">
                <a:solidFill>
                  <a:prstClr val="black"/>
                </a:solidFill>
              </a:rPr>
              <a:t>　　　  </a:t>
            </a:r>
            <a:r>
              <a:rPr lang="zh-CN" altLang="en-US" b="1" smtClean="0">
                <a:solidFill>
                  <a:prstClr val="black"/>
                </a:solidFill>
              </a:rPr>
              <a:t>;</a:t>
            </a:r>
            <a:r>
              <a:rPr lang="zh-CN" altLang="en-US" b="1">
                <a:solidFill>
                  <a:prstClr val="black"/>
                </a:solidFill>
              </a:rPr>
              <a:t>刻度尺要放正,有刻度的一边要  </a:t>
            </a:r>
            <a:r>
              <a:rPr lang="zh-CN" altLang="en-US" b="1" u="sng">
                <a:solidFill>
                  <a:prstClr val="black"/>
                </a:solidFill>
              </a:rPr>
              <a:t>　　  </a:t>
            </a:r>
            <a:r>
              <a:rPr lang="zh-CN" altLang="en-US" b="1">
                <a:solidFill>
                  <a:prstClr val="black"/>
                </a:solidFill>
              </a:rPr>
              <a:t>被测物体,与被测物体平行,不能倾斜;读数时,视线与刻度尺</a:t>
            </a:r>
            <a:r>
              <a:rPr lang="zh-CN" altLang="en-US" b="1" smtClean="0">
                <a:solidFill>
                  <a:prstClr val="black"/>
                </a:solidFill>
              </a:rPr>
              <a:t>尺面</a:t>
            </a:r>
            <a:r>
              <a:rPr lang="zh-CN" altLang="en-US" b="1" u="sng">
                <a:solidFill>
                  <a:prstClr val="black"/>
                </a:solidFill>
              </a:rPr>
              <a:t>　　    </a:t>
            </a:r>
            <a:r>
              <a:rPr lang="zh-CN" altLang="en-US" b="1">
                <a:solidFill>
                  <a:prstClr val="black"/>
                </a:solidFill>
              </a:rPr>
              <a:t>,要估读到</a:t>
            </a:r>
            <a:r>
              <a:rPr lang="zh-CN" altLang="en-US" b="1" u="sng">
                <a:solidFill>
                  <a:prstClr val="black"/>
                </a:solidFill>
              </a:rPr>
              <a:t>　          </a:t>
            </a:r>
            <a:r>
              <a:rPr lang="zh-CN" altLang="en-US" b="1">
                <a:solidFill>
                  <a:prstClr val="black"/>
                </a:solidFill>
              </a:rPr>
              <a:t>的下一位;记录的测量结果应由</a:t>
            </a:r>
            <a:r>
              <a:rPr lang="zh-CN" altLang="en-US" b="1" u="sng">
                <a:solidFill>
                  <a:prstClr val="black"/>
                </a:solidFill>
              </a:rPr>
              <a:t>            </a:t>
            </a:r>
            <a:r>
              <a:rPr lang="zh-CN" altLang="en-US" b="1">
                <a:solidFill>
                  <a:prstClr val="black"/>
                </a:solidFill>
              </a:rPr>
              <a:t>、</a:t>
            </a:r>
            <a:r>
              <a:rPr lang="zh-CN" altLang="en-US" b="1" u="sng">
                <a:solidFill>
                  <a:prstClr val="black"/>
                </a:solidFill>
              </a:rPr>
              <a:t>　　 　</a:t>
            </a:r>
            <a:r>
              <a:rPr lang="zh-CN" altLang="en-US" b="1">
                <a:solidFill>
                  <a:prstClr val="black"/>
                </a:solidFill>
              </a:rPr>
              <a:t>和</a:t>
            </a:r>
            <a:r>
              <a:rPr lang="zh-CN" altLang="en-US" b="1" u="sng">
                <a:solidFill>
                  <a:prstClr val="black"/>
                </a:solidFill>
              </a:rPr>
              <a:t>　　</a:t>
            </a:r>
            <a:r>
              <a:rPr lang="zh-CN" altLang="en-US" b="1" u="sng" smtClean="0">
                <a:solidFill>
                  <a:prstClr val="black"/>
                </a:solidFill>
              </a:rPr>
              <a:t>  </a:t>
            </a:r>
            <a:r>
              <a:rPr lang="zh-CN" altLang="en-US" b="1" smtClean="0">
                <a:solidFill>
                  <a:prstClr val="black"/>
                </a:solidFill>
              </a:rPr>
              <a:t>组成</a:t>
            </a:r>
            <a:r>
              <a:rPr lang="zh-CN" altLang="en-US" b="1">
                <a:solidFill>
                  <a:prstClr val="black"/>
                </a:solidFill>
              </a:rPr>
              <a:t>. </a:t>
            </a:r>
          </a:p>
        </p:txBody>
      </p:sp>
      <p:sp>
        <p:nvSpPr>
          <p:cNvPr id="40963" name="文本框 99"/>
          <p:cNvSpPr txBox="1">
            <a:spLocks noChangeArrowheads="1"/>
          </p:cNvSpPr>
          <p:nvPr/>
        </p:nvSpPr>
        <p:spPr bwMode="auto">
          <a:xfrm>
            <a:off x="6429388" y="3429000"/>
            <a:ext cx="1722438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indent="228600"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</a:rPr>
              <a:t>单位</a:t>
            </a:r>
          </a:p>
        </p:txBody>
      </p:sp>
      <p:sp>
        <p:nvSpPr>
          <p:cNvPr id="40966" name="文本框 8"/>
          <p:cNvSpPr txBox="1">
            <a:spLocks noChangeArrowheads="1"/>
          </p:cNvSpPr>
          <p:nvPr/>
        </p:nvSpPr>
        <p:spPr bwMode="auto">
          <a:xfrm>
            <a:off x="4427984" y="1412776"/>
            <a:ext cx="142058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宋体" charset="-122"/>
              </a:rPr>
              <a:t>分度值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40967" name="文本框 9"/>
          <p:cNvSpPr txBox="1">
            <a:spLocks noChangeArrowheads="1"/>
          </p:cNvSpPr>
          <p:nvPr/>
        </p:nvSpPr>
        <p:spPr bwMode="auto">
          <a:xfrm>
            <a:off x="6660232" y="1412776"/>
            <a:ext cx="1008609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宋体" charset="-122"/>
              </a:rPr>
              <a:t>单位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40970" name="文本框 12"/>
          <p:cNvSpPr txBox="1">
            <a:spLocks noChangeArrowheads="1"/>
          </p:cNvSpPr>
          <p:nvPr/>
        </p:nvSpPr>
        <p:spPr bwMode="auto">
          <a:xfrm>
            <a:off x="4508740" y="2924944"/>
            <a:ext cx="142058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宋体" charset="-122"/>
              </a:rPr>
              <a:t>分度值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10" name="文本框 13"/>
          <p:cNvSpPr txBox="1">
            <a:spLocks noChangeArrowheads="1"/>
          </p:cNvSpPr>
          <p:nvPr/>
        </p:nvSpPr>
        <p:spPr bwMode="auto">
          <a:xfrm>
            <a:off x="3079980" y="3415729"/>
            <a:ext cx="142058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Arial" charset="0"/>
              </a:rPr>
              <a:t>准确值</a:t>
            </a:r>
          </a:p>
        </p:txBody>
      </p:sp>
      <p:sp>
        <p:nvSpPr>
          <p:cNvPr id="11" name="文本框 14"/>
          <p:cNvSpPr txBox="1">
            <a:spLocks noChangeArrowheads="1"/>
          </p:cNvSpPr>
          <p:nvPr/>
        </p:nvSpPr>
        <p:spPr bwMode="auto">
          <a:xfrm>
            <a:off x="4794492" y="3429000"/>
            <a:ext cx="1420582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Arial" charset="0"/>
              </a:rPr>
              <a:t>估读值</a:t>
            </a:r>
          </a:p>
        </p:txBody>
      </p:sp>
      <p:sp>
        <p:nvSpPr>
          <p:cNvPr id="13" name="文本框 6"/>
          <p:cNvSpPr txBox="1">
            <a:spLocks noChangeArrowheads="1"/>
          </p:cNvSpPr>
          <p:nvPr/>
        </p:nvSpPr>
        <p:spPr bwMode="auto">
          <a:xfrm>
            <a:off x="827584" y="1484784"/>
            <a:ext cx="183255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Arial" charset="0"/>
              </a:rPr>
              <a:t>零刻度线</a:t>
            </a:r>
          </a:p>
        </p:txBody>
      </p:sp>
      <p:sp>
        <p:nvSpPr>
          <p:cNvPr id="14" name="文本框 7"/>
          <p:cNvSpPr txBox="1">
            <a:spLocks noChangeArrowheads="1"/>
          </p:cNvSpPr>
          <p:nvPr/>
        </p:nvSpPr>
        <p:spPr bwMode="auto">
          <a:xfrm>
            <a:off x="2987824" y="1412776"/>
            <a:ext cx="1008609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宋体" charset="-122"/>
              </a:rPr>
              <a:t>量程</a:t>
            </a:r>
            <a:endParaRPr lang="zh-CN" altLang="en-US" b="1">
              <a:solidFill>
                <a:prstClr val="black"/>
              </a:solidFill>
            </a:endParaRPr>
          </a:p>
        </p:txBody>
      </p:sp>
      <p:sp>
        <p:nvSpPr>
          <p:cNvPr id="17" name="文本框 10"/>
          <p:cNvSpPr txBox="1">
            <a:spLocks noChangeArrowheads="1"/>
          </p:cNvSpPr>
          <p:nvPr/>
        </p:nvSpPr>
        <p:spPr bwMode="auto">
          <a:xfrm>
            <a:off x="5436096" y="1988840"/>
            <a:ext cx="1524000" cy="64633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Arial" charset="0"/>
              </a:rPr>
              <a:t>紧靠</a:t>
            </a:r>
            <a:r>
              <a:rPr lang="zh-CN" altLang="en-US" sz="3600" b="1">
                <a:solidFill>
                  <a:srgbClr val="FF0000"/>
                </a:solidFill>
                <a:latin typeface="方正书宋_GBK"/>
                <a:sym typeface="Arial" charset="0"/>
              </a:rPr>
              <a:t> </a:t>
            </a:r>
          </a:p>
        </p:txBody>
      </p:sp>
      <p:sp>
        <p:nvSpPr>
          <p:cNvPr id="18" name="文本框 11"/>
          <p:cNvSpPr txBox="1">
            <a:spLocks noChangeArrowheads="1"/>
          </p:cNvSpPr>
          <p:nvPr/>
        </p:nvSpPr>
        <p:spPr bwMode="auto">
          <a:xfrm>
            <a:off x="1634565" y="2924944"/>
            <a:ext cx="1008609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srgbClr val="FF0000"/>
                </a:solidFill>
                <a:latin typeface="方正书宋_GBK"/>
                <a:sym typeface="Arial" charset="0"/>
              </a:rPr>
              <a:t>垂直</a:t>
            </a:r>
          </a:p>
        </p:txBody>
      </p:sp>
      <p:grpSp>
        <p:nvGrpSpPr>
          <p:cNvPr id="15" name="Group 3"/>
          <p:cNvGrpSpPr/>
          <p:nvPr/>
        </p:nvGrpSpPr>
        <p:grpSpPr>
          <a:xfrm>
            <a:off x="5076056" y="188640"/>
            <a:ext cx="3744416" cy="864096"/>
            <a:chExt cx="2495" cy="590"/>
          </a:xfrm>
        </p:grpSpPr>
        <p:sp>
          <p:nvSpPr>
            <p:cNvPr id="19" name="AutoShape 4"/>
            <p:cNvSpPr>
              <a:spLocks noChangeArrowheads="1"/>
            </p:cNvSpPr>
            <p:nvPr/>
          </p:nvSpPr>
          <p:spPr bwMode="auto">
            <a:xfrm>
              <a:off x="45" y="45"/>
              <a:ext cx="2450" cy="545"/>
            </a:xfrm>
            <a:prstGeom prst="roundRect">
              <a:avLst>
                <a:gd name="adj" fmla="val 16667"/>
              </a:avLst>
            </a:prstGeom>
            <a:solidFill>
              <a:srgbClr val="CCFFCC"/>
            </a:solidFill>
            <a:ln w="76200" cmpd="tri">
              <a:solidFill>
                <a:srgbClr val="FF00FF"/>
              </a:solidFill>
              <a:prstDash val="lgDashDot"/>
              <a:round/>
            </a:ln>
            <a:effectLst>
              <a:outerShdw dist="107763" dir="2700000" algn="ctr" rotWithShape="0">
                <a:srgbClr val="663300">
                  <a:alpha val="50000"/>
                </a:srgbClr>
              </a:outerShdw>
            </a:effectLst>
          </p:spPr>
          <p:txBody>
            <a:bodyPr anchor="ctr">
              <a:spAutoFit/>
            </a:bodyPr>
            <a:lstStyle/>
            <a:p>
              <a:pPr>
                <a:defRPr/>
              </a:pPr>
              <a:endParaRPr lang="zh-CN" altLang="en-US">
                <a:ea typeface="宋体" charset="-122"/>
              </a:endParaRPr>
            </a:p>
          </p:txBody>
        </p:sp>
        <p:sp>
          <p:nvSpPr>
            <p:cNvPr id="20" name="Text Box 5"/>
            <p:cNvSpPr txBox="1">
              <a:spLocks noChangeArrowheads="1"/>
            </p:cNvSpPr>
            <p:nvPr/>
          </p:nvSpPr>
          <p:spPr bwMode="auto">
            <a:xfrm>
              <a:off x="0" y="0"/>
              <a:ext cx="2495" cy="523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>
              <a:spAutoFit/>
            </a:bodyPr>
            <a:lstStyle/>
            <a:p>
              <a:r>
                <a:rPr lang="en-US" altLang="zh-CN" sz="4800">
                  <a:solidFill>
                    <a:srgbClr val="FF6600"/>
                  </a:solidFill>
                  <a:latin typeface="黑体" pitchFamily="2" charset="-122"/>
                  <a:ea typeface="黑体" pitchFamily="2" charset="-122"/>
                </a:rPr>
                <a:t>  </a:t>
              </a:r>
              <a:r>
                <a:rPr lang="zh-CN" altLang="en-US" sz="4800">
                  <a:solidFill>
                    <a:srgbClr val="FF6600"/>
                  </a:solidFill>
                  <a:latin typeface="华文行楷" pitchFamily="2" charset="-122"/>
                  <a:ea typeface="华文行楷" pitchFamily="2" charset="-122"/>
                </a:rPr>
                <a:t>检测反馈</a:t>
              </a:r>
            </a:p>
          </p:txBody>
        </p:sp>
      </p:grpSp>
      <p:sp>
        <p:nvSpPr>
          <p:cNvPr id="24" name="矩形 23"/>
          <p:cNvSpPr/>
          <p:nvPr/>
        </p:nvSpPr>
        <p:spPr>
          <a:xfrm>
            <a:off x="251520" y="4396941"/>
            <a:ext cx="820891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sz="2800" b="1" smtClean="0">
                <a:solidFill>
                  <a:srgbClr val="FF0000"/>
                </a:solidFill>
              </a:rPr>
              <a:t>解析</a:t>
            </a:r>
            <a:r>
              <a:rPr lang="en-US" altLang="zh-CN" sz="2800" b="1" smtClean="0">
                <a:solidFill>
                  <a:srgbClr val="FF0000"/>
                </a:solidFill>
              </a:rPr>
              <a:t>: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使用刻度尺前先认清刻度尺的零刻度线、量程、分度值、单位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刻度尺要放正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有刻度的一边要紧靠被测物体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与被测物体平行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不能倾斜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读数时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视线与刻度尺尺面垂直</a:t>
            </a:r>
            <a:r>
              <a:rPr lang="en-US" altLang="zh-CN" sz="2800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要估读到分度值的下一位</a:t>
            </a:r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zh-CN" sz="2800" b="1" smtClean="0">
                <a:latin typeface="楷体" pitchFamily="49" charset="-122"/>
                <a:ea typeface="楷体" pitchFamily="49" charset="-122"/>
              </a:rPr>
              <a:t>记录的测量结果应由准确值、估读值和单位组成</a:t>
            </a:r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sz="2800" b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21297121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6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7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096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4096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7" presetClass="entr" presetSubtype="0" fill="hold" grpId="8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27" presetClass="entr" presetSubtype="0" fill="hold" grpId="9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3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4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80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7" presetClass="entr" presetSubtype="0" fill="hold" grpId="3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1" dur="1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2" dur="1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000"/>
                                        <p:tgtEl>
                                          <p:spTgt spid="4097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6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7" presetID="27" presetClass="entr" presetSubtype="0" fill="hold" grpId="4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9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0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7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5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 nodeType="clickPar">
                      <p:stCondLst>
                        <p:cond delay="indefinite"/>
                      </p:stCondLst>
                      <p:childTnLst>
                        <p:par>
                          <p:cTn id="8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8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5" dur="1000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6" dur="1000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000"/>
                                        <p:tgtEl>
                                          <p:spTgt spid="4096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3" grpId="0"/>
      <p:bldP spid="40966" grpId="1"/>
      <p:bldP spid="40967" grpId="2"/>
      <p:bldP spid="40970" grpId="3"/>
      <p:bldP spid="10" grpId="4"/>
      <p:bldP spid="11" grpId="5"/>
      <p:bldP spid="13" grpId="6"/>
      <p:bldP spid="14" grpId="7"/>
      <p:bldP spid="17" grpId="8"/>
      <p:bldP spid="18" grpId="9"/>
      <p:bldP spid="24" grpId="1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5058" name="文本框 1"/>
          <p:cNvSpPr txBox="1">
            <a:spLocks noChangeArrowheads="1"/>
          </p:cNvSpPr>
          <p:nvPr/>
        </p:nvSpPr>
        <p:spPr bwMode="auto">
          <a:xfrm>
            <a:off x="323528" y="764704"/>
            <a:ext cx="4176960" cy="3293209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sz="4000">
                <a:solidFill>
                  <a:prstClr val="black"/>
                </a:solidFill>
              </a:rPr>
              <a:t>2.</a:t>
            </a:r>
            <a:r>
              <a:rPr lang="zh-CN" altLang="en-US">
                <a:solidFill>
                  <a:prstClr val="black"/>
                </a:solidFill>
              </a:rPr>
              <a:t>如图所示的是停表,其大表盘的分度值是</a:t>
            </a:r>
            <a:r>
              <a:rPr lang="zh-CN" altLang="en-US" u="sng">
                <a:solidFill>
                  <a:prstClr val="black"/>
                </a:solidFill>
              </a:rPr>
              <a:t>　　　　</a:t>
            </a:r>
            <a:r>
              <a:rPr lang="zh-CN" altLang="en-US">
                <a:solidFill>
                  <a:prstClr val="black"/>
                </a:solidFill>
              </a:rPr>
              <a:t>,小表盘的分度值是</a:t>
            </a:r>
            <a:r>
              <a:rPr lang="zh-CN" altLang="en-US" u="sng">
                <a:solidFill>
                  <a:prstClr val="black"/>
                </a:solidFill>
              </a:rPr>
              <a:t>　　　　</a:t>
            </a:r>
            <a:r>
              <a:rPr lang="zh-CN" altLang="en-US">
                <a:solidFill>
                  <a:prstClr val="black"/>
                </a:solidFill>
              </a:rPr>
              <a:t>;图中显示的示数</a:t>
            </a:r>
            <a:r>
              <a:rPr lang="zh-CN" altLang="en-US" smtClean="0">
                <a:solidFill>
                  <a:prstClr val="black"/>
                </a:solidFill>
              </a:rPr>
              <a:t>是</a:t>
            </a:r>
            <a:r>
              <a:rPr lang="zh-CN" altLang="en-US" u="sng" smtClean="0">
                <a:solidFill>
                  <a:prstClr val="black"/>
                </a:solidFill>
              </a:rPr>
              <a:t>            </a:t>
            </a:r>
            <a:r>
              <a:rPr lang="zh-CN" altLang="en-US" u="sng">
                <a:solidFill>
                  <a:prstClr val="black"/>
                </a:solidFill>
              </a:rPr>
              <a:t>　　　</a:t>
            </a:r>
            <a:r>
              <a:rPr lang="zh-CN" altLang="en-US">
                <a:solidFill>
                  <a:prstClr val="black"/>
                </a:solidFill>
              </a:rPr>
              <a:t>.</a:t>
            </a:r>
            <a:r>
              <a:rPr lang="zh-CN" altLang="en-US" sz="4000">
                <a:solidFill>
                  <a:prstClr val="black"/>
                </a:solidFill>
              </a:rPr>
              <a:t> </a:t>
            </a:r>
          </a:p>
        </p:txBody>
      </p:sp>
      <p:sp>
        <p:nvSpPr>
          <p:cNvPr id="41987" name="文本框 99"/>
          <p:cNvSpPr txBox="1">
            <a:spLocks noChangeArrowheads="1"/>
          </p:cNvSpPr>
          <p:nvPr/>
        </p:nvSpPr>
        <p:spPr bwMode="auto">
          <a:xfrm>
            <a:off x="827584" y="3284984"/>
            <a:ext cx="3151051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 indent="228600">
              <a:buFont typeface="Arial" charset="0"/>
              <a:buNone/>
            </a:pPr>
            <a:r>
              <a:rPr lang="en-US" altLang="zh-CN" b="1" smtClean="0">
                <a:solidFill>
                  <a:srgbClr val="FF0000"/>
                </a:solidFill>
                <a:latin typeface="宋体" charset="-122"/>
              </a:rPr>
              <a:t>3</a:t>
            </a:r>
            <a:r>
              <a:rPr lang="en-US" altLang="zh-CN" b="1" smtClean="0">
                <a:solidFill>
                  <a:srgbClr val="FF0000"/>
                </a:solidFill>
                <a:latin typeface="方正书宋_GBK"/>
              </a:rPr>
              <a:t> </a:t>
            </a:r>
            <a:r>
              <a:rPr lang="en-US" altLang="zh-CN" b="1" smtClean="0">
                <a:solidFill>
                  <a:srgbClr val="FF0000"/>
                </a:solidFill>
                <a:latin typeface="NEU-BZ-S92"/>
              </a:rPr>
              <a:t>min </a:t>
            </a:r>
            <a:r>
              <a:rPr lang="en-US" altLang="zh-CN" b="1" smtClean="0">
                <a:solidFill>
                  <a:srgbClr val="FF0000"/>
                </a:solidFill>
                <a:latin typeface="宋体" charset="-122"/>
              </a:rPr>
              <a:t>37.5</a:t>
            </a:r>
            <a:r>
              <a:rPr lang="en-US" altLang="zh-CN" b="1" smtClean="0">
                <a:solidFill>
                  <a:srgbClr val="FF0000"/>
                </a:solidFill>
                <a:latin typeface="方正书宋_GBK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NEU-BZ-S92"/>
              </a:rPr>
              <a:t>s</a:t>
            </a:r>
          </a:p>
        </p:txBody>
      </p:sp>
      <p:sp>
        <p:nvSpPr>
          <p:cNvPr id="41988" name="文本框 5"/>
          <p:cNvSpPr txBox="1">
            <a:spLocks noChangeArrowheads="1"/>
          </p:cNvSpPr>
          <p:nvPr/>
        </p:nvSpPr>
        <p:spPr bwMode="auto">
          <a:xfrm>
            <a:off x="1115616" y="1844824"/>
            <a:ext cx="1218603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 smtClean="0">
                <a:solidFill>
                  <a:srgbClr val="FF0000"/>
                </a:solidFill>
                <a:latin typeface="宋体" charset="-122"/>
                <a:sym typeface="Arial" charset="0"/>
              </a:rPr>
              <a:t>0</a:t>
            </a:r>
            <a:r>
              <a:rPr lang="en-US" altLang="zh-CN" b="1" i="1" smtClean="0">
                <a:solidFill>
                  <a:srgbClr val="FF0000"/>
                </a:solidFill>
                <a:latin typeface="宋体" charset="-122"/>
                <a:sym typeface="Arial" charset="0"/>
              </a:rPr>
              <a:t>.</a:t>
            </a:r>
            <a:r>
              <a:rPr lang="en-US" altLang="zh-CN" b="1" smtClean="0">
                <a:solidFill>
                  <a:srgbClr val="FF0000"/>
                </a:solidFill>
                <a:latin typeface="宋体" charset="-122"/>
                <a:sym typeface="Arial" charset="0"/>
              </a:rPr>
              <a:t>5</a:t>
            </a:r>
            <a:r>
              <a:rPr lang="en-US" altLang="zh-CN" b="1" smtClean="0">
                <a:solidFill>
                  <a:srgbClr val="FF0000"/>
                </a:solidFill>
                <a:latin typeface="方正书宋_GBK"/>
                <a:sym typeface="Arial" charset="0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NEU-BZ-S92"/>
                <a:sym typeface="Arial" charset="0"/>
              </a:rPr>
              <a:t>s</a:t>
            </a:r>
            <a:endParaRPr lang="en-US" altLang="zh-CN" b="1">
              <a:solidFill>
                <a:srgbClr val="FF0000"/>
              </a:solidFill>
              <a:latin typeface="NEU-BZ-S92"/>
            </a:endParaRPr>
          </a:p>
        </p:txBody>
      </p:sp>
      <p:sp>
        <p:nvSpPr>
          <p:cNvPr id="41989" name="文本框 6"/>
          <p:cNvSpPr txBox="1">
            <a:spLocks noChangeArrowheads="1"/>
          </p:cNvSpPr>
          <p:nvPr/>
        </p:nvSpPr>
        <p:spPr bwMode="auto">
          <a:xfrm>
            <a:off x="1907704" y="2276872"/>
            <a:ext cx="171713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  <a:sym typeface="Arial" charset="0"/>
              </a:rPr>
              <a:t>0</a:t>
            </a:r>
            <a:r>
              <a:rPr lang="en-US" altLang="zh-CN" b="1" i="1">
                <a:solidFill>
                  <a:srgbClr val="FF0000"/>
                </a:solidFill>
                <a:latin typeface="宋体" charset="-122"/>
                <a:sym typeface="Arial" charset="0"/>
              </a:rPr>
              <a:t>.</a:t>
            </a:r>
            <a:r>
              <a:rPr lang="en-US" altLang="zh-CN" b="1">
                <a:solidFill>
                  <a:srgbClr val="FF0000"/>
                </a:solidFill>
                <a:latin typeface="宋体" charset="-122"/>
                <a:sym typeface="Arial" charset="0"/>
              </a:rPr>
              <a:t>5</a:t>
            </a:r>
            <a:r>
              <a:rPr lang="en-US" altLang="zh-CN" b="1">
                <a:solidFill>
                  <a:srgbClr val="FF0000"/>
                </a:solidFill>
                <a:latin typeface="方正书宋_GBK"/>
                <a:sym typeface="Arial" charset="0"/>
              </a:rPr>
              <a:t> </a:t>
            </a:r>
            <a:r>
              <a:rPr lang="en-US" altLang="zh-CN" b="1">
                <a:solidFill>
                  <a:srgbClr val="FF0000"/>
                </a:solidFill>
                <a:latin typeface="NEU-BZ-S92"/>
                <a:sym typeface="Arial" charset="0"/>
              </a:rPr>
              <a:t>min</a:t>
            </a:r>
            <a:endParaRPr lang="en-US" altLang="zh-CN" b="1">
              <a:solidFill>
                <a:srgbClr val="FF0000"/>
              </a:solidFill>
              <a:latin typeface="NEU-BZ-S9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79512" y="4077072"/>
            <a:ext cx="84249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解析</a:t>
            </a:r>
            <a:r>
              <a:rPr lang="en-US" altLang="zh-CN" b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大表盘代表的是秒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1 s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分成两份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每一份是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s,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所以大表盘的分度值是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s;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小表盘代表的是分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把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1 min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分成两份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每一份是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min,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所以小表盘的分度值是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0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min;</a:t>
            </a:r>
            <a:r>
              <a:rPr lang="zh-CN" altLang="zh-CN" b="1" smtClean="0">
                <a:latin typeface="楷体" pitchFamily="49" charset="-122"/>
                <a:ea typeface="楷体" pitchFamily="49" charset="-122"/>
              </a:rPr>
              <a:t>图中停表的示数为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3 min+37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s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=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3 min37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r>
              <a:rPr lang="en-US" altLang="zh-CN" b="1" smtClean="0">
                <a:latin typeface="楷体" pitchFamily="49" charset="-122"/>
                <a:ea typeface="楷体" pitchFamily="49" charset="-122"/>
              </a:rPr>
              <a:t>5 s</a:t>
            </a:r>
            <a:r>
              <a:rPr lang="en-US" altLang="zh-CN" b="1" i="1" smtClean="0">
                <a:latin typeface="楷体" pitchFamily="49" charset="-122"/>
                <a:ea typeface="楷体" pitchFamily="49" charset="-122"/>
              </a:rPr>
              <a:t>.</a:t>
            </a:r>
            <a:endParaRPr lang="zh-CN" altLang="zh-CN" b="1">
              <a:latin typeface="楷体" pitchFamily="49" charset="-122"/>
              <a:ea typeface="楷体" pitchFamily="49" charset="-122"/>
            </a:endParaRPr>
          </a:p>
        </p:txBody>
      </p:sp>
      <p:pic>
        <p:nvPicPr>
          <p:cNvPr id="6145" name="Picture 1" descr="D:\迅雷下载\腾讯QQ2012\qq2013\Users\76413953\Image\C2C\CPJXO5UP]0K4`D(AW6D`W4F.jp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572000" y="928670"/>
            <a:ext cx="3071834" cy="30003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xmlns="" val="292997619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3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1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198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2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198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4198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987" grpId="0"/>
      <p:bldP spid="41988" grpId="1"/>
      <p:bldP spid="41989" grpId="2"/>
      <p:bldP spid="8" grpId="3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1" name="文本框 1"/>
          <p:cNvSpPr txBox="1">
            <a:spLocks noChangeArrowheads="1"/>
          </p:cNvSpPr>
          <p:nvPr/>
        </p:nvSpPr>
        <p:spPr bwMode="auto">
          <a:xfrm>
            <a:off x="899592" y="260648"/>
            <a:ext cx="7776864" cy="255454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</a:rPr>
              <a:t>3.下列长度的单位</a:t>
            </a:r>
            <a:r>
              <a:rPr lang="zh-CN" altLang="en-US" b="1" smtClean="0">
                <a:solidFill>
                  <a:prstClr val="black"/>
                </a:solidFill>
              </a:rPr>
              <a:t>换算正确</a:t>
            </a:r>
            <a:r>
              <a:rPr lang="zh-CN" altLang="en-US" b="1">
                <a:solidFill>
                  <a:prstClr val="black"/>
                </a:solidFill>
              </a:rPr>
              <a:t>的</a:t>
            </a:r>
            <a:r>
              <a:rPr lang="zh-CN" altLang="en-US" b="1" smtClean="0">
                <a:solidFill>
                  <a:prstClr val="black"/>
                </a:solidFill>
              </a:rPr>
              <a:t>是(</a:t>
            </a:r>
            <a:r>
              <a:rPr lang="zh-CN" altLang="en-US" b="1">
                <a:solidFill>
                  <a:prstClr val="black"/>
                </a:solidFill>
              </a:rPr>
              <a:t>　　)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A.2.5 m=2.5 m×100 cm=250 cm  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B.75 mm=75×10</a:t>
            </a:r>
            <a:r>
              <a:rPr lang="zh-CN" altLang="en-US" b="1" baseline="30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-3 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m=7.5×10</a:t>
            </a:r>
            <a:r>
              <a:rPr lang="zh-CN" altLang="en-US" b="1" baseline="30000">
                <a:solidFill>
                  <a:srgbClr val="000000"/>
                </a:solidFill>
                <a:latin typeface="楷体_GB2312" pitchFamily="49" charset="-122"/>
                <a:ea typeface="楷体_GB2312" pitchFamily="49" charset="-122"/>
              </a:rPr>
              <a:t>-2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 m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C.42 cm=42÷100 m=0.42 m        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D.24 m=24 m÷1000=0.024 km</a:t>
            </a:r>
          </a:p>
        </p:txBody>
      </p:sp>
      <p:sp>
        <p:nvSpPr>
          <p:cNvPr id="43012" name="文本框 99"/>
          <p:cNvSpPr txBox="1">
            <a:spLocks noChangeArrowheads="1"/>
          </p:cNvSpPr>
          <p:nvPr/>
        </p:nvSpPr>
        <p:spPr bwMode="auto">
          <a:xfrm>
            <a:off x="6876256" y="260648"/>
            <a:ext cx="87487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</a:rPr>
              <a:t>B</a:t>
            </a:r>
          </a:p>
        </p:txBody>
      </p:sp>
      <p:sp>
        <p:nvSpPr>
          <p:cNvPr id="5" name="矩形 4"/>
          <p:cNvSpPr/>
          <p:nvPr/>
        </p:nvSpPr>
        <p:spPr>
          <a:xfrm>
            <a:off x="539552" y="3356992"/>
            <a:ext cx="8352928" cy="2554545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zh-CN" smtClean="0">
                <a:solidFill>
                  <a:srgbClr val="FF0000"/>
                </a:solidFill>
              </a:rPr>
              <a:t>解析</a:t>
            </a:r>
            <a:r>
              <a:rPr lang="en-US" altLang="zh-CN" smtClean="0">
                <a:solidFill>
                  <a:srgbClr val="FF0000"/>
                </a:solidFill>
              </a:rPr>
              <a:t>:</a:t>
            </a:r>
            <a:r>
              <a:rPr lang="en-US" altLang="zh-CN" smtClean="0"/>
              <a:t>A.2.5 m=2.5×100 cm=250 cm,</a:t>
            </a:r>
            <a:r>
              <a:rPr lang="zh-CN" altLang="zh-CN" smtClean="0"/>
              <a:t>不符合题意</a:t>
            </a:r>
            <a:r>
              <a:rPr lang="en-US" altLang="zh-CN" smtClean="0"/>
              <a:t>;B.75 mm=75×10</a:t>
            </a:r>
            <a:r>
              <a:rPr lang="en-US" altLang="zh-CN" baseline="30000" smtClean="0"/>
              <a:t>-3</a:t>
            </a:r>
            <a:r>
              <a:rPr lang="en-US" altLang="zh-CN" smtClean="0"/>
              <a:t> m=7.5×10</a:t>
            </a:r>
            <a:r>
              <a:rPr lang="en-US" altLang="zh-CN" baseline="30000" smtClean="0"/>
              <a:t>-2</a:t>
            </a:r>
            <a:r>
              <a:rPr lang="en-US" altLang="zh-CN" smtClean="0"/>
              <a:t> m,</a:t>
            </a:r>
            <a:r>
              <a:rPr lang="zh-CN" altLang="zh-CN" smtClean="0"/>
              <a:t>过程符合要求</a:t>
            </a:r>
            <a:r>
              <a:rPr lang="en-US" altLang="zh-CN" smtClean="0"/>
              <a:t>,</a:t>
            </a:r>
            <a:r>
              <a:rPr lang="zh-CN" altLang="zh-CN" smtClean="0"/>
              <a:t>故</a:t>
            </a:r>
            <a:r>
              <a:rPr lang="en-US" altLang="zh-CN" smtClean="0"/>
              <a:t>B</a:t>
            </a:r>
            <a:r>
              <a:rPr lang="zh-CN" altLang="zh-CN" smtClean="0"/>
              <a:t>符合题意</a:t>
            </a:r>
            <a:r>
              <a:rPr lang="en-US" altLang="zh-CN" smtClean="0"/>
              <a:t>;C.42 cm=42×10</a:t>
            </a:r>
            <a:r>
              <a:rPr lang="en-US" altLang="zh-CN" baseline="30000" smtClean="0"/>
              <a:t>-2</a:t>
            </a:r>
            <a:r>
              <a:rPr lang="en-US" altLang="zh-CN" smtClean="0"/>
              <a:t> m=0.42 m,</a:t>
            </a:r>
            <a:r>
              <a:rPr lang="zh-CN" altLang="zh-CN" smtClean="0"/>
              <a:t>不符合题意</a:t>
            </a:r>
            <a:r>
              <a:rPr lang="en-US" altLang="zh-CN" smtClean="0"/>
              <a:t>;D.24 m=24×10</a:t>
            </a:r>
            <a:r>
              <a:rPr lang="en-US" altLang="zh-CN" baseline="30000" smtClean="0"/>
              <a:t>-3</a:t>
            </a:r>
            <a:r>
              <a:rPr lang="en-US" altLang="zh-CN" smtClean="0"/>
              <a:t> km=0.024 km,</a:t>
            </a:r>
            <a:r>
              <a:rPr lang="zh-CN" altLang="zh-CN" smtClean="0"/>
              <a:t>不符合题意</a:t>
            </a:r>
            <a:r>
              <a:rPr lang="en-US" altLang="zh-CN" smtClean="0"/>
              <a:t>.</a:t>
            </a:r>
            <a:r>
              <a:rPr lang="zh-CN" altLang="zh-CN" smtClean="0"/>
              <a:t>故选</a:t>
            </a:r>
            <a:r>
              <a:rPr lang="en-US" altLang="zh-CN" smtClean="0"/>
              <a:t>B.</a:t>
            </a: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258451714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1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2" grpId="0"/>
      <p:bldP spid="5" grpId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2" name="文本框 3"/>
          <p:cNvSpPr txBox="1">
            <a:spLocks noChangeArrowheads="1"/>
          </p:cNvSpPr>
          <p:nvPr/>
        </p:nvSpPr>
        <p:spPr bwMode="auto">
          <a:xfrm>
            <a:off x="971600" y="620688"/>
            <a:ext cx="7848922" cy="107721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</a:rPr>
              <a:t>4.为了检验人躺着和站立时身体长度是否有差异,选用下列哪种尺最合适(　　)</a:t>
            </a:r>
          </a:p>
        </p:txBody>
      </p:sp>
      <p:sp>
        <p:nvSpPr>
          <p:cNvPr id="43013" name="文本框 9"/>
          <p:cNvSpPr txBox="1">
            <a:spLocks noChangeArrowheads="1"/>
          </p:cNvSpPr>
          <p:nvPr/>
        </p:nvSpPr>
        <p:spPr bwMode="auto">
          <a:xfrm>
            <a:off x="6732240" y="1124744"/>
            <a:ext cx="994965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</a:rPr>
              <a:t>A</a:t>
            </a:r>
          </a:p>
        </p:txBody>
      </p:sp>
      <p:sp>
        <p:nvSpPr>
          <p:cNvPr id="46087" name="Rectangle 8"/>
          <p:cNvSpPr>
            <a:spLocks noChangeArrowheads="1"/>
          </p:cNvSpPr>
          <p:nvPr/>
        </p:nvSpPr>
        <p:spPr bwMode="auto">
          <a:xfrm>
            <a:off x="971600" y="1628800"/>
            <a:ext cx="6264696" cy="206210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A.量程0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—</a:t>
            </a:r>
            <a:r>
              <a:rPr lang="en-US" altLang="zh-CN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 m,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分度值1 mm    </a:t>
            </a:r>
            <a:endParaRPr lang="en-US" altLang="zh-CN" b="1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B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.量程0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—</a:t>
            </a:r>
            <a:r>
              <a:rPr lang="en-US" altLang="zh-CN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10 m,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分度值1 dm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C.量程0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—</a:t>
            </a:r>
            <a:r>
              <a:rPr lang="en-US" altLang="zh-CN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30 cm,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分度值1 mm  </a:t>
            </a:r>
            <a:endParaRPr lang="en-US" altLang="zh-CN" b="1" smtClean="0">
              <a:solidFill>
                <a:prstClr val="black"/>
              </a:solidFill>
              <a:latin typeface="楷体_GB2312" pitchFamily="49" charset="-122"/>
              <a:ea typeface="楷体_GB2312" pitchFamily="49" charset="-122"/>
            </a:endParaRPr>
          </a:p>
          <a:p>
            <a:pPr>
              <a:buFont typeface="Arial" charset="0"/>
              <a:buNone/>
            </a:pPr>
            <a:r>
              <a:rPr lang="zh-CN" altLang="en-US" b="1" smtClean="0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D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.量程0</a:t>
            </a:r>
            <a:r>
              <a:rPr lang="en-US" altLang="zh-CN" b="1">
                <a:solidFill>
                  <a:prstClr val="black"/>
                </a:solidFill>
                <a:ea typeface="楷体_GB2312" pitchFamily="49" charset="-122"/>
              </a:rPr>
              <a:t>—</a:t>
            </a:r>
            <a:r>
              <a:rPr lang="en-US" altLang="zh-CN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15 cm,</a:t>
            </a: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分度值0.5 mm</a:t>
            </a:r>
          </a:p>
        </p:txBody>
      </p:sp>
      <p:sp>
        <p:nvSpPr>
          <p:cNvPr id="6" name="矩形 5"/>
          <p:cNvSpPr/>
          <p:nvPr/>
        </p:nvSpPr>
        <p:spPr>
          <a:xfrm>
            <a:off x="395536" y="4005064"/>
            <a:ext cx="8496944" cy="206210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zh-CN" b="1" smtClean="0">
                <a:solidFill>
                  <a:srgbClr val="FF0000"/>
                </a:solidFill>
              </a:rPr>
              <a:t>解析</a:t>
            </a:r>
            <a:r>
              <a:rPr lang="en-US" altLang="zh-CN" b="1" smtClean="0">
                <a:solidFill>
                  <a:srgbClr val="FF0000"/>
                </a:solidFill>
              </a:rPr>
              <a:t>:</a:t>
            </a:r>
            <a:r>
              <a:rPr lang="zh-CN" altLang="zh-CN" smtClean="0"/>
              <a:t>人的高度大约在</a:t>
            </a:r>
            <a:r>
              <a:rPr lang="en-US" altLang="zh-CN" smtClean="0"/>
              <a:t>2 m</a:t>
            </a:r>
            <a:r>
              <a:rPr lang="zh-CN" altLang="zh-CN" smtClean="0"/>
              <a:t>左右</a:t>
            </a:r>
            <a:r>
              <a:rPr lang="en-US" altLang="zh-CN" smtClean="0"/>
              <a:t>,</a:t>
            </a:r>
            <a:r>
              <a:rPr lang="zh-CN" altLang="zh-CN" smtClean="0"/>
              <a:t>躺着和站着的长度相差不大</a:t>
            </a:r>
            <a:r>
              <a:rPr lang="en-US" altLang="zh-CN" smtClean="0"/>
              <a:t>,</a:t>
            </a:r>
            <a:r>
              <a:rPr lang="zh-CN" altLang="zh-CN" smtClean="0"/>
              <a:t>准确到毫米就可以了</a:t>
            </a:r>
            <a:r>
              <a:rPr lang="en-US" altLang="zh-CN" smtClean="0"/>
              <a:t>,</a:t>
            </a:r>
            <a:r>
              <a:rPr lang="zh-CN" altLang="zh-CN" smtClean="0"/>
              <a:t>所以根据题中的选项</a:t>
            </a:r>
            <a:r>
              <a:rPr lang="en-US" altLang="zh-CN" smtClean="0"/>
              <a:t>,</a:t>
            </a:r>
            <a:r>
              <a:rPr lang="zh-CN" altLang="zh-CN" smtClean="0"/>
              <a:t>要用量程是</a:t>
            </a:r>
            <a:r>
              <a:rPr lang="en-US" altLang="zh-CN" smtClean="0"/>
              <a:t>3 m,</a:t>
            </a:r>
            <a:r>
              <a:rPr lang="zh-CN" altLang="zh-CN" smtClean="0"/>
              <a:t>分度值是</a:t>
            </a:r>
            <a:r>
              <a:rPr lang="en-US" altLang="zh-CN" smtClean="0"/>
              <a:t>1 mm</a:t>
            </a:r>
            <a:r>
              <a:rPr lang="zh-CN" altLang="zh-CN" smtClean="0"/>
              <a:t>的刻度尺</a:t>
            </a:r>
            <a:r>
              <a:rPr lang="en-US" altLang="zh-CN" smtClean="0"/>
              <a:t>,</a:t>
            </a:r>
            <a:r>
              <a:rPr lang="zh-CN" altLang="zh-CN" smtClean="0"/>
              <a:t>即选项</a:t>
            </a:r>
            <a:r>
              <a:rPr lang="en-US" altLang="zh-CN" smtClean="0"/>
              <a:t>A</a:t>
            </a:r>
            <a:r>
              <a:rPr lang="zh-CN" altLang="zh-CN" smtClean="0"/>
              <a:t>最合适</a:t>
            </a:r>
            <a:r>
              <a:rPr lang="en-US" altLang="zh-CN" smtClean="0"/>
              <a:t>.</a:t>
            </a:r>
            <a:r>
              <a:rPr lang="zh-CN" altLang="zh-CN" smtClean="0"/>
              <a:t>故选</a:t>
            </a:r>
            <a:r>
              <a:rPr lang="en-US" altLang="zh-CN" smtClean="0"/>
              <a:t>A.</a:t>
            </a:r>
            <a:endParaRPr lang="zh-CN" altLang="zh-CN"/>
          </a:p>
        </p:txBody>
      </p:sp>
    </p:spTree>
    <p:extLst>
      <p:ext uri="{BB962C8B-B14F-4D97-AF65-F5344CB8AC3E}">
        <p14:creationId xmlns:p14="http://schemas.microsoft.com/office/powerpoint/2010/main" xmlns="" val="107871862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1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grpId="0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  <p:bldP spid="6" grpId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6083" name="文本框 5"/>
          <p:cNvSpPr txBox="1">
            <a:spLocks noChangeArrowheads="1"/>
          </p:cNvSpPr>
          <p:nvPr/>
        </p:nvSpPr>
        <p:spPr bwMode="auto">
          <a:xfrm>
            <a:off x="827584" y="260648"/>
            <a:ext cx="8068416" cy="3046988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</a:rPr>
              <a:t>5.下列关于误差的说法中正确的是	(　　)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A.认真细致的测量可以避免误差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B.测量时未遵守操作规则会引起误差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C.测量时的错误就是误差太大</a:t>
            </a:r>
          </a:p>
          <a:p>
            <a:pPr>
              <a:buFont typeface="Arial" charset="0"/>
              <a:buNone/>
            </a:pPr>
            <a:r>
              <a:rPr lang="zh-CN" altLang="en-US" b="1">
                <a:solidFill>
                  <a:prstClr val="black"/>
                </a:solidFill>
                <a:latin typeface="楷体_GB2312" pitchFamily="49" charset="-122"/>
                <a:ea typeface="楷体_GB2312" pitchFamily="49" charset="-122"/>
              </a:rPr>
              <a:t>D.测量中错误是可以避免的,而误差是不可避免的</a:t>
            </a:r>
          </a:p>
        </p:txBody>
      </p:sp>
      <p:sp>
        <p:nvSpPr>
          <p:cNvPr id="43014" name="文本框 10"/>
          <p:cNvSpPr txBox="1">
            <a:spLocks noChangeArrowheads="1"/>
          </p:cNvSpPr>
          <p:nvPr/>
        </p:nvSpPr>
        <p:spPr bwMode="auto">
          <a:xfrm>
            <a:off x="7596336" y="260648"/>
            <a:ext cx="569477" cy="584775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b="1">
                <a:solidFill>
                  <a:srgbClr val="FF0000"/>
                </a:solidFill>
                <a:latin typeface="宋体" charset="-122"/>
              </a:rPr>
              <a:t>D</a:t>
            </a:r>
          </a:p>
        </p:txBody>
      </p:sp>
      <p:sp>
        <p:nvSpPr>
          <p:cNvPr id="6" name="矩形 5"/>
          <p:cNvSpPr/>
          <p:nvPr/>
        </p:nvSpPr>
        <p:spPr>
          <a:xfrm>
            <a:off x="395536" y="3717032"/>
            <a:ext cx="8208912" cy="2246769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zh-CN" sz="2800" b="1" smtClean="0"/>
              <a:t>解析</a:t>
            </a:r>
            <a:r>
              <a:rPr lang="en-US" altLang="zh-CN" sz="2800" b="1" smtClean="0"/>
              <a:t>:</a:t>
            </a:r>
            <a:r>
              <a:rPr lang="zh-CN" altLang="zh-CN" sz="2800" smtClean="0"/>
              <a:t>误差与测量的人、测量工具、测量环境有关</a:t>
            </a:r>
            <a:r>
              <a:rPr lang="en-US" altLang="zh-CN" sz="2800" smtClean="0"/>
              <a:t>,</a:t>
            </a:r>
            <a:r>
              <a:rPr lang="zh-CN" altLang="zh-CN" sz="2800" smtClean="0"/>
              <a:t>因此</a:t>
            </a:r>
            <a:r>
              <a:rPr lang="en-US" altLang="zh-CN" sz="2800" smtClean="0"/>
              <a:t>,</a:t>
            </a:r>
            <a:r>
              <a:rPr lang="zh-CN" altLang="zh-CN" sz="2800" smtClean="0"/>
              <a:t>任何测量中的误差都是不可避免的</a:t>
            </a:r>
            <a:r>
              <a:rPr lang="en-US" altLang="zh-CN" sz="2800" smtClean="0"/>
              <a:t>,</a:t>
            </a:r>
            <a:r>
              <a:rPr lang="zh-CN" altLang="zh-CN" sz="2800" smtClean="0"/>
              <a:t>只能努力减小误差</a:t>
            </a:r>
            <a:r>
              <a:rPr lang="en-US" altLang="zh-CN" sz="2800" smtClean="0"/>
              <a:t>,</a:t>
            </a:r>
            <a:r>
              <a:rPr lang="zh-CN" altLang="zh-CN" sz="2800" smtClean="0"/>
              <a:t>不可能消除误差</a:t>
            </a:r>
            <a:r>
              <a:rPr lang="en-US" altLang="zh-CN" sz="2800" smtClean="0"/>
              <a:t>;</a:t>
            </a:r>
            <a:r>
              <a:rPr lang="zh-CN" altLang="zh-CN" sz="2800" smtClean="0"/>
              <a:t>选用更精密的测量仪器</a:t>
            </a:r>
            <a:r>
              <a:rPr lang="en-US" altLang="zh-CN" sz="2800" smtClean="0"/>
              <a:t>,</a:t>
            </a:r>
            <a:r>
              <a:rPr lang="zh-CN" altLang="zh-CN" sz="2800" smtClean="0"/>
              <a:t>改进实验方法</a:t>
            </a:r>
            <a:r>
              <a:rPr lang="en-US" altLang="zh-CN" sz="2800" smtClean="0"/>
              <a:t>,</a:t>
            </a:r>
            <a:r>
              <a:rPr lang="zh-CN" altLang="zh-CN" sz="2800" smtClean="0"/>
              <a:t>熟练实验技能等都可以减小误差</a:t>
            </a:r>
            <a:r>
              <a:rPr lang="en-US" altLang="zh-CN" sz="2800" smtClean="0"/>
              <a:t>,</a:t>
            </a:r>
            <a:r>
              <a:rPr lang="zh-CN" altLang="zh-CN" sz="2800" smtClean="0"/>
              <a:t>但不能消除误差</a:t>
            </a:r>
            <a:r>
              <a:rPr lang="en-US" altLang="zh-CN" sz="2800" i="1" smtClean="0"/>
              <a:t>.</a:t>
            </a:r>
            <a:r>
              <a:rPr lang="zh-CN" altLang="zh-CN" sz="2800" smtClean="0"/>
              <a:t>所以选项</a:t>
            </a:r>
            <a:r>
              <a:rPr lang="en-US" altLang="zh-CN" sz="2800" smtClean="0"/>
              <a:t>A,B,C</a:t>
            </a:r>
            <a:r>
              <a:rPr lang="zh-CN" altLang="zh-CN" sz="2800" smtClean="0"/>
              <a:t>错误</a:t>
            </a:r>
            <a:r>
              <a:rPr lang="en-US" altLang="zh-CN" sz="2800" smtClean="0"/>
              <a:t>,</a:t>
            </a:r>
            <a:r>
              <a:rPr lang="zh-CN" altLang="zh-CN" sz="2800" smtClean="0"/>
              <a:t>选项</a:t>
            </a:r>
            <a:r>
              <a:rPr lang="en-US" altLang="zh-CN" sz="2800" smtClean="0"/>
              <a:t>D</a:t>
            </a:r>
            <a:r>
              <a:rPr lang="zh-CN" altLang="zh-CN" sz="2800" smtClean="0"/>
              <a:t>正确</a:t>
            </a:r>
            <a:r>
              <a:rPr lang="en-US" altLang="zh-CN" sz="2800" i="1" smtClean="0"/>
              <a:t>.</a:t>
            </a:r>
            <a:r>
              <a:rPr lang="zh-CN" altLang="zh-CN" sz="2800" smtClean="0"/>
              <a:t>故选</a:t>
            </a:r>
            <a:r>
              <a:rPr lang="en-US" altLang="zh-CN" sz="2800" smtClean="0"/>
              <a:t>D</a:t>
            </a:r>
            <a:r>
              <a:rPr lang="en-US" altLang="zh-CN" sz="2800" i="1" smtClean="0"/>
              <a:t>.</a:t>
            </a:r>
            <a:endParaRPr lang="zh-CN" altLang="zh-CN" sz="2800"/>
          </a:p>
        </p:txBody>
      </p:sp>
    </p:spTree>
    <p:extLst>
      <p:ext uri="{BB962C8B-B14F-4D97-AF65-F5344CB8AC3E}">
        <p14:creationId xmlns:p14="http://schemas.microsoft.com/office/powerpoint/2010/main" xmlns="" val="11898865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7" presetClass="entr" presetSubtype="0" fill="hold" nodeType="clickEffect"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3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80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MasterPhAnim="0">
  <p:cSld>
    <p:bg>
      <p:bgPr>
        <a:solidFill>
          <a:srgbClr val="F0F8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40964" name="AutoShape 4">
            <a:hlinkClick action="ppaction://hlinkshowjump?jump=firstslide" highlightClick="1"/>
          </p:cNvPr>
          <p:cNvSpPr>
            <a:spLocks noChangeArrowheads="1"/>
          </p:cNvSpPr>
          <p:nvPr/>
        </p:nvSpPr>
        <p:spPr bwMode="auto">
          <a:xfrm>
            <a:off x="7308850" y="6165850"/>
            <a:ext cx="431800" cy="503238"/>
          </a:xfrm>
          <a:prstGeom prst="actionButtonHome">
            <a:avLst/>
          </a:prstGeom>
          <a:solidFill>
            <a:schemeClr val="accent1"/>
          </a:solidFill>
          <a:ln w="9525">
            <a:noFill/>
            <a:miter lim="800000"/>
          </a:ln>
          <a:effectLst/>
        </p:spPr>
        <p:txBody>
          <a:bodyPr wrap="none" anchor="ctr"/>
          <a:lstStyle/>
          <a:p>
            <a:endParaRPr lang="zh-CN" altLang="en-US"/>
          </a:p>
        </p:txBody>
      </p:sp>
      <p:pic>
        <p:nvPicPr>
          <p:cNvPr id="5" name="Picture 2" descr="C:\Users\Administrator\Desktop\PPT模板结尾3副本.jpg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NET" val="4.0.30319.42000"/>
  <p:tag name="AS_OS" val="Microsoft Windows NT 6.1.7601 Service Pack 1"/>
  <p:tag name="AS_RELEASE_DATE" val="2016.09.30"/>
  <p:tag name="AS_TITLE" val="Aspose.Slides for .NET 2.0"/>
  <p:tag name="AS_VERSION" val="16.9.0.0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 主题">
      <a:majorFont>
        <a:latin typeface="Arial"/>
        <a:ea typeface="Arial"/>
        <a:cs typeface="Arial"/>
      </a:majorFont>
      <a:minorFont>
        <a:latin typeface="Arial"/>
        <a:ea typeface="Arial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 charset="0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On-screen Show (4:3)</PresentationFormat>
  <Paragraphs>188</Paragraphs>
  <Slides>28</Slides>
  <Notes>2</Notes>
  <TotalTime>2003</TotalTime>
  <HiddenSlides>0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baseType="lpstr" size="29">
      <vt:lpstr>1_Office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</vt:vector>
  </TitlesOfParts>
  <LinksUpToDate>0</LinksUpToDate>
  <SharedDoc>0</SharedDoc>
  <HyperlinksChanged>0</HyperlinksChanged>
  <Application>Aspose.Slides for .NET</Application>
  <AppVersion>16.0900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title>幻灯片 1</dc:title>
  <dc:creator>Administrator</dc:creator>
  <cp:lastModifiedBy>admin</cp:lastModifiedBy>
  <cp:revision>170</cp:revision>
  <dcterms:created xsi:type="dcterms:W3CDTF">2015-11-21T07:20:00Z</dcterms:created>
  <dcterms:modified xsi:type="dcterms:W3CDTF">2019-01-13T12:01:43Z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KSOProductBuildVer">
    <vt:lpwstr>2052-10.1.0.5346</vt:lpwstr>
  </property>
</Properties>
</file>