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295" r:id="rId3"/>
    <p:sldId id="287" r:id="rId5"/>
    <p:sldId id="366" r:id="rId6"/>
    <p:sldId id="388" r:id="rId7"/>
    <p:sldId id="367" r:id="rId8"/>
    <p:sldId id="368" r:id="rId9"/>
    <p:sldId id="369" r:id="rId10"/>
    <p:sldId id="370" r:id="rId11"/>
    <p:sldId id="371" r:id="rId12"/>
    <p:sldId id="372" r:id="rId13"/>
    <p:sldId id="373" r:id="rId14"/>
    <p:sldId id="374" r:id="rId15"/>
    <p:sldId id="375" r:id="rId16"/>
    <p:sldId id="389" r:id="rId17"/>
    <p:sldId id="376" r:id="rId18"/>
    <p:sldId id="377" r:id="rId19"/>
    <p:sldId id="378" r:id="rId20"/>
    <p:sldId id="379" r:id="rId21"/>
    <p:sldId id="380" r:id="rId22"/>
    <p:sldId id="381" r:id="rId23"/>
    <p:sldId id="382" r:id="rId24"/>
    <p:sldId id="320" r:id="rId25"/>
    <p:sldId id="383" r:id="rId26"/>
    <p:sldId id="384" r:id="rId27"/>
    <p:sldId id="385" r:id="rId28"/>
    <p:sldId id="386" r:id="rId29"/>
    <p:sldId id="387" r:id="rId30"/>
    <p:sldId id="318" r:id="rId31"/>
    <p:sldId id="270" r:id="rId3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6C55-6C14-4F0D-928C-D7F1BE70B2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C11AB98A-5205-463E-AB74-112619B3F3A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6C00FDFF-B7B5-4EE4-B7C3-90EBA3F555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9C12-F75A-4D0C-BD0E-FF95BBCD344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5C25-BE4E-4992-A99B-887F4C3F88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4823134C-2A5F-462A-9DBC-FAE5A896ADD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0EC6441-4E32-440A-8A88-25AF1877C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ED706-F56E-4C9C-959D-DC1389643F8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194C-EEAF-468F-A93A-686DCA9873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FF-53E2-4877-9CB5-53B56F2CFF3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F626-6459-4D8F-9E00-A0FCB5DE67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3208BA6-055A-4E98-B5EB-CAC948F317A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DA423CC3-847C-4D3B-AAF7-B4E9ADD68B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647F-08EE-459F-9103-3C30D909946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F412F-B52B-4D00-83DF-F083D6F3025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57EE-BDAE-4D28-A1D8-3562E1A032D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1F35-7073-42B4-8D4C-5BEDFAA62C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tags" Target="../tags/tag4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image" Target="../media/image4.png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/>
          <a:stretch>
            <a:fillRect/>
          </a:stretch>
        </p:blipFill>
        <p:spPr bwMode="auto">
          <a:xfrm>
            <a:off x="9886950" y="5054827"/>
            <a:ext cx="23050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F26D9B-CA5E-43E1-8A1E-96ED57693700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651FA-B21C-4B69-ABBD-65C5F953FDE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5" Type="http://schemas.openxmlformats.org/officeDocument/2006/relationships/notesSlide" Target="../notesSlides/notesSlide2.xml"/><Relationship Id="rId14" Type="http://schemas.openxmlformats.org/officeDocument/2006/relationships/slideLayout" Target="../slideLayouts/slideLayout7.xml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image" Target="../media/image5.png"/><Relationship Id="rId10" Type="http://schemas.openxmlformats.org/officeDocument/2006/relationships/tags" Target="../tags/tag16.xml"/><Relationship Id="rId1" Type="http://schemas.openxmlformats.org/officeDocument/2006/relationships/tags" Target="../tags/tag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9.xml"/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6.xml"/><Relationship Id="rId4" Type="http://schemas.openxmlformats.org/officeDocument/2006/relationships/themeOverride" Target="../theme/themeOverride1.xml"/><Relationship Id="rId3" Type="http://schemas.openxmlformats.org/officeDocument/2006/relationships/tags" Target="../tags/tag29.xml"/><Relationship Id="rId2" Type="http://schemas.openxmlformats.org/officeDocument/2006/relationships/image" Target="../media/image5.png"/><Relationship Id="rId1" Type="http://schemas.openxmlformats.org/officeDocument/2006/relationships/tags" Target="../tags/tag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5955" y="709295"/>
            <a:ext cx="2291715" cy="6845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6211" y="132969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广州牛津版七年级下册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762125" y="2289810"/>
            <a:ext cx="6513830" cy="1947545"/>
          </a:xfrm>
        </p:spPr>
        <p:txBody>
          <a:bodyPr>
            <a:normAutofit fontScale="90000"/>
          </a:bodyPr>
          <a:p>
            <a:pPr algn="ctr"/>
            <a:r>
              <a:rPr lang="en-US" altLang="zh-CN" sz="5335" smtClean="0">
                <a:solidFill>
                  <a:srgbClr val="00B0F0"/>
                </a:solidFill>
              </a:rPr>
              <a:t>Unit 8  </a:t>
            </a:r>
            <a:br>
              <a:rPr lang="en-US" altLang="zh-CN" sz="5335" smtClean="0">
                <a:solidFill>
                  <a:srgbClr val="00B0F0"/>
                </a:solidFill>
              </a:rPr>
            </a:br>
            <a:r>
              <a:rPr lang="en-US" altLang="zh-CN" sz="5335" smtClean="0">
                <a:solidFill>
                  <a:srgbClr val="00B0F0"/>
                </a:solidFill>
              </a:rPr>
              <a:t>From hobby to career</a:t>
            </a:r>
            <a:br>
              <a:rPr lang="en-US" altLang="zh-CN" sz="5335" smtClean="0">
                <a:solidFill>
                  <a:srgbClr val="0070C0"/>
                </a:solidFill>
              </a:rPr>
            </a:br>
            <a:r>
              <a:rPr lang="en-US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Grammar</a:t>
            </a:r>
            <a:br>
              <a:rPr lang="zh-CN" altLang="en-US" sz="1800" smtClean="0"/>
            </a:br>
            <a:endParaRPr lang="zh-CN" altLang="en-US" sz="1800" smtClean="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>
            <p:custDataLst>
              <p:tags r:id="rId1"/>
            </p:custDataLst>
          </p:nvPr>
        </p:nvSpPr>
        <p:spPr>
          <a:xfrm>
            <a:off x="5361979" y="313037"/>
            <a:ext cx="1601859" cy="707886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目 录</a:t>
            </a:r>
            <a:endParaRPr lang="zh-CN" altLang="en-US" sz="3600" b="1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矩形: 圆角 23"/>
          <p:cNvSpPr/>
          <p:nvPr>
            <p:custDataLst>
              <p:tags r:id="rId2"/>
            </p:custDataLst>
          </p:nvPr>
        </p:nvSpPr>
        <p:spPr>
          <a:xfrm>
            <a:off x="68529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01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3"/>
            </p:custDataLst>
          </p:nvPr>
        </p:nvSpPr>
        <p:spPr>
          <a:xfrm>
            <a:off x="1650365" y="2087880"/>
            <a:ext cx="3628390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</a:rPr>
              <a:t>Presentation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1" name="矩形: 圆角 23"/>
          <p:cNvSpPr/>
          <p:nvPr>
            <p:custDataLst>
              <p:tags r:id="rId4"/>
            </p:custDataLst>
          </p:nvPr>
        </p:nvSpPr>
        <p:spPr>
          <a:xfrm>
            <a:off x="612582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02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2" name="文本框 41"/>
          <p:cNvSpPr txBox="1"/>
          <p:nvPr>
            <p:custDataLst>
              <p:tags r:id="rId5"/>
            </p:custDataLst>
          </p:nvPr>
        </p:nvSpPr>
        <p:spPr>
          <a:xfrm>
            <a:off x="7165975" y="2087880"/>
            <a:ext cx="3281045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Practice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8" name="矩形: 圆角 23"/>
          <p:cNvSpPr/>
          <p:nvPr>
            <p:custDataLst>
              <p:tags r:id="rId6"/>
            </p:custDataLst>
          </p:nvPr>
        </p:nvSpPr>
        <p:spPr>
          <a:xfrm>
            <a:off x="68529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03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9" name="文本框 48"/>
          <p:cNvSpPr txBox="1"/>
          <p:nvPr>
            <p:custDataLst>
              <p:tags r:id="rId7"/>
            </p:custDataLst>
          </p:nvPr>
        </p:nvSpPr>
        <p:spPr>
          <a:xfrm>
            <a:off x="1650365" y="3816985"/>
            <a:ext cx="3489960" cy="92519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Production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51" name="矩形: 圆角 23"/>
          <p:cNvSpPr/>
          <p:nvPr>
            <p:custDataLst>
              <p:tags r:id="rId8"/>
            </p:custDataLst>
          </p:nvPr>
        </p:nvSpPr>
        <p:spPr>
          <a:xfrm>
            <a:off x="612582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04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9"/>
            </p:custDataLst>
          </p:nvPr>
        </p:nvSpPr>
        <p:spPr>
          <a:xfrm>
            <a:off x="7165829" y="3955771"/>
            <a:ext cx="3489764" cy="786876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Homework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3605829" y="-25893"/>
            <a:ext cx="1863907" cy="189180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pPr algn="r"/>
            <a:r>
              <a:rPr lang="en-US" altLang="zh-CN" sz="10000" b="1" dirty="0">
                <a:solidFill>
                  <a:schemeClr val="accent2"/>
                </a:solidFill>
              </a:rPr>
              <a:t>C</a:t>
            </a:r>
            <a:endParaRPr lang="zh-CN" altLang="en-US" sz="10000" b="1" dirty="0">
              <a:solidFill>
                <a:schemeClr val="accent2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2"/>
            </p:custDataLst>
          </p:nvPr>
        </p:nvSpPr>
        <p:spPr>
          <a:xfrm>
            <a:off x="5361978" y="1028081"/>
            <a:ext cx="160185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accent2"/>
                </a:solidFill>
              </a:rPr>
              <a:t>ONTENTS</a:t>
            </a:r>
            <a:endParaRPr lang="zh-CN" altLang="en-US" sz="2000" dirty="0">
              <a:solidFill>
                <a:schemeClr val="accent2"/>
              </a:solidFill>
            </a:endParaRPr>
          </a:p>
        </p:txBody>
      </p:sp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patrick moo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7354" y="959358"/>
            <a:ext cx="3703320" cy="5273040"/>
          </a:xfrm>
          <a:prstGeom prst="roundRect">
            <a:avLst/>
          </a:prstGeom>
        </p:spPr>
      </p:pic>
      <p:pic>
        <p:nvPicPr>
          <p:cNvPr id="6" name="图片 5" descr="Ja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9144" y="959358"/>
            <a:ext cx="3681222" cy="5272278"/>
          </a:xfrm>
          <a:prstGeom prst="round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46192" y="1116330"/>
            <a:ext cx="1567434" cy="6076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en-US" altLang="zh-CN" sz="3360" b="1">
                <a:solidFill>
                  <a:srgbClr val="0070C0"/>
                </a:solidFill>
              </a:rPr>
              <a:t>Hobby</a:t>
            </a:r>
            <a:endParaRPr lang="en-US" altLang="zh-CN" sz="3360" b="1">
              <a:solidFill>
                <a:srgbClr val="0070C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152390" y="4366895"/>
            <a:ext cx="1886585" cy="6076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en-US" altLang="zh-CN" sz="3360" b="1">
                <a:solidFill>
                  <a:srgbClr val="0070C0"/>
                </a:solidFill>
              </a:rPr>
              <a:t>Career</a:t>
            </a:r>
            <a:endParaRPr lang="en-US" altLang="zh-CN" sz="3360" b="1">
              <a:solidFill>
                <a:srgbClr val="0070C0"/>
              </a:solidFill>
            </a:endParaRPr>
          </a:p>
        </p:txBody>
      </p:sp>
      <p:cxnSp>
        <p:nvCxnSpPr>
          <p:cNvPr id="11" name="直接箭头连接符 10"/>
          <p:cNvCxnSpPr>
            <a:stCxn id="7" idx="2"/>
            <a:endCxn id="8" idx="0"/>
          </p:cNvCxnSpPr>
          <p:nvPr/>
        </p:nvCxnSpPr>
        <p:spPr>
          <a:xfrm flipH="1">
            <a:off x="6095746" y="1724025"/>
            <a:ext cx="33655" cy="264287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944618" y="2506218"/>
            <a:ext cx="2369820" cy="12725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en-US" altLang="zh-CN" sz="3840">
                <a:solidFill>
                  <a:srgbClr val="FF0000"/>
                </a:solidFill>
              </a:rPr>
              <a:t>What happened?</a:t>
            </a:r>
            <a:endParaRPr lang="en-US" altLang="zh-CN" sz="3840">
              <a:solidFill>
                <a:srgbClr val="FF0000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543560" y="0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Revision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animBg="1"/>
      <p:bldP spid="8" grpId="0" bldLvl="0" animBg="1"/>
      <p:bldP spid="8" grpId="1" animBg="1"/>
      <p:bldP spid="12" grpId="0" bldLvl="0" animBg="1"/>
      <p:bldP spid="1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485130" y="2559050"/>
            <a:ext cx="592264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3600" b="1" dirty="0">
                <a:solidFill>
                  <a:schemeClr val="tx2"/>
                </a:solidFill>
              </a:rPr>
              <a:t>Adverbial clauses of time    when</a:t>
            </a:r>
            <a:endParaRPr lang="en-US" altLang="zh-CN" sz="36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椭圆形标注 6"/>
          <p:cNvSpPr/>
          <p:nvPr/>
        </p:nvSpPr>
        <p:spPr>
          <a:xfrm>
            <a:off x="1599438" y="1269492"/>
            <a:ext cx="8161782" cy="864108"/>
          </a:xfrm>
          <a:prstGeom prst="wedgeEllipseCallout">
            <a:avLst>
              <a:gd name="adj1" fmla="val 44165"/>
              <a:gd name="adj2" fmla="val 59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4" name="TextBox 1"/>
          <p:cNvSpPr txBox="1"/>
          <p:nvPr/>
        </p:nvSpPr>
        <p:spPr>
          <a:xfrm>
            <a:off x="952464" y="342881"/>
            <a:ext cx="8232775" cy="5340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8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Something happened in some specific time.</a:t>
            </a:r>
            <a:endParaRPr lang="en-US" altLang="zh-CN" sz="2880" b="1" dirty="0" smtClean="0">
              <a:solidFill>
                <a:schemeClr val="tx2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886712" y="1424940"/>
            <a:ext cx="7331202" cy="5340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ctr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When I was eight, I got a book about stars.</a:t>
            </a:r>
            <a:endParaRPr lang="en-US" sz="288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 descr="patrick moo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95205" y="342646"/>
            <a:ext cx="1524762" cy="2171700"/>
          </a:xfrm>
          <a:prstGeom prst="roundRect">
            <a:avLst/>
          </a:prstGeom>
        </p:spPr>
      </p:pic>
      <p:pic>
        <p:nvPicPr>
          <p:cNvPr id="8" name="图片 7" descr="Ja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520" y="2893568"/>
            <a:ext cx="1820418" cy="2609088"/>
          </a:xfrm>
          <a:prstGeom prst="roundRect">
            <a:avLst/>
          </a:prstGeom>
        </p:spPr>
      </p:pic>
      <p:sp>
        <p:nvSpPr>
          <p:cNvPr id="9" name="线形标注 1 8"/>
          <p:cNvSpPr/>
          <p:nvPr/>
        </p:nvSpPr>
        <p:spPr>
          <a:xfrm>
            <a:off x="2596261" y="2794381"/>
            <a:ext cx="7994142" cy="3511296"/>
          </a:xfrm>
          <a:prstGeom prst="borderCallout1">
            <a:avLst>
              <a:gd name="adj1" fmla="val 35259"/>
              <a:gd name="adj2" fmla="val -695"/>
              <a:gd name="adj3" fmla="val 59861"/>
              <a:gd name="adj4" fmla="val -43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 sz="2160"/>
          </a:p>
        </p:txBody>
      </p:sp>
      <p:sp>
        <p:nvSpPr>
          <p:cNvPr id="10" name="矩形 9"/>
          <p:cNvSpPr/>
          <p:nvPr/>
        </p:nvSpPr>
        <p:spPr>
          <a:xfrm>
            <a:off x="2753233" y="2794635"/>
            <a:ext cx="7680198" cy="9772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I was not very interested in animals when I was a child. </a:t>
            </a:r>
            <a:endParaRPr lang="en-US" sz="288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52598" y="4061968"/>
            <a:ext cx="7680960" cy="9772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When I was a 16-year-old schoolgirl, I dreamt of a career studying wild animals in Africa. </a:t>
            </a:r>
            <a:endParaRPr lang="en-US" sz="288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752598" y="5167884"/>
            <a:ext cx="7680960" cy="9772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When I was 26, I travelled from Britain to the mountains of East Africa.</a:t>
            </a:r>
            <a:endParaRPr lang="en-US" sz="2880" spc="50" dirty="0">
              <a:ln w="11430"/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55" grpId="0" bldLvl="0" animBg="1"/>
      <p:bldP spid="7" grpId="1" animBg="1"/>
      <p:bldP spid="55" grpId="1" animBg="1"/>
      <p:bldP spid="9" grpId="0" bldLvl="0" animBg="1"/>
      <p:bldP spid="10" grpId="0" bldLvl="0" animBg="1"/>
      <p:bldP spid="9" grpId="1" animBg="1"/>
      <p:bldP spid="10" grpId="1" animBg="1"/>
      <p:bldP spid="11" grpId="0" bldLvl="0" animBg="1"/>
      <p:bldP spid="11" grpId="1" animBg="1"/>
      <p:bldP spid="12" grpId="0" bldLvl="0" animBg="1"/>
      <p:bldP spid="1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" name="矩形 54"/>
          <p:cNvSpPr/>
          <p:nvPr/>
        </p:nvSpPr>
        <p:spPr>
          <a:xfrm>
            <a:off x="1386078" y="2134362"/>
            <a:ext cx="8875776" cy="5340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When I was eight, I got a book about stars.</a:t>
            </a:r>
            <a:endParaRPr lang="en-US" sz="2880" spc="50" dirty="0">
              <a:ln w="11430"/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86078" y="3066288"/>
            <a:ext cx="8875776" cy="5340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buFontTx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I was not very interested in animals when I was a child. </a:t>
            </a:r>
            <a:endParaRPr lang="en-US" sz="2880" spc="50" dirty="0">
              <a:ln w="11430"/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386078" y="4002024"/>
            <a:ext cx="8875776" cy="9772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buFontTx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When I was a 16-year-old schoolgirl, I dreamt of a career studying wild animals in Africa. </a:t>
            </a:r>
            <a:endParaRPr lang="en-US" sz="2880" spc="50" dirty="0">
              <a:ln w="11430"/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86078" y="5367528"/>
            <a:ext cx="8875776" cy="9772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lvl="2" algn="l" defTabSz="913130" eaLnBrk="0" fontAlgn="auto" hangingPunct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80000"/>
              <a:buFontTx/>
              <a:tabLst>
                <a:tab pos="136525" algn="l"/>
              </a:tabLst>
              <a:defRPr/>
            </a:pPr>
            <a:r>
              <a:rPr lang="en-US" sz="2880" spc="50" dirty="0">
                <a:ln w="11430"/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When I was 26, I travelled from Britain to the mountains of East Africa.</a:t>
            </a:r>
            <a:endParaRPr lang="en-US" sz="2880" spc="50" dirty="0">
              <a:ln w="11430"/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7520" y="827405"/>
            <a:ext cx="10365740" cy="953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What's the relationship between the two actions in each sentence? 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they happen at the same time or different times?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984500" y="1348740"/>
            <a:ext cx="2564130" cy="4318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02310" y="305435"/>
            <a:ext cx="9326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28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/>
                <a:sym typeface="+mn-ea"/>
              </a:rPr>
              <a:t>Observe the sentences and think about the questions. </a:t>
            </a:r>
            <a:endParaRPr lang="en-US" altLang="zh-CN" sz="2800" b="1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1" animBg="1"/>
      <p:bldP spid="10" grpId="1" animBg="1"/>
      <p:bldP spid="11" grpId="1" animBg="1"/>
      <p:bldP spid="12" grpId="1" animBg="1"/>
      <p:bldP spid="5" grpId="1" animBg="1"/>
      <p:bldP spid="2" grpId="1" animBg="1"/>
      <p:bldP spid="5" grpId="2" bldLvl="0" animBg="1"/>
      <p:bldP spid="2" grpId="2" bldLvl="0" animBg="1"/>
      <p:bldP spid="55" grpId="2" bldLvl="0" animBg="1"/>
      <p:bldP spid="10" grpId="2" bldLvl="0" animBg="1"/>
      <p:bldP spid="11" grpId="2" bldLvl="0" animBg="1"/>
      <p:bldP spid="12" grpId="2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3637788" y="128016"/>
            <a:ext cx="3233166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Grammar A</a:t>
            </a:r>
            <a:endParaRPr kumimoji="0" lang="zh-CN" altLang="en-US" sz="36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52525" y="653415"/>
            <a:ext cx="9412605" cy="249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4000" b="1" i="1" kern="1200" cap="none" spc="0" normalizeH="0" baseline="0" noProof="0" dirty="0">
                <a:solidFill>
                  <a:srgbClr val="3399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charset="0"/>
                <a:ea typeface="宋体" panose="02010600030101010101" pitchFamily="2" charset="-122"/>
                <a:cs typeface="+mn-cs"/>
              </a:rPr>
              <a:t>Adverbial clauses of time (when)</a:t>
            </a:r>
            <a:endParaRPr kumimoji="0" lang="en-US" altLang="zh-CN" sz="4000" b="1" i="1" kern="1200" cap="none" spc="0" normalizeH="0" baseline="0" noProof="0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3600" b="1" i="1" kern="1200" cap="none" spc="0" normalizeH="0" baseline="0" noProof="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用连词</a:t>
            </a:r>
            <a:r>
              <a:rPr kumimoji="0" lang="en-US" altLang="zh-CN" sz="3600" b="1" i="1" kern="1200" cap="none" spc="0" normalizeH="0" baseline="0" noProof="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</a:t>
            </a:r>
            <a:r>
              <a:rPr kumimoji="0" lang="zh-CN" altLang="en-US" sz="3600" b="1" i="1" kern="1200" cap="none" spc="0" normalizeH="0" baseline="0" noProof="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引导的时间状语从句</a:t>
            </a:r>
            <a:endParaRPr kumimoji="0" lang="zh-CN" altLang="en-US" sz="3600" b="1" i="1" kern="1200" cap="none" spc="0" normalizeH="0" baseline="0" noProof="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endParaRPr kumimoji="0" lang="en-US" altLang="zh-CN" sz="4000" b="1" i="1" kern="1200" cap="none" spc="0" normalizeH="0" baseline="0" noProof="0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endParaRPr kumimoji="0" lang="zh-CN" altLang="en-US" sz="4000" b="1" i="1" kern="1200" cap="none" spc="0" normalizeH="0" baseline="0" noProof="0" dirty="0">
              <a:solidFill>
                <a:srgbClr val="3399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"/>
          <p:cNvSpPr/>
          <p:nvPr/>
        </p:nvSpPr>
        <p:spPr>
          <a:xfrm>
            <a:off x="966724" y="2043622"/>
            <a:ext cx="9015413" cy="953135"/>
          </a:xfrm>
          <a:prstGeom prst="rect">
            <a:avLst/>
          </a:prstGeom>
          <a:solidFill>
            <a:srgbClr val="FFCC00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can use the conjunction 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 Italic" pitchFamily="18" charset="0"/>
              </a:rPr>
              <a:t>when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form an 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 Bold" pitchFamily="18" charset="0"/>
              </a:rPr>
              <a:t>adverbial clauses of time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links two clauses into one sentence.(P109)</a:t>
            </a:r>
            <a:endParaRPr lang="en-US" altLang="zh-CN" sz="2800" b="1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1"/>
          <p:cNvSpPr/>
          <p:nvPr/>
        </p:nvSpPr>
        <p:spPr>
          <a:xfrm>
            <a:off x="1230376" y="4712082"/>
            <a:ext cx="9334500" cy="7556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indent="304800"/>
            <a:r>
              <a:rPr lang="en-US" altLang="zh-CN" sz="4320" dirty="0">
                <a:solidFill>
                  <a:srgbClr val="C00000"/>
                </a:solidFill>
                <a:cs typeface="+mn-lt"/>
              </a:rPr>
              <a:t>When</a:t>
            </a:r>
            <a:r>
              <a:rPr lang="en-US" altLang="zh-CN" sz="4320" dirty="0">
                <a:cs typeface="+mn-lt"/>
              </a:rPr>
              <a:t> we arrived, the sky went dark.</a:t>
            </a:r>
            <a:endParaRPr lang="en-US" altLang="zh-CN" sz="4320" dirty="0">
              <a:cs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47470" y="3348355"/>
            <a:ext cx="4904740" cy="9531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adverbial clauses of time</a:t>
            </a:r>
            <a:b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时间状语从句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右大括号 10"/>
          <p:cNvSpPr/>
          <p:nvPr/>
        </p:nvSpPr>
        <p:spPr>
          <a:xfrm rot="5400000">
            <a:off x="7441692" y="3855720"/>
            <a:ext cx="647700" cy="3515868"/>
          </a:xfrm>
          <a:prstGeom prst="rightBrace">
            <a:avLst>
              <a:gd name="adj1" fmla="val 9073"/>
              <a:gd name="adj2" fmla="val 50396"/>
            </a:avLst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84925" y="5869305"/>
            <a:ext cx="3138805" cy="9531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main clause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主句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右大括号 2"/>
          <p:cNvSpPr/>
          <p:nvPr/>
        </p:nvSpPr>
        <p:spPr>
          <a:xfrm rot="5400000" flipH="1">
            <a:off x="3310890" y="2759202"/>
            <a:ext cx="547878" cy="3669792"/>
          </a:xfrm>
          <a:prstGeom prst="rightBrace">
            <a:avLst>
              <a:gd name="adj1" fmla="val 9073"/>
              <a:gd name="adj2" fmla="val 50396"/>
            </a:avLst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100"/>
                                        <p:tgtEl>
                                          <p:spTgt spid="8">
                                            <p:txEl>
                                              <p:charRg st="0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 animBg="1" build="p"/>
      <p:bldP spid="9" grpId="0"/>
      <p:bldP spid="10" grpId="0" bldLvl="0" animBg="1"/>
      <p:bldP spid="11" grpId="0" bldLvl="0" animBg="1"/>
      <p:bldP spid="12" grpId="0" bldLvl="0" animBg="1"/>
      <p:bldP spid="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36765" y="1347757"/>
            <a:ext cx="9475470" cy="6076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p>
            <a:pPr marL="0" marR="0" lvl="0" indent="3048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36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he was eight</a:t>
            </a:r>
            <a:r>
              <a:rPr kumimoji="0" lang="en-US" altLang="zh-CN" sz="336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he got a book about the stars.</a:t>
            </a:r>
            <a:endParaRPr kumimoji="0" lang="en-US" altLang="zh-CN" sz="336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171" name="TextBox 3"/>
          <p:cNvSpPr txBox="1"/>
          <p:nvPr/>
        </p:nvSpPr>
        <p:spPr>
          <a:xfrm>
            <a:off x="916305" y="485775"/>
            <a:ext cx="10358628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36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Look at the following sentences and answer the questions. </a:t>
            </a:r>
            <a:endParaRPr lang="en-US" altLang="zh-CN" sz="3360" b="1" i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37209" y="2207261"/>
            <a:ext cx="9344660" cy="6076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p>
            <a:pPr marL="0" marR="0" lvl="0" indent="3048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36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got a book about the stars </a:t>
            </a:r>
            <a:r>
              <a:rPr kumimoji="0" lang="en-US" altLang="zh-CN" sz="336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he was eight</a:t>
            </a:r>
            <a:r>
              <a:rPr kumimoji="0" lang="en-US" altLang="zh-CN" sz="336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en-US" altLang="zh-CN" sz="336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37666" y="3014472"/>
            <a:ext cx="9922002" cy="241681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360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 the sentences have different meanings?</a:t>
            </a:r>
            <a:r>
              <a:rPr kumimoji="0" lang="en-US" altLang="zh-CN" sz="3360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en-US" altLang="zh-CN" sz="3360" kern="1200" cap="none" spc="0" normalizeH="0" baseline="0" noProof="0" dirty="0">
              <a:solidFill>
                <a:srgbClr val="0070C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914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360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is the difference between the two sentences?</a:t>
            </a:r>
            <a:endParaRPr kumimoji="0" lang="en-US" altLang="zh-CN" sz="3360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9144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3360" kern="1200" cap="none" spc="0" normalizeH="0" baseline="0" noProof="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zh-CN" sz="3360" kern="1200" cap="none" spc="0" normalizeH="0" baseline="0" noProof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about the punctuation (</a:t>
            </a:r>
            <a:r>
              <a:rPr kumimoji="0" lang="zh-CN" altLang="en-US" sz="3360" kern="1200" cap="none" spc="0" normalizeH="0" baseline="0" noProof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标点符号</a:t>
            </a:r>
            <a:r>
              <a:rPr kumimoji="0" lang="en-US" altLang="zh-CN" sz="3360" kern="1200" cap="none" spc="0" normalizeH="0" baseline="0" noProof="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)?</a:t>
            </a:r>
            <a:endParaRPr kumimoji="0" lang="en-US" altLang="zh-CN" sz="3360" kern="1200" cap="none" spc="0" normalizeH="0" baseline="0" noProof="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charRg st="43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93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863727" y="1149985"/>
            <a:ext cx="10292334" cy="20402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 fontAlgn="auto">
              <a:lnSpc>
                <a:spcPts val="38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1. when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引导的时间状语从句，可位于句首，也可位于句末。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当由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when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引导的时间状语从句位于主句之前时，句中要加逗号。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fontAlgn="auto">
              <a:lnSpc>
                <a:spcPts val="3800"/>
              </a:lnSpc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在时间状语从句中，通常不用将来时态，而是用现在时表示将来的动作或状态。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86831" y="2582291"/>
            <a:ext cx="2750820" cy="6076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pPr algn="l"/>
            <a:r>
              <a:rPr lang="zh-CN" altLang="en-US" sz="336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（</a:t>
            </a:r>
            <a:r>
              <a:rPr lang="zh-CN" altLang="en-US" sz="336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主将从现</a:t>
            </a:r>
            <a:r>
              <a:rPr lang="zh-CN" altLang="en-US" sz="336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）</a:t>
            </a:r>
            <a:endParaRPr lang="zh-CN" altLang="en-US" sz="336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3346" y="3531997"/>
            <a:ext cx="9707118" cy="24168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336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e.g. </a:t>
            </a:r>
            <a:r>
              <a:rPr lang="zh-CN" altLang="en-US" sz="336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当他回来的时候，我会把一切都告诉他。</a:t>
            </a:r>
            <a:endParaRPr lang="en-US" altLang="zh-CN" sz="336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336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I will tell him everything when he comes back.</a:t>
            </a:r>
            <a:endParaRPr lang="en-US" altLang="zh-CN" sz="336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336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When he comes back, I will tell him everything. </a:t>
            </a:r>
            <a:r>
              <a:rPr lang="zh-CN" altLang="en-US" sz="216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</a:t>
            </a:r>
            <a:endParaRPr lang="zh-CN" altLang="en-US" sz="2160"/>
          </a:p>
        </p:txBody>
      </p:sp>
      <p:sp>
        <p:nvSpPr>
          <p:cNvPr id="5" name="矩形 4"/>
          <p:cNvSpPr/>
          <p:nvPr/>
        </p:nvSpPr>
        <p:spPr>
          <a:xfrm>
            <a:off x="863410" y="166497"/>
            <a:ext cx="5244465" cy="7556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320" b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Keep them in mind.</a:t>
            </a:r>
            <a:endParaRPr lang="en-US" altLang="zh-CN" sz="4320" b="1">
              <a:ln w="22225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6" name="图片 5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3524250" y="573088"/>
            <a:ext cx="7072313" cy="645160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Things to remember</a:t>
            </a:r>
            <a:endParaRPr kumimoji="0" lang="zh-CN" altLang="en-US" sz="36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  <a:cs typeface="+mn-cs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98266" y="1529702"/>
            <a:ext cx="4552332" cy="42674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6369558" y="1902714"/>
            <a:ext cx="4970526" cy="35039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3360" b="1" dirty="0">
                <a:latin typeface="Arial" panose="020B0604020202020204" pitchFamily="34" charset="0"/>
              </a:rPr>
              <a:t>时间状语从句的连词还有：</a:t>
            </a:r>
            <a:endParaRPr lang="zh-CN" altLang="en-US" sz="3360" b="1" dirty="0"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endParaRPr lang="en-US" altLang="zh-CN" sz="33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endParaRPr lang="en-US" altLang="zh-CN" sz="33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（当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发生时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3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soon as  (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就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……) </a:t>
            </a:r>
            <a:endParaRPr lang="en-US" altLang="zh-CN" sz="33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until    (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直到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才</a:t>
            </a:r>
            <a:r>
              <a:rPr lang="en-US" altLang="zh-CN" sz="3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……) </a:t>
            </a:r>
            <a:endParaRPr lang="en-US" altLang="zh-CN" sz="33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8898" y="2215896"/>
            <a:ext cx="9776460" cy="364159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1181100" y="1200912"/>
            <a:ext cx="938403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Match the clauses in column A with those in column B to make complete sentences with </a:t>
            </a: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when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. 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5417058" y="3475482"/>
            <a:ext cx="1456944" cy="10767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4263390" y="4072128"/>
            <a:ext cx="2610612" cy="11711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V="1">
            <a:off x="4022598" y="3515106"/>
            <a:ext cx="2937510" cy="11239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V="1">
            <a:off x="4146804" y="4034028"/>
            <a:ext cx="2727198" cy="12092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836549" y="204978"/>
            <a:ext cx="5104130" cy="9772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5760" b="1">
                <a:ln w="25400">
                  <a:gradFill>
                    <a:gsLst>
                      <a:gs pos="31000">
                        <a:srgbClr val="6D6E85"/>
                      </a:gs>
                      <a:gs pos="66000">
                        <a:srgbClr val="A2C6FF"/>
                      </a:gs>
                      <a:gs pos="45000">
                        <a:srgbClr val="97B8F2"/>
                      </a:gs>
                      <a:gs pos="11000">
                        <a:srgbClr val="ED7D31">
                          <a:lumMod val="20000"/>
                          <a:lumOff val="80000"/>
                        </a:srgbClr>
                      </a:gs>
                      <a:gs pos="100000">
                        <a:srgbClr val="7E6760"/>
                      </a:gs>
                      <a:gs pos="91000">
                        <a:schemeClr val="bg1">
                          <a:lumMod val="50000"/>
                        </a:schemeClr>
                      </a:gs>
                      <a:gs pos="56000">
                        <a:srgbClr val="455C85"/>
                      </a:gs>
                      <a:gs pos="81000">
                        <a:srgbClr val="F8D8CF"/>
                      </a:gs>
                    </a:gsLst>
                  </a:gradFill>
                </a:ln>
                <a:blipFill>
                  <a:blip r:embed="rId2"/>
                  <a:tile sx="100000" sy="100000"/>
                </a:blip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Exercise time.</a:t>
            </a:r>
            <a:endParaRPr lang="en-US" altLang="zh-CN" sz="5760" b="1">
              <a:ln w="25400">
                <a:gradFill>
                  <a:gsLst>
                    <a:gs pos="31000">
                      <a:srgbClr val="6D6E85"/>
                    </a:gs>
                    <a:gs pos="66000">
                      <a:srgbClr val="A2C6FF"/>
                    </a:gs>
                    <a:gs pos="45000">
                      <a:srgbClr val="97B8F2"/>
                    </a:gs>
                    <a:gs pos="11000">
                      <a:srgbClr val="ED7D31">
                        <a:lumMod val="20000"/>
                        <a:lumOff val="80000"/>
                      </a:srgbClr>
                    </a:gs>
                    <a:gs pos="100000">
                      <a:srgbClr val="7E6760"/>
                    </a:gs>
                    <a:gs pos="91000">
                      <a:schemeClr val="bg1">
                        <a:lumMod val="50000"/>
                      </a:schemeClr>
                    </a:gs>
                    <a:gs pos="56000">
                      <a:srgbClr val="455C85"/>
                    </a:gs>
                    <a:gs pos="81000">
                      <a:srgbClr val="F8D8CF"/>
                    </a:gs>
                  </a:gsLst>
                </a:gradFill>
              </a:ln>
              <a:blipFill>
                <a:blip r:embed="rId2"/>
                <a:tile sx="100000" sy="100000"/>
              </a:blip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983742" y="243840"/>
            <a:ext cx="9431274" cy="97726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8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Now, rewrite each sentence with the adverbial clause at the beginning. </a:t>
            </a:r>
            <a:endParaRPr kumimoji="0" lang="en-US" altLang="en-US" sz="288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290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7186" y="1239520"/>
            <a:ext cx="8072438" cy="2770188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4" name="直接箭头连接符 3"/>
          <p:cNvCxnSpPr/>
          <p:nvPr/>
        </p:nvCxnSpPr>
        <p:spPr>
          <a:xfrm>
            <a:off x="4667060" y="2196402"/>
            <a:ext cx="1285876" cy="8572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>
            <a:off x="3701606" y="2616646"/>
            <a:ext cx="2071688" cy="8572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V="1">
            <a:off x="3701606" y="2196402"/>
            <a:ext cx="2428876" cy="8572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3630930" y="2616454"/>
            <a:ext cx="2214563" cy="9286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" name="TextBox 24"/>
          <p:cNvSpPr txBox="1"/>
          <p:nvPr/>
        </p:nvSpPr>
        <p:spPr>
          <a:xfrm>
            <a:off x="1106869" y="4009454"/>
            <a:ext cx="8715376" cy="53403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When she visits her friends, she always brings a present.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1107504" y="4725607"/>
            <a:ext cx="8715376" cy="53403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When he watches TV, he sits on the floor.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1107504" y="5278438"/>
            <a:ext cx="8715376" cy="53403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When he was ill, he stayed in bed.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1107504" y="5969191"/>
            <a:ext cx="8715376" cy="53403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When she goes shopping, she takes a basket.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11" name="TextBox 24"/>
          <p:cNvSpPr txBox="1"/>
          <p:nvPr/>
        </p:nvSpPr>
        <p:spPr>
          <a:xfrm>
            <a:off x="1107504" y="4010089"/>
            <a:ext cx="8715376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She always brings a present w</a:t>
            </a:r>
            <a:r>
              <a:rPr lang="en-US" altLang="zh-CN" sz="288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  <a:sym typeface="+mn-ea"/>
              </a:rPr>
              <a:t>hen she visits her friends</a:t>
            </a: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12" name="TextBox 25"/>
          <p:cNvSpPr txBox="1"/>
          <p:nvPr/>
        </p:nvSpPr>
        <p:spPr>
          <a:xfrm>
            <a:off x="1107504" y="4725607"/>
            <a:ext cx="8715376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He sits on the floor w</a:t>
            </a:r>
            <a:r>
              <a:rPr lang="en-US" altLang="zh-CN" sz="288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  <a:sym typeface="+mn-ea"/>
              </a:rPr>
              <a:t>hen he watches TV</a:t>
            </a: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13" name="TextBox 26"/>
          <p:cNvSpPr txBox="1"/>
          <p:nvPr/>
        </p:nvSpPr>
        <p:spPr>
          <a:xfrm>
            <a:off x="1107504" y="5434902"/>
            <a:ext cx="8715376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He stayed in bed w</a:t>
            </a:r>
            <a:r>
              <a:rPr lang="en-US" altLang="zh-CN" sz="288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  <a:sym typeface="+mn-ea"/>
              </a:rPr>
              <a:t>hen he was ill</a:t>
            </a: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14" name="TextBox 27"/>
          <p:cNvSpPr txBox="1"/>
          <p:nvPr/>
        </p:nvSpPr>
        <p:spPr>
          <a:xfrm>
            <a:off x="1107504" y="6144705"/>
            <a:ext cx="8715376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p>
            <a:pPr marR="0" defTabSz="914400">
              <a:buClrTx/>
              <a:buSzTx/>
              <a:defRPr/>
            </a:pP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She takes a basket w</a:t>
            </a:r>
            <a:r>
              <a:rPr lang="en-US" altLang="zh-CN" sz="288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  <a:sym typeface="+mn-ea"/>
              </a:rPr>
              <a:t>hen she goes shopping</a:t>
            </a:r>
            <a:r>
              <a:rPr kumimoji="0" lang="en-US" altLang="zh-CN" sz="2880" kern="1200" cap="none" spc="0" normalizeH="0" baseline="0" noProof="0" dirty="0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  <a:cs typeface="Calibri" panose="020F0502020204030204" charset="0"/>
              </a:rPr>
              <a:t>.</a:t>
            </a:r>
            <a:endParaRPr kumimoji="0" lang="en-US" altLang="zh-CN" sz="2880" kern="1200" cap="none" spc="0" normalizeH="0" baseline="0" noProof="0" dirty="0">
              <a:solidFill>
                <a:srgbClr val="C00000"/>
              </a:solidFill>
              <a:latin typeface="Calibri" panose="020F0502020204030204" charset="0"/>
              <a:ea typeface="宋体" panose="02010600030101010101" pitchFamily="2" charset="-122"/>
              <a:cs typeface="Calibri" panose="020F05020202040302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8830" y="1239520"/>
            <a:ext cx="8764270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0070C0"/>
                </a:solidFill>
              </a:rPr>
              <a:t>Can we express the same ideas in another way?</a:t>
            </a:r>
            <a:endParaRPr lang="en-US" altLang="zh-CN" sz="2800" b="1">
              <a:solidFill>
                <a:srgbClr val="0070C0"/>
              </a:solidFill>
            </a:endParaRPr>
          </a:p>
        </p:txBody>
      </p:sp>
      <p:pic>
        <p:nvPicPr>
          <p:cNvPr id="16" name="图片 15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5" grpId="0" bldLvl="0" animBg="1"/>
      <p:bldP spid="15" grpId="1" animBg="1"/>
      <p:bldP spid="11" grpId="0" bldLvl="0" animBg="1"/>
      <p:bldP spid="11" grpId="1" animBg="1"/>
      <p:bldP spid="12" grpId="0" bldLvl="0" animBg="1"/>
      <p:bldP spid="12" grpId="1" animBg="1"/>
      <p:bldP spid="13" grpId="0" bldLvl="0" animBg="1"/>
      <p:bldP spid="13" grpId="1" animBg="1"/>
      <p:bldP spid="14" grpId="0" bldLvl="0" animBg="1"/>
      <p:bldP spid="1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1541272" y="608140"/>
            <a:ext cx="8178800" cy="583565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chemeClr val="hlink"/>
                </a:solidFill>
                <a:latin typeface="Arial" panose="020B0604020202020204" pitchFamily="34" charset="0"/>
              </a:rPr>
              <a:t>Use the correct forms to fill in the blanks.</a:t>
            </a:r>
            <a:endParaRPr lang="en-US" altLang="zh-CN" sz="3200" b="1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959358" y="1565529"/>
            <a:ext cx="9853422" cy="372808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She always ______( work) hard when she 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school.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He 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likes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listen to the music when he _____ (do) his homework.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When I ____ (be) 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age of five,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______ (like) playing toy cars.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Chen Na ______ (be) a computer engineer when she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grows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up.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When I was young, I usually ______ (go) outside with my mum on clear night.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3039237" y="1565212"/>
            <a:ext cx="10515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7" name="Text Box 5"/>
          <p:cNvSpPr txBox="1"/>
          <p:nvPr/>
        </p:nvSpPr>
        <p:spPr>
          <a:xfrm>
            <a:off x="7088632" y="2087309"/>
            <a:ext cx="8350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2472055" y="2754313"/>
            <a:ext cx="7359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9" name="Text Box 7"/>
          <p:cNvSpPr txBox="1"/>
          <p:nvPr/>
        </p:nvSpPr>
        <p:spPr>
          <a:xfrm>
            <a:off x="6857365" y="2754757"/>
            <a:ext cx="8947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20" name="Text Box 8"/>
          <p:cNvSpPr txBox="1"/>
          <p:nvPr/>
        </p:nvSpPr>
        <p:spPr>
          <a:xfrm>
            <a:off x="2687320" y="3665919"/>
            <a:ext cx="11614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 be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9" name="Picture 9" descr="锁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63378" y="57150"/>
            <a:ext cx="1244600" cy="1352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3208008" y="4709892"/>
            <a:ext cx="3765922" cy="583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主将从现</a:t>
            </a:r>
            <a:endParaRPr kumimoji="0" lang="zh-CN" altLang="en-US" sz="3200" b="1" i="0" u="none" strike="noStrike" kern="1200" cap="all" spc="0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 Box 8"/>
          <p:cNvSpPr txBox="1"/>
          <p:nvPr/>
        </p:nvSpPr>
        <p:spPr>
          <a:xfrm>
            <a:off x="5658739" y="4187635"/>
            <a:ext cx="874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  <p:bldP spid="38919" grpId="0"/>
      <p:bldP spid="38920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739130" y="2648585"/>
            <a:ext cx="553529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4800" b="1" dirty="0">
                <a:solidFill>
                  <a:schemeClr val="tx2"/>
                </a:solidFill>
              </a:rPr>
              <a:t>used to</a:t>
            </a:r>
            <a:endParaRPr lang="en-US" altLang="zh-CN" sz="4800" b="1" dirty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zh-CN" sz="4800" b="1" dirty="0">
                <a:solidFill>
                  <a:schemeClr val="tx2"/>
                </a:solidFill>
              </a:rPr>
              <a:t> did not use to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780288" y="970280"/>
            <a:ext cx="9924288" cy="11093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880" dirty="0">
                <a:latin typeface="Arial" panose="020B0604020202020204" pitchFamily="34" charset="0"/>
                <a:sym typeface="+mn-ea"/>
              </a:rPr>
              <a:t> When I was young, I usually went outside with my mum on clear nights. </a:t>
            </a:r>
            <a:endParaRPr lang="en-US" altLang="zh-CN" sz="2880" dirty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43356" y="2974086"/>
            <a:ext cx="9924288" cy="6000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>
              <a:lnSpc>
                <a:spcPct val="115000"/>
              </a:lnSpc>
              <a:spcBef>
                <a:spcPct val="10000"/>
              </a:spcBef>
            </a:pPr>
            <a:r>
              <a:rPr lang="en-US" altLang="zh-CN" sz="2160" dirty="0">
                <a:latin typeface="Arial" panose="020B0604020202020204" pitchFamily="34" charset="0"/>
                <a:sym typeface="+mn-ea"/>
              </a:rPr>
              <a:t> </a:t>
            </a:r>
            <a:r>
              <a:rPr lang="en-US" altLang="zh-CN" sz="2880" dirty="0">
                <a:latin typeface="Arial" panose="020B0604020202020204" pitchFamily="34" charset="0"/>
                <a:sym typeface="+mn-ea"/>
              </a:rPr>
              <a:t>However, I hardly have the chance to do that anymore. </a:t>
            </a:r>
            <a:endParaRPr lang="en-US" altLang="zh-CN" sz="2880" dirty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6" name="加号 5"/>
          <p:cNvSpPr/>
          <p:nvPr/>
        </p:nvSpPr>
        <p:spPr>
          <a:xfrm>
            <a:off x="5618734" y="2268093"/>
            <a:ext cx="574548" cy="518160"/>
          </a:xfrm>
          <a:prstGeom prst="mathPlu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7" name="等于号 6"/>
          <p:cNvSpPr/>
          <p:nvPr/>
        </p:nvSpPr>
        <p:spPr>
          <a:xfrm rot="5400000">
            <a:off x="5578094" y="3819017"/>
            <a:ext cx="657606" cy="432054"/>
          </a:xfrm>
          <a:prstGeom prst="mathEqua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>
              <a:solidFill>
                <a:schemeClr val="tx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44118" y="4475861"/>
            <a:ext cx="9923526" cy="9772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2880" dirty="0">
                <a:solidFill>
                  <a:schemeClr val="dk1"/>
                </a:solidFill>
                <a:latin typeface="Arial" panose="020B0604020202020204" pitchFamily="34" charset="0"/>
              </a:rPr>
              <a:t>When I was young, I used to go outside with my mum on clear nights. </a:t>
            </a:r>
            <a:endParaRPr lang="en-US" altLang="zh-CN" sz="216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5" grpId="0" bldLvl="0" animBg="1"/>
      <p:bldP spid="5" grpId="1" animBg="1"/>
      <p:bldP spid="6" grpId="0" bldLvl="0" animBg="1"/>
      <p:bldP spid="6" grpId="1" animBg="1"/>
      <p:bldP spid="7" grpId="0" bldLvl="0" animBg="1"/>
      <p:bldP spid="7" grpId="1" animBg="1"/>
      <p:bldP spid="8" grpId="0" bldLvl="0" animBg="1"/>
      <p:bldP spid="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90600" y="1421765"/>
            <a:ext cx="9875520" cy="2449830"/>
          </a:xfrm>
        </p:spPr>
        <p:txBody>
          <a:bodyPr>
            <a:normAutofit/>
          </a:bodyPr>
          <a:p>
            <a:r>
              <a:rPr lang="en-US" altLang="zh-CN" sz="2800"/>
              <a:t>I </a:t>
            </a:r>
            <a:r>
              <a:rPr lang="en-US" altLang="zh-CN" sz="2800">
                <a:solidFill>
                  <a:srgbClr val="FF0000"/>
                </a:solidFill>
              </a:rPr>
              <a:t>used to</a:t>
            </a:r>
            <a:r>
              <a:rPr lang="en-US" altLang="zh-CN" sz="2800"/>
              <a:t> go outside with my mum on clear nights and look at the sky. </a:t>
            </a:r>
            <a:endParaRPr lang="en-US" altLang="zh-CN" sz="2800"/>
          </a:p>
          <a:p>
            <a:r>
              <a:rPr lang="en-US" altLang="zh-CN" sz="2800"/>
              <a:t>When </a:t>
            </a:r>
            <a:r>
              <a:rPr lang="en-US" altLang="zh-CN" sz="2800">
                <a:solidFill>
                  <a:srgbClr val="FF0000"/>
                </a:solidFill>
              </a:rPr>
              <a:t>did</a:t>
            </a:r>
            <a:r>
              <a:rPr lang="en-US" altLang="zh-CN" sz="2800"/>
              <a:t> her dad </a:t>
            </a:r>
            <a:r>
              <a:rPr lang="en-US" altLang="zh-CN" sz="2800">
                <a:solidFill>
                  <a:srgbClr val="FF0000"/>
                </a:solidFill>
              </a:rPr>
              <a:t>use to</a:t>
            </a:r>
            <a:r>
              <a:rPr lang="en-US" altLang="zh-CN" sz="2800"/>
              <a:t> take them for trips on his boat?</a:t>
            </a:r>
            <a:endParaRPr lang="en-US" altLang="zh-CN" sz="2800"/>
          </a:p>
          <a:p>
            <a:r>
              <a:rPr lang="en-US" altLang="zh-CN" sz="2800"/>
              <a:t>I </a:t>
            </a:r>
            <a:r>
              <a:rPr lang="en-US" altLang="zh-CN" sz="2800">
                <a:solidFill>
                  <a:srgbClr val="FF0000"/>
                </a:solidFill>
              </a:rPr>
              <a:t>didn't use to</a:t>
            </a:r>
            <a:r>
              <a:rPr lang="en-US" altLang="zh-CN" sz="2800"/>
              <a:t> have much money. </a:t>
            </a:r>
            <a:endParaRPr lang="en-US" altLang="zh-CN" sz="2800"/>
          </a:p>
        </p:txBody>
      </p:sp>
      <p:sp>
        <p:nvSpPr>
          <p:cNvPr id="4" name="文本框 3"/>
          <p:cNvSpPr txBox="1"/>
          <p:nvPr/>
        </p:nvSpPr>
        <p:spPr>
          <a:xfrm>
            <a:off x="2988818" y="457962"/>
            <a:ext cx="5114290" cy="6819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en-US" altLang="zh-CN" sz="3840">
                <a:solidFill>
                  <a:srgbClr val="0C4DF2"/>
                </a:solidFill>
              </a:rPr>
              <a:t>used to / did not use to</a:t>
            </a:r>
            <a:endParaRPr lang="en-US" altLang="zh-CN" sz="3840">
              <a:solidFill>
                <a:srgbClr val="0C4DF2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70432" y="3871722"/>
            <a:ext cx="9247632" cy="204025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>
                <a:solidFill>
                  <a:schemeClr val="tx1"/>
                </a:solidFill>
              </a:rPr>
              <a:t>Different forms:</a:t>
            </a:r>
            <a:endParaRPr lang="en-US" altLang="zh-CN" sz="2800">
              <a:solidFill>
                <a:schemeClr val="tx1"/>
              </a:solidFill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2800"/>
              <a:t>肯定式：</a:t>
            </a:r>
            <a:r>
              <a:rPr lang="en-US" altLang="zh-CN" sz="2800">
                <a:solidFill>
                  <a:srgbClr val="FF0000"/>
                </a:solidFill>
              </a:rPr>
              <a:t>used to ...</a:t>
            </a:r>
            <a:r>
              <a:rPr lang="en-US" altLang="zh-CN" sz="2800"/>
              <a:t> </a:t>
            </a:r>
            <a:endParaRPr lang="zh-CN" altLang="zh-CN" sz="2800"/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2800"/>
              <a:t>否定式：</a:t>
            </a:r>
            <a:r>
              <a:rPr lang="en-US" altLang="zh-CN" sz="2800">
                <a:solidFill>
                  <a:srgbClr val="FF0000"/>
                </a:solidFill>
              </a:rPr>
              <a:t>didn't / did not use to ...</a:t>
            </a:r>
            <a:endParaRPr lang="zh-CN" altLang="zh-CN" sz="2800">
              <a:solidFill>
                <a:srgbClr val="FF0000"/>
              </a:solidFill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2800"/>
              <a:t>疑问式：</a:t>
            </a:r>
            <a:r>
              <a:rPr lang="en-US" altLang="zh-CN" sz="2800">
                <a:solidFill>
                  <a:srgbClr val="FF0000"/>
                </a:solidFill>
              </a:rPr>
              <a:t>(wh-words) did...use to ...?</a:t>
            </a:r>
            <a:endParaRPr lang="en-US" altLang="zh-CN" sz="2800">
              <a:solidFill>
                <a:srgbClr val="FF0000"/>
              </a:solidFill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3" grpId="0" build="p"/>
      <p:bldP spid="3" grpId="1" build="p"/>
      <p:bldP spid="5" grpId="0" bldLvl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028188" y="926846"/>
            <a:ext cx="7072313" cy="645160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  <a:cs typeface="+mn-cs"/>
              </a:rPr>
              <a:t>Work out the rule</a:t>
            </a:r>
            <a:endParaRPr kumimoji="0" lang="zh-CN" altLang="en-US" sz="36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  <a:cs typeface="+mn-cs"/>
            </a:endParaRPr>
          </a:p>
        </p:txBody>
      </p:sp>
      <p:pic>
        <p:nvPicPr>
          <p:cNvPr id="16386" name="Picture 2"/>
          <p:cNvPicPr>
            <a:picLocks noChangeAspect="1"/>
          </p:cNvPicPr>
          <p:nvPr/>
        </p:nvPicPr>
        <p:blipFill>
          <a:blip r:embed="rId1"/>
          <a:srcRect l="781" t="22663"/>
          <a:stretch>
            <a:fillRect/>
          </a:stretch>
        </p:blipFill>
        <p:spPr>
          <a:xfrm>
            <a:off x="819912" y="2196846"/>
            <a:ext cx="10396728" cy="1802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圆角矩形 4"/>
          <p:cNvSpPr/>
          <p:nvPr/>
        </p:nvSpPr>
        <p:spPr>
          <a:xfrm>
            <a:off x="5142738" y="2532126"/>
            <a:ext cx="1821180" cy="37033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4108" y="924306"/>
            <a:ext cx="9706356" cy="4934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1799844" y="4702302"/>
            <a:ext cx="8633460" cy="4998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12214" y="5202174"/>
            <a:ext cx="8857488" cy="571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8914" y="260414"/>
            <a:ext cx="7072313" cy="6451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Grammar exercise</a:t>
            </a:r>
            <a:endParaRPr kumimoji="0" lang="zh-CN" altLang="en-US" sz="36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4600" y="619189"/>
            <a:ext cx="8540750" cy="5661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279650" y="2568004"/>
            <a:ext cx="48031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Mike 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used to go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 to bed at 9 p.m.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79650" y="2963228"/>
            <a:ext cx="454977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Now he 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goes to bed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 at 10 p.m.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79904" y="5418202"/>
            <a:ext cx="529399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Mike 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didn’t use to enjoy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 swimming.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79650" y="5801614"/>
            <a:ext cx="54317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Now he 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goes swimming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 every week.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1686306"/>
            <a:ext cx="9161526" cy="302437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208212" y="3716338"/>
            <a:ext cx="60721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Mike 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used to be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 shy. 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08214" y="4191000"/>
            <a:ext cx="49047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Now he 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enjoys talking to</a:t>
            </a:r>
            <a:r>
              <a:rPr lang="en-US" altLang="zh-CN" sz="2400" b="1" dirty="0">
                <a:solidFill>
                  <a:srgbClr val="C00000"/>
                </a:solidFill>
                <a:latin typeface="Arial" panose="020B0604020202020204" pitchFamily="34" charset="0"/>
              </a:rPr>
              <a:t> people.</a:t>
            </a:r>
            <a:endParaRPr lang="zh-CN" altLang="en-US" sz="24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082040" y="1387475"/>
            <a:ext cx="10227945" cy="204025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used to 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look at the stars every night, but now he does not.</a:t>
            </a:r>
            <a:endParaRPr kumimoji="0" lang="en-US" altLang="zh-CN" sz="28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used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his knowledge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tell people about the stars in a lively way.</a:t>
            </a:r>
            <a:endParaRPr kumimoji="0" lang="en-US" altLang="zh-CN" sz="28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gets / is used to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living in Guangzhou now.</a:t>
            </a:r>
            <a:endParaRPr kumimoji="0" lang="en-US" altLang="zh-CN" sz="28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mobile phone </a:t>
            </a:r>
            <a:r>
              <a:rPr kumimoji="0" lang="en-US" altLang="zh-CN" sz="28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is used to</a:t>
            </a:r>
            <a:r>
              <a:rPr kumimoji="0" lang="en-US" altLang="zh-CN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call his mum. </a:t>
            </a:r>
            <a:endParaRPr kumimoji="0" lang="en-US" altLang="zh-CN" sz="28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1304925" y="3686810"/>
            <a:ext cx="8946515" cy="20402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sb. </a:t>
            </a:r>
            <a:r>
              <a:rPr kumimoji="0" lang="zh-CN" altLang="en-US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used to</a:t>
            </a: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sth.：                 某人过去常做某事</a:t>
            </a:r>
            <a:endParaRPr kumimoji="0" lang="zh-CN" altLang="en-US" sz="28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sb. </a:t>
            </a:r>
            <a:r>
              <a:rPr kumimoji="0" lang="zh-CN" altLang="en-US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use</a:t>
            </a: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sth </a:t>
            </a:r>
            <a:r>
              <a:rPr kumimoji="0" lang="zh-CN" altLang="en-US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</a:t>
            </a: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sth.：             某人用某物来做某事</a:t>
            </a:r>
            <a:endParaRPr kumimoji="0" lang="zh-CN" altLang="en-US" sz="28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sb. </a:t>
            </a:r>
            <a:r>
              <a:rPr kumimoji="0" lang="zh-CN" altLang="en-US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get / </a:t>
            </a:r>
            <a:r>
              <a:rPr kumimoji="0" lang="en-US" altLang="zh-CN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kumimoji="0" lang="zh-CN" altLang="en-US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used to </a:t>
            </a: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doling sth.:  某人习惯于做某事</a:t>
            </a:r>
            <a:endParaRPr kumimoji="0" lang="zh-CN" altLang="en-US" sz="28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0" defTabSz="914400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sth./sb. </a:t>
            </a:r>
            <a:r>
              <a:rPr kumimoji="0" lang="zh-CN" altLang="en-US" sz="2800" b="1" kern="1200" cap="none" spc="0" normalizeH="0" baseline="0" noProof="0" dirty="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 used to</a:t>
            </a:r>
            <a:r>
              <a:rPr kumimoji="0" lang="zh-CN" altLang="en-US" sz="28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do sth.:         某物/某人被用来做某事</a:t>
            </a:r>
            <a:endParaRPr kumimoji="0" lang="zh-CN" altLang="en-US" sz="2800" b="1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15627" y="593916"/>
            <a:ext cx="7072313" cy="6451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392B4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Things to remember</a:t>
            </a:r>
            <a:endParaRPr kumimoji="0" lang="zh-CN" altLang="en-US" sz="3600" b="1" kern="1200" cap="none" spc="0" normalizeH="0" baseline="0" noProof="0" dirty="0">
              <a:solidFill>
                <a:srgbClr val="392B4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ldLvl="0" animBg="1"/>
      <p:bldP spid="51203" grpId="1" animBg="1"/>
      <p:bldP spid="51216" grpId="0" bldLvl="0" animBg="1"/>
      <p:bldP spid="5121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3955" y="88900"/>
            <a:ext cx="1985645" cy="65595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750050" y="2559050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Exercise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idx="1"/>
          </p:nvPr>
        </p:nvSpPr>
        <p:spPr>
          <a:xfrm>
            <a:off x="938530" y="1073150"/>
            <a:ext cx="10039350" cy="47790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38" tIns="45718" rIns="91438" bIns="45718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Exercise 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I bought some red wine. I was in Italy at that time.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（改为同义句）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_____ I was in Italy, I _______ some red wine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She often went to school on foot in the past, but she doesn’t do it now.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（改为同义句）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She ____ ____ go to school on foot in the past.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6083" name="Rectangle 3"/>
          <p:cNvSpPr/>
          <p:nvPr/>
        </p:nvSpPr>
        <p:spPr>
          <a:xfrm>
            <a:off x="1277430" y="2997899"/>
            <a:ext cx="10325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endParaRPr lang="en-US" altLang="zh-CN" sz="28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4"/>
          <p:cNvSpPr/>
          <p:nvPr/>
        </p:nvSpPr>
        <p:spPr>
          <a:xfrm>
            <a:off x="4633025" y="2997899"/>
            <a:ext cx="11709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bought</a:t>
            </a:r>
            <a:endParaRPr lang="en-US" altLang="zh-CN" sz="28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5" name="Rectangle 5"/>
          <p:cNvSpPr/>
          <p:nvPr/>
        </p:nvSpPr>
        <p:spPr>
          <a:xfrm>
            <a:off x="1900555" y="4864735"/>
            <a:ext cx="15538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  to</a:t>
            </a:r>
            <a:endParaRPr lang="en-US" altLang="zh-CN" sz="28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1183640" y="1119505"/>
            <a:ext cx="9638665" cy="43910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38" tIns="45718" rIns="91438" bIns="45718" anchor="t">
            <a:noAutofit/>
          </a:bodyPr>
          <a:p>
            <a:pPr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 used to visit my grandparents every weekend.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（改为否定句）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 ____ ____ visit my grandparents  every weekend.</a:t>
            </a:r>
            <a:endParaRPr lang="en-US" altLang="zh-CN" sz="2800" dirty="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Tom used to play basketball with his classmates.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（改为一般疑问句）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 Tom ____ ____ ____ basketball with his classmates?</a:t>
            </a:r>
            <a:endParaRPr lang="en-US" altLang="zh-CN" sz="2800" dirty="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7" name="Rectangle 3"/>
          <p:cNvSpPr/>
          <p:nvPr/>
        </p:nvSpPr>
        <p:spPr>
          <a:xfrm>
            <a:off x="1661160" y="1958975"/>
            <a:ext cx="24644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didn’t  use   to</a:t>
            </a:r>
            <a:endParaRPr lang="en-US" altLang="zh-CN" sz="28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8" name="Rectangle 4"/>
          <p:cNvSpPr/>
          <p:nvPr/>
        </p:nvSpPr>
        <p:spPr>
          <a:xfrm>
            <a:off x="1661160" y="4147185"/>
            <a:ext cx="35890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           use  to  play</a:t>
            </a:r>
            <a:endParaRPr lang="en-US" altLang="zh-CN" sz="28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1508125" y="490220"/>
            <a:ext cx="8862060" cy="521525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38" tIns="45718" rIns="91438" bIns="45718" anchor="t">
            <a:normAutofit/>
          </a:bodyPr>
          <a:p>
            <a:pPr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 Ⅱ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他过去不常看书，但现在看。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____ ____ ____ ____  books, but he does now.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我爸爸过去常常吸烟，但他现在不吸了。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father ____ ____ ____, but now he doesn’t.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2" name="Rectangle 4"/>
          <p:cNvSpPr/>
          <p:nvPr/>
        </p:nvSpPr>
        <p:spPr>
          <a:xfrm>
            <a:off x="2021205" y="2473960"/>
            <a:ext cx="348678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didn’t    use   to  read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3" name="Rectangle 5"/>
          <p:cNvSpPr/>
          <p:nvPr/>
        </p:nvSpPr>
        <p:spPr>
          <a:xfrm>
            <a:off x="3069717" y="4449637"/>
            <a:ext cx="24384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smoke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1071880" y="193675"/>
            <a:ext cx="10006330" cy="6324600"/>
          </a:xfrm>
        </p:spPr>
        <p:txBody>
          <a:bodyPr vert="horz" wrap="square" lIns="91438" tIns="45718" rIns="91438" bIns="45718" anchor="t">
            <a:normAutofit lnSpcReduction="20000"/>
          </a:bodyPr>
          <a:p>
            <a:pPr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 Ⅲ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    )1. Daisy ____ me with my English homework, but she doesn’t now.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used to helping		B. is used to help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C. used to help		          D. uses to help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   )2. We will go to the park ____ the weather is fine.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after			B. when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C. before			D. what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   )3. What do you want to be when you ____ up?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will grow			B. growing 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C. grew		    	          D. grow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155" name="Rectangle 3"/>
          <p:cNvSpPr/>
          <p:nvPr/>
        </p:nvSpPr>
        <p:spPr>
          <a:xfrm>
            <a:off x="1224915" y="799465"/>
            <a:ext cx="4584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</a:rPr>
              <a:t>C </a:t>
            </a:r>
            <a:endParaRPr lang="en-US" altLang="zh-CN" sz="3200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49156" name="Rectangle 4"/>
          <p:cNvSpPr/>
          <p:nvPr/>
        </p:nvSpPr>
        <p:spPr>
          <a:xfrm>
            <a:off x="1225296" y="2918905"/>
            <a:ext cx="45402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</a:rPr>
              <a:t>B</a:t>
            </a:r>
            <a:endParaRPr lang="en-US" altLang="zh-CN" sz="3200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49157" name="Rectangle 5"/>
          <p:cNvSpPr/>
          <p:nvPr/>
        </p:nvSpPr>
        <p:spPr>
          <a:xfrm>
            <a:off x="1225296" y="4499801"/>
            <a:ext cx="47625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charset="-122"/>
              </a:rPr>
              <a:t>D</a:t>
            </a:r>
            <a:endParaRPr lang="en-US" altLang="zh-CN" sz="3200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idx="1"/>
          </p:nvPr>
        </p:nvSpPr>
        <p:spPr>
          <a:xfrm>
            <a:off x="1106424" y="374269"/>
            <a:ext cx="9222486" cy="6275832"/>
          </a:xfrm>
        </p:spPr>
        <p:txBody>
          <a:bodyPr vert="horz" wrap="square" lIns="91438" tIns="45718" rIns="91438" bIns="45718" anchor="t"/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(    )4. When we ____ on holidays, we ____ a lot of beautiful photos.</a:t>
            </a:r>
            <a:endParaRPr lang="en-US" altLang="zh-CN" sz="2880" dirty="0"/>
          </a:p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    A. are; took			B. were; took</a:t>
            </a:r>
            <a:endParaRPr lang="en-US" altLang="zh-CN" sz="2880" dirty="0"/>
          </a:p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    C. were; take		         D. will be; take</a:t>
            </a:r>
            <a:endParaRPr lang="en-US" altLang="zh-CN" sz="2880" dirty="0"/>
          </a:p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(    )5. </a:t>
            </a:r>
            <a:r>
              <a:rPr lang="en-US" altLang="zh-CN" sz="2880" dirty="0">
                <a:latin typeface="Arial" panose="020B0604020202020204" pitchFamily="34" charset="0"/>
              </a:rPr>
              <a:t>—</a:t>
            </a:r>
            <a:r>
              <a:rPr lang="en-US" altLang="zh-CN" sz="2880" dirty="0"/>
              <a:t>  ____ Lucy ____ to eat a lot of food?</a:t>
            </a:r>
            <a:endParaRPr lang="en-US" altLang="zh-CN" sz="2880" dirty="0"/>
          </a:p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    </a:t>
            </a:r>
            <a:r>
              <a:rPr lang="en-US" altLang="zh-CN" sz="2880" dirty="0">
                <a:latin typeface="Arial" panose="020B0604020202020204" pitchFamily="34" charset="0"/>
              </a:rPr>
              <a:t>—</a:t>
            </a:r>
            <a:r>
              <a:rPr lang="en-US" altLang="zh-CN" sz="2880" dirty="0"/>
              <a:t> Yes, she did. But now she eats little to keep fit.</a:t>
            </a:r>
            <a:endParaRPr lang="en-US" altLang="zh-CN" sz="2880" dirty="0"/>
          </a:p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   A. Did; use			B. Does; use</a:t>
            </a:r>
            <a:endParaRPr lang="en-US" altLang="zh-CN" sz="2880" dirty="0"/>
          </a:p>
          <a:p>
            <a:pPr>
              <a:lnSpc>
                <a:spcPct val="120000"/>
              </a:lnSpc>
              <a:buNone/>
            </a:pPr>
            <a:r>
              <a:rPr lang="en-US" altLang="zh-CN" sz="2880" dirty="0"/>
              <a:t>   C. Did; used			D. Is; use</a:t>
            </a:r>
            <a:endParaRPr lang="en-US" altLang="zh-CN" sz="2880" dirty="0"/>
          </a:p>
        </p:txBody>
      </p:sp>
      <p:sp>
        <p:nvSpPr>
          <p:cNvPr id="50179" name="Rectangle 3"/>
          <p:cNvSpPr/>
          <p:nvPr/>
        </p:nvSpPr>
        <p:spPr>
          <a:xfrm>
            <a:off x="1316355" y="463360"/>
            <a:ext cx="45402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66"/>
                </a:solidFill>
                <a:latin typeface="Arial" panose="020B0604020202020204" pitchFamily="34" charset="0"/>
              </a:rPr>
              <a:t>B</a:t>
            </a:r>
            <a:endParaRPr lang="en-US" altLang="zh-CN" sz="32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50180" name="Rectangle 4"/>
          <p:cNvSpPr/>
          <p:nvPr/>
        </p:nvSpPr>
        <p:spPr>
          <a:xfrm>
            <a:off x="1316355" y="2963672"/>
            <a:ext cx="45402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dirty="0">
                <a:solidFill>
                  <a:srgbClr val="FF0066"/>
                </a:solidFill>
                <a:latin typeface="Arial" panose="020B0604020202020204" pitchFamily="34" charset="0"/>
              </a:rPr>
              <a:t>A</a:t>
            </a:r>
            <a:endParaRPr lang="en-US" altLang="zh-CN" sz="32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42265" y="163195"/>
            <a:ext cx="3303905" cy="101409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800" b="1" dirty="0">
                <a:solidFill>
                  <a:schemeClr val="tx2"/>
                </a:solidFill>
              </a:rPr>
              <a:t>Homework</a:t>
            </a:r>
            <a:endParaRPr lang="en-US" altLang="zh-CN" sz="4800" b="1" dirty="0">
              <a:solidFill>
                <a:schemeClr val="tx2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91540" y="1767840"/>
            <a:ext cx="1003871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1. </a:t>
            </a:r>
            <a:r>
              <a:rPr lang="zh-CN" altLang="en-US" sz="2800">
                <a:sym typeface="+mn-ea"/>
              </a:rPr>
              <a:t>用新学语法点造句；</a:t>
            </a:r>
            <a:endParaRPr lang="en-US" altLang="zh-CN" sz="2800">
              <a:sym typeface="+mn-ea"/>
            </a:endParaRPr>
          </a:p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2. 完成</a:t>
            </a:r>
            <a:r>
              <a:rPr lang="zh-CN" altLang="en-US" sz="2800">
                <a:sym typeface="+mn-ea"/>
              </a:rPr>
              <a:t>双语报</a:t>
            </a:r>
            <a:r>
              <a:rPr lang="en-US" altLang="zh-CN" sz="2800">
                <a:sym typeface="+mn-ea"/>
              </a:rPr>
              <a:t>Grammar</a:t>
            </a:r>
            <a:r>
              <a:rPr lang="zh-CN" altLang="en-US" sz="2800">
                <a:sym typeface="+mn-ea"/>
              </a:rPr>
              <a:t>部分</a:t>
            </a:r>
            <a:r>
              <a:rPr lang="en-US" altLang="zh-CN" sz="2800">
                <a:sym typeface="+mn-ea"/>
              </a:rPr>
              <a:t>的练习</a:t>
            </a:r>
            <a:r>
              <a:rPr lang="zh-CN" altLang="en-US" sz="2800">
                <a:sym typeface="+mn-ea"/>
              </a:rPr>
              <a:t>；</a:t>
            </a:r>
            <a:endParaRPr lang="en-US" altLang="zh-CN" sz="2800">
              <a:sym typeface="+mn-ea"/>
            </a:endParaRPr>
          </a:p>
          <a:p>
            <a:pPr marL="457200" lvl="0" indent="-457200" algn="l">
              <a:lnSpc>
                <a:spcPct val="150000"/>
              </a:lnSpc>
              <a:buClrTx/>
              <a:buSzTx/>
              <a:buFontTx/>
            </a:pPr>
            <a:r>
              <a:rPr lang="en-US" altLang="zh-CN" sz="2800">
                <a:sym typeface="+mn-ea"/>
              </a:rPr>
              <a:t> </a:t>
            </a:r>
            <a:endParaRPr lang="en-US" altLang="zh-CN" sz="2800"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97175" y="1985645"/>
            <a:ext cx="4823460" cy="1957705"/>
          </a:xfrm>
        </p:spPr>
        <p:txBody>
          <a:bodyPr/>
          <a:lstStyle/>
          <a:p>
            <a:r>
              <a:rPr lang="en-US" altLang="zh-CN" sz="6000" smtClean="0"/>
              <a:t>Thank you!</a:t>
            </a:r>
            <a:endParaRPr lang="en-US" altLang="zh-CN" sz="6000" smtClean="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170" y="906780"/>
            <a:ext cx="2377440" cy="7099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3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5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儿童教育模板"/>
  <p:tag name="KSO_WM_TEMPLATE_CATEGORY" val="custom"/>
  <p:tag name="KSO_WM_TEMPLATE_INDEX" val="20183018"/>
  <p:tag name="KSO_WM_UNIT_ID" val="custom20183018_1*a*1"/>
  <p:tag name="KSO_WM_FULL_TEXT_BEAUTIFY_COPY_ID" val="2"/>
</p:tagLst>
</file>

<file path=ppt/tags/tag6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title"/>
  <p:tag name="KSO_WM_BEAUTIFY_FLAG" val="#wm#"/>
  <p:tag name="KSO_WM_COMBINE_RELATE_SLIDE_ID" val="background20181049_1"/>
  <p:tag name="KSO_WM_TEMPLATE_CATEGORY" val="custom"/>
  <p:tag name="KSO_WM_TEMPLATE_INDEX" val="20183018"/>
  <p:tag name="KSO_WM_SLIDE_ID" val="custom20183018_1"/>
  <p:tag name="KSO_WM_SLIDE_INDEX" val="1"/>
  <p:tag name="KSO_WM_TEMPLATE_SUBCATEGORY" val="combine"/>
  <p:tag name="KSO_WM_TEMPLATE_THUMBS_INDEX" val="1、4、5、6、11、12、15、18、22、26、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3"/>
  <p:tag name="KSO_WM_UNIT_ISCONTENTSTITLE" val="1"/>
  <p:tag name="KSO_WM_UNIT_HIGHLIGHT" val="0"/>
  <p:tag name="KSO_WM_UNIT_COMPATIBLE" val="0"/>
  <p:tag name="KSO_WM_UNIT_CLEAR" val="0"/>
  <p:tag name="KSO_WM_UNIT_PRESET_TEXT" val="目 录"/>
  <p:tag name="KSO_WM_TEMPLATE_CATEGORY" val="custom"/>
  <p:tag name="KSO_WM_TEMPLATE_INDEX" val="20183018"/>
  <p:tag name="KSO_WM_DIAGRAM_GROUP_CODE" val="l1_1"/>
  <p:tag name="KSO_WM_UNIT_ID" val="custom20183018_8*a*1"/>
  <p:tag name="KSO_WM_UNIT_TEXT_FILL_FORE_SCHEMECOLOR_INDEX" val="6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1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1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1_1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2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2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2_1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3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3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3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3_1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4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4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4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4_1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3"/>
  <p:tag name="KSO_WM_TEMPLATE_CATEGORY" val="custom"/>
  <p:tag name="KSO_WM_TEMPLATE_INDEX" val="20183018"/>
  <p:tag name="KSO_WM_DIAGRAM_GROUP_CODE" val="l1_1"/>
  <p:tag name="KSO_WM_UNIT_ID" val="custom20183018_8*i*13"/>
  <p:tag name="KSO_WM_UNIT_TEXT_FILL_FORE_SCHEMECOLOR_INDEX" val="6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4"/>
  <p:tag name="KSO_WM_TEMPLATE_CATEGORY" val="custom"/>
  <p:tag name="KSO_WM_TEMPLATE_INDEX" val="20183018"/>
  <p:tag name="KSO_WM_DIAGRAM_GROUP_CODE" val="l1_1"/>
  <p:tag name="KSO_WM_UNIT_ID" val="custom20183018_8*i*14"/>
  <p:tag name="KSO_WM_UNIT_TEXT_FILL_FORE_SCHEMECOLOR_INDEX" val="6"/>
  <p:tag name="KSO_WM_UNIT_TEXT_FILL_TYPE" val="1"/>
  <p:tag name="KSO_WM_UNIT_USESOURCEFORMAT_APPLY" val="1"/>
</p:tagLst>
</file>

<file path=ppt/tags/tag18.xml><?xml version="1.0" encoding="utf-8"?>
<p:tagLst xmlns:p="http://schemas.openxmlformats.org/presentationml/2006/main">
  <p:tag name="KSO_WM_TAG_VERSION" val="1.0"/>
  <p:tag name="KSO_WM_SLIDE_ITEM_CNT" val="4"/>
  <p:tag name="KSO_WM_SLIDE_LAYOUT" val="a_l"/>
  <p:tag name="KSO_WM_SLIDE_LAYOUT_CNT" val="1_1"/>
  <p:tag name="KSO_WM_SLIDE_TYPE" val="contents"/>
  <p:tag name="KSO_WM_BEAUTIFY_FLAG" val="#wm#"/>
  <p:tag name="KSO_WM_COMBINE_RELATE_SLIDE_ID" val="custom20182088_8"/>
  <p:tag name="KSO_WM_TEMPLATE_CATEGORY" val="custom"/>
  <p:tag name="KSO_WM_TEMPLATE_INDEX" val="20183018"/>
  <p:tag name="KSO_WM_SLIDE_ID" val="custom20183018_8"/>
  <p:tag name="KSO_WM_SLIDE_INDEX" val="8"/>
  <p:tag name="KSO_WM_DIAGRAM_GROUP_CODE" val="l1-1"/>
  <p:tag name="KSO_WM_TEMPLATE_SUBCATEGORY" val="combine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1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3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24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5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26.xml><?xml version="1.0" encoding="utf-8"?>
<p:tagLst xmlns:p="http://schemas.openxmlformats.org/presentationml/2006/main">
  <p:tag name="KSO_WM_TAG_VERSION" val="1.0"/>
  <p:tag name="KSO_WM_BEAUTIFY_FLAG" val="#wm#"/>
  <p:tag name="KSO_WM_UNIT_PRESET_TEXT_LEN" val="9"/>
  <p:tag name="KSO_WM_UNIT_PRESET_TEXT_INDEX" val="0"/>
  <p:tag name="KSO_WM_UNIT_CLEAR" val="0"/>
  <p:tag name="KSO_WM_UNIT_COMPATIBLE" val="0"/>
  <p:tag name="KSO_WM_UNIT_HIGHLIGHT" val="0"/>
  <p:tag name="KSO_WM_UNIT_ISCONTENTSTITLE" val="0"/>
  <p:tag name="KSO_WM_UNIT_VALUE" val="21"/>
  <p:tag name="KSO_WM_UNIT_LAYERLEVEL" val="1"/>
  <p:tag name="KSO_WM_UNIT_INDEX" val="1"/>
  <p:tag name="KSO_WM_UNIT_TYPE" val="a"/>
  <p:tag name="KSO_WM_TEMPLATE_CATEGORY" val="custom"/>
  <p:tag name="KSO_WM_TEMPLATE_INDEX" val="20183018"/>
  <p:tag name="KSO_WM_UNIT_ID" val="custom20183018_5*a*1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20183018"/>
</p:tagLst>
</file>

<file path=ppt/tags/tag28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7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感谢您的观看"/>
  <p:tag name="KSO_WM_TEMPLATE_CATEGORY" val="custom"/>
  <p:tag name="KSO_WM_TEMPLATE_INDEX" val="20183018"/>
  <p:tag name="KSO_WM_UNIT_ID" val="custom20183018_26*a*1"/>
</p:tagLst>
</file>

<file path=ppt/tags/tag29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background20181049_11"/>
  <p:tag name="KSO_WM_TEMPLATE_CATEGORY" val="custom"/>
  <p:tag name="KSO_WM_TEMPLATE_INDEX" val="20183018"/>
  <p:tag name="KSO_WM_SLIDE_ID" val="custom20183018_26"/>
  <p:tag name="KSO_WM_SLIDE_INDEX" val="26"/>
  <p:tag name="KSO_WM_TEMPLATE_SUBCATEGORY" val="combine"/>
</p:tagLst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5376</Words>
  <Application>WPS 演示</Application>
  <PresentationFormat>宽屏</PresentationFormat>
  <Paragraphs>273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2" baseType="lpstr">
      <vt:lpstr>Arial</vt:lpstr>
      <vt:lpstr>宋体</vt:lpstr>
      <vt:lpstr>Wingdings</vt:lpstr>
      <vt:lpstr>Calibri Light</vt:lpstr>
      <vt:lpstr>Times New Roman</vt:lpstr>
      <vt:lpstr>微软雅黑</vt:lpstr>
      <vt:lpstr>Cooper Black</vt:lpstr>
      <vt:lpstr>Calibri</vt:lpstr>
      <vt:lpstr>Times New Roman Italic</vt:lpstr>
      <vt:lpstr>Times New Roman Bold</vt:lpstr>
      <vt:lpstr>黑体</vt:lpstr>
      <vt:lpstr>Arial Unicode MS</vt:lpstr>
      <vt:lpstr>1_Office 主题</vt:lpstr>
      <vt:lpstr>Unit 8   From hobby to career Grammar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49</cp:revision>
  <dcterms:created xsi:type="dcterms:W3CDTF">2020-12-02T14:05:00Z</dcterms:created>
  <dcterms:modified xsi:type="dcterms:W3CDTF">2021-02-16T09:00:54Z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