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6" r:id="rId3"/>
    <p:sldId id="265" r:id="rId4"/>
    <p:sldId id="267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FB03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13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2021/3/8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5501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2021/3/8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84966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2021/3/8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821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2021/3/8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7934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2021/3/8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68567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2021/3/8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02250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2021/3/8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54986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2021/3/8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006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2021/3/8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5117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2021/3/8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36906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2021/3/8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6193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AA50EF-6C2C-4FCF-9AD0-0A652303F197}" type="datetimeFigureOut">
              <a:rPr lang="zh-CN" altLang="en-US" smtClean="0"/>
              <a:t>2021/3/8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216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D87C10D-0FCC-477F-9ED5-258E61E9E3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920" y="139064"/>
            <a:ext cx="9022080" cy="4758056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zh-CN" sz="3600" b="1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As the Yellow River, China’s second longest river, reaches </a:t>
            </a:r>
            <a:r>
              <a:rPr lang="en-US" altLang="zh-CN" sz="3600" b="1" dirty="0" err="1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Maqu</a:t>
            </a:r>
            <a:r>
              <a:rPr lang="en-US" altLang="zh-CN" sz="3600" b="1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, the water </a:t>
            </a:r>
            <a:r>
              <a:rPr lang="en-US" altLang="zh-CN" sz="3600" b="1" u="sng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it  carries</a:t>
            </a:r>
            <a:r>
              <a:rPr lang="en-US" altLang="zh-CN" sz="3600" b="1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36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accounts _____</a:t>
            </a:r>
            <a:r>
              <a:rPr lang="en-US" altLang="zh-CN" sz="3600" b="1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just 20%</a:t>
            </a:r>
            <a:r>
              <a:rPr lang="en-US" altLang="zh-CN" sz="3600" b="1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of the total water </a:t>
            </a:r>
            <a:r>
              <a:rPr lang="en-US" altLang="zh-CN" sz="3600" b="1" u="sng" dirty="0">
                <a:solidFill>
                  <a:srgbClr val="3333FF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volume</a:t>
            </a:r>
            <a:r>
              <a:rPr lang="en-US" altLang="zh-CN" sz="3600" b="1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3600" b="1" u="sng" dirty="0">
                <a:solidFill>
                  <a:srgbClr val="3333FF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[ˈ</a:t>
            </a:r>
            <a:r>
              <a:rPr lang="en-US" altLang="zh-CN" sz="3600" b="1" u="sng" dirty="0" err="1">
                <a:solidFill>
                  <a:srgbClr val="3333FF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vɒljuːm</a:t>
            </a:r>
            <a:r>
              <a:rPr lang="en-US" altLang="zh-CN" sz="3600" b="1" u="sng" dirty="0">
                <a:solidFill>
                  <a:srgbClr val="3333FF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] </a:t>
            </a:r>
            <a:r>
              <a:rPr lang="zh-CN" altLang="zh-CN" sz="3600" b="1" u="sng" dirty="0">
                <a:solidFill>
                  <a:srgbClr val="3333FF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体积；容积</a:t>
            </a:r>
            <a:r>
              <a:rPr lang="en-US" altLang="zh-CN" sz="3600" b="1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of the Yellow River. That total </a:t>
            </a:r>
            <a:r>
              <a:rPr lang="en-US" altLang="zh-CN" sz="3600" b="1" u="sng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swells</a:t>
            </a:r>
            <a:r>
              <a:rPr lang="zh-CN" altLang="zh-CN" sz="3600" b="1" u="sng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膨胀</a:t>
            </a:r>
            <a:r>
              <a:rPr lang="en-US" altLang="zh-CN" sz="3600" b="1" u="sng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to 65%</a:t>
            </a:r>
            <a:r>
              <a:rPr lang="en-US" altLang="zh-CN" sz="3600" b="1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3600" b="1" u="sng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 it leaves </a:t>
            </a:r>
            <a:r>
              <a:rPr lang="en-US" altLang="zh-CN" sz="3600" b="1" u="sng" dirty="0" err="1"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Maqu</a:t>
            </a:r>
            <a:r>
              <a:rPr lang="en-US" altLang="zh-CN" sz="3600" b="1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. The </a:t>
            </a:r>
            <a:r>
              <a:rPr lang="en-US" altLang="zh-CN" sz="3600" b="1" u="sng" dirty="0">
                <a:solidFill>
                  <a:srgbClr val="3333FF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abundant</a:t>
            </a:r>
            <a:r>
              <a:rPr lang="en-US" altLang="zh-CN" sz="3600" b="1" u="sng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3600" b="1" u="sng" dirty="0">
                <a:solidFill>
                  <a:srgbClr val="3333FF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[</a:t>
            </a:r>
            <a:r>
              <a:rPr lang="en-US" altLang="zh-CN" sz="3600" b="1" u="sng" dirty="0" err="1">
                <a:solidFill>
                  <a:srgbClr val="3333FF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əˈbʌndənt</a:t>
            </a:r>
            <a:r>
              <a:rPr lang="en-US" altLang="zh-CN" sz="3600" b="1" u="sng" dirty="0">
                <a:solidFill>
                  <a:srgbClr val="3333FF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] </a:t>
            </a:r>
            <a:r>
              <a:rPr lang="zh-CN" altLang="zh-CN" sz="3600" b="1" u="sng" dirty="0">
                <a:solidFill>
                  <a:srgbClr val="3333FF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丰富的</a:t>
            </a:r>
            <a:r>
              <a:rPr lang="en-US" altLang="zh-CN" sz="3600" b="1" u="sng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water                          (</a:t>
            </a:r>
            <a:r>
              <a:rPr lang="en-US" altLang="zh-CN" sz="3600" b="1" u="sng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nourish)[ˈ</a:t>
            </a:r>
            <a:r>
              <a:rPr lang="en-US" altLang="zh-CN" sz="3600" b="1" u="sng" dirty="0" err="1">
                <a:solidFill>
                  <a:srgbClr val="FF0000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nʌrɪʃɪ</a:t>
            </a:r>
            <a:r>
              <a:rPr lang="en-US" altLang="zh-CN" sz="3600" b="1" u="sng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]</a:t>
            </a:r>
            <a:r>
              <a:rPr lang="zh-CN" altLang="zh-CN" sz="3600" b="1" u="sng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滋养</a:t>
            </a:r>
            <a:r>
              <a:rPr lang="en-US" altLang="zh-CN" sz="3600" b="1" u="sng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the </a:t>
            </a:r>
            <a:r>
              <a:rPr lang="en-US" altLang="zh-CN" sz="3600" b="1" u="sng" dirty="0">
                <a:solidFill>
                  <a:srgbClr val="3333FF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vast</a:t>
            </a:r>
            <a:r>
              <a:rPr lang="en-US" altLang="zh-CN" sz="3600" b="1" u="sng" dirty="0">
                <a:solidFill>
                  <a:srgbClr val="3333FF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宋体" panose="02010600030101010101" pitchFamily="2" charset="-122"/>
              </a:rPr>
              <a:t> [</a:t>
            </a:r>
            <a:r>
              <a:rPr lang="en-US" altLang="zh-CN" sz="3600" b="1" u="sng" dirty="0" err="1">
                <a:solidFill>
                  <a:srgbClr val="3333FF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宋体" panose="02010600030101010101" pitchFamily="2" charset="-122"/>
              </a:rPr>
              <a:t>vɑːst</a:t>
            </a:r>
            <a:r>
              <a:rPr lang="en-US" altLang="zh-CN" sz="3600" b="1" u="sng" dirty="0">
                <a:solidFill>
                  <a:srgbClr val="3333FF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宋体" panose="02010600030101010101" pitchFamily="2" charset="-122"/>
              </a:rPr>
              <a:t>]</a:t>
            </a:r>
            <a:r>
              <a:rPr lang="en-US" altLang="zh-CN" sz="3600" b="1" u="sng" dirty="0">
                <a:solidFill>
                  <a:srgbClr val="3333FF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zh-CN" sz="3600" b="1" u="sng" dirty="0">
                <a:solidFill>
                  <a:srgbClr val="3333FF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广阔的</a:t>
            </a:r>
            <a:r>
              <a:rPr lang="zh-CN" altLang="zh-CN" sz="3600" b="1" u="sng" dirty="0">
                <a:solidFill>
                  <a:srgbClr val="3333FF"/>
                </a:solidFill>
                <a:effectLst/>
                <a:highlight>
                  <a:srgbClr val="FFFF00"/>
                </a:highlight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zh-CN" sz="3600" b="1" u="sng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grassland</a:t>
            </a:r>
            <a:r>
              <a:rPr lang="en-US" altLang="zh-CN" sz="3600" b="1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. </a:t>
            </a:r>
            <a:endParaRPr lang="en-US" altLang="zh-CN" sz="3600" b="1" i="0" dirty="0">
              <a:solidFill>
                <a:srgbClr val="000000"/>
              </a:solidFill>
              <a:effectLst/>
              <a:latin typeface="Arial Black" panose="020B0A04020102020204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US" altLang="zh-CN" sz="3200" b="1" i="0" dirty="0">
              <a:solidFill>
                <a:srgbClr val="000000"/>
              </a:solidFill>
              <a:effectLst/>
              <a:latin typeface="Arial Black" panose="020B0A0402010202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31DEF637-B92B-4A2A-9D13-889369A28667}"/>
              </a:ext>
            </a:extLst>
          </p:cNvPr>
          <p:cNvSpPr txBox="1"/>
          <p:nvPr/>
        </p:nvSpPr>
        <p:spPr>
          <a:xfrm>
            <a:off x="2094546" y="3707228"/>
            <a:ext cx="22555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nourishes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50A0B85-6599-4FCA-8874-1A91415B8A05}"/>
              </a:ext>
            </a:extLst>
          </p:cNvPr>
          <p:cNvSpPr txBox="1"/>
          <p:nvPr/>
        </p:nvSpPr>
        <p:spPr>
          <a:xfrm>
            <a:off x="2094546" y="1274458"/>
            <a:ext cx="101155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for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12B1EA24-AB3C-45E2-9276-B939517D1674}"/>
              </a:ext>
            </a:extLst>
          </p:cNvPr>
          <p:cNvSpPr txBox="1"/>
          <p:nvPr/>
        </p:nvSpPr>
        <p:spPr>
          <a:xfrm>
            <a:off x="7136765" y="2416909"/>
            <a:ext cx="93027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as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474770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6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D87C10D-0FCC-477F-9ED5-258E61E9E3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920" y="139064"/>
            <a:ext cx="9022080" cy="4758056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zh-CN" sz="3600" b="1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This grassland </a:t>
            </a:r>
            <a:r>
              <a:rPr lang="en-US" altLang="zh-CN" sz="3600" b="1" u="sng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          (locate) in</a:t>
            </a:r>
            <a:r>
              <a:rPr lang="zh-CN" altLang="zh-CN" sz="3600" b="1" u="sng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位于</a:t>
            </a:r>
            <a:r>
              <a:rPr lang="zh-CN" altLang="zh-CN" sz="36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zh-CN" sz="3600" b="1" u="sng" dirty="0">
                <a:effectLst/>
                <a:highlight>
                  <a:srgbClr val="FFFF00"/>
                </a:highlight>
                <a:ea typeface="Calibri" panose="020F0502020204030204" pitchFamily="34" charset="0"/>
                <a:cs typeface="Times New Roman" panose="02020603050405020304" pitchFamily="18" charset="0"/>
              </a:rPr>
              <a:t>the eastern end of the Qinghai-Tibet </a:t>
            </a:r>
            <a:r>
              <a:rPr lang="en-US" altLang="zh-CN" sz="3600" b="1" u="sng" dirty="0">
                <a:solidFill>
                  <a:srgbClr val="3333FF"/>
                </a:solidFill>
                <a:effectLst/>
                <a:highlight>
                  <a:srgbClr val="FFFF00"/>
                </a:highlight>
                <a:ea typeface="Calibri" panose="020F0502020204030204" pitchFamily="34" charset="0"/>
                <a:cs typeface="Times New Roman" panose="02020603050405020304" pitchFamily="18" charset="0"/>
              </a:rPr>
              <a:t>Plateau</a:t>
            </a:r>
            <a:r>
              <a:rPr lang="en-US" altLang="zh-CN" sz="3600" b="1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3600" b="1" u="sng" dirty="0">
                <a:solidFill>
                  <a:srgbClr val="3333FF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[ˈ</a:t>
            </a:r>
            <a:r>
              <a:rPr lang="en-US" altLang="zh-CN" sz="3600" b="1" u="sng" dirty="0" err="1">
                <a:solidFill>
                  <a:srgbClr val="3333FF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plætəʊ</a:t>
            </a:r>
            <a:r>
              <a:rPr lang="en-US" altLang="zh-CN" sz="3600" b="1" u="sng" dirty="0">
                <a:solidFill>
                  <a:srgbClr val="3333FF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]</a:t>
            </a:r>
            <a:r>
              <a:rPr lang="en-US" altLang="zh-CN" sz="3600" b="1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zh-CN" sz="3600" b="1" u="sng" dirty="0">
                <a:solidFill>
                  <a:srgbClr val="3333FF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高原</a:t>
            </a:r>
            <a:r>
              <a:rPr lang="en-US" altLang="zh-CN" sz="3600" b="1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in China. </a:t>
            </a:r>
            <a:r>
              <a:rPr lang="en-US" altLang="zh-CN" sz="3600" b="1" u="sng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With            total area of 3,750 square kilometers</a:t>
            </a:r>
            <a:r>
              <a:rPr lang="en-US" altLang="zh-CN" sz="3600" b="1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, it is about </a:t>
            </a:r>
            <a:r>
              <a:rPr lang="en-US" altLang="zh-CN" sz="3600" b="1" u="sng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the size of</a:t>
            </a:r>
            <a:r>
              <a:rPr lang="en-US" altLang="zh-CN" sz="3600" b="1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three cities, the city of Lot Angels. But this is no City of Angels _____ </a:t>
            </a:r>
            <a:r>
              <a:rPr lang="en-US" altLang="zh-CN" sz="3600" b="1" u="sng" dirty="0">
                <a:solidFill>
                  <a:srgbClr val="3333FF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a paradise</a:t>
            </a:r>
            <a:r>
              <a:rPr lang="en-US" altLang="zh-CN" sz="3600" b="1" u="sng" dirty="0">
                <a:solidFill>
                  <a:srgbClr val="3333FF"/>
                </a:solidFill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3600" b="1" u="sng" dirty="0">
                <a:solidFill>
                  <a:srgbClr val="3333FF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[ˈ</a:t>
            </a:r>
            <a:r>
              <a:rPr lang="en-US" altLang="zh-CN" sz="3600" b="1" u="sng" dirty="0" err="1">
                <a:solidFill>
                  <a:srgbClr val="3333FF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pærədaɪs</a:t>
            </a:r>
            <a:r>
              <a:rPr lang="en-US" altLang="zh-CN" sz="3600" b="1" u="sng" dirty="0">
                <a:solidFill>
                  <a:srgbClr val="3333FF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]  </a:t>
            </a:r>
            <a:r>
              <a:rPr lang="zh-CN" altLang="zh-CN" sz="3600" b="1" u="sng" dirty="0">
                <a:solidFill>
                  <a:srgbClr val="3333FF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乐园</a:t>
            </a:r>
            <a:r>
              <a:rPr lang="zh-CN" altLang="zh-CN" sz="3600" b="1" u="sng" dirty="0">
                <a:effectLst/>
                <a:highlight>
                  <a:srgbClr val="FFFF00"/>
                </a:highlight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zh-CN" sz="3600" b="1" u="sng" dirty="0">
                <a:solidFill>
                  <a:srgbClr val="3333FF"/>
                </a:solidFill>
                <a:effectLst/>
                <a:highlight>
                  <a:srgbClr val="FFFF00"/>
                </a:highlight>
                <a:ea typeface="Calibri" panose="020F0502020204030204" pitchFamily="34" charset="0"/>
                <a:cs typeface="Times New Roman" panose="02020603050405020304" pitchFamily="18" charset="0"/>
              </a:rPr>
              <a:t>for</a:t>
            </a:r>
            <a:r>
              <a:rPr lang="en-US" altLang="zh-CN" sz="3600" b="1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cattle and sheep. </a:t>
            </a:r>
            <a:r>
              <a:rPr lang="en-US" altLang="zh-CN" sz="3600" b="1" dirty="0">
                <a:solidFill>
                  <a:srgbClr val="000000"/>
                </a:solidFill>
                <a:latin typeface="Arial Black" panose="020B0A04020102020204" pitchFamily="34" charset="0"/>
              </a:rPr>
              <a:t>.</a:t>
            </a:r>
            <a:endParaRPr lang="en-US" altLang="zh-CN" sz="3600" b="1" i="0" dirty="0">
              <a:solidFill>
                <a:srgbClr val="000000"/>
              </a:solidFill>
              <a:effectLst/>
              <a:latin typeface="Arial Black" panose="020B0A04020102020204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US" altLang="zh-CN" sz="3200" b="1" i="0" dirty="0">
              <a:solidFill>
                <a:srgbClr val="000000"/>
              </a:solidFill>
              <a:effectLst/>
              <a:latin typeface="Arial Black" panose="020B0A0402010202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31DEF637-B92B-4A2A-9D13-889369A28667}"/>
              </a:ext>
            </a:extLst>
          </p:cNvPr>
          <p:cNvSpPr txBox="1"/>
          <p:nvPr/>
        </p:nvSpPr>
        <p:spPr>
          <a:xfrm>
            <a:off x="6269357" y="1256664"/>
            <a:ext cx="44640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a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50A0B85-6599-4FCA-8874-1A91415B8A05}"/>
              </a:ext>
            </a:extLst>
          </p:cNvPr>
          <p:cNvSpPr txBox="1"/>
          <p:nvPr/>
        </p:nvSpPr>
        <p:spPr>
          <a:xfrm>
            <a:off x="2985453" y="0"/>
            <a:ext cx="228758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is located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12B1EA24-AB3C-45E2-9276-B939517D1674}"/>
              </a:ext>
            </a:extLst>
          </p:cNvPr>
          <p:cNvSpPr txBox="1"/>
          <p:nvPr/>
        </p:nvSpPr>
        <p:spPr>
          <a:xfrm>
            <a:off x="3946366" y="3105834"/>
            <a:ext cx="165179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but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787704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6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D87C10D-0FCC-477F-9ED5-258E61E9E3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" y="-8718"/>
            <a:ext cx="9144000" cy="3802259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zh-CN" sz="3200" b="1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en-US" altLang="zh-CN" sz="3600" b="1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The rich water and grass not only</a:t>
            </a:r>
            <a:r>
              <a:rPr lang="en-US" altLang="zh-CN" sz="36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3600" b="1" u="sng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nurtures [ˈ</a:t>
            </a:r>
            <a:r>
              <a:rPr lang="en-US" altLang="zh-CN" sz="3600" b="1" u="sng" dirty="0" err="1">
                <a:solidFill>
                  <a:srgbClr val="FF0000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nɜːtʃəz</a:t>
            </a:r>
            <a:r>
              <a:rPr lang="en-US" altLang="zh-CN" sz="3600" b="1" u="sng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] </a:t>
            </a:r>
            <a:r>
              <a:rPr lang="zh-CN" altLang="zh-CN" sz="3600" b="1" u="sng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养育了</a:t>
            </a:r>
            <a:r>
              <a:rPr lang="zh-CN" altLang="zh-CN" sz="36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zh-CN" sz="3600" b="1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Oula</a:t>
            </a:r>
            <a:r>
              <a:rPr lang="en-US" altLang="zh-CN" sz="36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sheep and yaks, but also </a:t>
            </a:r>
            <a:r>
              <a:rPr lang="en-US" altLang="zh-CN" sz="3600" b="1" u="sng" dirty="0">
                <a:solidFill>
                  <a:srgbClr val="FF0000"/>
                </a:solidFill>
                <a:effectLst/>
                <a:highlight>
                  <a:srgbClr val="FFFF00"/>
                </a:highlight>
                <a:ea typeface="Calibri" panose="020F0502020204030204" pitchFamily="34" charset="0"/>
                <a:cs typeface="Times New Roman" panose="02020603050405020304" pitchFamily="18" charset="0"/>
              </a:rPr>
              <a:t>serves as</a:t>
            </a:r>
            <a:r>
              <a:rPr lang="zh-CN" altLang="zh-CN" sz="3600" b="1" u="sng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充当</a:t>
            </a:r>
            <a:r>
              <a:rPr lang="zh-CN" altLang="zh-CN" sz="36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zh-CN" sz="3600" b="1" u="sng" dirty="0">
                <a:solidFill>
                  <a:srgbClr val="3333FF"/>
                </a:solidFill>
                <a:effectLst/>
                <a:highlight>
                  <a:srgbClr val="FFFF00"/>
                </a:highlight>
                <a:ea typeface="Calibri" panose="020F0502020204030204" pitchFamily="34" charset="0"/>
                <a:cs typeface="Times New Roman" panose="02020603050405020304" pitchFamily="18" charset="0"/>
              </a:rPr>
              <a:t>the cornerstone [ˈ</a:t>
            </a:r>
            <a:r>
              <a:rPr lang="en-US" altLang="zh-CN" sz="3600" b="1" u="sng" dirty="0" err="1">
                <a:solidFill>
                  <a:srgbClr val="3333FF"/>
                </a:solidFill>
                <a:effectLst/>
                <a:highlight>
                  <a:srgbClr val="FFFF00"/>
                </a:highlight>
                <a:ea typeface="Calibri" panose="020F0502020204030204" pitchFamily="34" charset="0"/>
                <a:cs typeface="Times New Roman" panose="02020603050405020304" pitchFamily="18" charset="0"/>
              </a:rPr>
              <a:t>kɔːnəstəʊn</a:t>
            </a:r>
            <a:r>
              <a:rPr lang="en-US" altLang="zh-CN" sz="3600" b="1" u="sng" dirty="0">
                <a:solidFill>
                  <a:srgbClr val="3333FF"/>
                </a:solidFill>
                <a:effectLst/>
                <a:highlight>
                  <a:srgbClr val="FFFF00"/>
                </a:highlight>
                <a:ea typeface="Calibri" panose="020F0502020204030204" pitchFamily="34" charset="0"/>
                <a:cs typeface="Times New Roman" panose="02020603050405020304" pitchFamily="18" charset="0"/>
              </a:rPr>
              <a:t>] of the                      (exist)</a:t>
            </a:r>
            <a:r>
              <a:rPr lang="en-US" altLang="zh-CN" sz="3600" u="sng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3600" b="1" u="sng" dirty="0">
                <a:solidFill>
                  <a:srgbClr val="3333FF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3600" b="1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of </a:t>
            </a:r>
            <a:r>
              <a:rPr lang="en-US" altLang="zh-CN" sz="3600" b="1" dirty="0" err="1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Maqu</a:t>
            </a:r>
            <a:r>
              <a:rPr lang="en-US" altLang="zh-CN" sz="3600" b="1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people. The Yellow river, </a:t>
            </a:r>
            <a:r>
              <a:rPr lang="en-US" altLang="zh-CN" sz="3600" b="1" u="sng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  </a:t>
            </a:r>
            <a:r>
              <a:rPr lang="en-US" altLang="zh-CN" sz="3600" b="1" u="sng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nourishes [ˈ</a:t>
            </a:r>
            <a:r>
              <a:rPr lang="en-US" altLang="zh-CN" sz="3600" b="1" u="sng" dirty="0" err="1">
                <a:solidFill>
                  <a:srgbClr val="FF0000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nʌrɪʃɪz</a:t>
            </a:r>
            <a:r>
              <a:rPr lang="en-US" altLang="zh-CN" sz="3600" b="1" u="sng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] </a:t>
            </a:r>
            <a:r>
              <a:rPr lang="zh-CN" altLang="zh-CN" sz="3600" b="1" u="sng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滋养着</a:t>
            </a:r>
            <a:r>
              <a:rPr lang="zh-CN" altLang="zh-CN" sz="3600" b="1" u="sng" dirty="0">
                <a:solidFill>
                  <a:srgbClr val="FF0000"/>
                </a:solidFill>
                <a:effectLst/>
                <a:highlight>
                  <a:srgbClr val="FFFF00"/>
                </a:highlight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altLang="zh-CN" sz="3600" b="1" u="sng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more than 750,000 square kilometers of land</a:t>
            </a:r>
            <a:r>
              <a:rPr lang="en-US" altLang="zh-CN" sz="3600" b="1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, is called the Mother River by the Chinese people. </a:t>
            </a:r>
            <a:endParaRPr lang="en-US" altLang="zh-CN" sz="3600" b="1" i="0" dirty="0">
              <a:solidFill>
                <a:srgbClr val="000000"/>
              </a:solidFill>
              <a:effectLst/>
              <a:latin typeface="Arial Black" panose="020B0A04020102020204" pitchFamily="34" charset="0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0B0301B9-5BCF-4B9D-A677-AD284DD0A2C2}"/>
              </a:ext>
            </a:extLst>
          </p:cNvPr>
          <p:cNvSpPr txBox="1"/>
          <p:nvPr/>
        </p:nvSpPr>
        <p:spPr>
          <a:xfrm>
            <a:off x="2441890" y="2454811"/>
            <a:ext cx="142240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which</a:t>
            </a:r>
            <a:endParaRPr lang="zh-CN" altLang="en-US" sz="3600" b="1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ECC3AB2C-3C40-4976-8A1C-DE1703B6EF93}"/>
              </a:ext>
            </a:extLst>
          </p:cNvPr>
          <p:cNvSpPr txBox="1"/>
          <p:nvPr/>
        </p:nvSpPr>
        <p:spPr>
          <a:xfrm>
            <a:off x="767080" y="1808480"/>
            <a:ext cx="217090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3333FF"/>
                </a:solidFill>
                <a:highlight>
                  <a:srgbClr val="FFFF00"/>
                </a:highlight>
                <a:latin typeface="-apple-system-font"/>
              </a:rPr>
              <a:t>existence</a:t>
            </a:r>
            <a:endParaRPr lang="zh-CN" altLang="en-US" sz="3600" b="1" dirty="0">
              <a:solidFill>
                <a:srgbClr val="3333FF"/>
              </a:solidFill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844543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D87C10D-0FCC-477F-9ED5-258E61E9E3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" y="-8718"/>
            <a:ext cx="9144000" cy="3802259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zh-CN" sz="3600" b="1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The </a:t>
            </a:r>
            <a:r>
              <a:rPr lang="en-US" altLang="zh-CN" sz="3600" b="1" dirty="0" err="1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Maqu</a:t>
            </a:r>
            <a:r>
              <a:rPr lang="en-US" altLang="zh-CN" sz="3600" b="1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wetland </a:t>
            </a:r>
            <a:r>
              <a:rPr lang="en-US" altLang="zh-CN" sz="3600" b="1" u="sng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contributes</a:t>
            </a:r>
            <a:r>
              <a:rPr lang="en-US" altLang="zh-CN" sz="3600" u="sng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3600" b="1" u="sng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[</a:t>
            </a:r>
            <a:r>
              <a:rPr lang="en-US" altLang="zh-CN" sz="3600" b="1" u="sng" dirty="0" err="1">
                <a:solidFill>
                  <a:srgbClr val="FF0000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kənˈtrɪbjuːts</a:t>
            </a:r>
            <a:r>
              <a:rPr lang="en-US" altLang="zh-CN" sz="3600" b="1" u="sng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] </a:t>
            </a:r>
            <a:r>
              <a:rPr lang="zh-CN" altLang="zh-CN" sz="3600" b="1" u="sng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贡献了</a:t>
            </a:r>
            <a:r>
              <a:rPr lang="zh-CN" altLang="zh-CN" sz="3600" b="1" u="sng" dirty="0">
                <a:solidFill>
                  <a:srgbClr val="FF0000"/>
                </a:solidFill>
                <a:effectLst/>
                <a:highlight>
                  <a:srgbClr val="FFFF00"/>
                </a:highlight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zh-CN" sz="3600" b="1" u="sng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nearly half of the water </a:t>
            </a:r>
            <a:r>
              <a:rPr lang="en-US" altLang="zh-CN" sz="3600" b="1" u="sng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    </a:t>
            </a:r>
            <a:r>
              <a:rPr lang="en-US" altLang="zh-CN" sz="3600" b="1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the Yellow River. </a:t>
            </a:r>
            <a:r>
              <a:rPr lang="en-US" altLang="zh-CN" sz="3600" b="1" u="sng" dirty="0"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What  it              (true)  nurtures</a:t>
            </a:r>
            <a:r>
              <a:rPr lang="en-US" altLang="zh-CN" sz="3600" b="1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3600" b="1" u="sng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goes far beyond</a:t>
            </a:r>
            <a:r>
              <a:rPr lang="zh-CN" altLang="zh-CN" sz="3600" b="1" u="sng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远远超出了</a:t>
            </a:r>
            <a:r>
              <a:rPr lang="zh-CN" altLang="zh-CN" sz="36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zh-CN" sz="3600" b="1" u="sng" dirty="0">
                <a:effectLst/>
                <a:highlight>
                  <a:srgbClr val="FFFF00"/>
                </a:highlight>
                <a:ea typeface="Calibri" panose="020F0502020204030204" pitchFamily="34" charset="0"/>
                <a:cs typeface="Times New Roman" panose="02020603050405020304" pitchFamily="18" charset="0"/>
              </a:rPr>
              <a:t>             we can see here</a:t>
            </a:r>
            <a:r>
              <a:rPr lang="en-US" altLang="zh-CN" sz="36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altLang="zh-CN" sz="3600" b="1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7EC99B96-1B05-4E10-8B87-B01C0FC60A89}"/>
              </a:ext>
            </a:extLst>
          </p:cNvPr>
          <p:cNvSpPr txBox="1"/>
          <p:nvPr/>
        </p:nvSpPr>
        <p:spPr>
          <a:xfrm>
            <a:off x="6096156" y="561948"/>
            <a:ext cx="112776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to</a:t>
            </a:r>
            <a:endParaRPr lang="zh-CN" altLang="en-US" sz="3600" b="1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2E182EAE-9B07-4161-A16A-5ED771FF26A0}"/>
              </a:ext>
            </a:extLst>
          </p:cNvPr>
          <p:cNvSpPr txBox="1"/>
          <p:nvPr/>
        </p:nvSpPr>
        <p:spPr>
          <a:xfrm>
            <a:off x="2992994" y="1063810"/>
            <a:ext cx="11074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3333FF"/>
                </a:solidFill>
                <a:highlight>
                  <a:srgbClr val="FFFF00"/>
                </a:highlight>
                <a:latin typeface="-apple-system-font"/>
              </a:rPr>
              <a:t>truly</a:t>
            </a:r>
            <a:endParaRPr lang="zh-CN" altLang="en-US" sz="3600" b="1" dirty="0">
              <a:solidFill>
                <a:srgbClr val="3333FF"/>
              </a:solidFill>
              <a:highlight>
                <a:srgbClr val="FFFF00"/>
              </a:highlight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242B566A-9E94-4C85-A472-20F005481B12}"/>
              </a:ext>
            </a:extLst>
          </p:cNvPr>
          <p:cNvSpPr txBox="1"/>
          <p:nvPr/>
        </p:nvSpPr>
        <p:spPr>
          <a:xfrm>
            <a:off x="3824367" y="1782344"/>
            <a:ext cx="149526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what</a:t>
            </a:r>
            <a:endParaRPr lang="zh-CN" altLang="en-US" sz="3600" b="1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4137359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3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327</TotalTime>
  <Words>260</Words>
  <Application>Microsoft Office PowerPoint</Application>
  <PresentationFormat>全屏显示(4:3)</PresentationFormat>
  <Paragraphs>15</Paragraphs>
  <Slides>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10" baseType="lpstr">
      <vt:lpstr>-apple-system-font</vt:lpstr>
      <vt:lpstr>Arial</vt:lpstr>
      <vt:lpstr>Arial Black</vt:lpstr>
      <vt:lpstr>Calibri</vt:lpstr>
      <vt:lpstr>Calibri Light</vt:lpstr>
      <vt:lpstr>Office 主题​​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313136018@qq.com</dc:creator>
  <cp:lastModifiedBy>Lenovo</cp:lastModifiedBy>
  <cp:revision>36</cp:revision>
  <dcterms:created xsi:type="dcterms:W3CDTF">2020-09-15T07:29:56Z</dcterms:created>
  <dcterms:modified xsi:type="dcterms:W3CDTF">2021-03-08T02:01:58Z</dcterms:modified>
</cp:coreProperties>
</file>