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59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5089B3-4A83-4FE6-B5CA-C47CE01C8A7B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5D1B99-E5C4-49E2-BF0A-B84B7853FA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318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593CB70-B98B-49A0-8FF5-97BBCA0F7943}" type="slidenum">
              <a:rPr lang="en-US" altLang="zh-CN">
                <a:solidFill>
                  <a:srgbClr val="000000"/>
                </a:solidFill>
                <a:latin typeface="Arial" pitchFamily="34" charset="0"/>
              </a:rPr>
              <a:pPr/>
              <a:t>2</a:t>
            </a:fld>
            <a:endParaRPr lang="en-US" altLang="zh-CN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Rectangle 3"/>
          <p:cNvSpPr>
            <a:spLocks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36516-D69D-415C-AB94-9B75C6E23E6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39364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.baidu.com/i?ct=503316480&amp;z=0&amp;tn=baiduimagedetail&amp;word=%B2%A4%B2%CB&amp;in=1271&amp;cl=2&amp;cm=1&amp;sc=0&amp;lm=-1&amp;pn=12&amp;rn=1&amp;di=648538608&amp;ln=2000" TargetMode="External"/><Relationship Id="rId3" Type="http://schemas.openxmlformats.org/officeDocument/2006/relationships/image" Target="../media/image13.jpeg"/><Relationship Id="rId7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8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2558310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/>
              <a:t>植物</a:t>
            </a:r>
            <a:r>
              <a:rPr lang="zh-CN" altLang="en-US" sz="4000" b="1" dirty="0" smtClean="0"/>
              <a:t>体结构层次</a:t>
            </a:r>
            <a:endParaRPr lang="zh-CN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15474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3" descr="植物体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925" y="1219200"/>
            <a:ext cx="322262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AutoShape 4"/>
          <p:cNvSpPr>
            <a:spLocks/>
          </p:cNvSpPr>
          <p:nvPr/>
        </p:nvSpPr>
        <p:spPr bwMode="auto">
          <a:xfrm>
            <a:off x="762000" y="3368674"/>
            <a:ext cx="304800" cy="2651125"/>
          </a:xfrm>
          <a:prstGeom prst="leftBrace">
            <a:avLst>
              <a:gd name="adj1" fmla="val 79167"/>
              <a:gd name="adj2" fmla="val 50000"/>
            </a:avLst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zh-CN" sz="36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7171010" y="1059458"/>
            <a:ext cx="641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600" b="1" dirty="0">
                <a:solidFill>
                  <a:srgbClr val="0000CC"/>
                </a:solidFill>
                <a:latin typeface="Times New Roman" pitchFamily="18" charset="0"/>
              </a:rPr>
              <a:t>花</a:t>
            </a:r>
          </a:p>
        </p:txBody>
      </p:sp>
      <p:pic>
        <p:nvPicPr>
          <p:cNvPr id="11270" name="Picture 6" descr="果实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25" y="2057400"/>
            <a:ext cx="1562100" cy="2692400"/>
          </a:xfrm>
          <a:prstGeom prst="rect">
            <a:avLst/>
          </a:prstGeom>
          <a:noFill/>
          <a:ln w="76200" cmpd="tri">
            <a:solidFill>
              <a:srgbClr val="FFCC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143000" y="3048000"/>
            <a:ext cx="641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叶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143000" y="4054475"/>
            <a:ext cx="641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茎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1162050" y="5654675"/>
            <a:ext cx="641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根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6740525" y="2711450"/>
            <a:ext cx="1098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种子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6740525" y="3825875"/>
            <a:ext cx="1098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果实</a:t>
            </a:r>
          </a:p>
        </p:txBody>
      </p:sp>
      <p:sp>
        <p:nvSpPr>
          <p:cNvPr id="11276" name="AutoShape 12"/>
          <p:cNvSpPr>
            <a:spLocks/>
          </p:cNvSpPr>
          <p:nvPr/>
        </p:nvSpPr>
        <p:spPr bwMode="auto">
          <a:xfrm>
            <a:off x="7818958" y="1336675"/>
            <a:ext cx="425450" cy="2809876"/>
          </a:xfrm>
          <a:prstGeom prst="rightBrace">
            <a:avLst>
              <a:gd name="adj1" fmla="val 85417"/>
              <a:gd name="adj2" fmla="val 50000"/>
            </a:avLst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zh-CN" sz="36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136525" y="3641725"/>
            <a:ext cx="625475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营养器官</a:t>
            </a: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8194997" y="1336675"/>
            <a:ext cx="625475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生殖器官</a:t>
            </a:r>
          </a:p>
        </p:txBody>
      </p:sp>
      <p:sp>
        <p:nvSpPr>
          <p:cNvPr id="74766" name="Rectangle 15"/>
          <p:cNvSpPr>
            <a:spLocks noChangeArrowheads="1"/>
          </p:cNvSpPr>
          <p:nvPr/>
        </p:nvSpPr>
        <p:spPr bwMode="auto">
          <a:xfrm>
            <a:off x="1187450" y="188640"/>
            <a:ext cx="66071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可以把植物的六大器官分成两类</a:t>
            </a:r>
          </a:p>
        </p:txBody>
      </p:sp>
      <p:sp>
        <p:nvSpPr>
          <p:cNvPr id="11280" name="Line 16"/>
          <p:cNvSpPr>
            <a:spLocks noChangeShapeType="1"/>
          </p:cNvSpPr>
          <p:nvPr/>
        </p:nvSpPr>
        <p:spPr bwMode="auto">
          <a:xfrm flipV="1">
            <a:off x="3505200" y="1412775"/>
            <a:ext cx="3784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1" name="Line 17"/>
          <p:cNvSpPr>
            <a:spLocks noChangeShapeType="1"/>
          </p:cNvSpPr>
          <p:nvPr/>
        </p:nvSpPr>
        <p:spPr bwMode="auto">
          <a:xfrm flipH="1">
            <a:off x="1828800" y="6019800"/>
            <a:ext cx="1371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2" name="Line 18"/>
          <p:cNvSpPr>
            <a:spLocks noChangeShapeType="1"/>
          </p:cNvSpPr>
          <p:nvPr/>
        </p:nvSpPr>
        <p:spPr bwMode="auto">
          <a:xfrm flipH="1">
            <a:off x="1752600" y="4419600"/>
            <a:ext cx="1752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3" name="Line 19"/>
          <p:cNvSpPr>
            <a:spLocks noChangeShapeType="1"/>
          </p:cNvSpPr>
          <p:nvPr/>
        </p:nvSpPr>
        <p:spPr bwMode="auto">
          <a:xfrm flipH="1">
            <a:off x="1752600" y="3352800"/>
            <a:ext cx="1066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4" name="Line 20"/>
          <p:cNvSpPr>
            <a:spLocks noChangeShapeType="1"/>
          </p:cNvSpPr>
          <p:nvPr/>
        </p:nvSpPr>
        <p:spPr bwMode="auto">
          <a:xfrm>
            <a:off x="6553200" y="4191000"/>
            <a:ext cx="3810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5" name="Line 21"/>
          <p:cNvSpPr>
            <a:spLocks noChangeShapeType="1"/>
          </p:cNvSpPr>
          <p:nvPr/>
        </p:nvSpPr>
        <p:spPr bwMode="auto">
          <a:xfrm>
            <a:off x="5791200" y="3048000"/>
            <a:ext cx="1066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663932"/>
      </p:ext>
    </p:extLst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6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69" grpId="0"/>
      <p:bldP spid="11271" grpId="0"/>
      <p:bldP spid="11272" grpId="0"/>
      <p:bldP spid="11273" grpId="0"/>
      <p:bldP spid="11274" grpId="0"/>
      <p:bldP spid="11275" grpId="0"/>
      <p:bldP spid="11276" grpId="0" animBg="1"/>
      <p:bldP spid="11277" grpId="0" autoUpdateAnimBg="0"/>
      <p:bldP spid="11278" grpId="0" autoUpdateAnimBg="0"/>
      <p:bldP spid="11280" grpId="0" animBg="1"/>
      <p:bldP spid="11281" grpId="0" animBg="1"/>
      <p:bldP spid="11282" grpId="0" animBg="1"/>
      <p:bldP spid="11283" grpId="0" animBg="1"/>
      <p:bldP spid="11284" grpId="0" animBg="1"/>
      <p:bldP spid="1128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3"/>
          <p:cNvGrpSpPr>
            <a:grpSpLocks/>
          </p:cNvGrpSpPr>
          <p:nvPr/>
        </p:nvGrpSpPr>
        <p:grpSpPr bwMode="auto">
          <a:xfrm>
            <a:off x="2338388" y="4725144"/>
            <a:ext cx="2305050" cy="1982788"/>
            <a:chOff x="1383" y="3071"/>
            <a:chExt cx="1452" cy="1249"/>
          </a:xfrm>
        </p:grpSpPr>
        <p:pic>
          <p:nvPicPr>
            <p:cNvPr id="78873" name="Picture 34" descr="2005062420212874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3" y="3339"/>
              <a:ext cx="1452" cy="9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874" name="Text Box 45"/>
            <p:cNvSpPr txBox="1">
              <a:spLocks noChangeArrowheads="1"/>
            </p:cNvSpPr>
            <p:nvPr/>
          </p:nvSpPr>
          <p:spPr bwMode="auto">
            <a:xfrm>
              <a:off x="1833" y="3071"/>
              <a:ext cx="54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800" dirty="0"/>
                <a:t>西兰花</a:t>
              </a:r>
            </a:p>
          </p:txBody>
        </p:sp>
      </p:grpSp>
      <p:grpSp>
        <p:nvGrpSpPr>
          <p:cNvPr id="5" name="Group 51"/>
          <p:cNvGrpSpPr>
            <a:grpSpLocks/>
          </p:cNvGrpSpPr>
          <p:nvPr/>
        </p:nvGrpSpPr>
        <p:grpSpPr bwMode="auto">
          <a:xfrm>
            <a:off x="66675" y="131762"/>
            <a:ext cx="2128838" cy="3368676"/>
            <a:chOff x="0" y="0"/>
            <a:chExt cx="1341" cy="2122"/>
          </a:xfrm>
        </p:grpSpPr>
        <p:pic>
          <p:nvPicPr>
            <p:cNvPr id="78869" name="Picture 25" descr="pic12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41" cy="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870" name="Text Box 41"/>
            <p:cNvSpPr txBox="1">
              <a:spLocks noChangeArrowheads="1"/>
            </p:cNvSpPr>
            <p:nvPr/>
          </p:nvSpPr>
          <p:spPr bwMode="auto">
            <a:xfrm>
              <a:off x="393" y="1891"/>
              <a:ext cx="40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800" dirty="0"/>
                <a:t>番茄</a:t>
              </a:r>
            </a:p>
          </p:txBody>
        </p:sp>
      </p:grpSp>
      <p:grpSp>
        <p:nvGrpSpPr>
          <p:cNvPr id="6" name="Group 77"/>
          <p:cNvGrpSpPr>
            <a:grpSpLocks/>
          </p:cNvGrpSpPr>
          <p:nvPr/>
        </p:nvGrpSpPr>
        <p:grpSpPr bwMode="auto">
          <a:xfrm>
            <a:off x="2195736" y="171276"/>
            <a:ext cx="2232025" cy="2033588"/>
            <a:chOff x="1429" y="0"/>
            <a:chExt cx="1406" cy="1281"/>
          </a:xfrm>
        </p:grpSpPr>
        <p:pic>
          <p:nvPicPr>
            <p:cNvPr id="78867" name="Picture 33" descr="大米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015" t="12187" r="11015" b="15347"/>
            <a:stretch>
              <a:fillRect/>
            </a:stretch>
          </p:blipFill>
          <p:spPr bwMode="auto">
            <a:xfrm>
              <a:off x="1429" y="0"/>
              <a:ext cx="1406" cy="1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868" name="Text Box 43"/>
            <p:cNvSpPr txBox="1">
              <a:spLocks noChangeArrowheads="1"/>
            </p:cNvSpPr>
            <p:nvPr/>
          </p:nvSpPr>
          <p:spPr bwMode="auto">
            <a:xfrm>
              <a:off x="1931" y="1050"/>
              <a:ext cx="40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800"/>
                <a:t>大米</a:t>
              </a:r>
            </a:p>
          </p:txBody>
        </p:sp>
      </p:grpSp>
      <p:grpSp>
        <p:nvGrpSpPr>
          <p:cNvPr id="7" name="Group 56"/>
          <p:cNvGrpSpPr>
            <a:grpSpLocks/>
          </p:cNvGrpSpPr>
          <p:nvPr/>
        </p:nvGrpSpPr>
        <p:grpSpPr bwMode="auto">
          <a:xfrm>
            <a:off x="6835651" y="138112"/>
            <a:ext cx="2128837" cy="3290888"/>
            <a:chOff x="4419" y="0"/>
            <a:chExt cx="1341" cy="2073"/>
          </a:xfrm>
        </p:grpSpPr>
        <p:pic>
          <p:nvPicPr>
            <p:cNvPr id="78865" name="Picture 14" descr="pic15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9" y="0"/>
              <a:ext cx="1341" cy="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866" name="Text Box 47"/>
            <p:cNvSpPr txBox="1">
              <a:spLocks noChangeArrowheads="1"/>
            </p:cNvSpPr>
            <p:nvPr/>
          </p:nvSpPr>
          <p:spPr bwMode="auto">
            <a:xfrm>
              <a:off x="4827" y="1842"/>
              <a:ext cx="54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800" dirty="0"/>
                <a:t>卷心菜</a:t>
              </a:r>
            </a:p>
          </p:txBody>
        </p:sp>
      </p:grpSp>
      <p:grpSp>
        <p:nvGrpSpPr>
          <p:cNvPr id="8" name="Group 55"/>
          <p:cNvGrpSpPr>
            <a:grpSpLocks/>
          </p:cNvGrpSpPr>
          <p:nvPr/>
        </p:nvGrpSpPr>
        <p:grpSpPr bwMode="auto">
          <a:xfrm>
            <a:off x="6948487" y="3500439"/>
            <a:ext cx="2097088" cy="3241675"/>
            <a:chOff x="4394" y="2247"/>
            <a:chExt cx="1321" cy="2042"/>
          </a:xfrm>
        </p:grpSpPr>
        <p:pic>
          <p:nvPicPr>
            <p:cNvPr id="78863" name="Picture 22" descr="pic14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94" y="2429"/>
              <a:ext cx="132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864" name="Text Box 48"/>
            <p:cNvSpPr txBox="1">
              <a:spLocks noChangeArrowheads="1"/>
            </p:cNvSpPr>
            <p:nvPr/>
          </p:nvSpPr>
          <p:spPr bwMode="auto">
            <a:xfrm>
              <a:off x="4716" y="2247"/>
              <a:ext cx="40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800" dirty="0"/>
                <a:t>萝卜</a:t>
              </a:r>
            </a:p>
          </p:txBody>
        </p:sp>
      </p:grpSp>
      <p:sp>
        <p:nvSpPr>
          <p:cNvPr id="136241" name="AutoShape 49"/>
          <p:cNvSpPr>
            <a:spLocks noChangeArrowheads="1"/>
          </p:cNvSpPr>
          <p:nvPr/>
        </p:nvSpPr>
        <p:spPr bwMode="auto">
          <a:xfrm>
            <a:off x="2411413" y="2349500"/>
            <a:ext cx="4175125" cy="2089150"/>
          </a:xfrm>
          <a:prstGeom prst="cloudCallout">
            <a:avLst>
              <a:gd name="adj1" fmla="val -27528"/>
              <a:gd name="adj2" fmla="val 39667"/>
            </a:avLst>
          </a:prstGeom>
          <a:solidFill>
            <a:schemeClr val="bg2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eaLnBrk="1" hangingPunct="1"/>
            <a:r>
              <a:rPr lang="zh-CN" altLang="en-US" sz="2800" b="1">
                <a:solidFill>
                  <a:schemeClr val="tx1"/>
                </a:solidFill>
              </a:rPr>
              <a:t>请你辨认：</a:t>
            </a:r>
          </a:p>
          <a:p>
            <a:pPr eaLnBrk="1" hangingPunct="1"/>
            <a:r>
              <a:rPr lang="zh-CN" altLang="en-US" sz="2800" b="1">
                <a:solidFill>
                  <a:schemeClr val="tx1"/>
                </a:solidFill>
              </a:rPr>
              <a:t>图片中的植物都属于哪些器官？</a:t>
            </a:r>
          </a:p>
        </p:txBody>
      </p:sp>
      <p:pic>
        <p:nvPicPr>
          <p:cNvPr id="78858" name="Picture 61" descr="line0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85563" y="6784975"/>
            <a:ext cx="26282651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9" name="Picture 62" descr="line0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0025" y="-26988"/>
            <a:ext cx="2628265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78"/>
          <p:cNvGrpSpPr>
            <a:grpSpLocks/>
          </p:cNvGrpSpPr>
          <p:nvPr/>
        </p:nvGrpSpPr>
        <p:grpSpPr bwMode="auto">
          <a:xfrm>
            <a:off x="4645025" y="210964"/>
            <a:ext cx="2159000" cy="1993900"/>
            <a:chOff x="2926" y="46"/>
            <a:chExt cx="1360" cy="1256"/>
          </a:xfrm>
        </p:grpSpPr>
        <p:pic>
          <p:nvPicPr>
            <p:cNvPr id="78861" name="Picture 73" descr="pic17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24" r="31" b="11455"/>
            <a:stretch>
              <a:fillRect/>
            </a:stretch>
          </p:blipFill>
          <p:spPr bwMode="auto">
            <a:xfrm>
              <a:off x="2926" y="46"/>
              <a:ext cx="1360" cy="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862" name="Text Box 76"/>
            <p:cNvSpPr txBox="1">
              <a:spLocks noChangeArrowheads="1"/>
            </p:cNvSpPr>
            <p:nvPr/>
          </p:nvSpPr>
          <p:spPr bwMode="auto">
            <a:xfrm>
              <a:off x="3379" y="1071"/>
              <a:ext cx="40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800"/>
                <a:t>南瓜</a:t>
              </a: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" y="4194848"/>
            <a:ext cx="1954565" cy="244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Text Box 41"/>
          <p:cNvSpPr txBox="1">
            <a:spLocks noChangeArrowheads="1"/>
          </p:cNvSpPr>
          <p:nvPr/>
        </p:nvSpPr>
        <p:spPr bwMode="auto">
          <a:xfrm>
            <a:off x="690563" y="3802418"/>
            <a:ext cx="6463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800" dirty="0" smtClean="0"/>
              <a:t>莲藕</a:t>
            </a:r>
            <a:endParaRPr lang="zh-CN" altLang="en-US" sz="18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770" y="5078586"/>
            <a:ext cx="2343494" cy="155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Text Box 45"/>
          <p:cNvSpPr txBox="1">
            <a:spLocks noChangeArrowheads="1"/>
          </p:cNvSpPr>
          <p:nvPr/>
        </p:nvSpPr>
        <p:spPr bwMode="auto">
          <a:xfrm>
            <a:off x="5364163" y="4799865"/>
            <a:ext cx="6463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800" dirty="0" smtClean="0"/>
              <a:t>洋葱</a:t>
            </a:r>
            <a:endParaRPr lang="zh-CN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831113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36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267200" y="228600"/>
            <a:ext cx="1981200" cy="1662113"/>
            <a:chOff x="2688" y="144"/>
            <a:chExt cx="1248" cy="1047"/>
          </a:xfrm>
        </p:grpSpPr>
        <p:pic>
          <p:nvPicPr>
            <p:cNvPr id="91162" name="Picture 4" descr="u=1194547321,1093444057&amp;gp=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8" y="144"/>
              <a:ext cx="1248" cy="8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1163" name="Text Box 5"/>
            <p:cNvSpPr txBox="1">
              <a:spLocks noChangeArrowheads="1"/>
            </p:cNvSpPr>
            <p:nvPr/>
          </p:nvSpPr>
          <p:spPr bwMode="auto">
            <a:xfrm>
              <a:off x="2976" y="960"/>
              <a:ext cx="76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00"/>
                  </a:solidFill>
                  <a:ea typeface="微软雅黑" pitchFamily="34" charset="-122"/>
                </a:rPr>
                <a:t>表皮</a:t>
              </a:r>
            </a:p>
          </p:txBody>
        </p:sp>
      </p:grp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2627313" y="749300"/>
            <a:ext cx="18240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itchFamily="49" charset="-122"/>
              </a:rPr>
              <a:t>保护组织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6248400" y="404813"/>
            <a:ext cx="28956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ea typeface="微软雅黑" pitchFamily="34" charset="-122"/>
              </a:rPr>
              <a:t>细胞排列紧密，具有保护作用。</a:t>
            </a:r>
          </a:p>
        </p:txBody>
      </p:sp>
      <p:sp>
        <p:nvSpPr>
          <p:cNvPr id="38920" name="Line 8"/>
          <p:cNvSpPr>
            <a:spLocks noChangeShapeType="1"/>
          </p:cNvSpPr>
          <p:nvPr/>
        </p:nvSpPr>
        <p:spPr bwMode="auto">
          <a:xfrm flipV="1">
            <a:off x="1692275" y="1201738"/>
            <a:ext cx="99060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267200" y="1905000"/>
            <a:ext cx="2057400" cy="1509713"/>
            <a:chOff x="2688" y="1200"/>
            <a:chExt cx="1296" cy="951"/>
          </a:xfrm>
        </p:grpSpPr>
        <p:pic>
          <p:nvPicPr>
            <p:cNvPr id="91160" name="Picture 10" descr="ye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8" y="1200"/>
              <a:ext cx="1296" cy="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1161" name="Text Box 11"/>
            <p:cNvSpPr txBox="1">
              <a:spLocks noChangeArrowheads="1"/>
            </p:cNvSpPr>
            <p:nvPr/>
          </p:nvSpPr>
          <p:spPr bwMode="auto">
            <a:xfrm>
              <a:off x="2784" y="1920"/>
              <a:ext cx="9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00"/>
                  </a:solidFill>
                  <a:ea typeface="微软雅黑" pitchFamily="34" charset="-122"/>
                </a:rPr>
                <a:t>叶肉</a:t>
              </a:r>
            </a:p>
          </p:txBody>
        </p:sp>
      </p:grp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2700338" y="2349500"/>
            <a:ext cx="18208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itchFamily="49" charset="-122"/>
              </a:rPr>
              <a:t>营养组织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6386513" y="1989138"/>
            <a:ext cx="23622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ea typeface="微软雅黑" pitchFamily="34" charset="-122"/>
              </a:rPr>
              <a:t>细胞壁薄，具有贮存营养物质的作用。</a:t>
            </a:r>
          </a:p>
        </p:txBody>
      </p:sp>
      <p:sp>
        <p:nvSpPr>
          <p:cNvPr id="38926" name="Line 14"/>
          <p:cNvSpPr>
            <a:spLocks noChangeShapeType="1"/>
          </p:cNvSpPr>
          <p:nvPr/>
        </p:nvSpPr>
        <p:spPr bwMode="auto">
          <a:xfrm>
            <a:off x="1835150" y="2667000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4648200" y="3429000"/>
            <a:ext cx="1047750" cy="1871663"/>
            <a:chOff x="2928" y="2217"/>
            <a:chExt cx="660" cy="1179"/>
          </a:xfrm>
        </p:grpSpPr>
        <p:pic>
          <p:nvPicPr>
            <p:cNvPr id="91158" name="Picture 16" descr="QQ截图未命名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2217"/>
              <a:ext cx="660" cy="1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1159" name="Text Box 17"/>
            <p:cNvSpPr txBox="1">
              <a:spLocks noChangeArrowheads="1"/>
            </p:cNvSpPr>
            <p:nvPr/>
          </p:nvSpPr>
          <p:spPr bwMode="auto">
            <a:xfrm>
              <a:off x="3024" y="3165"/>
              <a:ext cx="52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00"/>
                  </a:solidFill>
                  <a:ea typeface="微软雅黑" pitchFamily="34" charset="-122"/>
                </a:rPr>
                <a:t>叶脉</a:t>
              </a:r>
            </a:p>
          </p:txBody>
        </p:sp>
      </p:grpSp>
      <p:sp>
        <p:nvSpPr>
          <p:cNvPr id="38930" name="Text Box 18"/>
          <p:cNvSpPr txBox="1">
            <a:spLocks noChangeArrowheads="1"/>
          </p:cNvSpPr>
          <p:nvPr/>
        </p:nvSpPr>
        <p:spPr bwMode="auto">
          <a:xfrm>
            <a:off x="6172200" y="3657600"/>
            <a:ext cx="23622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ea typeface="微软雅黑" pitchFamily="34" charset="-122"/>
              </a:rPr>
              <a:t>细胞呈管状，具有运输功能。</a:t>
            </a:r>
          </a:p>
        </p:txBody>
      </p:sp>
      <p:sp>
        <p:nvSpPr>
          <p:cNvPr id="38931" name="Text Box 19"/>
          <p:cNvSpPr txBox="1">
            <a:spLocks noChangeArrowheads="1"/>
          </p:cNvSpPr>
          <p:nvPr/>
        </p:nvSpPr>
        <p:spPr bwMode="auto">
          <a:xfrm>
            <a:off x="2916238" y="3846513"/>
            <a:ext cx="21002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itchFamily="49" charset="-122"/>
              </a:rPr>
              <a:t>输导组织</a:t>
            </a:r>
          </a:p>
        </p:txBody>
      </p:sp>
      <p:sp>
        <p:nvSpPr>
          <p:cNvPr id="38932" name="Line 20"/>
          <p:cNvSpPr>
            <a:spLocks noChangeShapeType="1"/>
          </p:cNvSpPr>
          <p:nvPr/>
        </p:nvSpPr>
        <p:spPr bwMode="auto">
          <a:xfrm>
            <a:off x="1908175" y="3276600"/>
            <a:ext cx="106680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4313238" y="5381625"/>
            <a:ext cx="1914525" cy="1533525"/>
            <a:chOff x="2887" y="3452"/>
            <a:chExt cx="912" cy="966"/>
          </a:xfrm>
        </p:grpSpPr>
        <p:pic>
          <p:nvPicPr>
            <p:cNvPr id="91156" name="Picture 22" descr="u=4243875968,2649439132&amp;gp=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9" y="3452"/>
              <a:ext cx="57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1157" name="Text Box 23"/>
            <p:cNvSpPr txBox="1">
              <a:spLocks noChangeArrowheads="1"/>
            </p:cNvSpPr>
            <p:nvPr/>
          </p:nvSpPr>
          <p:spPr bwMode="auto">
            <a:xfrm>
              <a:off x="2887" y="4127"/>
              <a:ext cx="91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00"/>
                  </a:solidFill>
                  <a:ea typeface="微软雅黑" pitchFamily="34" charset="-122"/>
                </a:rPr>
                <a:t>叶芽生长点</a:t>
              </a:r>
              <a:endParaRPr lang="en-US" altLang="zh-CN" sz="2400" b="1">
                <a:solidFill>
                  <a:srgbClr val="0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8936" name="Text Box 24"/>
          <p:cNvSpPr txBox="1">
            <a:spLocks noChangeArrowheads="1"/>
          </p:cNvSpPr>
          <p:nvPr/>
        </p:nvSpPr>
        <p:spPr bwMode="auto">
          <a:xfrm>
            <a:off x="2916238" y="5445125"/>
            <a:ext cx="172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itchFamily="49" charset="-122"/>
              </a:rPr>
              <a:t>分生组织</a:t>
            </a:r>
          </a:p>
        </p:txBody>
      </p:sp>
      <p:sp>
        <p:nvSpPr>
          <p:cNvPr id="38937" name="Text Box 25"/>
          <p:cNvSpPr txBox="1">
            <a:spLocks noChangeArrowheads="1"/>
          </p:cNvSpPr>
          <p:nvPr/>
        </p:nvSpPr>
        <p:spPr bwMode="auto">
          <a:xfrm>
            <a:off x="6248400" y="5410200"/>
            <a:ext cx="23622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ea typeface="微软雅黑" pitchFamily="34" charset="-122"/>
              </a:rPr>
              <a:t>细胞具有分裂能力。</a:t>
            </a:r>
          </a:p>
        </p:txBody>
      </p:sp>
      <p:sp>
        <p:nvSpPr>
          <p:cNvPr id="38938" name="Line 26"/>
          <p:cNvSpPr>
            <a:spLocks noChangeShapeType="1"/>
          </p:cNvSpPr>
          <p:nvPr/>
        </p:nvSpPr>
        <p:spPr bwMode="auto">
          <a:xfrm>
            <a:off x="1547813" y="3789363"/>
            <a:ext cx="1447800" cy="175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91154" name="Picture 5" descr="fangdaji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62"/>
          <a:stretch>
            <a:fillRect/>
          </a:stretch>
        </p:blipFill>
        <p:spPr bwMode="auto">
          <a:xfrm>
            <a:off x="8459788" y="6092825"/>
            <a:ext cx="433387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55" name="Picture 30" descr="1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132013"/>
            <a:ext cx="1757363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549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8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8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8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8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8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 animBg="1"/>
      <p:bldP spid="38924" grpId="0"/>
      <p:bldP spid="38925" grpId="0"/>
      <p:bldP spid="38926" grpId="0" animBg="1"/>
      <p:bldP spid="38930" grpId="0"/>
      <p:bldP spid="38931" grpId="0"/>
      <p:bldP spid="38932" grpId="0" animBg="1"/>
      <p:bldP spid="38936" grpId="0"/>
      <p:bldP spid="38937" grpId="0"/>
      <p:bldP spid="389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4634706" y="44450"/>
            <a:ext cx="2922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b="1" dirty="0">
                <a:solidFill>
                  <a:srgbClr val="6600FF"/>
                </a:solidFill>
                <a:latin typeface="黑体" pitchFamily="49" charset="-122"/>
                <a:ea typeface="黑体" pitchFamily="49" charset="-122"/>
              </a:rPr>
              <a:t>植物体的组成</a:t>
            </a:r>
          </a:p>
        </p:txBody>
      </p:sp>
      <p:sp>
        <p:nvSpPr>
          <p:cNvPr id="218115" name="Rectangle 3"/>
          <p:cNvSpPr>
            <a:spLocks noChangeArrowheads="1"/>
          </p:cNvSpPr>
          <p:nvPr/>
        </p:nvSpPr>
        <p:spPr bwMode="auto">
          <a:xfrm>
            <a:off x="3276600" y="1981200"/>
            <a:ext cx="5638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由许多形态相似，结构、功能相同的 细胞联合在一起形成的细胞群。</a:t>
            </a:r>
          </a:p>
        </p:txBody>
      </p:sp>
      <p:sp>
        <p:nvSpPr>
          <p:cNvPr id="218116" name="Text Box 4"/>
          <p:cNvSpPr txBox="1">
            <a:spLocks noChangeArrowheads="1"/>
          </p:cNvSpPr>
          <p:nvPr/>
        </p:nvSpPr>
        <p:spPr bwMode="auto">
          <a:xfrm>
            <a:off x="3352800" y="3505200"/>
            <a:ext cx="5638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800" b="1" dirty="0">
                <a:latin typeface="黑体" pitchFamily="49" charset="-122"/>
                <a:ea typeface="黑体" pitchFamily="49" charset="-122"/>
              </a:rPr>
              <a:t>由不同的组织按照一定的次序联合起来，形成具有一定功能的结构。</a:t>
            </a:r>
          </a:p>
        </p:txBody>
      </p:sp>
      <p:grpSp>
        <p:nvGrpSpPr>
          <p:cNvPr id="218117" name="Group 5"/>
          <p:cNvGrpSpPr>
            <a:grpSpLocks/>
          </p:cNvGrpSpPr>
          <p:nvPr/>
        </p:nvGrpSpPr>
        <p:grpSpPr bwMode="auto">
          <a:xfrm>
            <a:off x="358775" y="357188"/>
            <a:ext cx="2681288" cy="1166812"/>
            <a:chOff x="226" y="225"/>
            <a:chExt cx="1689" cy="735"/>
          </a:xfrm>
        </p:grpSpPr>
        <p:sp>
          <p:nvSpPr>
            <p:cNvPr id="95252" name="Text Box 6"/>
            <p:cNvSpPr txBox="1">
              <a:spLocks noChangeArrowheads="1"/>
            </p:cNvSpPr>
            <p:nvPr/>
          </p:nvSpPr>
          <p:spPr bwMode="auto">
            <a:xfrm>
              <a:off x="226" y="303"/>
              <a:ext cx="69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kumimoji="1" lang="zh-CN" altLang="en-US" sz="3600" b="1">
                  <a:solidFill>
                    <a:srgbClr val="6600FF"/>
                  </a:solidFill>
                  <a:latin typeface="黑体" pitchFamily="49" charset="-122"/>
                  <a:ea typeface="黑体" pitchFamily="49" charset="-122"/>
                </a:rPr>
                <a:t>细胞</a:t>
              </a:r>
            </a:p>
          </p:txBody>
        </p:sp>
        <p:graphicFrame>
          <p:nvGraphicFramePr>
            <p:cNvPr id="95253" name="Object 7"/>
            <p:cNvGraphicFramePr>
              <a:graphicFrameLocks noChangeAspect="1"/>
            </p:cNvGraphicFramePr>
            <p:nvPr/>
          </p:nvGraphicFramePr>
          <p:xfrm>
            <a:off x="1008" y="225"/>
            <a:ext cx="907" cy="7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4" name="BMP 图象" r:id="rId4" imgW="2123810" imgH="1628571" progId="Paint.Picture">
                    <p:embed/>
                  </p:oleObj>
                </mc:Choice>
                <mc:Fallback>
                  <p:oleObj name="BMP 图象" r:id="rId4" imgW="2123810" imgH="1628571" progId="Paint.Pictur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225"/>
                          <a:ext cx="907" cy="735"/>
                        </a:xfrm>
                        <a:prstGeom prst="rect">
                          <a:avLst/>
                        </a:prstGeom>
                        <a:noFill/>
                        <a:ln w="76200" cmpd="tri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18120" name="Group 8"/>
          <p:cNvGrpSpPr>
            <a:grpSpLocks/>
          </p:cNvGrpSpPr>
          <p:nvPr/>
        </p:nvGrpSpPr>
        <p:grpSpPr bwMode="auto">
          <a:xfrm>
            <a:off x="381000" y="1828800"/>
            <a:ext cx="2667000" cy="1295400"/>
            <a:chOff x="240" y="1152"/>
            <a:chExt cx="1680" cy="816"/>
          </a:xfrm>
        </p:grpSpPr>
        <p:sp>
          <p:nvSpPr>
            <p:cNvPr id="95250" name="Text Box 9"/>
            <p:cNvSpPr txBox="1">
              <a:spLocks noChangeArrowheads="1"/>
            </p:cNvSpPr>
            <p:nvPr/>
          </p:nvSpPr>
          <p:spPr bwMode="auto">
            <a:xfrm>
              <a:off x="240" y="1225"/>
              <a:ext cx="69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kumimoji="1" lang="zh-CN" altLang="en-US" sz="3600" b="1">
                  <a:solidFill>
                    <a:srgbClr val="6600FF"/>
                  </a:solidFill>
                  <a:latin typeface="黑体" pitchFamily="49" charset="-122"/>
                  <a:ea typeface="黑体" pitchFamily="49" charset="-122"/>
                </a:rPr>
                <a:t>组织</a:t>
              </a:r>
            </a:p>
          </p:txBody>
        </p:sp>
        <p:graphicFrame>
          <p:nvGraphicFramePr>
            <p:cNvPr id="95251" name="Object 10"/>
            <p:cNvGraphicFramePr>
              <a:graphicFrameLocks noChangeAspect="1"/>
            </p:cNvGraphicFramePr>
            <p:nvPr/>
          </p:nvGraphicFramePr>
          <p:xfrm>
            <a:off x="1024" y="1152"/>
            <a:ext cx="896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5" name="BMP 图象" r:id="rId6" imgW="2619048" imgH="1838095" progId="Paint.Picture">
                    <p:embed/>
                  </p:oleObj>
                </mc:Choice>
                <mc:Fallback>
                  <p:oleObj name="BMP 图象" r:id="rId6" imgW="2619048" imgH="1838095" progId="Paint.Pictur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24" y="1152"/>
                          <a:ext cx="896" cy="816"/>
                        </a:xfrm>
                        <a:prstGeom prst="rect">
                          <a:avLst/>
                        </a:prstGeom>
                        <a:noFill/>
                        <a:ln w="76200" cmpd="tri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18123" name="Group 11"/>
          <p:cNvGrpSpPr>
            <a:grpSpLocks/>
          </p:cNvGrpSpPr>
          <p:nvPr/>
        </p:nvGrpSpPr>
        <p:grpSpPr bwMode="auto">
          <a:xfrm>
            <a:off x="419100" y="3429000"/>
            <a:ext cx="2628900" cy="1133475"/>
            <a:chOff x="264" y="2160"/>
            <a:chExt cx="1656" cy="714"/>
          </a:xfrm>
        </p:grpSpPr>
        <p:sp>
          <p:nvSpPr>
            <p:cNvPr id="95248" name="Text Box 12"/>
            <p:cNvSpPr txBox="1">
              <a:spLocks noChangeArrowheads="1"/>
            </p:cNvSpPr>
            <p:nvPr/>
          </p:nvSpPr>
          <p:spPr bwMode="auto">
            <a:xfrm>
              <a:off x="264" y="2331"/>
              <a:ext cx="69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kumimoji="1" lang="zh-CN" altLang="en-US" sz="3600" b="1">
                  <a:solidFill>
                    <a:srgbClr val="6600FF"/>
                  </a:solidFill>
                  <a:latin typeface="黑体" pitchFamily="49" charset="-122"/>
                  <a:ea typeface="黑体" pitchFamily="49" charset="-122"/>
                </a:rPr>
                <a:t>器官</a:t>
              </a:r>
            </a:p>
          </p:txBody>
        </p:sp>
        <p:pic>
          <p:nvPicPr>
            <p:cNvPr id="95249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001"/>
            <a:stretch>
              <a:fillRect/>
            </a:stretch>
          </p:blipFill>
          <p:spPr bwMode="auto">
            <a:xfrm>
              <a:off x="1008" y="2160"/>
              <a:ext cx="912" cy="714"/>
            </a:xfrm>
            <a:prstGeom prst="rect">
              <a:avLst/>
            </a:prstGeom>
            <a:noFill/>
            <a:ln w="76200" cmpd="tri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18126" name="Group 14"/>
          <p:cNvGrpSpPr>
            <a:grpSpLocks/>
          </p:cNvGrpSpPr>
          <p:nvPr/>
        </p:nvGrpSpPr>
        <p:grpSpPr bwMode="auto">
          <a:xfrm>
            <a:off x="323850" y="4868863"/>
            <a:ext cx="2735263" cy="1728489"/>
            <a:chOff x="154" y="2976"/>
            <a:chExt cx="1764" cy="1344"/>
          </a:xfrm>
        </p:grpSpPr>
        <p:sp>
          <p:nvSpPr>
            <p:cNvPr id="95246" name="Text Box 15"/>
            <p:cNvSpPr txBox="1">
              <a:spLocks noChangeArrowheads="1"/>
            </p:cNvSpPr>
            <p:nvPr/>
          </p:nvSpPr>
          <p:spPr bwMode="auto">
            <a:xfrm>
              <a:off x="154" y="3292"/>
              <a:ext cx="1006" cy="4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kumimoji="1" lang="zh-CN" altLang="en-US" sz="3600" b="1">
                  <a:solidFill>
                    <a:srgbClr val="6600FF"/>
                  </a:solidFill>
                  <a:latin typeface="黑体" pitchFamily="49" charset="-122"/>
                  <a:ea typeface="黑体" pitchFamily="49" charset="-122"/>
                </a:rPr>
                <a:t>植物体</a:t>
              </a:r>
            </a:p>
          </p:txBody>
        </p:sp>
        <p:pic>
          <p:nvPicPr>
            <p:cNvPr id="95247" name="Picture 16" descr="植物体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8" y="2976"/>
              <a:ext cx="790" cy="1344"/>
            </a:xfrm>
            <a:prstGeom prst="rect">
              <a:avLst/>
            </a:prstGeom>
            <a:noFill/>
            <a:ln w="76200" cmpd="tri">
              <a:solidFill>
                <a:srgbClr val="FFCC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8129" name="Text Box 17"/>
          <p:cNvSpPr txBox="1">
            <a:spLocks noChangeArrowheads="1"/>
          </p:cNvSpPr>
          <p:nvPr/>
        </p:nvSpPr>
        <p:spPr bwMode="auto">
          <a:xfrm>
            <a:off x="3643386" y="814388"/>
            <a:ext cx="47450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植物体结构和功能的基本单位</a:t>
            </a:r>
          </a:p>
        </p:txBody>
      </p:sp>
      <p:sp>
        <p:nvSpPr>
          <p:cNvPr id="218130" name="Text Box 18"/>
          <p:cNvSpPr txBox="1">
            <a:spLocks noChangeArrowheads="1"/>
          </p:cNvSpPr>
          <p:nvPr/>
        </p:nvSpPr>
        <p:spPr bwMode="auto">
          <a:xfrm>
            <a:off x="3711773" y="5378450"/>
            <a:ext cx="48926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2800" b="1" dirty="0">
                <a:latin typeface="黑体" pitchFamily="49" charset="-122"/>
                <a:ea typeface="黑体" pitchFamily="49" charset="-122"/>
              </a:rPr>
              <a:t>根、茎、叶、花、果实、种子六大器官构成完整的植物体</a:t>
            </a:r>
          </a:p>
        </p:txBody>
      </p:sp>
      <p:sp>
        <p:nvSpPr>
          <p:cNvPr id="218131" name="Line 19"/>
          <p:cNvSpPr>
            <a:spLocks noChangeShapeType="1"/>
          </p:cNvSpPr>
          <p:nvPr/>
        </p:nvSpPr>
        <p:spPr bwMode="auto">
          <a:xfrm>
            <a:off x="900113" y="1125538"/>
            <a:ext cx="0" cy="7921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8132" name="Line 20"/>
          <p:cNvSpPr>
            <a:spLocks noChangeShapeType="1"/>
          </p:cNvSpPr>
          <p:nvPr/>
        </p:nvSpPr>
        <p:spPr bwMode="auto">
          <a:xfrm>
            <a:off x="900113" y="2636838"/>
            <a:ext cx="0" cy="10080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8133" name="Line 21"/>
          <p:cNvSpPr>
            <a:spLocks noChangeShapeType="1"/>
          </p:cNvSpPr>
          <p:nvPr/>
        </p:nvSpPr>
        <p:spPr bwMode="auto">
          <a:xfrm>
            <a:off x="900113" y="4365625"/>
            <a:ext cx="0" cy="863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626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8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8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218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3BCAF7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218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218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8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8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8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8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18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8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8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18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8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8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1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5" grpId="0"/>
      <p:bldP spid="218116" grpId="0"/>
      <p:bldP spid="218129" grpId="0"/>
      <p:bldP spid="218130" grpId="0"/>
      <p:bldP spid="218131" grpId="0" animBg="1"/>
      <p:bldP spid="218132" grpId="0" animBg="1"/>
      <p:bldP spid="2181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1331913" y="404813"/>
            <a:ext cx="5543550" cy="936625"/>
          </a:xfrm>
        </p:spPr>
        <p:txBody>
          <a:bodyPr/>
          <a:lstStyle/>
          <a:p>
            <a:r>
              <a:rPr lang="zh-CN" altLang="en-US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名词解释大</a:t>
            </a:r>
            <a:r>
              <a:rPr lang="en-US" altLang="zh-CN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PK</a:t>
            </a:r>
            <a:endParaRPr lang="zh-CN" altLang="en-US" b="1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2"/>
          </p:nvPr>
        </p:nvSpPr>
        <p:spPr>
          <a:xfrm>
            <a:off x="1252538" y="1484313"/>
            <a:ext cx="4040187" cy="4824412"/>
          </a:xfrm>
        </p:spPr>
        <p:txBody>
          <a:bodyPr/>
          <a:lstStyle/>
          <a:p>
            <a:r>
              <a:rPr lang="zh-CN" altLang="en-US" sz="3200" b="1" smtClean="0"/>
              <a:t>细胞核</a:t>
            </a:r>
            <a:endParaRPr lang="en-US" altLang="zh-CN" sz="3200" b="1" smtClean="0"/>
          </a:p>
          <a:p>
            <a:r>
              <a:rPr lang="zh-CN" altLang="en-US" sz="3200" b="1" smtClean="0"/>
              <a:t>叶绿体</a:t>
            </a:r>
            <a:endParaRPr lang="en-US" altLang="zh-CN" sz="3200" b="1" smtClean="0"/>
          </a:p>
          <a:p>
            <a:r>
              <a:rPr lang="zh-CN" altLang="en-US" sz="3200" b="1" smtClean="0"/>
              <a:t>装片</a:t>
            </a:r>
            <a:endParaRPr lang="en-US" altLang="zh-CN" sz="3200" b="1" smtClean="0"/>
          </a:p>
          <a:p>
            <a:r>
              <a:rPr lang="zh-CN" altLang="en-US" sz="3200" b="1" smtClean="0"/>
              <a:t>细准焦螺旋</a:t>
            </a:r>
            <a:endParaRPr lang="en-US" altLang="zh-CN" sz="3200" b="1" smtClean="0"/>
          </a:p>
          <a:p>
            <a:r>
              <a:rPr lang="zh-CN" altLang="en-US" sz="3200" b="1" smtClean="0"/>
              <a:t>细胞壁</a:t>
            </a:r>
            <a:endParaRPr lang="en-US" altLang="zh-CN" sz="3200" b="1" smtClean="0"/>
          </a:p>
          <a:p>
            <a:r>
              <a:rPr lang="zh-CN" altLang="en-US" sz="3200" b="1" smtClean="0"/>
              <a:t>生物圈</a:t>
            </a:r>
            <a:endParaRPr lang="en-US" altLang="zh-CN" sz="3200" b="1" smtClean="0"/>
          </a:p>
          <a:p>
            <a:r>
              <a:rPr lang="zh-CN" altLang="en-US" sz="3200" b="1" smtClean="0"/>
              <a:t>食物链</a:t>
            </a:r>
            <a:endParaRPr lang="en-US" altLang="zh-CN" sz="3200" b="1" smtClean="0"/>
          </a:p>
          <a:p>
            <a:r>
              <a:rPr lang="zh-CN" altLang="en-US" sz="3200" b="1" smtClean="0"/>
              <a:t>“地球之肾”</a:t>
            </a:r>
            <a:endParaRPr lang="en-US" altLang="zh-CN" sz="3200" b="1" smtClean="0"/>
          </a:p>
        </p:txBody>
      </p:sp>
      <p:sp>
        <p:nvSpPr>
          <p:cNvPr id="7" name="内容占位符 6"/>
          <p:cNvSpPr>
            <a:spLocks noGrp="1"/>
          </p:cNvSpPr>
          <p:nvPr>
            <p:ph sz="quarter" idx="4"/>
          </p:nvPr>
        </p:nvSpPr>
        <p:spPr>
          <a:xfrm>
            <a:off x="5067300" y="1484313"/>
            <a:ext cx="4041775" cy="4752975"/>
          </a:xfrm>
        </p:spPr>
        <p:txBody>
          <a:bodyPr/>
          <a:lstStyle/>
          <a:p>
            <a:r>
              <a:rPr lang="zh-CN" altLang="en-US" sz="3200" b="1" smtClean="0"/>
              <a:t>种间竞争</a:t>
            </a:r>
            <a:endParaRPr lang="en-US" altLang="zh-CN" sz="3200" b="1" smtClean="0"/>
          </a:p>
          <a:p>
            <a:r>
              <a:rPr lang="zh-CN" altLang="en-US" sz="3200" b="1" smtClean="0"/>
              <a:t>生产者</a:t>
            </a:r>
            <a:endParaRPr lang="en-US" altLang="zh-CN" sz="3200" b="1" smtClean="0"/>
          </a:p>
          <a:p>
            <a:r>
              <a:rPr lang="zh-CN" altLang="en-US" sz="3200" b="1" smtClean="0"/>
              <a:t>物镜</a:t>
            </a:r>
            <a:endParaRPr lang="en-US" altLang="zh-CN" sz="3200" b="1" smtClean="0"/>
          </a:p>
          <a:p>
            <a:r>
              <a:rPr lang="zh-CN" altLang="en-US" sz="3200" b="1" smtClean="0"/>
              <a:t>罗伯特</a:t>
            </a:r>
            <a:r>
              <a:rPr lang="en-US" altLang="zh-CN" sz="3200" b="1" smtClean="0"/>
              <a:t>·</a:t>
            </a:r>
            <a:r>
              <a:rPr lang="zh-CN" altLang="en-US" sz="3200" b="1" smtClean="0"/>
              <a:t>虎克</a:t>
            </a:r>
            <a:endParaRPr lang="en-US" altLang="zh-CN" sz="3200" b="1" smtClean="0"/>
          </a:p>
          <a:p>
            <a:r>
              <a:rPr lang="zh-CN" altLang="en-US" sz="3200" b="1" smtClean="0"/>
              <a:t>生态因素</a:t>
            </a:r>
            <a:endParaRPr lang="en-US" altLang="zh-CN" sz="3200" b="1" smtClean="0"/>
          </a:p>
          <a:p>
            <a:r>
              <a:rPr lang="zh-CN" altLang="en-US" sz="3200" b="1" smtClean="0"/>
              <a:t>消费者</a:t>
            </a:r>
            <a:endParaRPr lang="en-US" altLang="zh-CN" sz="3200" b="1" smtClean="0"/>
          </a:p>
          <a:p>
            <a:r>
              <a:rPr lang="zh-CN" altLang="en-US" sz="3200" b="1" smtClean="0"/>
              <a:t>调查法</a:t>
            </a:r>
            <a:endParaRPr lang="en-US" altLang="zh-CN" sz="3200" b="1" smtClean="0"/>
          </a:p>
          <a:p>
            <a:r>
              <a:rPr lang="zh-CN" altLang="en-US" sz="3200" b="1" smtClean="0"/>
              <a:t>生态系统</a:t>
            </a:r>
          </a:p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19696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1331913" y="404813"/>
            <a:ext cx="5543550" cy="936625"/>
          </a:xfrm>
        </p:spPr>
        <p:txBody>
          <a:bodyPr/>
          <a:lstStyle/>
          <a:p>
            <a:r>
              <a:rPr lang="zh-CN" altLang="en-US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名词解释大</a:t>
            </a:r>
            <a:r>
              <a:rPr lang="en-US" altLang="zh-CN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PK</a:t>
            </a:r>
            <a:endParaRPr lang="zh-CN" altLang="en-US" b="1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2"/>
          </p:nvPr>
        </p:nvSpPr>
        <p:spPr>
          <a:xfrm>
            <a:off x="1252538" y="1772345"/>
            <a:ext cx="4040187" cy="2448743"/>
          </a:xfrm>
        </p:spPr>
        <p:txBody>
          <a:bodyPr>
            <a:normAutofit/>
          </a:bodyPr>
          <a:lstStyle/>
          <a:p>
            <a:r>
              <a:rPr lang="zh-CN" altLang="en-US" sz="3200" b="1" dirty="0" smtClean="0"/>
              <a:t>多莉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细胞分裂</a:t>
            </a:r>
            <a:endParaRPr lang="en-US" altLang="zh-CN" sz="3200" b="1" dirty="0" smtClean="0"/>
          </a:p>
          <a:p>
            <a:r>
              <a:rPr lang="zh-CN" altLang="en-US" sz="3200" b="1" dirty="0"/>
              <a:t>输导组</a:t>
            </a:r>
            <a:r>
              <a:rPr lang="zh-CN" altLang="en-US" sz="3200" b="1" dirty="0" smtClean="0"/>
              <a:t>织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器官</a:t>
            </a:r>
            <a:endParaRPr lang="en-US" altLang="zh-CN" sz="3200" b="1" dirty="0" smtClean="0"/>
          </a:p>
        </p:txBody>
      </p:sp>
      <p:sp>
        <p:nvSpPr>
          <p:cNvPr id="7" name="内容占位符 6"/>
          <p:cNvSpPr>
            <a:spLocks noGrp="1"/>
          </p:cNvSpPr>
          <p:nvPr>
            <p:ph sz="quarter" idx="4"/>
          </p:nvPr>
        </p:nvSpPr>
        <p:spPr>
          <a:xfrm>
            <a:off x="4932040" y="1700337"/>
            <a:ext cx="4041775" cy="2664767"/>
          </a:xfrm>
        </p:spPr>
        <p:txBody>
          <a:bodyPr/>
          <a:lstStyle/>
          <a:p>
            <a:r>
              <a:rPr lang="zh-CN" altLang="en-US" sz="3200" b="1" dirty="0"/>
              <a:t>上皮组织</a:t>
            </a:r>
            <a:endParaRPr lang="en-US" altLang="zh-CN" sz="3200" b="1" dirty="0"/>
          </a:p>
          <a:p>
            <a:r>
              <a:rPr lang="zh-CN" altLang="en-US" sz="3200" b="1" dirty="0"/>
              <a:t>细胞分化</a:t>
            </a:r>
            <a:endParaRPr lang="en-US" altLang="zh-CN" sz="3200" b="1" dirty="0"/>
          </a:p>
          <a:p>
            <a:r>
              <a:rPr lang="zh-CN" altLang="en-US" sz="3200" b="1" dirty="0"/>
              <a:t>分生组织</a:t>
            </a:r>
            <a:endParaRPr lang="en-US" altLang="zh-CN" sz="3200" b="1" dirty="0"/>
          </a:p>
          <a:p>
            <a:r>
              <a:rPr lang="zh-CN" altLang="en-US" sz="3200" b="1" dirty="0" smtClean="0"/>
              <a:t>受精卵</a:t>
            </a:r>
            <a:endParaRPr lang="en-US" altLang="zh-CN" sz="3200" b="1" dirty="0"/>
          </a:p>
        </p:txBody>
      </p:sp>
    </p:spTree>
    <p:extLst>
      <p:ext uri="{BB962C8B-B14F-4D97-AF65-F5344CB8AC3E}">
        <p14:creationId xmlns:p14="http://schemas.microsoft.com/office/powerpoint/2010/main" val="94197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15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364</Words>
  <Application>Microsoft Office PowerPoint</Application>
  <PresentationFormat>全屏显示(4:3)</PresentationFormat>
  <Paragraphs>68</Paragraphs>
  <Slides>8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0" baseType="lpstr">
      <vt:lpstr>Office 主题</vt:lpstr>
      <vt:lpstr>BMP 图象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名词解释大PK</vt:lpstr>
      <vt:lpstr>名词解释大PK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zsc</cp:lastModifiedBy>
  <cp:revision>17</cp:revision>
  <dcterms:modified xsi:type="dcterms:W3CDTF">2016-11-11T04:52:27Z</dcterms:modified>
</cp:coreProperties>
</file>