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202020"/>
    <a:srgbClr val="323232"/>
    <a:srgbClr val="CC33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891016"/>
            <a:ext cx="9144000" cy="143752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949469" y="2620513"/>
            <a:ext cx="8293058" cy="742263"/>
            <a:chOff x="1949471" y="3535766"/>
            <a:chExt cx="8293058" cy="742263"/>
          </a:xfrm>
        </p:grpSpPr>
        <p:grpSp>
          <p:nvGrpSpPr>
            <p:cNvPr id="9" name="组合 8"/>
            <p:cNvGrpSpPr/>
            <p:nvPr/>
          </p:nvGrpSpPr>
          <p:grpSpPr>
            <a:xfrm>
              <a:off x="3474641" y="3535766"/>
              <a:ext cx="5242719" cy="742263"/>
              <a:chOff x="3474641" y="1597783"/>
              <a:chExt cx="5242719" cy="742263"/>
            </a:xfrm>
          </p:grpSpPr>
          <p:sp>
            <p:nvSpPr>
              <p:cNvPr id="12" name="任意多边形 11"/>
              <p:cNvSpPr/>
              <p:nvPr/>
            </p:nvSpPr>
            <p:spPr>
              <a:xfrm rot="10800000">
                <a:off x="7702369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3474641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4221704" y="1597783"/>
                <a:ext cx="3748592" cy="59527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da-DK" altLang="zh-CN" sz="2000" b="1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4221704" y="2193053"/>
                <a:ext cx="267928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10800000" flipH="1">
                <a:off x="7702369" y="2193053"/>
                <a:ext cx="267927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10" name="直接连接符 9"/>
            <p:cNvCxnSpPr/>
            <p:nvPr/>
          </p:nvCxnSpPr>
          <p:spPr>
            <a:xfrm>
              <a:off x="194947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891415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5281656" y="4387137"/>
            <a:ext cx="1628689" cy="1628689"/>
            <a:chOff x="3309582" y="4749421"/>
            <a:chExt cx="1276066" cy="1276066"/>
          </a:xfrm>
        </p:grpSpPr>
        <p:sp>
          <p:nvSpPr>
            <p:cNvPr id="19" name="椭圆 18"/>
            <p:cNvSpPr/>
            <p:nvPr/>
          </p:nvSpPr>
          <p:spPr>
            <a:xfrm>
              <a:off x="3360761" y="4800600"/>
              <a:ext cx="1173708" cy="11737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rPr>
                <a:t>WPS</a:t>
              </a:r>
              <a:endPara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309582" y="4749421"/>
              <a:ext cx="1276066" cy="1276066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65824"/>
            <a:ext cx="9144000" cy="575908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62200" y="4194546"/>
            <a:ext cx="7467601" cy="971059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362200" y="5192593"/>
            <a:ext cx="7467601" cy="62602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975834" y="1808577"/>
            <a:ext cx="2240331" cy="2240331"/>
            <a:chOff x="3309582" y="4749421"/>
            <a:chExt cx="1276066" cy="1276066"/>
          </a:xfrm>
        </p:grpSpPr>
        <p:sp>
          <p:nvSpPr>
            <p:cNvPr id="10" name="椭圆 9"/>
            <p:cNvSpPr/>
            <p:nvPr/>
          </p:nvSpPr>
          <p:spPr>
            <a:xfrm>
              <a:off x="3360761" y="4800600"/>
              <a:ext cx="1173708" cy="11737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309582" y="4749421"/>
              <a:ext cx="1276066" cy="1276066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949471" y="3560890"/>
            <a:ext cx="8293058" cy="742263"/>
            <a:chOff x="1949471" y="3535766"/>
            <a:chExt cx="8293058" cy="742263"/>
          </a:xfrm>
          <a:effectLst/>
        </p:grpSpPr>
        <p:grpSp>
          <p:nvGrpSpPr>
            <p:cNvPr id="13" name="组合 12"/>
            <p:cNvGrpSpPr/>
            <p:nvPr/>
          </p:nvGrpSpPr>
          <p:grpSpPr>
            <a:xfrm>
              <a:off x="3474641" y="3535766"/>
              <a:ext cx="5242719" cy="742263"/>
              <a:chOff x="3474641" y="1597783"/>
              <a:chExt cx="5242719" cy="742263"/>
            </a:xfrm>
          </p:grpSpPr>
          <p:sp>
            <p:nvSpPr>
              <p:cNvPr id="16" name="任意多边形 15"/>
              <p:cNvSpPr/>
              <p:nvPr/>
            </p:nvSpPr>
            <p:spPr>
              <a:xfrm rot="10800000">
                <a:off x="7702369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3474641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4221704" y="1597783"/>
                <a:ext cx="3748592" cy="595270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dirty="0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直角三角形 18"/>
              <p:cNvSpPr/>
              <p:nvPr/>
            </p:nvSpPr>
            <p:spPr>
              <a:xfrm rot="10800000">
                <a:off x="4221704" y="2193053"/>
                <a:ext cx="267928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solidFill>
                  <a:schemeClr val="tx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直角三角形 19"/>
              <p:cNvSpPr/>
              <p:nvPr/>
            </p:nvSpPr>
            <p:spPr>
              <a:xfrm rot="10800000" flipH="1">
                <a:off x="7702369" y="2193053"/>
                <a:ext cx="267927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solidFill>
                  <a:schemeClr val="tx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14" name="直接连接符 13"/>
            <p:cNvCxnSpPr/>
            <p:nvPr/>
          </p:nvCxnSpPr>
          <p:spPr>
            <a:xfrm>
              <a:off x="194947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891415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363851"/>
            <a:ext cx="5181600" cy="4813112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363851"/>
            <a:ext cx="5181600" cy="48131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60400" y="2678400"/>
            <a:ext cx="6872400" cy="1062000"/>
          </a:xfrm>
        </p:spPr>
        <p:txBody>
          <a:bodyPr>
            <a:normAutofit/>
          </a:bodyPr>
          <a:lstStyle>
            <a:lvl1pPr algn="ctr">
              <a:defRPr sz="8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949472" y="4103448"/>
            <a:ext cx="8293058" cy="742263"/>
            <a:chOff x="1949471" y="3535766"/>
            <a:chExt cx="8293058" cy="742263"/>
          </a:xfrm>
        </p:grpSpPr>
        <p:grpSp>
          <p:nvGrpSpPr>
            <p:cNvPr id="7" name="组合 6"/>
            <p:cNvGrpSpPr/>
            <p:nvPr/>
          </p:nvGrpSpPr>
          <p:grpSpPr>
            <a:xfrm>
              <a:off x="3474641" y="3535766"/>
              <a:ext cx="5242719" cy="742263"/>
              <a:chOff x="3474641" y="1597783"/>
              <a:chExt cx="5242719" cy="742263"/>
            </a:xfrm>
          </p:grpSpPr>
          <p:sp>
            <p:nvSpPr>
              <p:cNvPr id="10" name="任意多边形 9"/>
              <p:cNvSpPr/>
              <p:nvPr/>
            </p:nvSpPr>
            <p:spPr>
              <a:xfrm rot="10800000">
                <a:off x="7702369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3474641" y="1743421"/>
                <a:ext cx="1014991" cy="596625"/>
              </a:xfrm>
              <a:custGeom>
                <a:avLst/>
                <a:gdLst>
                  <a:gd name="connsiteX0" fmla="*/ 298991 w 1186100"/>
                  <a:gd name="connsiteY0" fmla="*/ 596624 h 596625"/>
                  <a:gd name="connsiteX1" fmla="*/ 298991 w 1186100"/>
                  <a:gd name="connsiteY1" fmla="*/ 1354 h 596625"/>
                  <a:gd name="connsiteX2" fmla="*/ 1186100 w 1186100"/>
                  <a:gd name="connsiteY2" fmla="*/ 1354 h 596625"/>
                  <a:gd name="connsiteX3" fmla="*/ 1186100 w 1186100"/>
                  <a:gd name="connsiteY3" fmla="*/ 596624 h 596625"/>
                  <a:gd name="connsiteX4" fmla="*/ 0 w 1186100"/>
                  <a:gd name="connsiteY4" fmla="*/ 596625 h 596625"/>
                  <a:gd name="connsiteX5" fmla="*/ 298313 w 1186100"/>
                  <a:gd name="connsiteY5" fmla="*/ 298312 h 596625"/>
                  <a:gd name="connsiteX6" fmla="*/ 1 w 1186100"/>
                  <a:gd name="connsiteY6" fmla="*/ 0 h 596625"/>
                  <a:gd name="connsiteX7" fmla="*/ 298990 w 1186100"/>
                  <a:gd name="connsiteY7" fmla="*/ 0 h 596625"/>
                  <a:gd name="connsiteX8" fmla="*/ 298990 w 1186100"/>
                  <a:gd name="connsiteY8" fmla="*/ 298990 h 596625"/>
                  <a:gd name="connsiteX9" fmla="*/ 298989 w 1186100"/>
                  <a:gd name="connsiteY9" fmla="*/ 298989 h 596625"/>
                  <a:gd name="connsiteX10" fmla="*/ 298989 w 1186100"/>
                  <a:gd name="connsiteY10" fmla="*/ 596625 h 596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86100" h="596625">
                    <a:moveTo>
                      <a:pt x="298991" y="596624"/>
                    </a:moveTo>
                    <a:lnTo>
                      <a:pt x="298991" y="1354"/>
                    </a:lnTo>
                    <a:lnTo>
                      <a:pt x="1186100" y="1354"/>
                    </a:lnTo>
                    <a:lnTo>
                      <a:pt x="1186100" y="596624"/>
                    </a:lnTo>
                    <a:close/>
                    <a:moveTo>
                      <a:pt x="0" y="596625"/>
                    </a:moveTo>
                    <a:lnTo>
                      <a:pt x="298313" y="298312"/>
                    </a:lnTo>
                    <a:lnTo>
                      <a:pt x="1" y="0"/>
                    </a:lnTo>
                    <a:lnTo>
                      <a:pt x="298990" y="0"/>
                    </a:lnTo>
                    <a:lnTo>
                      <a:pt x="298990" y="298990"/>
                    </a:lnTo>
                    <a:lnTo>
                      <a:pt x="298989" y="298989"/>
                    </a:lnTo>
                    <a:lnTo>
                      <a:pt x="298989" y="596625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4221704" y="1597783"/>
                <a:ext cx="3748592" cy="595270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sz="2800" dirty="0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10800000">
                <a:off x="4221704" y="2193053"/>
                <a:ext cx="267928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solidFill>
                  <a:schemeClr val="tx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0800000" flipH="1">
                <a:off x="7702369" y="2193053"/>
                <a:ext cx="267927" cy="145638"/>
              </a:xfrm>
              <a:prstGeom prst="rtTriangle">
                <a:avLst/>
              </a:prstGeom>
              <a:solidFill>
                <a:schemeClr val="tx1">
                  <a:lumMod val="40000"/>
                  <a:lumOff val="60000"/>
                </a:schemeClr>
              </a:solidFill>
              <a:ln>
                <a:solidFill>
                  <a:schemeClr val="tx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>
              <a:off x="194947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8914151" y="3985630"/>
              <a:ext cx="1328378" cy="0"/>
            </a:xfrm>
            <a:prstGeom prst="line">
              <a:avLst/>
            </a:prstGeom>
            <a:ln w="38100" cap="rnd">
              <a:solidFill>
                <a:schemeClr val="tx1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710056" y="365125"/>
            <a:ext cx="1643743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545286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29067"/>
            <a:ext cx="10515600" cy="557509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DAAA9"/>
            </a:gs>
            <a:gs pos="83000">
              <a:srgbClr val="86B9BA"/>
            </a:gs>
            <a:gs pos="0">
              <a:srgbClr val="87BBB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201478"/>
            <a:ext cx="10515600" cy="968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307805"/>
            <a:ext cx="10515600" cy="48691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E9392-9D29-4B37-92A0-3BFA85027E4D}" type="datetimeFigureOut">
              <a:rPr lang="zh-CN" altLang="en-US" smtClean="0"/>
              <a:t>2018/5/8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F00BC-B9A5-4E63-A704-A3230242075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/>
              <a:t>区模试卷讲评</a:t>
            </a: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zh-CN" b="1" dirty="0">
                <a:sym typeface="Arial" panose="020B0604020202020204" pitchFamily="34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78180" y="66675"/>
            <a:ext cx="10835005" cy="6725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1.D            2.D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3.A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</a:rPr>
              <a:t>（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炙手可热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： 手一挨近就感到热，比喻气焰盛，权势大，使人不敢接近；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一泻千里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：指江河水势奔流直下，比喻文笔奔放畅达；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精神矍铄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：指</a:t>
            </a:r>
            <a:r>
              <a:rPr lang="zh-CN" altLang="en-US" sz="2800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</a:rPr>
              <a:t>老人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有精神，老而强健，不失风采。）</a:t>
            </a:r>
          </a:p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4.B           5.B</a:t>
            </a:r>
          </a:p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6.(5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</a:pPr>
            <a:r>
              <a:rPr sz="2800" b="1"/>
              <a:t>(1)中央电视台推出的文化节目,传承文化,滋养精神,获得好评。(2分)</a:t>
            </a:r>
          </a:p>
          <a:p>
            <a:pPr indent="0">
              <a:lnSpc>
                <a:spcPct val="110000"/>
              </a:lnSpc>
            </a:pPr>
            <a:r>
              <a:rPr sz="2800" b="1">
                <a:solidFill>
                  <a:srgbClr val="FF0000"/>
                </a:solidFill>
              </a:rPr>
              <a:t>文化传承或滋养1分，获得好评 1分，主语不是中央电视台扣1分</a:t>
            </a:r>
          </a:p>
          <a:p>
            <a:pPr indent="0">
              <a:lnSpc>
                <a:spcPct val="110000"/>
              </a:lnSpc>
            </a:pPr>
            <a:r>
              <a:rPr sz="2800" b="1"/>
              <a:t>(2)（3分）</a:t>
            </a:r>
          </a:p>
          <a:p>
            <a:pPr indent="0">
              <a:lnSpc>
                <a:spcPct val="110000"/>
              </a:lnSpc>
            </a:pPr>
            <a:r>
              <a:rPr sz="2800" b="1"/>
              <a:t>①他战胜北大硕士夺冠;</a:t>
            </a:r>
          </a:p>
          <a:p>
            <a:pPr indent="0">
              <a:lnSpc>
                <a:spcPct val="110000"/>
              </a:lnSpc>
            </a:pPr>
            <a:r>
              <a:rPr sz="2800" b="1"/>
              <a:t>②从他身上感受到传统文化的魅力;</a:t>
            </a:r>
          </a:p>
          <a:p>
            <a:pPr indent="0">
              <a:lnSpc>
                <a:spcPct val="110000"/>
              </a:lnSpc>
            </a:pPr>
            <a:r>
              <a:rPr sz="2800" b="1"/>
              <a:t>③当今社会越来越多的人重视传统文化,国人的文化自信在逐步增强。(3分)</a:t>
            </a:r>
          </a:p>
          <a:p>
            <a:pPr indent="0">
              <a:lnSpc>
                <a:spcPct val="110000"/>
              </a:lnSpc>
            </a:pPr>
            <a:r>
              <a:rPr sz="2800" b="1">
                <a:solidFill>
                  <a:srgbClr val="FF0000"/>
                </a:solidFill>
              </a:rPr>
              <a:t>1点1分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35305" y="135890"/>
            <a:ext cx="10835005" cy="6043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sz="3200" b="1"/>
              <a:t>7.(1)BF(4分)</a:t>
            </a:r>
          </a:p>
          <a:p>
            <a:pPr indent="0">
              <a:lnSpc>
                <a:spcPct val="110000"/>
              </a:lnSpc>
            </a:pPr>
            <a:r>
              <a:rPr sz="3200" b="1"/>
              <a:t>(2)①窥谷忘</a:t>
            </a:r>
            <a:r>
              <a:rPr sz="3200" b="1">
                <a:solidFill>
                  <a:srgbClr val="FF0000"/>
                </a:solidFill>
              </a:rPr>
              <a:t>反</a:t>
            </a:r>
            <a:r>
              <a:rPr sz="3200" b="1"/>
              <a:t>:②绿树村边</a:t>
            </a:r>
            <a:r>
              <a:rPr sz="3200" b="1">
                <a:solidFill>
                  <a:srgbClr val="FF0000"/>
                </a:solidFill>
              </a:rPr>
              <a:t>合</a:t>
            </a:r>
            <a:r>
              <a:rPr sz="3200" b="1"/>
              <a:t>;</a:t>
            </a:r>
          </a:p>
          <a:p>
            <a:pPr indent="0">
              <a:lnSpc>
                <a:spcPct val="110000"/>
              </a:lnSpc>
            </a:pPr>
            <a:r>
              <a:rPr sz="3200" b="1"/>
              <a:t>③</a:t>
            </a:r>
            <a:r>
              <a:rPr sz="3200" b="1">
                <a:solidFill>
                  <a:srgbClr val="FF0000"/>
                </a:solidFill>
              </a:rPr>
              <a:t>赢</a:t>
            </a:r>
            <a:r>
              <a:rPr sz="3200" b="1"/>
              <a:t>得</a:t>
            </a:r>
            <a:r>
              <a:rPr sz="3200" b="1">
                <a:solidFill>
                  <a:srgbClr val="FF0000"/>
                </a:solidFill>
              </a:rPr>
              <a:t>生</a:t>
            </a:r>
            <a:r>
              <a:rPr sz="3200" b="1"/>
              <a:t>前</a:t>
            </a:r>
            <a:r>
              <a:rPr sz="3200" b="1">
                <a:solidFill>
                  <a:srgbClr val="FF0000"/>
                </a:solidFill>
              </a:rPr>
              <a:t>身</a:t>
            </a:r>
            <a:r>
              <a:rPr sz="3200" b="1"/>
              <a:t>后名;④江山代有</a:t>
            </a:r>
            <a:r>
              <a:rPr sz="3200" b="1">
                <a:solidFill>
                  <a:srgbClr val="FF0000"/>
                </a:solidFill>
              </a:rPr>
              <a:t>才</a:t>
            </a:r>
            <a:r>
              <a:rPr sz="3200" b="1"/>
              <a:t>人出;</a:t>
            </a:r>
          </a:p>
          <a:p>
            <a:pPr indent="0">
              <a:lnSpc>
                <a:spcPct val="110000"/>
              </a:lnSpc>
            </a:pPr>
            <a:r>
              <a:rPr sz="3200" b="1"/>
              <a:t>⑤此后汉所以倾颓也;⑥甲光向日金</a:t>
            </a:r>
            <a:r>
              <a:rPr sz="3200" b="1">
                <a:solidFill>
                  <a:srgbClr val="FF0000"/>
                </a:solidFill>
              </a:rPr>
              <a:t>鳞</a:t>
            </a:r>
            <a:r>
              <a:rPr sz="3200" b="1"/>
              <a:t>开。</a:t>
            </a:r>
          </a:p>
          <a:p>
            <a:pPr indent="0">
              <a:lnSpc>
                <a:spcPct val="110000"/>
              </a:lnSpc>
            </a:pPr>
            <a:r>
              <a:rPr sz="3200" b="1"/>
              <a:t>(每句1分,共4分。六题只选四题作答。)</a:t>
            </a:r>
          </a:p>
          <a:p>
            <a:pPr indent="0">
              <a:lnSpc>
                <a:spcPct val="110000"/>
              </a:lnSpc>
            </a:pPr>
            <a:r>
              <a:rPr sz="3200" b="1"/>
              <a:t>(3)①飞鸟相与还;②鸟向檐上飞;③恨别鸟惊心;④青鸟殷勤为探看</a:t>
            </a:r>
          </a:p>
          <a:p>
            <a:pPr indent="0">
              <a:lnSpc>
                <a:spcPct val="110000"/>
              </a:lnSpc>
            </a:pPr>
            <a:endParaRPr sz="3200" b="1"/>
          </a:p>
          <a:p>
            <a:pPr indent="0">
              <a:lnSpc>
                <a:spcPct val="110000"/>
              </a:lnSpc>
            </a:pPr>
            <a:r>
              <a:rPr sz="3200" b="1"/>
              <a:t>8.(5分)</a:t>
            </a:r>
          </a:p>
          <a:p>
            <a:pPr indent="0">
              <a:lnSpc>
                <a:spcPct val="110000"/>
              </a:lnSpc>
            </a:pPr>
            <a:r>
              <a:rPr sz="3200" b="1"/>
              <a:t>(1)勉励;(2)说出;(3)解除,这里指天气放晴;(4)通“倡”,首发;(5)护城河</a:t>
            </a: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13715" y="369570"/>
            <a:ext cx="11165205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9.B(3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800" b="1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/>
            <a:r>
              <a:rPr sz="2800" b="1" dirty="0"/>
              <a:t>10.</a:t>
            </a:r>
            <a:r>
              <a:rPr sz="2800" b="1" dirty="0">
                <a:latin typeface="楷体" panose="02010609060101010101" charset="-122"/>
                <a:ea typeface="楷体" panose="02010609060101010101" charset="-122"/>
              </a:rPr>
              <a:t>荆国（1分）有余于地而不足于民（句意1分），杀所不足而争所有余（句意1分），</a:t>
            </a:r>
            <a:r>
              <a:rPr sz="2800" b="1" dirty="0" err="1">
                <a:latin typeface="楷体" panose="02010609060101010101" charset="-122"/>
                <a:ea typeface="楷体" panose="02010609060101010101" charset="-122"/>
              </a:rPr>
              <a:t>不可谓智</a:t>
            </a:r>
            <a:r>
              <a:rPr sz="2800" b="1" dirty="0">
                <a:latin typeface="楷体" panose="02010609060101010101" charset="-122"/>
                <a:ea typeface="楷体" panose="02010609060101010101" charset="-122"/>
              </a:rPr>
              <a:t>。（4分）</a:t>
            </a:r>
          </a:p>
          <a:p>
            <a:pPr indent="0"/>
            <a:r>
              <a:rPr sz="2800" b="1" dirty="0" err="1"/>
              <a:t>楚国在土地方面有余却在人口方面不足，牺牲不足的人口而去争夺多余的土地，不能说是聪明</a:t>
            </a:r>
            <a:r>
              <a:rPr sz="2800" b="1" dirty="0"/>
              <a:t>。</a:t>
            </a:r>
            <a:r>
              <a:rPr sz="2800" b="1" dirty="0">
                <a:solidFill>
                  <a:srgbClr val="FF0000"/>
                </a:solidFill>
              </a:rPr>
              <a:t>（荆国、有余于地而不足于民、杀、而等要翻译出来，余翻译成“剩余”或者写成“</a:t>
            </a:r>
            <a:r>
              <a:rPr sz="2800" b="1" dirty="0" err="1">
                <a:solidFill>
                  <a:srgbClr val="FF0000"/>
                </a:solidFill>
              </a:rPr>
              <a:t>剩于</a:t>
            </a:r>
            <a:r>
              <a:rPr sz="2800" b="1" dirty="0">
                <a:solidFill>
                  <a:srgbClr val="FF0000"/>
                </a:solidFill>
              </a:rPr>
              <a:t>”“</a:t>
            </a:r>
            <a:r>
              <a:rPr sz="2800" b="1" dirty="0" err="1">
                <a:solidFill>
                  <a:srgbClr val="FF0000"/>
                </a:solidFill>
              </a:rPr>
              <a:t>多于”扣分</a:t>
            </a:r>
            <a:r>
              <a:rPr sz="2800" b="1" dirty="0">
                <a:solidFill>
                  <a:srgbClr val="FF0000"/>
                </a:solidFill>
              </a:rPr>
              <a:t>。）</a:t>
            </a:r>
          </a:p>
          <a:p>
            <a:pPr indent="0"/>
            <a:r>
              <a:rPr sz="2800" b="1" dirty="0"/>
              <a:t>11.C(3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</a:t>
            </a:r>
          </a:p>
          <a:p>
            <a:pPr indent="0"/>
            <a:r>
              <a:rPr lang="zh-CN" altLang="en-US" sz="2800" b="1" dirty="0"/>
              <a:t>12(1)单车:一辆车,这里形容这次出使时随从不多。班马:离群的马。(1分)</a:t>
            </a:r>
          </a:p>
          <a:p>
            <a:pPr indent="0"/>
            <a:r>
              <a:rPr lang="zh-CN" altLang="en-US" sz="2800" b="1" dirty="0"/>
              <a:t>(2)《使至塞上》描绘了黄河岸边一轮</a:t>
            </a:r>
            <a:r>
              <a:rPr lang="zh-CN" altLang="en-US" sz="2800" b="1" dirty="0">
                <a:solidFill>
                  <a:srgbClr val="FF0000"/>
                </a:solidFill>
              </a:rPr>
              <a:t>落日又大又圆</a:t>
            </a:r>
            <a:r>
              <a:rPr lang="zh-CN" altLang="en-US" sz="2800" b="1" dirty="0"/>
              <a:t>,诗人借大漠</a:t>
            </a:r>
            <a:r>
              <a:rPr lang="zh-CN" altLang="en-US" sz="2800" b="1" dirty="0">
                <a:solidFill>
                  <a:srgbClr val="FF0000"/>
                </a:solidFill>
              </a:rPr>
              <a:t>壮阔雄奇的景象</a:t>
            </a:r>
            <a:r>
              <a:rPr lang="zh-CN" altLang="en-US" sz="2800" b="1" dirty="0"/>
              <a:t>（1分）,表达一种</a:t>
            </a:r>
            <a:r>
              <a:rPr lang="zh-CN" altLang="en-US" sz="2800" b="1" dirty="0">
                <a:solidFill>
                  <a:srgbClr val="FF0000"/>
                </a:solidFill>
              </a:rPr>
              <a:t>慷慨豪壮</a:t>
            </a:r>
            <a:r>
              <a:rPr lang="zh-CN" altLang="en-US" sz="2800" b="1" dirty="0"/>
              <a:t>之情(或爱国之情)（1分）。</a:t>
            </a:r>
          </a:p>
          <a:p>
            <a:pPr indent="0"/>
            <a:r>
              <a:rPr lang="zh-CN" altLang="en-US" sz="2800" b="1" dirty="0"/>
              <a:t>《送友人》描绘了</a:t>
            </a:r>
            <a:r>
              <a:rPr lang="zh-CN" altLang="en-US" sz="2800" b="1" dirty="0">
                <a:solidFill>
                  <a:srgbClr val="FF0000"/>
                </a:solidFill>
              </a:rPr>
              <a:t>落日徐徐下山</a:t>
            </a:r>
            <a:r>
              <a:rPr lang="zh-CN" altLang="en-US" sz="2800" b="1" dirty="0"/>
              <a:t>,似乎有所留恋（1分）。诗人以落日徐徐表达</a:t>
            </a:r>
            <a:r>
              <a:rPr lang="zh-CN" altLang="en-US" sz="2800" b="1" dirty="0">
                <a:solidFill>
                  <a:srgbClr val="FF0000"/>
                </a:solidFill>
              </a:rPr>
              <a:t>对友人的依依不舍</a:t>
            </a:r>
            <a:r>
              <a:rPr lang="zh-CN" altLang="en-US" sz="2800" b="1" dirty="0"/>
              <a:t>之情。(1分)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5955" y="235585"/>
            <a:ext cx="11317605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B(3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B(3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A(3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</a:p>
          <a:p>
            <a:pPr indent="0"/>
            <a:r>
              <a:rPr lang="zh-CN" altLang="en-US" sz="2800" b="1"/>
              <a:t>第16题：</a:t>
            </a:r>
          </a:p>
          <a:p>
            <a:pPr indent="0"/>
            <a:r>
              <a:rPr lang="zh-CN" altLang="en-US" sz="2800" b="1"/>
              <a:t>“科学技术是一把双刃剑”的意思是科学技术能造福人类,在一定条件下也会给人类带来不良影响。例如文中提到的把“对抗性神经网络”应用于无人驾驶、机器翻译、信息检索等方面,能使我们的生活更便利,这是科技造福人类的一面。而不法分子可能利用“对抗性神经网络”制造出图片甚至视频来混淆视听,给监管、安全带来新挑战,这将给社会带来不良影响。</a:t>
            </a:r>
          </a:p>
          <a:p>
            <a:pPr indent="0"/>
            <a:r>
              <a:rPr lang="zh-CN" altLang="en-US" sz="2800" b="1">
                <a:solidFill>
                  <a:srgbClr val="FF0000"/>
                </a:solidFill>
              </a:rPr>
              <a:t>答题要点：</a:t>
            </a:r>
          </a:p>
          <a:p>
            <a:pPr indent="0"/>
            <a:r>
              <a:rPr lang="zh-CN" altLang="en-US" sz="2800" b="1">
                <a:solidFill>
                  <a:srgbClr val="FF0000"/>
                </a:solidFill>
              </a:rPr>
              <a:t>①理解：双刃剑意为“有利有弊”1分</a:t>
            </a:r>
          </a:p>
          <a:p>
            <a:pPr indent="0"/>
            <a:r>
              <a:rPr lang="zh-CN" altLang="en-US" sz="2800" b="1">
                <a:solidFill>
                  <a:srgbClr val="FF0000"/>
                </a:solidFill>
              </a:rPr>
              <a:t>②结合材料+利处（2分）</a:t>
            </a:r>
          </a:p>
          <a:p>
            <a:pPr indent="0"/>
            <a:r>
              <a:rPr lang="zh-CN" altLang="en-US" sz="2800" b="1">
                <a:solidFill>
                  <a:srgbClr val="FF0000"/>
                </a:solidFill>
              </a:rPr>
              <a:t>③结合材料+弊端（2分）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87655" y="123190"/>
            <a:ext cx="11721465" cy="6739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答案示例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未来人们都会有一个人工智能助理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它手里有主人的各种数据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知道主人的生活习惯、性格特点、身体状况等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能提出更准确、更理性的建议。它会安排好主人的日程表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会推荐合适的交通工具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让人类更高效地工作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更舒适地生活</a:t>
            </a:r>
            <a:endParaRPr lang="zh-CN" altLang="en-US" sz="2400" b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indent="0"/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①</a:t>
            </a:r>
            <a:r>
              <a:rPr lang="zh-CN" altLang="en-US" sz="24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具体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②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人工</a:t>
            </a:r>
            <a:r>
              <a:rPr lang="zh-CN" altLang="en-US" sz="24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智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能（体现“智能”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③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技术运用的功能或者原理（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④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日常生活影响（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⑤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举文中例子酌情扣分。</a:t>
            </a:r>
          </a:p>
          <a:p>
            <a:pPr indent="0"/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 </a:t>
            </a:r>
            <a:endParaRPr lang="zh-CN" altLang="en-US" sz="24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学生答案示例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indent="0"/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①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智能冰箱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，</a:t>
            </a:r>
            <a:r>
              <a:rPr lang="zh-CN" altLang="en-US" sz="24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具体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分）；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②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根据不同食品的最佳保存温度，经食物分类保存并调节温度，还能根据你要的菜谱帮你选出做菜所需的食材，当冰箱中的菜被吃完了，它会提醒你去买菜或者与超市联系，叫他们送菜上门并支付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（体现“智能”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+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技术运用的功能或者原理（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分）；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③</a:t>
            </a:r>
            <a:r>
              <a:rPr lang="zh-CN" altLang="en-US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人工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智</a:t>
            </a:r>
            <a:r>
              <a:rPr lang="zh-CN" altLang="en-US" sz="240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能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使我们的生活变得更加便捷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，（日常生活影响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endParaRPr lang="zh-CN" altLang="en-US" sz="24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  <a:p>
            <a:pPr indent="0"/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学生答案示例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indent="0"/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①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杭州建立了互联网法院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，</a:t>
            </a:r>
            <a:r>
              <a:rPr lang="zh-CN" altLang="en-US" sz="24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具体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分）；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②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与平时的法院不同，它从互联网手机信息与数据，通过比较、判断，能够做出准确、公平公正的判案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，（体现“智能”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+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技术运用的功能或者原理（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分）；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③</a:t>
            </a:r>
            <a:r>
              <a:rPr lang="zh-CN" alt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减少了人力，让人民群众从案件中感受到公平正义，更好地维护人民利益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，（日常生活影响</a:t>
            </a:r>
            <a:r>
              <a:rPr lang="en-US" altLang="zh-CN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endParaRPr lang="zh-CN" altLang="en-US" sz="2400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87655" y="123190"/>
            <a:ext cx="11721465" cy="3408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8.(4分)</a:t>
            </a:r>
          </a:p>
          <a:p>
            <a:pPr indent="0">
              <a:lnSpc>
                <a:spcPct val="11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“我”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看见熟人心里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怯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了(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不稳实</a:t>
            </a:r>
            <a:r>
              <a:rPr 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、紧张不安、害怕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);②课堂上七伯的儿子叫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“我”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“行娃哥”,③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“我”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感到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诧异</a:t>
            </a:r>
            <a:r>
              <a:rPr 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（忐忑）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,追问傻子;④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“我”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抽杨马桂板子。</a:t>
            </a:r>
          </a:p>
          <a:p>
            <a:pPr indent="0">
              <a:lnSpc>
                <a:spcPct val="110000"/>
              </a:lnSpc>
            </a:pP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说明：每空一分，都需出现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，否则不得分。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情节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部分需是概括的事件，不能是动作或者情绪；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人物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部分需是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的心情。</a:t>
            </a:r>
          </a:p>
          <a:p>
            <a:pPr indent="0">
              <a:lnSpc>
                <a:spcPct val="110000"/>
              </a:lnSpc>
            </a:pPr>
            <a:endParaRPr lang="zh-CN" altLang="en-US" sz="2800" b="1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" y="5137150"/>
            <a:ext cx="11864340" cy="1594485"/>
          </a:xfrm>
          <a:prstGeom prst="rect">
            <a:avLst/>
          </a:prstGeom>
        </p:spPr>
      </p:pic>
      <p:sp>
        <p:nvSpPr>
          <p:cNvPr id="4" name="减号 3"/>
          <p:cNvSpPr/>
          <p:nvPr/>
        </p:nvSpPr>
        <p:spPr>
          <a:xfrm>
            <a:off x="6263640" y="6463665"/>
            <a:ext cx="1436370" cy="464820"/>
          </a:xfrm>
          <a:prstGeom prst="mathMinus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209405" y="6149975"/>
            <a:ext cx="398145" cy="58166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rcRect l="9181" t="18" r="18902" b="79735"/>
          <a:stretch>
            <a:fillRect/>
          </a:stretch>
        </p:blipFill>
        <p:spPr>
          <a:xfrm>
            <a:off x="617855" y="3030220"/>
            <a:ext cx="11061065" cy="1948180"/>
          </a:xfrm>
          <a:prstGeom prst="rect">
            <a:avLst/>
          </a:prstGeom>
        </p:spPr>
      </p:pic>
      <p:sp>
        <p:nvSpPr>
          <p:cNvPr id="8" name="减号 7"/>
          <p:cNvSpPr/>
          <p:nvPr/>
        </p:nvSpPr>
        <p:spPr>
          <a:xfrm>
            <a:off x="9438640" y="6463665"/>
            <a:ext cx="2570480" cy="464820"/>
          </a:xfrm>
          <a:prstGeom prst="mathMinus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5769" t="1531"/>
          <a:stretch>
            <a:fillRect/>
          </a:stretch>
        </p:blipFill>
        <p:spPr>
          <a:xfrm>
            <a:off x="148590" y="4133215"/>
            <a:ext cx="12052300" cy="20167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87655" y="123190"/>
            <a:ext cx="11721465" cy="3408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.(4分)</a:t>
            </a:r>
          </a:p>
          <a:p>
            <a:pPr indent="0">
              <a:lnSpc>
                <a:spcPct val="110000"/>
              </a:lnSpc>
            </a:pP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(1)(2分)此句中的“偏”是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故意</a:t>
            </a:r>
            <a:r>
              <a:rPr 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（有意）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的意思。表现了“我”了解旧时同窗捣蛋的故技,所以面对他们的玩笑</a:t>
            </a:r>
            <a:r>
              <a:rPr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虽内心胆怯但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故作</a:t>
            </a:r>
            <a:r>
              <a:rPr lang="zh-CN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（强做、假装）</a:t>
            </a:r>
            <a:r>
              <a:rPr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镇定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indent="0">
              <a:lnSpc>
                <a:spcPct val="110000"/>
              </a:lnSpc>
            </a:pP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说明：解释“偏”的含义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分，表达效果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分。</a:t>
            </a: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答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刻意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特意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不给分。</a:t>
            </a:r>
          </a:p>
          <a:p>
            <a:pPr indent="0">
              <a:lnSpc>
                <a:spcPct val="110000"/>
              </a:lnSpc>
            </a:pPr>
            <a:endParaRPr lang="zh-CN" altLang="en-US" sz="2800" b="1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b="54356"/>
          <a:stretch>
            <a:fillRect/>
          </a:stretch>
        </p:blipFill>
        <p:spPr>
          <a:xfrm>
            <a:off x="-22225" y="3121660"/>
            <a:ext cx="12341860" cy="1527175"/>
          </a:xfrm>
          <a:prstGeom prst="rect">
            <a:avLst/>
          </a:prstGeom>
        </p:spPr>
      </p:pic>
      <p:sp>
        <p:nvSpPr>
          <p:cNvPr id="4" name="减号 3"/>
          <p:cNvSpPr/>
          <p:nvPr/>
        </p:nvSpPr>
        <p:spPr>
          <a:xfrm>
            <a:off x="657225" y="3837940"/>
            <a:ext cx="4130675" cy="464820"/>
          </a:xfrm>
          <a:prstGeom prst="mathMinus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654300" y="3351530"/>
            <a:ext cx="398145" cy="58166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03015" y="3351530"/>
            <a:ext cx="398145" cy="58166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0840" y="285115"/>
            <a:ext cx="11450320" cy="2934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>
              <a:lnSpc>
                <a:spcPct val="110000"/>
              </a:lnSpc>
            </a:pPr>
            <a:r>
              <a:rPr 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(2)(4分)运用了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神态描写、动作描写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“无可奈何”“漫不经心”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神态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描写,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“不看”“瞅着”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是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动作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描写,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表现了杨马娃对挨打的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无奈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,同时也有对“我”的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示威蔑视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刻画出杨马娃的</a:t>
            </a:r>
            <a:r>
              <a:rPr sz="2800" b="1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顽皮、倔强、狡猾、爱面子</a:t>
            </a:r>
            <a:r>
              <a:rPr 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10000"/>
              </a:lnSpc>
            </a:pP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说明：</a:t>
            </a:r>
            <a:r>
              <a:rPr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神态描写</a:t>
            </a: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加对应的分析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分，</a:t>
            </a:r>
            <a:r>
              <a:rPr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动作描写</a:t>
            </a: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加对应的分析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</a:t>
            </a:r>
            <a:r>
              <a:rPr 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，表达效果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分，人物性格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r="5607"/>
          <a:stretch>
            <a:fillRect/>
          </a:stretch>
        </p:blipFill>
        <p:spPr>
          <a:xfrm>
            <a:off x="248285" y="3219450"/>
            <a:ext cx="11711305" cy="24320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48335" y="227330"/>
            <a:ext cx="10894695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20.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(2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这里的“笑”是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七伯的儿子叫“我”“行娃哥”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，众学童笑他的天真无知，不懂规矩。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“笑声”是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场面描写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，有笑看“我”如何处理的意思，反映出孩子们的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顽皮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，渲染了教室的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轻松、愉快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的气氛，反衬出“我”内心的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紧张、窘迫不安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为下文我打人做铺垫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（或引出下文我打人的情节、推动我打人这一情节的发展）。</a:t>
            </a:r>
            <a:endParaRPr lang="zh-CN" altLang="en-US" sz="28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endParaRPr lang="zh-CN" altLang="en-US" sz="28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8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(2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分）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这里的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“笑”是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傻子在马娃的挑唆下叫“蓝袍先生”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,众学童取笑“我”这个雅号。“笑声”是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场面描写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，有笑看“我”如何处理的意思，反映出孩子们的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顽皮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，渲染了教室的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轻松、愉快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的气氛，反衬出“我”内心的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紧张、窘迫不安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为下文我打人做铺垫</a:t>
            </a: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（或引出下文我打人的情节、推动我打人这一情节的发展）</a:t>
            </a:r>
            <a:r>
              <a:rPr lang="zh-CN" altLang="en-US" sz="2800" b="0">
                <a:latin typeface="Times New Roman" panose="02020603050405020304" charset="0"/>
                <a:cs typeface="Times New Roman" panose="02020603050405020304" charset="0"/>
              </a:rPr>
              <a:t>。</a:t>
            </a:r>
          </a:p>
          <a:p>
            <a:pPr indent="0"/>
            <a:endParaRPr lang="zh-CN" altLang="en-US" sz="2800"/>
          </a:p>
          <a:p>
            <a:pPr indent="0"/>
            <a:r>
              <a:rPr lang="zh-CN" altLang="en-US" sz="2800">
                <a:solidFill>
                  <a:srgbClr val="7030A0"/>
                </a:solidFill>
              </a:rPr>
              <a:t>说明：每点</a:t>
            </a:r>
            <a:r>
              <a:rPr lang="en-US" altLang="zh-CN" sz="2800">
                <a:solidFill>
                  <a:srgbClr val="7030A0"/>
                </a:solidFill>
              </a:rPr>
              <a:t>1</a:t>
            </a:r>
            <a:r>
              <a:rPr lang="zh-CN" altLang="en-US" sz="2800">
                <a:solidFill>
                  <a:srgbClr val="7030A0"/>
                </a:solidFill>
              </a:rPr>
              <a:t>分，任答出两点得</a:t>
            </a:r>
            <a:r>
              <a:rPr lang="en-US" altLang="zh-CN" sz="2800">
                <a:solidFill>
                  <a:srgbClr val="7030A0"/>
                </a:solidFill>
              </a:rPr>
              <a:t>2</a:t>
            </a:r>
            <a:r>
              <a:rPr lang="zh-CN" altLang="en-US" sz="2800">
                <a:solidFill>
                  <a:srgbClr val="7030A0"/>
                </a:solidFill>
              </a:rPr>
              <a:t>分，两小题总分</a:t>
            </a:r>
            <a:r>
              <a:rPr lang="en-US" altLang="zh-CN" sz="2800">
                <a:solidFill>
                  <a:srgbClr val="7030A0"/>
                </a:solidFill>
              </a:rPr>
              <a:t>4</a:t>
            </a:r>
            <a:r>
              <a:rPr lang="zh-CN" altLang="en-US" sz="2800">
                <a:solidFill>
                  <a:srgbClr val="7030A0"/>
                </a:solidFill>
              </a:rPr>
              <a:t>分。只答术语做铺垫、引出下文、推动情节发展，不结合文本具体说明的，不给分。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83210" y="407670"/>
            <a:ext cx="11586845" cy="65544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21.(4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因为“我”原本是他的同伴、同学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却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穿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上父亲的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蓝袍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当了先生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去坐馆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(1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;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想和“我”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耍玩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捉弄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“我”、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戏弄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开玩笑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恶作剧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</a:rPr>
              <a:t>）（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1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</a:rPr>
              <a:t>分），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试探“我”如何应对。</a:t>
            </a:r>
          </a:p>
          <a:p>
            <a:pPr indent="0"/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说明：答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嘲笑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取笑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调笑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玩我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不给分。关键字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耍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写错不给分。</a:t>
            </a:r>
          </a:p>
          <a:p>
            <a:pPr indent="0"/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22.(4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)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这种说不清的滋味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既有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对被打的昔日同伴的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愧疚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也有对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被父亲推着当上先生的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无奈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紧张不安、胆怯、无措、尴尬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还有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对已消逝的童年时光和同伴友情的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怀念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。可见“我”既有少年的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纯真善良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心软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）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、重情重义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（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重视友情、念旧情</a:t>
            </a:r>
            <a:r>
              <a:rPr lang="zh-CN" alt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又有超出同龄人的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稳重与成熟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</a:p>
          <a:p>
            <a:pPr indent="0"/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说明：心里的滋味应该是一种情绪，要有明确的表示情绪的词，笼统写矛盾、复杂不给分。关键字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疚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写错，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尴尬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写成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尬尴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不给分。注意表述要准确，有同学写我是一个慈祥、念旧</a:t>
            </a:r>
            <a:r>
              <a:rPr lang="en-US" altLang="zh-CN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lang="zh-CN" altLang="en-US" sz="28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的人，不得分。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2800" b="1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9236" t="4723" r="11835" b="49755"/>
          <a:stretch>
            <a:fillRect/>
          </a:stretch>
        </p:blipFill>
        <p:spPr>
          <a:xfrm>
            <a:off x="67945" y="1363345"/>
            <a:ext cx="12056745" cy="5215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719320" y="5715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书写！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23DFC56-7522-41E6-9139-A05F36AC3CB1}"/>
              </a:ext>
            </a:extLst>
          </p:cNvPr>
          <p:cNvSpPr/>
          <p:nvPr/>
        </p:nvSpPr>
        <p:spPr>
          <a:xfrm>
            <a:off x="502763" y="209649"/>
            <a:ext cx="97536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作文：</a:t>
            </a:r>
            <a:endParaRPr lang="en-US" altLang="zh-CN" sz="2800" dirty="0"/>
          </a:p>
          <a:p>
            <a:r>
              <a:rPr lang="en-US" altLang="zh-CN" sz="2800" dirty="0"/>
              <a:t>1.</a:t>
            </a:r>
            <a:r>
              <a:rPr lang="zh-CN" altLang="en-US" sz="2800" dirty="0"/>
              <a:t>从审题上来说，很多学生没有在文中体现“遇到”这一过程，只写了意外。同时，也有学生不能区分素材是否为“意外”，如“妹妹是我的意外”？没有任何交代，如何能理解为意外？</a:t>
            </a:r>
            <a:r>
              <a:rPr lang="en-US" altLang="zh-CN" sz="2800" dirty="0"/>
              <a:t>2.</a:t>
            </a:r>
            <a:r>
              <a:rPr lang="zh-CN" altLang="en-US" sz="2800" dirty="0"/>
              <a:t>有不少的学生开头简单交代遇到了意外，后文则详写意外之后的事。如班级篮球比赛，有同学受伤，是遇到意外。队长让我上场，后面全写我如何在场上打球，则属于偏题。</a:t>
            </a:r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zh-CN" altLang="en-US" sz="2800" dirty="0"/>
              <a:t>此次作文，可能题目略难，大部分学生没有升华，就事论事，部分结尾有升华的也比较肤浅。</a:t>
            </a:r>
            <a:endParaRPr lang="en-US" altLang="zh-CN" sz="2800" dirty="0"/>
          </a:p>
          <a:p>
            <a:r>
              <a:rPr lang="en-US" altLang="zh-CN" sz="2800" dirty="0"/>
              <a:t>4.</a:t>
            </a:r>
            <a:r>
              <a:rPr lang="zh-CN" altLang="en-US" sz="2800" dirty="0"/>
              <a:t>素材上，远没有前几次作文那样大量具有个性化的素材出现，还有很多下雨没带伞，考试出问题，坐车没有钱这类老套素材。</a:t>
            </a:r>
            <a:endParaRPr lang="en-US" altLang="zh-CN" sz="2800"/>
          </a:p>
          <a:p>
            <a:r>
              <a:rPr lang="en-US" altLang="zh-CN" sz="2800"/>
              <a:t>5</a:t>
            </a:r>
            <a:r>
              <a:rPr lang="en-US" altLang="zh-CN" sz="2800" dirty="0"/>
              <a:t>.</a:t>
            </a:r>
            <a:r>
              <a:rPr lang="zh-CN" altLang="en-US" sz="2800" dirty="0"/>
              <a:t>连书写都感觉降了个等次。</a:t>
            </a:r>
          </a:p>
        </p:txBody>
      </p:sp>
    </p:spTree>
    <p:extLst>
      <p:ext uri="{BB962C8B-B14F-4D97-AF65-F5344CB8AC3E}">
        <p14:creationId xmlns:p14="http://schemas.microsoft.com/office/powerpoint/2010/main" val="22072614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6"/>
  <p:tag name="KSO_WM_TAG_VERSION" val="1.0"/>
  <p:tag name="KSO_WM_SLIDE_ID" val="custom160486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EMPLATE_THUMBS_INDEX" val="1、9、12、18、24、25、27、28、2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86"/>
  <p:tag name="KSO_WM_UNIT_TYPE" val="a"/>
  <p:tag name="KSO_WM_UNIT_INDEX" val="1"/>
  <p:tag name="KSO_WM_UNIT_ID" val="custom160486_1*a*1"/>
  <p:tag name="KSO_WM_UNIT_CLEAR" val="1"/>
  <p:tag name="KSO_WM_UNIT_LAYERLEVEL" val="1"/>
  <p:tag name="KSO_WM_UNIT_VALUE" val="2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86"/>
  <p:tag name="KSO_WM_UNIT_TYPE" val="b"/>
  <p:tag name="KSO_WM_UNIT_INDEX" val="1"/>
  <p:tag name="KSO_WM_UNIT_ID" val="custom160486_1*b*1"/>
  <p:tag name="KSO_WM_UNIT_CLEAR" val="1"/>
  <p:tag name="KSO_WM_UNIT_LAYERLEVEL" val="1"/>
  <p:tag name="KSO_WM_UNIT_VALUE" val="29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16048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自定义 298">
      <a:dk1>
        <a:srgbClr val="3F3F3F"/>
      </a:dk1>
      <a:lt1>
        <a:sysClr val="window" lastClr="FFFFFF"/>
      </a:lt1>
      <a:dk2>
        <a:srgbClr val="44546A"/>
      </a:dk2>
      <a:lt2>
        <a:srgbClr val="E7E6E6"/>
      </a:lt2>
      <a:accent1>
        <a:srgbClr val="EDDCB1"/>
      </a:accent1>
      <a:accent2>
        <a:srgbClr val="B1C1EE"/>
      </a:accent2>
      <a:accent3>
        <a:srgbClr val="EEBCB1"/>
      </a:accent3>
      <a:accent4>
        <a:srgbClr val="DBB1EE"/>
      </a:accent4>
      <a:accent5>
        <a:srgbClr val="9AB1E9"/>
      </a:accent5>
      <a:accent6>
        <a:srgbClr val="A8D08D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1765</Words>
  <Application>Microsoft Office PowerPoint</Application>
  <PresentationFormat>宽屏</PresentationFormat>
  <Paragraphs>72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等线</vt:lpstr>
      <vt:lpstr>黑体</vt:lpstr>
      <vt:lpstr>楷体</vt:lpstr>
      <vt:lpstr>宋体</vt:lpstr>
      <vt:lpstr>微软雅黑</vt:lpstr>
      <vt:lpstr>微软雅黑 Light</vt:lpstr>
      <vt:lpstr>Arial</vt:lpstr>
      <vt:lpstr>Calibri</vt:lpstr>
      <vt:lpstr>Times New Roman</vt:lpstr>
      <vt:lpstr>Office 主题</vt:lpstr>
      <vt:lpstr>2_Office 主题</vt:lpstr>
      <vt:lpstr>区模试卷讲评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young</dc:creator>
  <cp:lastModifiedBy>胡优优</cp:lastModifiedBy>
  <cp:revision>127</cp:revision>
  <dcterms:created xsi:type="dcterms:W3CDTF">2017-08-03T09:01:00Z</dcterms:created>
  <dcterms:modified xsi:type="dcterms:W3CDTF">2018-05-08T02:43:34Z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