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notesMasterIdLst>
    <p:notesMasterId r:id="rId38"/>
  </p:notesMasterIdLst>
  <p:handoutMasterIdLst>
    <p:handoutMasterId r:id="rId39"/>
  </p:handoutMasterIdLst>
  <p:sldIdLst>
    <p:sldId id="632" r:id="rId3"/>
    <p:sldId id="552" r:id="rId4"/>
    <p:sldId id="321" r:id="rId5"/>
    <p:sldId id="533" r:id="rId6"/>
    <p:sldId id="534" r:id="rId7"/>
    <p:sldId id="595" r:id="rId8"/>
    <p:sldId id="633" r:id="rId9"/>
    <p:sldId id="634" r:id="rId10"/>
    <p:sldId id="585" r:id="rId11"/>
    <p:sldId id="586" r:id="rId12"/>
    <p:sldId id="635" r:id="rId13"/>
    <p:sldId id="637" r:id="rId14"/>
    <p:sldId id="636" r:id="rId15"/>
    <p:sldId id="672" r:id="rId16"/>
    <p:sldId id="639" r:id="rId17"/>
    <p:sldId id="640" r:id="rId18"/>
    <p:sldId id="641" r:id="rId19"/>
    <p:sldId id="596" r:id="rId20"/>
    <p:sldId id="642" r:id="rId21"/>
    <p:sldId id="643" r:id="rId22"/>
    <p:sldId id="655" r:id="rId23"/>
    <p:sldId id="657" r:id="rId24"/>
    <p:sldId id="644" r:id="rId25"/>
    <p:sldId id="645" r:id="rId26"/>
    <p:sldId id="646" r:id="rId27"/>
    <p:sldId id="647" r:id="rId28"/>
    <p:sldId id="648" r:id="rId29"/>
    <p:sldId id="360" r:id="rId30"/>
    <p:sldId id="654" r:id="rId31"/>
    <p:sldId id="551" r:id="rId32"/>
    <p:sldId id="649" r:id="rId33"/>
    <p:sldId id="650" r:id="rId34"/>
    <p:sldId id="651" r:id="rId35"/>
    <p:sldId id="652" r:id="rId36"/>
    <p:sldId id="325" r:id="rId37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CCCC"/>
    <a:srgbClr val="FFFFCC"/>
    <a:srgbClr val="FF99FF"/>
    <a:srgbClr val="FF9900"/>
    <a:srgbClr val="CCFFCC"/>
    <a:srgbClr val="CCECFF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8"/>
    <p:restoredTop sz="93676"/>
  </p:normalViewPr>
  <p:slideViewPr>
    <p:cSldViewPr showGuides="1">
      <p:cViewPr>
        <p:scale>
          <a:sx n="100" d="100"/>
          <a:sy n="100" d="100"/>
        </p:scale>
        <p:origin x="-1944" y="-2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2018/8/15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9724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z="1200" strike="noStrike" noProof="1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030069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37890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/>
            <a:endParaRPr lang="zh-CN" altLang="en-US" dirty="0"/>
          </a:p>
        </p:txBody>
      </p:sp>
      <p:sp>
        <p:nvSpPr>
          <p:cNvPr id="3789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/>
          <a:lstStyle/>
          <a:p>
            <a:pPr lvl="0" indent="0" algn="r"/>
            <a:fld id="{9A0DB2DC-4C9A-4742-B13C-FB6460FD3503}" type="slidenum">
              <a:rPr lang="zh-CN" altLang="en-US" sz="1200" dirty="0"/>
              <a:t>32</a:t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7772400" cy="1143000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838200" y="1905000"/>
            <a:ext cx="7772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/>
            </a:pPr>
            <a:endParaRPr kumimoji="0" lang="zh-CN" altLang="en-US" sz="26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Rectangle 65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Rectangle 66"/>
          <p:cNvSpPr>
            <a:spLocks noGrp="1" noChangeArrowheads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Rectangle 6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 fontAlgn="base">
              <a:buChar char="•"/>
            </a:pPr>
            <a:fld id="{9A0DB2DC-4C9A-4742-B13C-FB6460FD3503}" type="slidenum">
              <a:rPr lang="zh-TW" altLang="en-US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zh-TW" altLang="en-US" strike="noStrike" noProof="1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7772400" cy="1143000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838200" y="1905000"/>
            <a:ext cx="7772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/>
            </a:pPr>
            <a:endParaRPr kumimoji="0" lang="zh-CN" altLang="en-US" sz="26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Rectangle 65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Rectangle 66"/>
          <p:cNvSpPr>
            <a:spLocks noGrp="1" noChangeArrowheads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Rectangle 6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 fontAlgn="base">
              <a:buChar char="•"/>
            </a:pPr>
            <a:fld id="{9A0DB2DC-4C9A-4742-B13C-FB6460FD3503}" type="slidenum">
              <a:rPr lang="zh-TW" altLang="en-US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zh-TW" altLang="en-US" strike="noStrike" noProof="1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"/>
          <p:cNvGrpSpPr/>
          <p:nvPr/>
        </p:nvGrpSpPr>
        <p:grpSpPr>
          <a:xfrm>
            <a:off x="-19050" y="203200"/>
            <a:ext cx="9180514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031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1032" name="文本占位符 29"/>
          <p:cNvSpPr>
            <a:spLocks noGrp="1"/>
          </p:cNvSpPr>
          <p:nvPr>
            <p:ph type="body"/>
          </p:nvPr>
        </p:nvSpPr>
        <p:spPr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-273050"/>
            <a:r>
              <a:rPr lang="zh-CN" altLang="en-US" dirty="0"/>
              <a:t>单击此处编辑母版文本样式</a:t>
            </a:r>
          </a:p>
          <a:p>
            <a:pPr lvl="1" indent="-246380"/>
            <a:r>
              <a:rPr lang="zh-CN" altLang="en-US" dirty="0"/>
              <a:t>第二级</a:t>
            </a:r>
          </a:p>
          <a:p>
            <a:pPr lvl="2" indent="-245745"/>
            <a:r>
              <a:rPr lang="zh-CN" altLang="en-US" dirty="0"/>
              <a:t>第三级</a:t>
            </a:r>
          </a:p>
          <a:p>
            <a:pPr lvl="3" indent="-209550"/>
            <a:r>
              <a:rPr lang="zh-CN" altLang="en-US" dirty="0"/>
              <a:t>第四级</a:t>
            </a:r>
          </a:p>
          <a:p>
            <a:pPr lvl="4" indent="-209550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9" name="Picture 10" descr="英语周报标志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6200" y="95250"/>
            <a:ext cx="1828800" cy="590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30" name="Text Box 11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 </a:t>
            </a: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1 Grammar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5F5F5F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"/>
          <p:cNvGrpSpPr/>
          <p:nvPr/>
        </p:nvGrpSpPr>
        <p:grpSpPr>
          <a:xfrm>
            <a:off x="-19050" y="203200"/>
            <a:ext cx="9180514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2053" name="Picture 10" descr="英语周报标志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6200" y="95250"/>
            <a:ext cx="1828800" cy="590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30" name="Text Box 11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 </a:t>
            </a: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1 Grammar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5F5F5F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2056" name="文本占位符 29"/>
          <p:cNvSpPr>
            <a:spLocks noGrp="1"/>
          </p:cNvSpPr>
          <p:nvPr>
            <p:ph type="body"/>
          </p:nvPr>
        </p:nvSpPr>
        <p:spPr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-273050"/>
            <a:r>
              <a:rPr lang="zh-CN" altLang="en-US" dirty="0"/>
              <a:t>单击此处编辑母版文本样式</a:t>
            </a:r>
          </a:p>
          <a:p>
            <a:pPr lvl="1" indent="-246380"/>
            <a:r>
              <a:rPr lang="zh-CN" altLang="en-US" dirty="0"/>
              <a:t>第二级</a:t>
            </a:r>
          </a:p>
          <a:p>
            <a:pPr lvl="2" indent="-245745"/>
            <a:r>
              <a:rPr lang="zh-CN" altLang="en-US" dirty="0"/>
              <a:t>第三级</a:t>
            </a:r>
          </a:p>
          <a:p>
            <a:pPr lvl="3" indent="-209550"/>
            <a:r>
              <a:rPr lang="zh-CN" altLang="en-US" dirty="0"/>
              <a:t>第四级</a:t>
            </a:r>
          </a:p>
          <a:p>
            <a:pPr lvl="4" indent="-209550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图片 1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763" y="1646238"/>
            <a:ext cx="6312445" cy="4191561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353050" y="2533650"/>
            <a:ext cx="2952750" cy="831850"/>
          </a:xfrm>
          <a:solidFill>
            <a:schemeClr val="tx2">
              <a:lumMod val="40000"/>
              <a:lumOff val="60000"/>
              <a:alpha val="50000"/>
            </a:schemeClr>
          </a:solidFill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en-US" altLang="zh-CN" sz="4400" b="1" i="0" u="none" strike="noStrike" kern="0" cap="none" spc="0" normalizeH="0" baseline="0" noProof="0" dirty="0" smtClean="0">
                <a:ln w="12700">
                  <a:noFill/>
                  <a:prstDash val="solid"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Times New Roman" panose="02020603050405020304" pitchFamily="18" charset="0"/>
              </a:rPr>
              <a:t>Grammar</a:t>
            </a:r>
          </a:p>
        </p:txBody>
      </p:sp>
      <p:sp>
        <p:nvSpPr>
          <p:cNvPr id="6147" name="TextBox 4"/>
          <p:cNvSpPr txBox="1"/>
          <p:nvPr/>
        </p:nvSpPr>
        <p:spPr>
          <a:xfrm>
            <a:off x="377825" y="981075"/>
            <a:ext cx="8386763" cy="830263"/>
          </a:xfrm>
          <a:prstGeom prst="rect">
            <a:avLst/>
          </a:prstGeom>
          <a:solidFill>
            <a:srgbClr val="8ADFFF">
              <a:alpha val="50000"/>
            </a:srgbClr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ctr" defTabSz="914400"/>
            <a:r>
              <a:rPr lang="en-US" altLang="zh-CN" sz="4800" b="1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Unit 1  Making friends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/>
          <p:cNvCxnSpPr/>
          <p:nvPr/>
        </p:nvCxnSpPr>
        <p:spPr>
          <a:xfrm>
            <a:off x="5219700" y="3632200"/>
            <a:ext cx="2232025" cy="0"/>
          </a:xfrm>
          <a:prstGeom prst="line">
            <a:avLst/>
          </a:prstGeom>
          <a:ln w="12700" cap="flat" cmpd="sng">
            <a:solidFill>
              <a:srgbClr val="008000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54286" name="直接连接符 8"/>
          <p:cNvCxnSpPr/>
          <p:nvPr/>
        </p:nvCxnSpPr>
        <p:spPr>
          <a:xfrm>
            <a:off x="5219700" y="1833563"/>
            <a:ext cx="2232025" cy="0"/>
          </a:xfrm>
          <a:prstGeom prst="line">
            <a:avLst/>
          </a:prstGeom>
          <a:ln w="12700" cap="flat" cmpd="sng">
            <a:solidFill>
              <a:srgbClr val="FF0066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54289" name="直接连接符 8"/>
          <p:cNvCxnSpPr/>
          <p:nvPr/>
        </p:nvCxnSpPr>
        <p:spPr>
          <a:xfrm>
            <a:off x="1187450" y="4470400"/>
            <a:ext cx="2232025" cy="0"/>
          </a:xfrm>
          <a:prstGeom prst="line">
            <a:avLst/>
          </a:prstGeom>
          <a:ln w="12700" cap="flat" cmpd="sng">
            <a:solidFill>
              <a:srgbClr val="0070C0"/>
            </a:solidFill>
            <a:prstDash val="solid"/>
            <a:round/>
            <a:headEnd type="oval" w="med" len="med"/>
            <a:tailEnd type="none" w="med" len="med"/>
          </a:ln>
        </p:spPr>
      </p:cxnSp>
      <p:cxnSp>
        <p:nvCxnSpPr>
          <p:cNvPr id="54292" name="直接连接符 8"/>
          <p:cNvCxnSpPr/>
          <p:nvPr/>
        </p:nvCxnSpPr>
        <p:spPr>
          <a:xfrm>
            <a:off x="1187450" y="2751138"/>
            <a:ext cx="2232025" cy="0"/>
          </a:xfrm>
          <a:prstGeom prst="line">
            <a:avLst/>
          </a:prstGeom>
          <a:ln w="12700" cap="flat" cmpd="sng">
            <a:solidFill>
              <a:srgbClr val="FF6600"/>
            </a:solidFill>
            <a:prstDash val="solid"/>
            <a:round/>
            <a:headEnd type="oval" w="med" len="med"/>
            <a:tailEnd type="none" w="med" len="med"/>
          </a:ln>
        </p:spPr>
      </p:cxnSp>
      <p:sp>
        <p:nvSpPr>
          <p:cNvPr id="16" name="环形箭头 15"/>
          <p:cNvSpPr/>
          <p:nvPr/>
        </p:nvSpPr>
        <p:spPr>
          <a:xfrm rot="20563910" flipH="1">
            <a:off x="3276079" y="1919237"/>
            <a:ext cx="1625369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环形箭头 18"/>
          <p:cNvSpPr/>
          <p:nvPr/>
        </p:nvSpPr>
        <p:spPr>
          <a:xfrm rot="1326258">
            <a:off x="3806723" y="2819097"/>
            <a:ext cx="1625369" cy="1625370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环形箭头 19"/>
          <p:cNvSpPr/>
          <p:nvPr/>
        </p:nvSpPr>
        <p:spPr>
          <a:xfrm rot="20563910" flipH="1">
            <a:off x="3207645" y="3657010"/>
            <a:ext cx="1625371" cy="1625369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环形箭头 23"/>
          <p:cNvSpPr/>
          <p:nvPr/>
        </p:nvSpPr>
        <p:spPr>
          <a:xfrm rot="1326258">
            <a:off x="3792605" y="997455"/>
            <a:ext cx="1625368" cy="1625369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375150" y="1487488"/>
            <a:ext cx="487363" cy="646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anose="02070A03080606020203" pitchFamily="18" charset="0"/>
                <a:ea typeface="宋体" panose="02010600030101010101" pitchFamily="2" charset="-122"/>
              </a:rPr>
              <a:t>1</a:t>
            </a:r>
            <a:endParaRPr lang="zh-CN" altLang="en-US" sz="3600" dirty="0">
              <a:solidFill>
                <a:srgbClr val="404040"/>
              </a:solidFill>
              <a:latin typeface="Bodoni MT Black" panose="02070A03080606020203" pitchFamily="18" charset="0"/>
              <a:ea typeface="宋体" panose="02010600030101010101" pitchFamily="2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844925" y="2363788"/>
            <a:ext cx="487363" cy="6477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anose="02070A03080606020203" pitchFamily="18" charset="0"/>
                <a:ea typeface="宋体" panose="02010600030101010101" pitchFamily="2" charset="-122"/>
              </a:rPr>
              <a:t>2</a:t>
            </a:r>
            <a:endParaRPr lang="zh-CN" altLang="en-US" sz="3600" dirty="0">
              <a:solidFill>
                <a:srgbClr val="404040"/>
              </a:solidFill>
              <a:latin typeface="Bodoni MT Black" panose="02070A03080606020203" pitchFamily="18" charset="0"/>
              <a:ea typeface="宋体" panose="02010600030101010101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360863" y="3230563"/>
            <a:ext cx="488950" cy="646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anose="02070A03080606020203" pitchFamily="18" charset="0"/>
                <a:ea typeface="宋体" panose="02010600030101010101" pitchFamily="2" charset="-122"/>
              </a:rPr>
              <a:t>3</a:t>
            </a:r>
            <a:endParaRPr lang="zh-CN" altLang="en-US" sz="3600" dirty="0">
              <a:solidFill>
                <a:srgbClr val="404040"/>
              </a:solidFill>
              <a:latin typeface="Bodoni MT Black" panose="02070A03080606020203" pitchFamily="18" charset="0"/>
              <a:ea typeface="宋体" panose="02010600030101010101" pitchFamily="2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776663" y="4117975"/>
            <a:ext cx="487362" cy="646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anose="02070A03080606020203" pitchFamily="18" charset="0"/>
                <a:ea typeface="宋体" panose="02010600030101010101" pitchFamily="2" charset="-122"/>
              </a:rPr>
              <a:t>4</a:t>
            </a:r>
            <a:endParaRPr lang="zh-CN" altLang="en-US" sz="3600" dirty="0">
              <a:solidFill>
                <a:srgbClr val="404040"/>
              </a:solidFill>
              <a:latin typeface="Bodoni MT Black" panose="02070A03080606020203" pitchFamily="18" charset="0"/>
              <a:ea typeface="宋体" panose="02010600030101010101" pitchFamily="2" charset="-122"/>
            </a:endParaRPr>
          </a:p>
        </p:txBody>
      </p:sp>
      <p:sp>
        <p:nvSpPr>
          <p:cNvPr id="7181" name="TextBox 32"/>
          <p:cNvSpPr txBox="1"/>
          <p:nvPr/>
        </p:nvSpPr>
        <p:spPr>
          <a:xfrm>
            <a:off x="3851275" y="260350"/>
            <a:ext cx="1214438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目录</a:t>
            </a:r>
          </a:p>
        </p:txBody>
      </p:sp>
      <p:sp>
        <p:nvSpPr>
          <p:cNvPr id="36" name="TextBox 27"/>
          <p:cNvSpPr txBox="1"/>
          <p:nvPr/>
        </p:nvSpPr>
        <p:spPr>
          <a:xfrm>
            <a:off x="5724525" y="1320800"/>
            <a:ext cx="1727200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Lead-in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6" name="TextBox 27"/>
          <p:cNvSpPr txBox="1"/>
          <p:nvPr/>
        </p:nvSpPr>
        <p:spPr>
          <a:xfrm>
            <a:off x="900113" y="2205038"/>
            <a:ext cx="2663825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While-Learning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7" name="TextBox 27"/>
          <p:cNvSpPr txBox="1"/>
          <p:nvPr/>
        </p:nvSpPr>
        <p:spPr>
          <a:xfrm>
            <a:off x="5292725" y="3068638"/>
            <a:ext cx="2519363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Post-Learning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9" name="TextBox 27"/>
          <p:cNvSpPr txBox="1"/>
          <p:nvPr/>
        </p:nvSpPr>
        <p:spPr>
          <a:xfrm>
            <a:off x="1619250" y="3913188"/>
            <a:ext cx="1584325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Review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5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36" grpId="0"/>
      <p:bldP spid="46" grpId="0"/>
      <p:bldP spid="47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194" name="TextBox 4"/>
          <p:cNvSpPr txBox="1"/>
          <p:nvPr/>
        </p:nvSpPr>
        <p:spPr>
          <a:xfrm>
            <a:off x="2911475" y="3414713"/>
            <a:ext cx="3840163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 Lead-in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标题 1"/>
          <p:cNvSpPr>
            <a:spLocks noGrp="1"/>
          </p:cNvSpPr>
          <p:nvPr>
            <p:ph type="title"/>
          </p:nvPr>
        </p:nvSpPr>
        <p:spPr>
          <a:xfrm>
            <a:off x="2771775" y="672148"/>
            <a:ext cx="3538538" cy="599440"/>
          </a:xfrm>
        </p:spPr>
        <p:txBody>
          <a:bodyPr wrap="square" lIns="0" tIns="45720" rIns="0" bIns="0" anchor="b">
            <a:spAutoFit/>
          </a:bodyPr>
          <a:lstStyle/>
          <a:p>
            <a:r>
              <a:rPr lang="en-US" altLang="zh-CN" sz="36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观察这些句子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850" y="1412875"/>
            <a:ext cx="5488940" cy="44196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marL="0" indent="0" fontAlgn="base">
              <a:lnSpc>
                <a:spcPct val="110000"/>
              </a:lnSpc>
              <a:buNone/>
            </a:pPr>
            <a:r>
              <a:rPr lang="en-US" altLang="zh-CN" sz="3200" strike="noStrike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1. </a:t>
            </a:r>
            <a:r>
              <a:rPr lang="en-US" altLang="zh-CN" sz="3200" strike="noStrike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Who</a:t>
            </a:r>
            <a:r>
              <a:rPr lang="en-US" altLang="zh-CN" sz="3200" strike="noStrike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 is that pretty girl? </a:t>
            </a:r>
            <a:endParaRPr lang="en-US" altLang="zh-CN" sz="3200" strike="noStrike" noProof="0" dirty="0" smtClean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</a:endParaRPr>
          </a:p>
          <a:p>
            <a:pPr marL="0" indent="0" fontAlgn="base">
              <a:lnSpc>
                <a:spcPct val="110000"/>
              </a:lnSpc>
              <a:buNone/>
            </a:pPr>
            <a:r>
              <a:rPr lang="en-US" altLang="zh-CN" sz="3200" strike="noStrike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2. </a:t>
            </a:r>
            <a:r>
              <a:rPr lang="en-US" altLang="zh-CN" sz="3200" strike="noStrike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Where</a:t>
            </a:r>
            <a:r>
              <a:rPr lang="en-US" altLang="zh-CN" sz="3200" strike="noStrike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 are Jack and Tom? </a:t>
            </a:r>
            <a:endParaRPr lang="en-US" altLang="zh-CN" sz="3200" strike="noStrike" noProof="0" dirty="0" smtClean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</a:endParaRPr>
          </a:p>
          <a:p>
            <a:pPr marL="0" indent="0" fontAlgn="base">
              <a:lnSpc>
                <a:spcPct val="110000"/>
              </a:lnSpc>
              <a:buNone/>
            </a:pPr>
            <a:r>
              <a:rPr lang="en-US" altLang="zh-CN" sz="3200" strike="noStrike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3. </a:t>
            </a:r>
            <a:r>
              <a:rPr lang="en-US" altLang="zh-CN" sz="3200" strike="noStrike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How</a:t>
            </a:r>
            <a:r>
              <a:rPr lang="en-US" altLang="zh-CN" sz="3200" strike="noStrike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 do you go to school?</a:t>
            </a:r>
          </a:p>
          <a:p>
            <a:pPr marL="0" indent="0" algn="l" fontAlgn="base">
              <a:lnSpc>
                <a:spcPct val="110000"/>
              </a:lnSpc>
              <a:buNone/>
            </a:pPr>
            <a:r>
              <a:rPr lang="en-US" altLang="zh-CN" sz="3200" strike="noStrike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4. </a:t>
            </a:r>
            <a:r>
              <a:rPr lang="en-US" altLang="zh-CN" sz="3200" strike="noStrike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Which</a:t>
            </a:r>
            <a:r>
              <a:rPr lang="en-US" altLang="zh-CN" sz="3200" strike="noStrike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 is your book? </a:t>
            </a:r>
            <a:endParaRPr lang="en-US" altLang="zh-CN" sz="3200" strike="noStrike" noProof="0" dirty="0" smtClean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</a:endParaRPr>
          </a:p>
          <a:p>
            <a:pPr marL="0" indent="0" algn="l" fontAlgn="base">
              <a:lnSpc>
                <a:spcPct val="110000"/>
              </a:lnSpc>
              <a:buNone/>
            </a:pPr>
            <a:r>
              <a:rPr lang="en-US" altLang="zh-CN" sz="3200" strike="noStrike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</a:rPr>
              <a:t>5. </a:t>
            </a:r>
            <a:r>
              <a:rPr lang="en-US" altLang="zh-CN" sz="3200" strike="noStrike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Whose</a:t>
            </a:r>
            <a:r>
              <a:rPr lang="en-US" altLang="zh-CN" sz="3200" strike="noStrike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</a:rPr>
              <a:t> ball is this?</a:t>
            </a:r>
          </a:p>
          <a:p>
            <a:pPr marL="0" indent="0" fontAlgn="base">
              <a:lnSpc>
                <a:spcPct val="110000"/>
              </a:lnSpc>
              <a:buNone/>
            </a:pPr>
            <a:r>
              <a:rPr lang="en-US" altLang="zh-CN" sz="3200" strike="noStrike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</a:rPr>
              <a:t>6. </a:t>
            </a:r>
            <a:r>
              <a:rPr lang="en-US" altLang="zh-CN" sz="3200" strike="noStrike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Why </a:t>
            </a:r>
            <a:r>
              <a:rPr lang="en-US" altLang="zh-CN" sz="3200" strike="noStrike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</a:rPr>
              <a:t>are you late?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Arial" panose="020B0604020202020204" pitchFamily="34" charset="0"/>
              <a:buNone/>
              <a:defRPr/>
            </a:pPr>
            <a:endParaRPr kumimoji="0" lang="zh-CN" altLang="en-US" sz="320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" name="图片 1" descr="66458PICr6u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0535" y="3501008"/>
            <a:ext cx="3095625" cy="2143125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242" name="TextBox 4"/>
          <p:cNvSpPr txBox="1"/>
          <p:nvPr/>
        </p:nvSpPr>
        <p:spPr>
          <a:xfrm>
            <a:off x="1476375" y="3414713"/>
            <a:ext cx="6008688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II While-Learning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图片 4" descr="看书_副本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8763" y="1989138"/>
            <a:ext cx="3959621" cy="38236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6" name="TextBox 12"/>
          <p:cNvSpPr txBox="1"/>
          <p:nvPr/>
        </p:nvSpPr>
        <p:spPr>
          <a:xfrm>
            <a:off x="539552" y="1316530"/>
            <a:ext cx="5111750" cy="2584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Grammar A</a:t>
            </a:r>
          </a:p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Wh-questions</a:t>
            </a:r>
          </a:p>
          <a:p>
            <a:endParaRPr lang="zh-CN" altLang="en-US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4" descr="QQ截图201503201511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218" y="2020887"/>
            <a:ext cx="5133975" cy="15430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0" name="Picture 6" descr="QQ截图2015032015113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218" y="3892550"/>
            <a:ext cx="7142162" cy="2028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1" name="Rectangle 7"/>
          <p:cNvSpPr/>
          <p:nvPr/>
        </p:nvSpPr>
        <p:spPr>
          <a:xfrm>
            <a:off x="586780" y="508000"/>
            <a:ext cx="8064500" cy="15068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en-US" altLang="zh-CN" sz="3600" b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A  Wh-questions</a:t>
            </a:r>
          </a:p>
          <a:p>
            <a:pPr algn="l"/>
            <a:r>
              <a:rPr lang="en-US" altLang="zh-CN" sz="2800" b="1" i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We use Wh-questions to ask for information about someone or something.</a:t>
            </a:r>
          </a:p>
        </p:txBody>
      </p:sp>
      <p:pic>
        <p:nvPicPr>
          <p:cNvPr id="12292" name="Picture 20" descr="图片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87455" y="1947862"/>
            <a:ext cx="2771775" cy="18002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3575" y="1052513"/>
            <a:ext cx="5508625" cy="2667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4" name="Rectangle 2"/>
          <p:cNvSpPr>
            <a:spLocks noGrp="1"/>
          </p:cNvSpPr>
          <p:nvPr>
            <p:ph type="title"/>
          </p:nvPr>
        </p:nvSpPr>
        <p:spPr>
          <a:xfrm>
            <a:off x="611188" y="1052513"/>
            <a:ext cx="3673475" cy="576262"/>
          </a:xfrm>
          <a:ln>
            <a:solidFill>
              <a:schemeClr val="accent2"/>
            </a:solidFill>
            <a:miter/>
          </a:ln>
        </p:spPr>
        <p:txBody>
          <a:bodyPr wrap="square" lIns="0" tIns="45720" rIns="0" bIns="0" anchor="b"/>
          <a:lstStyle/>
          <a:p>
            <a:pPr eaLnBrk="1" hangingPunct="1"/>
            <a:r>
              <a:rPr lang="en-US" altLang="zh-CN" sz="2800" b="1" dirty="0">
                <a:solidFill>
                  <a:srgbClr val="0070C0"/>
                </a:solidFill>
                <a:latin typeface="Times New Roman" panose="02020603050405020304" pitchFamily="18" charset="0"/>
              </a:rPr>
              <a:t>Work out the rule</a:t>
            </a:r>
          </a:p>
        </p:txBody>
      </p:sp>
      <p:sp>
        <p:nvSpPr>
          <p:cNvPr id="13315" name="Rectangle 3"/>
          <p:cNvSpPr>
            <a:spLocks noGrp="1"/>
          </p:cNvSpPr>
          <p:nvPr>
            <p:ph type="body"/>
          </p:nvPr>
        </p:nvSpPr>
        <p:spPr>
          <a:xfrm>
            <a:off x="611188" y="3500438"/>
            <a:ext cx="8137525" cy="2503170"/>
          </a:xfrm>
        </p:spPr>
        <p:txBody>
          <a:bodyPr wrap="square" lIns="91440" tIns="45720" rIns="91440" bIns="45720" anchor="t">
            <a:spAutoFit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1. We can make </a:t>
            </a:r>
            <a:r>
              <a:rPr lang="zh-CN" altLang="en-US" sz="2800" i="1" dirty="0">
                <a:latin typeface="Times New Roman" panose="02020603050405020304" pitchFamily="18" charset="0"/>
              </a:rPr>
              <a:t>Wh</a:t>
            </a:r>
            <a:r>
              <a:rPr lang="zh-CN" altLang="en-US" sz="2800" dirty="0">
                <a:latin typeface="Times New Roman" panose="02020603050405020304" pitchFamily="18" charset="0"/>
              </a:rPr>
              <a:t>-questions with </a:t>
            </a:r>
            <a:r>
              <a:rPr lang="zh-CN" altLang="en-US" sz="2800" i="1" dirty="0">
                <a:latin typeface="Times New Roman" panose="02020603050405020304" pitchFamily="18" charset="0"/>
              </a:rPr>
              <a:t>Wh</a:t>
            </a:r>
            <a:r>
              <a:rPr lang="zh-CN" altLang="en-US" sz="2800" dirty="0">
                <a:latin typeface="Times New Roman" panose="02020603050405020304" pitchFamily="18" charset="0"/>
              </a:rPr>
              <a:t>-words and the verb to be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</a:t>
            </a:r>
            <a:r>
              <a:rPr lang="en-US" altLang="zh-CN" sz="2800" dirty="0">
                <a:latin typeface="Times New Roman" panose="02020603050405020304" pitchFamily="18" charset="0"/>
              </a:rPr>
              <a:t>(e.g. </a:t>
            </a:r>
            <a:r>
              <a:rPr lang="en-GB" altLang="en-US" sz="2800" i="1" dirty="0">
                <a:latin typeface="Times New Roman" panose="02020603050405020304" pitchFamily="18" charset="0"/>
              </a:rPr>
              <a:t>am</a:t>
            </a:r>
            <a:r>
              <a:rPr lang="en-GB" altLang="en-US" sz="2800" dirty="0">
                <a:latin typeface="Times New Roman" panose="02020603050405020304" pitchFamily="18" charset="0"/>
              </a:rPr>
              <a:t>,</a:t>
            </a:r>
            <a:r>
              <a:rPr lang="en-US" altLang="zh-CN" sz="2800" dirty="0">
                <a:latin typeface="Times New Roman" panose="02020603050405020304" pitchFamily="18" charset="0"/>
              </a:rPr>
              <a:t> ______ and ______.)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2. We use _______ or ______ to make 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 sz="2800" i="1" dirty="0">
                <a:latin typeface="Times New Roman" panose="02020603050405020304" pitchFamily="18" charset="0"/>
              </a:rPr>
              <a:t>   </a:t>
            </a:r>
            <a:r>
              <a:rPr lang="zh-CN" altLang="en-US" sz="2800" i="1" dirty="0">
                <a:latin typeface="Times New Roman" panose="02020603050405020304" pitchFamily="18" charset="0"/>
              </a:rPr>
              <a:t>Wh</a:t>
            </a:r>
            <a:r>
              <a:rPr lang="zh-CN" altLang="en-US" sz="2800" dirty="0">
                <a:latin typeface="Times New Roman" panose="02020603050405020304" pitchFamily="18" charset="0"/>
              </a:rPr>
              <a:t>-questions with other verbs.</a:t>
            </a:r>
          </a:p>
        </p:txBody>
      </p:sp>
      <p:sp>
        <p:nvSpPr>
          <p:cNvPr id="11269" name="Text Box 5"/>
          <p:cNvSpPr txBox="1"/>
          <p:nvPr/>
        </p:nvSpPr>
        <p:spPr>
          <a:xfrm>
            <a:off x="2051050" y="4491355"/>
            <a:ext cx="1912938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CC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is</a:t>
            </a:r>
          </a:p>
        </p:txBody>
      </p:sp>
      <p:sp>
        <p:nvSpPr>
          <p:cNvPr id="11270" name="Text Box 6"/>
          <p:cNvSpPr txBox="1"/>
          <p:nvPr/>
        </p:nvSpPr>
        <p:spPr>
          <a:xfrm>
            <a:off x="3964305" y="4491355"/>
            <a:ext cx="1912938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CC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are</a:t>
            </a:r>
          </a:p>
        </p:txBody>
      </p:sp>
      <p:sp>
        <p:nvSpPr>
          <p:cNvPr id="11271" name="Text Box 7"/>
          <p:cNvSpPr txBox="1"/>
          <p:nvPr/>
        </p:nvSpPr>
        <p:spPr>
          <a:xfrm>
            <a:off x="2339975" y="5013325"/>
            <a:ext cx="191135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CC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do</a:t>
            </a:r>
          </a:p>
        </p:txBody>
      </p:sp>
      <p:sp>
        <p:nvSpPr>
          <p:cNvPr id="11272" name="Text Box 8"/>
          <p:cNvSpPr txBox="1"/>
          <p:nvPr/>
        </p:nvSpPr>
        <p:spPr>
          <a:xfrm>
            <a:off x="4140200" y="4941888"/>
            <a:ext cx="1368425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CC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does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 bldLvl="0"/>
      <p:bldP spid="11270" grpId="0" bldLvl="0"/>
      <p:bldP spid="11271" grpId="0" bldLvl="0"/>
      <p:bldP spid="11272" grpId="0" bldLvl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/>
          </p:cNvSpPr>
          <p:nvPr>
            <p:ph type="title"/>
          </p:nvPr>
        </p:nvSpPr>
        <p:spPr>
          <a:xfrm>
            <a:off x="1430338" y="693738"/>
            <a:ext cx="6048375" cy="1063625"/>
          </a:xfrm>
        </p:spPr>
        <p:txBody>
          <a:bodyPr wrap="square" lIns="0" tIns="45720" rIns="0" bIns="0" anchor="b"/>
          <a:lstStyle/>
          <a:p>
            <a:pPr algn="ctr" eaLnBrk="1" hangingPunct="1"/>
            <a:r>
              <a:rPr lang="en-US" altLang="zh-CN" sz="36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Summary</a:t>
            </a:r>
            <a:br>
              <a:rPr lang="en-US" altLang="zh-CN" sz="36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</a:br>
            <a:r>
              <a:rPr lang="en-US" altLang="zh-CN" sz="24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Wh-questions特殊疑问句</a:t>
            </a:r>
          </a:p>
        </p:txBody>
      </p:sp>
      <p:sp>
        <p:nvSpPr>
          <p:cNvPr id="14338" name="Rectangle 3" descr="Rectangle: Click to edit Master text styles&#10;Second level&#10;Third level&#10;Fourth level&#10;Fifth level"/>
          <p:cNvSpPr>
            <a:spLocks noGrp="1"/>
          </p:cNvSpPr>
          <p:nvPr>
            <p:ph idx="1"/>
          </p:nvPr>
        </p:nvSpPr>
        <p:spPr>
          <a:xfrm>
            <a:off x="388938" y="1952625"/>
            <a:ext cx="8134350" cy="3414713"/>
          </a:xfrm>
          <a:ln w="38100">
            <a:solidFill>
              <a:srgbClr val="0000FF"/>
            </a:solidFill>
            <a:miter/>
          </a:ln>
        </p:spPr>
        <p:txBody>
          <a:bodyPr wrap="square" lIns="91440" tIns="45720" rIns="91440" bIns="45720" anchor="t">
            <a:spAutoFit/>
          </a:bodyPr>
          <a:lstStyle/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3600" b="1" dirty="0">
                <a:latin typeface="Times New Roman" panose="02020603050405020304" pitchFamily="18" charset="0"/>
              </a:rPr>
              <a:t>          特殊疑问句是指以 Wh- （How）等特殊疑问词开头，对陈述句中某一部分提问的句子。回答时不用Yes/No,而是用一个句子或短语回答。</a:t>
            </a:r>
          </a:p>
        </p:txBody>
      </p:sp>
    </p:spTree>
  </p:cSld>
  <p:clrMapOvr>
    <a:masterClrMapping/>
  </p:clrMapOvr>
  <p:transition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文本框 2"/>
          <p:cNvSpPr txBox="1"/>
          <p:nvPr/>
        </p:nvSpPr>
        <p:spPr>
          <a:xfrm>
            <a:off x="414338" y="1706563"/>
            <a:ext cx="8315325" cy="12299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1.在特殊疑问词与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be动词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构成的特殊疑问句的结构中，特殊疑问词在句中充当表语成分。</a:t>
            </a:r>
          </a:p>
        </p:txBody>
      </p:sp>
      <p:sp>
        <p:nvSpPr>
          <p:cNvPr id="15362" name="文本框 3"/>
          <p:cNvSpPr txBox="1"/>
          <p:nvPr/>
        </p:nvSpPr>
        <p:spPr>
          <a:xfrm>
            <a:off x="763588" y="1127125"/>
            <a:ext cx="7861300" cy="9223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结构：特殊疑问词+一般疑问句</a:t>
            </a:r>
          </a:p>
          <a:p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63588" y="3608388"/>
            <a:ext cx="5476875" cy="9223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What is her name?</a:t>
            </a:r>
          </a:p>
          <a:p>
            <a:endParaRPr lang="zh-CN" altLang="en-US" sz="36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20713" y="3009900"/>
            <a:ext cx="3303587" cy="5207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她叫什么名字？</a:t>
            </a:r>
          </a:p>
        </p:txBody>
      </p:sp>
      <p:cxnSp>
        <p:nvCxnSpPr>
          <p:cNvPr id="7" name="直接箭头连接符 6"/>
          <p:cNvCxnSpPr/>
          <p:nvPr/>
        </p:nvCxnSpPr>
        <p:spPr>
          <a:xfrm>
            <a:off x="1397000" y="4095750"/>
            <a:ext cx="6350" cy="557213"/>
          </a:xfrm>
          <a:prstGeom prst="straightConnector1">
            <a:avLst/>
          </a:prstGeom>
          <a:ln>
            <a:tailEnd type="arrow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763588" y="4675188"/>
            <a:ext cx="1060450" cy="7064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000" b="1">
                <a:latin typeface="Times New Roman" panose="02020603050405020304" pitchFamily="18" charset="0"/>
                <a:ea typeface="宋体" panose="02010600030101010101" pitchFamily="2" charset="-122"/>
              </a:rPr>
              <a:t>特殊疑问词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2246313" y="4813300"/>
            <a:ext cx="1835150" cy="3984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000" b="1">
                <a:latin typeface="Times New Roman" panose="02020603050405020304" pitchFamily="18" charset="0"/>
                <a:ea typeface="宋体" panose="02010600030101010101" pitchFamily="2" charset="-122"/>
              </a:rPr>
              <a:t>一般疑问句</a:t>
            </a:r>
          </a:p>
        </p:txBody>
      </p:sp>
      <p:sp>
        <p:nvSpPr>
          <p:cNvPr id="16" name="圆角矩形 15"/>
          <p:cNvSpPr/>
          <p:nvPr/>
        </p:nvSpPr>
        <p:spPr>
          <a:xfrm>
            <a:off x="1938338" y="3608388"/>
            <a:ext cx="2143125" cy="720725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>
              <a:latin typeface="Times New Roman" panose="02020603050405020304" pitchFamily="18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660775" y="5211763"/>
            <a:ext cx="4810125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句子中有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be</a:t>
            </a:r>
            <a:r>
              <a:rPr lang="zh-CN" alt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动词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"is"</a:t>
            </a:r>
            <a:r>
              <a:rPr lang="zh-CN" alt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，特殊疑问词后用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Be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动词</a:t>
            </a:r>
            <a:r>
              <a:rPr lang="zh-CN" alt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构成疑问语序。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0" grpId="0"/>
      <p:bldP spid="15" grpId="0"/>
      <p:bldP spid="16" grpId="0" animBg="1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文本框 2"/>
          <p:cNvSpPr txBox="1"/>
          <p:nvPr/>
        </p:nvSpPr>
        <p:spPr>
          <a:xfrm>
            <a:off x="414338" y="1706563"/>
            <a:ext cx="8315325" cy="12299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. 特殊疑问词与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实义动词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构成的特殊疑问句要借助于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助动词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来提问，</a:t>
            </a:r>
          </a:p>
        </p:txBody>
      </p:sp>
      <p:sp>
        <p:nvSpPr>
          <p:cNvPr id="16386" name="文本框 3"/>
          <p:cNvSpPr txBox="1"/>
          <p:nvPr/>
        </p:nvSpPr>
        <p:spPr>
          <a:xfrm>
            <a:off x="763588" y="1127125"/>
            <a:ext cx="7861300" cy="9223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结构：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特殊疑问词+一般疑问句</a:t>
            </a:r>
          </a:p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63588" y="3608388"/>
            <a:ext cx="5476875" cy="64611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When do you go to school?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620713" y="3009900"/>
            <a:ext cx="3303587" cy="5207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你什么时候上学？</a:t>
            </a:r>
          </a:p>
        </p:txBody>
      </p:sp>
      <p:cxnSp>
        <p:nvCxnSpPr>
          <p:cNvPr id="7" name="直接箭头连接符 6"/>
          <p:cNvCxnSpPr/>
          <p:nvPr/>
        </p:nvCxnSpPr>
        <p:spPr>
          <a:xfrm>
            <a:off x="1397000" y="4095750"/>
            <a:ext cx="6350" cy="557213"/>
          </a:xfrm>
          <a:prstGeom prst="straightConnector1">
            <a:avLst/>
          </a:prstGeom>
          <a:ln>
            <a:tailEnd type="arrow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763588" y="4675188"/>
            <a:ext cx="1060450" cy="7064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000" b="1">
                <a:latin typeface="Times New Roman" panose="02020603050405020304" pitchFamily="18" charset="0"/>
                <a:ea typeface="宋体" panose="02010600030101010101" pitchFamily="2" charset="-122"/>
              </a:rPr>
              <a:t>特殊疑问词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2970213" y="4765675"/>
            <a:ext cx="1835150" cy="4000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000" b="1">
                <a:latin typeface="Times New Roman" panose="02020603050405020304" pitchFamily="18" charset="0"/>
                <a:ea typeface="宋体" panose="02010600030101010101" pitchFamily="2" charset="-122"/>
              </a:rPr>
              <a:t>一般疑问句</a:t>
            </a:r>
          </a:p>
        </p:txBody>
      </p:sp>
      <p:sp>
        <p:nvSpPr>
          <p:cNvPr id="12" name="圆角矩形 11"/>
          <p:cNvSpPr/>
          <p:nvPr/>
        </p:nvSpPr>
        <p:spPr>
          <a:xfrm>
            <a:off x="2051050" y="3644900"/>
            <a:ext cx="3673475" cy="720725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>
              <a:latin typeface="Times New Roman" panose="02020603050405020304" pitchFamily="18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733800" y="5381625"/>
            <a:ext cx="4808538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句子中有实义动词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"go"</a:t>
            </a:r>
            <a:r>
              <a:rPr lang="zh-CN" alt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，特殊疑问词后用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助动词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do</a:t>
            </a:r>
            <a:r>
              <a:rPr lang="zh-CN" alt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构成疑问语序。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0" grpId="0"/>
      <p:bldP spid="15" grpId="0"/>
      <p:bldP spid="12" grpId="0" animBg="1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 Box 2"/>
          <p:cNvSpPr txBox="1"/>
          <p:nvPr/>
        </p:nvSpPr>
        <p:spPr>
          <a:xfrm>
            <a:off x="539750" y="1773238"/>
            <a:ext cx="8280400" cy="29330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特殊疑问句不能用</a:t>
            </a:r>
            <a:r>
              <a:rPr lang="en-GB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yes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或</a:t>
            </a:r>
            <a:r>
              <a:rPr lang="en-GB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no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来回答，要根据实际情况来回答。如：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— </a:t>
            </a:r>
            <a:r>
              <a:rPr lang="en-GB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How many people are there in your family?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                                    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— Where did you go last Sunday? 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</a:t>
            </a:r>
          </a:p>
        </p:txBody>
      </p:sp>
      <p:sp>
        <p:nvSpPr>
          <p:cNvPr id="17410" name="Text Box 3"/>
          <p:cNvSpPr txBox="1"/>
          <p:nvPr/>
        </p:nvSpPr>
        <p:spPr>
          <a:xfrm>
            <a:off x="601663" y="1032193"/>
            <a:ext cx="4608512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特殊疑问句的回答：</a:t>
            </a:r>
          </a:p>
        </p:txBody>
      </p:sp>
      <p:sp>
        <p:nvSpPr>
          <p:cNvPr id="10244" name="Rectangle 4"/>
          <p:cNvSpPr/>
          <p:nvPr/>
        </p:nvSpPr>
        <p:spPr>
          <a:xfrm>
            <a:off x="539750" y="4795203"/>
            <a:ext cx="4319588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—To the park.</a:t>
            </a:r>
          </a:p>
        </p:txBody>
      </p:sp>
      <p:sp>
        <p:nvSpPr>
          <p:cNvPr id="10245" name="Rectangle 5"/>
          <p:cNvSpPr/>
          <p:nvPr/>
        </p:nvSpPr>
        <p:spPr>
          <a:xfrm>
            <a:off x="601980" y="3602038"/>
            <a:ext cx="6264275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—There are five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/ Five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</a:p>
        </p:txBody>
      </p:sp>
      <p:sp>
        <p:nvSpPr>
          <p:cNvPr id="17413" name="Text Box 6"/>
          <p:cNvSpPr txBox="1"/>
          <p:nvPr/>
        </p:nvSpPr>
        <p:spPr>
          <a:xfrm>
            <a:off x="7308850" y="404813"/>
            <a:ext cx="12954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2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bldLvl="0"/>
      <p:bldP spid="10245" grpId="0" bldLvl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332" name="内容占位符 9331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543076296"/>
              </p:ext>
            </p:extLst>
          </p:nvPr>
        </p:nvGraphicFramePr>
        <p:xfrm>
          <a:off x="179512" y="1285558"/>
          <a:ext cx="8384540" cy="4838700"/>
        </p:xfrm>
        <a:graphic>
          <a:graphicData uri="http://schemas.openxmlformats.org/drawingml/2006/table">
            <a:tbl>
              <a:tblPr/>
              <a:tblGrid>
                <a:gridCol w="2152650"/>
                <a:gridCol w="1962150"/>
                <a:gridCol w="4269740"/>
              </a:tblGrid>
              <a:tr h="51816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特殊疑问词</a:t>
                      </a: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意思</a:t>
                      </a: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对</a:t>
                      </a: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…</a:t>
                      </a:r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提问</a:t>
                      </a: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37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楷体_GB2312" panose="02010609030101010101" pitchFamily="49" charset="-122"/>
                        </a:rPr>
                        <a:t>what </a:t>
                      </a: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东西</a:t>
                      </a: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226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latin typeface="Times New Roman" panose="02020603050405020304" pitchFamily="18" charset="0"/>
                          <a:ea typeface="楷体_GB2312" panose="02010609030101010101" pitchFamily="49" charset="-122"/>
                          <a:sym typeface="+mn-ea"/>
                        </a:rPr>
                        <a:t>which</a:t>
                      </a:r>
                      <a:endParaRPr lang="en-US" altLang="zh-CN" sz="28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楷体_GB2312" panose="02010609030101010101" pitchFamily="49" charset="-122"/>
                        <a:sym typeface="+mn-ea"/>
                      </a:endParaRP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latin typeface="Times New Roman" panose="02020603050405020304" pitchFamily="18" charset="0"/>
                          <a:sym typeface="+mn-ea"/>
                        </a:rPr>
                        <a:t>选择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sym typeface="+mn-ea"/>
                      </a:endParaRP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6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楷体_GB2312" panose="02010609030101010101" pitchFamily="49" charset="-122"/>
                        </a:rPr>
                        <a:t>when</a:t>
                      </a: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时间</a:t>
                      </a: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593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楷体_GB2312" panose="02010609030101010101" pitchFamily="49" charset="-122"/>
                        </a:rPr>
                        <a:t>who</a:t>
                      </a: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人</a:t>
                      </a: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513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楷体_GB2312" panose="02010609030101010101" pitchFamily="49" charset="-122"/>
                        </a:rPr>
                        <a:t>whose</a:t>
                      </a: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某人的东西</a:t>
                      </a:r>
                      <a:r>
                        <a:rPr lang="en-US" altLang="zh-CN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(</a:t>
                      </a:r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所属</a:t>
                      </a: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)</a:t>
                      </a: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673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latin typeface="Times New Roman" panose="02020603050405020304" pitchFamily="18" charset="0"/>
                          <a:ea typeface="楷体_GB2312" panose="02010609030101010101" pitchFamily="49" charset="-122"/>
                          <a:sym typeface="+mn-ea"/>
                        </a:rPr>
                        <a:t>where</a:t>
                      </a:r>
                      <a:endParaRPr lang="en-US" altLang="zh-CN" sz="28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楷体_GB2312" panose="02010609030101010101" pitchFamily="49" charset="-122"/>
                        <a:sym typeface="+mn-ea"/>
                      </a:endParaRP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latin typeface="Times New Roman" panose="02020603050405020304" pitchFamily="18" charset="0"/>
                          <a:sym typeface="+mn-ea"/>
                        </a:rPr>
                        <a:t>地点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sym typeface="+mn-ea"/>
                      </a:endParaRP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306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楷体_GB2312" panose="02010609030101010101" pitchFamily="49" charset="-122"/>
                        </a:rPr>
                        <a:t>why</a:t>
                      </a: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原因</a:t>
                      </a: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342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楷体_GB2312" panose="02010609030101010101" pitchFamily="49" charset="-122"/>
                        </a:rPr>
                        <a:t>how</a:t>
                      </a: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方式，方法</a:t>
                      </a:r>
                    </a:p>
                  </a:txBody>
                  <a:tcPr>
                    <a:lnL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66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8475" name="Text Box 3"/>
          <p:cNvSpPr txBox="1"/>
          <p:nvPr/>
        </p:nvSpPr>
        <p:spPr>
          <a:xfrm>
            <a:off x="652463" y="763588"/>
            <a:ext cx="4608512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2800" b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常考特殊疑问词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3051300" y="1812608"/>
            <a:ext cx="1268412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什么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016692" y="4329431"/>
            <a:ext cx="12700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在哪里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865880" y="2818131"/>
            <a:ext cx="18669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什么时候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226242" y="3404871"/>
            <a:ext cx="1268413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谁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089717" y="3890646"/>
            <a:ext cx="1268413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谁的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106227" y="2386331"/>
            <a:ext cx="1268413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哪一个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016692" y="4851718"/>
            <a:ext cx="1268413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为什么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051617" y="5509578"/>
            <a:ext cx="1268413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怎么样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3"/>
          <p:cNvSpPr txBox="1"/>
          <p:nvPr/>
        </p:nvSpPr>
        <p:spPr>
          <a:xfrm>
            <a:off x="694055" y="764704"/>
            <a:ext cx="8007350" cy="53003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2800" b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which＆what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which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：从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已知或有限范围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内的人或事物作出选择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what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：从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未知或无限范围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内的人或事物作出选择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父母中，哪个更疼你？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Which parent loves you better?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你的帽子是哪种颜色的——红的、绿的或黄的？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Which color is your cap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, 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red, green or yellow?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这朵花儿是什么颜色的？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What color is the flower?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3"/>
          <p:cNvSpPr>
            <a:spLocks noGrp="1"/>
          </p:cNvSpPr>
          <p:nvPr>
            <p:ph type="body" idx="4294967295"/>
          </p:nvPr>
        </p:nvSpPr>
        <p:spPr>
          <a:xfrm>
            <a:off x="219869" y="1772816"/>
            <a:ext cx="7920038" cy="4071937"/>
          </a:xfrm>
        </p:spPr>
        <p:txBody>
          <a:bodyPr wrap="square" lIns="91440" tIns="45720" rIns="91440" bIns="45720" anchor="t">
            <a:spAutoFit/>
          </a:bodyPr>
          <a:lstStyle/>
          <a:p>
            <a:pPr eaLnBrk="1" hangingPunct="1">
              <a:lnSpc>
                <a:spcPct val="115000"/>
              </a:lnSpc>
              <a:buFont typeface="Wingdings" panose="05000000000000000000" pitchFamily="2" charset="2"/>
              <a:buNone/>
            </a:pPr>
            <a:r>
              <a:rPr lang="en-US" altLang="zh-CN" sz="2800" b="1" dirty="0">
                <a:latin typeface="Times New Roman" panose="02020603050405020304" pitchFamily="18" charset="0"/>
              </a:rPr>
              <a:t>Jason:   I got an email from a boy called Bruce.</a:t>
            </a:r>
          </a:p>
          <a:p>
            <a:pPr eaLnBrk="1" hangingPunct="1">
              <a:lnSpc>
                <a:spcPct val="115000"/>
              </a:lnSpc>
              <a:buFont typeface="Wingdings" panose="05000000000000000000" pitchFamily="2" charset="2"/>
              <a:buNone/>
            </a:pPr>
            <a:r>
              <a:rPr lang="en-US" altLang="zh-CN" sz="2800" b="1" dirty="0">
                <a:latin typeface="Times New Roman" panose="02020603050405020304" pitchFamily="18" charset="0"/>
              </a:rPr>
              <a:t>Mandy: (1)________ does he live?</a:t>
            </a:r>
          </a:p>
          <a:p>
            <a:pPr eaLnBrk="1" hangingPunct="1">
              <a:lnSpc>
                <a:spcPct val="115000"/>
              </a:lnSpc>
              <a:buFont typeface="Wingdings" panose="05000000000000000000" pitchFamily="2" charset="2"/>
              <a:buNone/>
            </a:pPr>
            <a:r>
              <a:rPr lang="en-US" altLang="zh-CN" sz="2800" b="1" dirty="0">
                <a:latin typeface="Times New Roman" panose="02020603050405020304" pitchFamily="18" charset="0"/>
              </a:rPr>
              <a:t>Jason:  He lives in Australia.</a:t>
            </a:r>
          </a:p>
          <a:p>
            <a:pPr eaLnBrk="1" hangingPunct="1">
              <a:lnSpc>
                <a:spcPct val="115000"/>
              </a:lnSpc>
              <a:buFont typeface="Wingdings" panose="05000000000000000000" pitchFamily="2" charset="2"/>
              <a:buNone/>
            </a:pPr>
            <a:r>
              <a:rPr lang="en-US" altLang="zh-CN" sz="2800" b="1" dirty="0">
                <a:latin typeface="Times New Roman" panose="02020603050405020304" pitchFamily="18" charset="0"/>
              </a:rPr>
              <a:t>Mandy: (2)________ is he?</a:t>
            </a:r>
          </a:p>
          <a:p>
            <a:pPr eaLnBrk="1" hangingPunct="1">
              <a:lnSpc>
                <a:spcPct val="115000"/>
              </a:lnSpc>
              <a:buFont typeface="Wingdings" panose="05000000000000000000" pitchFamily="2" charset="2"/>
              <a:buNone/>
            </a:pPr>
            <a:r>
              <a:rPr lang="en-US" altLang="zh-CN" sz="2800" b="1" dirty="0">
                <a:latin typeface="Times New Roman" panose="02020603050405020304" pitchFamily="18" charset="0"/>
              </a:rPr>
              <a:t>Jason:  He's 12.</a:t>
            </a:r>
          </a:p>
          <a:p>
            <a:pPr eaLnBrk="1" hangingPunct="1">
              <a:lnSpc>
                <a:spcPct val="115000"/>
              </a:lnSpc>
              <a:buFont typeface="Wingdings" panose="05000000000000000000" pitchFamily="2" charset="2"/>
              <a:buNone/>
            </a:pPr>
            <a:r>
              <a:rPr lang="en-US" altLang="zh-CN" sz="2800" b="1" dirty="0">
                <a:latin typeface="Times New Roman" panose="02020603050405020304" pitchFamily="18" charset="0"/>
              </a:rPr>
              <a:t>Mandy: (3)________ does he go to school?</a:t>
            </a:r>
          </a:p>
          <a:p>
            <a:pPr eaLnBrk="1" hangingPunct="1">
              <a:lnSpc>
                <a:spcPct val="115000"/>
              </a:lnSpc>
              <a:buFont typeface="Wingdings" panose="05000000000000000000" pitchFamily="2" charset="2"/>
              <a:buNone/>
            </a:pPr>
            <a:r>
              <a:rPr lang="zh-CN" altLang="en-US" sz="2800" b="1" dirty="0">
                <a:latin typeface="Times New Roman" panose="02020603050405020304" pitchFamily="18" charset="0"/>
                <a:sym typeface="+mn-ea"/>
              </a:rPr>
              <a:t>Jason: </a:t>
            </a:r>
            <a:r>
              <a:rPr lang="en-US" altLang="zh-CN" sz="2800" b="1" dirty="0">
                <a:latin typeface="Times New Roman" panose="02020603050405020304" pitchFamily="18" charset="0"/>
                <a:sym typeface="+mn-ea"/>
              </a:rPr>
              <a:t> </a:t>
            </a:r>
            <a:r>
              <a:rPr lang="zh-CN" altLang="en-US" sz="2800" b="1" dirty="0">
                <a:latin typeface="Times New Roman" panose="02020603050405020304" pitchFamily="18" charset="0"/>
                <a:sym typeface="+mn-ea"/>
              </a:rPr>
              <a:t>He goes to school by bus.</a:t>
            </a:r>
            <a:endParaRPr lang="en-US" altLang="zh-CN" sz="2800" b="1" dirty="0">
              <a:latin typeface="Times New Roman" panose="02020603050405020304" pitchFamily="18" charset="0"/>
            </a:endParaRPr>
          </a:p>
        </p:txBody>
      </p:sp>
      <p:sp>
        <p:nvSpPr>
          <p:cNvPr id="12292" name="Text Box 5"/>
          <p:cNvSpPr txBox="1"/>
          <p:nvPr/>
        </p:nvSpPr>
        <p:spPr>
          <a:xfrm>
            <a:off x="2267744" y="2419563"/>
            <a:ext cx="191135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Where</a:t>
            </a:r>
          </a:p>
        </p:txBody>
      </p:sp>
      <p:sp>
        <p:nvSpPr>
          <p:cNvPr id="12293" name="Text Box 6"/>
          <p:cNvSpPr txBox="1"/>
          <p:nvPr/>
        </p:nvSpPr>
        <p:spPr>
          <a:xfrm>
            <a:off x="2088357" y="3500651"/>
            <a:ext cx="191135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How old</a:t>
            </a:r>
          </a:p>
        </p:txBody>
      </p:sp>
      <p:sp>
        <p:nvSpPr>
          <p:cNvPr id="12294" name="Text Box 7"/>
          <p:cNvSpPr txBox="1"/>
          <p:nvPr/>
        </p:nvSpPr>
        <p:spPr>
          <a:xfrm>
            <a:off x="2396332" y="4653136"/>
            <a:ext cx="12954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How</a:t>
            </a:r>
          </a:p>
        </p:txBody>
      </p:sp>
      <p:sp>
        <p:nvSpPr>
          <p:cNvPr id="19461" name="Rectangle 7"/>
          <p:cNvSpPr/>
          <p:nvPr/>
        </p:nvSpPr>
        <p:spPr>
          <a:xfrm>
            <a:off x="688182" y="764753"/>
            <a:ext cx="8281987" cy="9531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i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Jason gets an email from a new e-friend. Mandy is asking Jason some questions.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bldLvl="0"/>
      <p:bldP spid="12293" grpId="0" bldLvl="0"/>
      <p:bldP spid="12294" grpId="0" bldLvl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6" descr="图片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0032" y="4437112"/>
            <a:ext cx="2500630" cy="14846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2" name="Rectangle 3"/>
          <p:cNvSpPr>
            <a:spLocks noGrp="1"/>
          </p:cNvSpPr>
          <p:nvPr>
            <p:ph type="body" idx="4294967295"/>
          </p:nvPr>
        </p:nvSpPr>
        <p:spPr>
          <a:xfrm>
            <a:off x="72132" y="188962"/>
            <a:ext cx="7308850" cy="5233988"/>
          </a:xfrm>
        </p:spPr>
        <p:txBody>
          <a:bodyPr wrap="square" lIns="91440" tIns="45720" rIns="91440" bIns="45720" anchor="t">
            <a:spAutoFit/>
          </a:bodyPr>
          <a:lstStyle/>
          <a:p>
            <a:pPr eaLnBrk="1" hangingPunct="1">
              <a:lnSpc>
                <a:spcPct val="115000"/>
              </a:lnSpc>
              <a:buFont typeface="Wingdings" panose="05000000000000000000" pitchFamily="2" charset="2"/>
              <a:buNone/>
            </a:pPr>
            <a:endParaRPr lang="zh-CN" altLang="en-US" sz="2800" b="1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5000"/>
              </a:lnSpc>
              <a:buFont typeface="Wingdings" panose="05000000000000000000" pitchFamily="2" charset="2"/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Mandy: (4)________ are </a:t>
            </a:r>
            <a:r>
              <a:rPr lang="en-US" altLang="zh-CN" sz="2800" b="1" dirty="0">
                <a:latin typeface="Times New Roman" panose="02020603050405020304" pitchFamily="18" charset="0"/>
              </a:rPr>
              <a:t>his hobbies?</a:t>
            </a:r>
          </a:p>
          <a:p>
            <a:pPr eaLnBrk="1" hangingPunct="1">
              <a:lnSpc>
                <a:spcPct val="115000"/>
              </a:lnSpc>
              <a:buFont typeface="Wingdings" panose="05000000000000000000" pitchFamily="2" charset="2"/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Jaon: </a:t>
            </a:r>
            <a:r>
              <a:rPr lang="en-US" altLang="zh-CN" sz="2800" b="1" dirty="0">
                <a:latin typeface="Times New Roman" panose="02020603050405020304" pitchFamily="18" charset="0"/>
              </a:rPr>
              <a:t>  </a:t>
            </a:r>
            <a:r>
              <a:rPr lang="zh-CN" altLang="en-US" sz="2800" b="1" dirty="0">
                <a:latin typeface="Times New Roman" panose="02020603050405020304" pitchFamily="18" charset="0"/>
              </a:rPr>
              <a:t>Swimming and playing football. He    </a:t>
            </a:r>
          </a:p>
          <a:p>
            <a:pPr eaLnBrk="1" hangingPunct="1">
              <a:lnSpc>
                <a:spcPct val="115000"/>
              </a:lnSpc>
              <a:buFont typeface="Wingdings" panose="05000000000000000000" pitchFamily="2" charset="2"/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             likes an English football team.</a:t>
            </a:r>
          </a:p>
          <a:p>
            <a:pPr eaLnBrk="1" hangingPunct="1">
              <a:lnSpc>
                <a:spcPct val="115000"/>
              </a:lnSpc>
              <a:buFont typeface="Wingdings" panose="05000000000000000000" pitchFamily="2" charset="2"/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Mandy: There are many English </a:t>
            </a:r>
          </a:p>
          <a:p>
            <a:pPr eaLnBrk="1" hangingPunct="1">
              <a:lnSpc>
                <a:spcPct val="115000"/>
              </a:lnSpc>
              <a:buFont typeface="Wingdings" panose="05000000000000000000" pitchFamily="2" charset="2"/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             football teams. (5)________ </a:t>
            </a:r>
          </a:p>
          <a:p>
            <a:pPr eaLnBrk="1" hangingPunct="1">
              <a:lnSpc>
                <a:spcPct val="115000"/>
              </a:lnSpc>
              <a:buFont typeface="Wingdings" panose="05000000000000000000" pitchFamily="2" charset="2"/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             team does he like?</a:t>
            </a:r>
          </a:p>
          <a:p>
            <a:pPr eaLnBrk="1" hangingPunct="1">
              <a:lnSpc>
                <a:spcPct val="115000"/>
              </a:lnSpc>
              <a:buFont typeface="Wingdings" panose="05000000000000000000" pitchFamily="2" charset="2"/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Jason: Liverpool.</a:t>
            </a:r>
          </a:p>
          <a:p>
            <a:pPr eaLnBrk="1" hangingPunct="1">
              <a:lnSpc>
                <a:spcPct val="115000"/>
              </a:lnSpc>
              <a:buFont typeface="Wingdings" panose="05000000000000000000" pitchFamily="2" charset="2"/>
              <a:buNone/>
            </a:pP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13316" name="Text Box 4"/>
          <p:cNvSpPr txBox="1"/>
          <p:nvPr/>
        </p:nvSpPr>
        <p:spPr>
          <a:xfrm>
            <a:off x="4697155" y="3156317"/>
            <a:ext cx="1368425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Which</a:t>
            </a:r>
          </a:p>
        </p:txBody>
      </p:sp>
      <p:sp>
        <p:nvSpPr>
          <p:cNvPr id="13317" name="Text Box 5"/>
          <p:cNvSpPr txBox="1"/>
          <p:nvPr/>
        </p:nvSpPr>
        <p:spPr>
          <a:xfrm>
            <a:off x="2516565" y="888415"/>
            <a:ext cx="1368425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What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bldLvl="0"/>
      <p:bldP spid="13317" grpId="0" bldLvl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/>
          </p:cNvSpPr>
          <p:nvPr>
            <p:ph type="title" idx="4294967295"/>
          </p:nvPr>
        </p:nvSpPr>
        <p:spPr>
          <a:xfrm>
            <a:off x="1079500" y="671513"/>
            <a:ext cx="8064500" cy="885825"/>
          </a:xfrm>
          <a:solidFill>
            <a:srgbClr val="FFFF99"/>
          </a:solidFill>
          <a:ln>
            <a:solidFill>
              <a:srgbClr val="FFFF99"/>
            </a:solidFill>
            <a:miter/>
          </a:ln>
        </p:spPr>
        <p:txBody>
          <a:bodyPr wrap="square" lIns="0" tIns="45720" rIns="0" bIns="0" anchor="b"/>
          <a:lstStyle/>
          <a:p>
            <a:pPr eaLnBrk="1" hangingPunct="1"/>
            <a:r>
              <a:rPr lang="en-US" altLang="zh-CN" sz="2800" b="1" i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Fill in the blanks with "what, who, how, how old, which, why, where, how many, when".</a:t>
            </a:r>
          </a:p>
        </p:txBody>
      </p:sp>
      <p:sp>
        <p:nvSpPr>
          <p:cNvPr id="21506" name="Rectangle 3"/>
          <p:cNvSpPr>
            <a:spLocks noGrp="1"/>
          </p:cNvSpPr>
          <p:nvPr>
            <p:ph type="body" idx="4294967295"/>
          </p:nvPr>
        </p:nvSpPr>
        <p:spPr>
          <a:xfrm>
            <a:off x="683568" y="1587183"/>
            <a:ext cx="7993062" cy="4956175"/>
          </a:xfrm>
        </p:spPr>
        <p:txBody>
          <a:bodyPr wrap="square" lIns="91440" tIns="45720" rIns="91440" bIns="45720" anchor="t">
            <a:spAutoFit/>
          </a:bodyPr>
          <a:lstStyle/>
          <a:p>
            <a:pPr eaLnBrk="1" hangingPunct="1">
              <a:lnSpc>
                <a:spcPct val="95000"/>
              </a:lnSpc>
              <a:buFont typeface="Wingdings" panose="05000000000000000000" pitchFamily="2" charset="2"/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1. --_______ is her name?  -Anna.</a:t>
            </a:r>
          </a:p>
          <a:p>
            <a:pPr eaLnBrk="1" hangingPunct="1">
              <a:lnSpc>
                <a:spcPct val="95000"/>
              </a:lnSpc>
              <a:buFont typeface="Wingdings" panose="05000000000000000000" pitchFamily="2" charset="2"/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2. --_______ is she from?  -Germany.</a:t>
            </a:r>
          </a:p>
          <a:p>
            <a:pPr eaLnBrk="1" hangingPunct="1">
              <a:lnSpc>
                <a:spcPct val="95000"/>
              </a:lnSpc>
              <a:buFont typeface="Wingdings" panose="05000000000000000000" pitchFamily="2" charset="2"/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3. --_______ are your friends? -Ben and Judy.</a:t>
            </a:r>
          </a:p>
          <a:p>
            <a:pPr eaLnBrk="1" hangingPunct="1">
              <a:lnSpc>
                <a:spcPct val="95000"/>
              </a:lnSpc>
              <a:buFont typeface="Wingdings" panose="05000000000000000000" pitchFamily="2" charset="2"/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4. --_______ are they?  -Twelve and thirteen.</a:t>
            </a:r>
          </a:p>
          <a:p>
            <a:pPr eaLnBrk="1" hangingPunct="1">
              <a:lnSpc>
                <a:spcPct val="95000"/>
              </a:lnSpc>
              <a:buFont typeface="Wingdings" panose="05000000000000000000" pitchFamily="2" charset="2"/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5. --_______ do you go to bed?  -At nine o'clock.</a:t>
            </a:r>
          </a:p>
          <a:p>
            <a:pPr eaLnBrk="1" hangingPunct="1">
              <a:lnSpc>
                <a:spcPct val="95000"/>
              </a:lnSpc>
              <a:buFont typeface="Wingdings" panose="05000000000000000000" pitchFamily="2" charset="2"/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6. --_______ do you like your school?</a:t>
            </a:r>
          </a:p>
          <a:p>
            <a:pPr eaLnBrk="1" hangingPunct="1">
              <a:lnSpc>
                <a:spcPct val="95000"/>
              </a:lnSpc>
              <a:buFont typeface="Wingdings" panose="05000000000000000000" pitchFamily="2" charset="2"/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 --Because the teachers are friendly.</a:t>
            </a:r>
          </a:p>
          <a:p>
            <a:pPr eaLnBrk="1" hangingPunct="1">
              <a:lnSpc>
                <a:spcPct val="95000"/>
              </a:lnSpc>
              <a:buFont typeface="Wingdings" panose="05000000000000000000" pitchFamily="2" charset="2"/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7. --_______ do you go to school? -By bus.</a:t>
            </a:r>
          </a:p>
          <a:p>
            <a:pPr eaLnBrk="1" hangingPunct="1">
              <a:lnSpc>
                <a:spcPct val="95000"/>
              </a:lnSpc>
              <a:buFont typeface="Wingdings" panose="05000000000000000000" pitchFamily="2" charset="2"/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8. --_______ colour does she like? -Red.</a:t>
            </a:r>
          </a:p>
          <a:p>
            <a:pPr eaLnBrk="1" hangingPunct="1">
              <a:lnSpc>
                <a:spcPct val="95000"/>
              </a:lnSpc>
              <a:buFont typeface="Wingdings" panose="05000000000000000000" pitchFamily="2" charset="2"/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9. --_________ e-friends does he have? -Five.</a:t>
            </a:r>
            <a:endParaRPr lang="zh-CN" altLang="en-US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4340" name="Text Box 4"/>
          <p:cNvSpPr txBox="1"/>
          <p:nvPr/>
        </p:nvSpPr>
        <p:spPr>
          <a:xfrm>
            <a:off x="1476375" y="1628775"/>
            <a:ext cx="1150938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What</a:t>
            </a:r>
          </a:p>
        </p:txBody>
      </p:sp>
      <p:sp>
        <p:nvSpPr>
          <p:cNvPr id="14341" name="Text Box 5"/>
          <p:cNvSpPr txBox="1"/>
          <p:nvPr/>
        </p:nvSpPr>
        <p:spPr>
          <a:xfrm>
            <a:off x="1331913" y="2133600"/>
            <a:ext cx="1368425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Where</a:t>
            </a:r>
          </a:p>
        </p:txBody>
      </p:sp>
      <p:sp>
        <p:nvSpPr>
          <p:cNvPr id="14342" name="Text Box 6"/>
          <p:cNvSpPr txBox="1"/>
          <p:nvPr/>
        </p:nvSpPr>
        <p:spPr>
          <a:xfrm>
            <a:off x="1476375" y="2636838"/>
            <a:ext cx="1150938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Who</a:t>
            </a:r>
          </a:p>
        </p:txBody>
      </p:sp>
      <p:sp>
        <p:nvSpPr>
          <p:cNvPr id="14343" name="Text Box 7"/>
          <p:cNvSpPr txBox="1"/>
          <p:nvPr/>
        </p:nvSpPr>
        <p:spPr>
          <a:xfrm>
            <a:off x="1331913" y="3068638"/>
            <a:ext cx="1697037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How old</a:t>
            </a:r>
          </a:p>
        </p:txBody>
      </p:sp>
      <p:sp>
        <p:nvSpPr>
          <p:cNvPr id="14344" name="Text Box 8"/>
          <p:cNvSpPr txBox="1"/>
          <p:nvPr/>
        </p:nvSpPr>
        <p:spPr>
          <a:xfrm>
            <a:off x="1476375" y="3573463"/>
            <a:ext cx="1152525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When</a:t>
            </a:r>
          </a:p>
        </p:txBody>
      </p:sp>
      <p:sp>
        <p:nvSpPr>
          <p:cNvPr id="14345" name="Text Box 9"/>
          <p:cNvSpPr txBox="1"/>
          <p:nvPr/>
        </p:nvSpPr>
        <p:spPr>
          <a:xfrm>
            <a:off x="1403350" y="4076700"/>
            <a:ext cx="1008063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Why</a:t>
            </a:r>
          </a:p>
        </p:txBody>
      </p:sp>
      <p:sp>
        <p:nvSpPr>
          <p:cNvPr id="14346" name="Text Box 10"/>
          <p:cNvSpPr txBox="1"/>
          <p:nvPr/>
        </p:nvSpPr>
        <p:spPr>
          <a:xfrm>
            <a:off x="1547813" y="5084763"/>
            <a:ext cx="936625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How</a:t>
            </a:r>
          </a:p>
        </p:txBody>
      </p:sp>
      <p:sp>
        <p:nvSpPr>
          <p:cNvPr id="14347" name="Text Box 11"/>
          <p:cNvSpPr txBox="1"/>
          <p:nvPr/>
        </p:nvSpPr>
        <p:spPr>
          <a:xfrm>
            <a:off x="1476375" y="5589588"/>
            <a:ext cx="1223963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Which</a:t>
            </a:r>
          </a:p>
        </p:txBody>
      </p:sp>
      <p:sp>
        <p:nvSpPr>
          <p:cNvPr id="14348" name="Text Box 12"/>
          <p:cNvSpPr txBox="1"/>
          <p:nvPr/>
        </p:nvSpPr>
        <p:spPr>
          <a:xfrm>
            <a:off x="1331913" y="6021388"/>
            <a:ext cx="1800225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How many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bldLvl="0"/>
      <p:bldP spid="14341" grpId="0" bldLvl="0"/>
      <p:bldP spid="14342" grpId="0" bldLvl="0"/>
      <p:bldP spid="14343" grpId="0" bldLvl="0"/>
      <p:bldP spid="14344" grpId="0" bldLvl="0"/>
      <p:bldP spid="14345" grpId="0" bldLvl="0"/>
      <p:bldP spid="14346" grpId="0" bldLvl="0"/>
      <p:bldP spid="14347" grpId="0" bldLvl="0"/>
      <p:bldP spid="14348" grpId="0" bldLvl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Box 12"/>
          <p:cNvSpPr txBox="1"/>
          <p:nvPr/>
        </p:nvSpPr>
        <p:spPr>
          <a:xfrm>
            <a:off x="730821" y="693242"/>
            <a:ext cx="7975600" cy="17541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Grammar B</a:t>
            </a:r>
          </a:p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The articles</a:t>
            </a:r>
            <a:r>
              <a:rPr lang="zh-CN" altLang="en-US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：</a:t>
            </a:r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a and an  </a:t>
            </a:r>
          </a:p>
        </p:txBody>
      </p:sp>
      <p:pic>
        <p:nvPicPr>
          <p:cNvPr id="22530" name="图片 4" descr="阅读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3" y="2564904"/>
            <a:ext cx="5070723" cy="3347031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9" descr="图片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2160" y="4296821"/>
            <a:ext cx="2880320" cy="169807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54" name="Rectangle 2"/>
          <p:cNvSpPr>
            <a:spLocks noGrp="1"/>
          </p:cNvSpPr>
          <p:nvPr>
            <p:ph type="title"/>
          </p:nvPr>
        </p:nvSpPr>
        <p:spPr>
          <a:xfrm>
            <a:off x="1115492" y="402590"/>
            <a:ext cx="7058025" cy="647700"/>
          </a:xfrm>
        </p:spPr>
        <p:txBody>
          <a:bodyPr wrap="square" lIns="0" tIns="45720" rIns="0" bIns="0" anchor="b"/>
          <a:lstStyle/>
          <a:p>
            <a:pPr eaLnBrk="1" hangingPunct="1"/>
            <a:r>
              <a:rPr lang="en-US" altLang="zh-CN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Indefinite articles: a and an</a:t>
            </a:r>
          </a:p>
        </p:txBody>
      </p:sp>
      <p:sp>
        <p:nvSpPr>
          <p:cNvPr id="23555" name="Rectangle 3"/>
          <p:cNvSpPr>
            <a:spLocks noGrp="1"/>
          </p:cNvSpPr>
          <p:nvPr>
            <p:ph type="body"/>
          </p:nvPr>
        </p:nvSpPr>
        <p:spPr>
          <a:xfrm>
            <a:off x="972617" y="1410652"/>
            <a:ext cx="6804025" cy="3106420"/>
          </a:xfrm>
        </p:spPr>
        <p:txBody>
          <a:bodyPr wrap="square" lIns="91440" tIns="45720" rIns="91440" bIns="45720" anchor="t">
            <a:spAutoFit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 sz="2800" dirty="0">
                <a:solidFill>
                  <a:srgbClr val="0000CC"/>
                </a:solidFill>
                <a:latin typeface="Times New Roman" panose="02020603050405020304" pitchFamily="18" charset="0"/>
              </a:rPr>
              <a:t>_____ boy         	      _____ teacher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 sz="2800" dirty="0">
                <a:solidFill>
                  <a:srgbClr val="0000CC"/>
                </a:solidFill>
                <a:latin typeface="Times New Roman" panose="02020603050405020304" pitchFamily="18" charset="0"/>
              </a:rPr>
              <a:t>_____ computer            _____ unit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 sz="2800" dirty="0">
                <a:solidFill>
                  <a:srgbClr val="0000CC"/>
                </a:solidFill>
                <a:latin typeface="Times New Roman" panose="02020603050405020304" pitchFamily="18" charset="0"/>
              </a:rPr>
              <a:t>_____ football team       _____ violin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 sz="2800" dirty="0">
                <a:solidFill>
                  <a:srgbClr val="0000CC"/>
                </a:solidFill>
                <a:latin typeface="Times New Roman" panose="02020603050405020304" pitchFamily="18" charset="0"/>
              </a:rPr>
              <a:t>_____ apple     	       _____ ice cream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 sz="2800" dirty="0">
                <a:solidFill>
                  <a:srgbClr val="0000CC"/>
                </a:solidFill>
                <a:latin typeface="Times New Roman" panose="02020603050405020304" pitchFamily="18" charset="0"/>
              </a:rPr>
              <a:t>_____ egg		       _____ old book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 sz="2800" dirty="0">
                <a:solidFill>
                  <a:srgbClr val="0000CC"/>
                </a:solidFill>
                <a:latin typeface="Times New Roman" panose="02020603050405020304" pitchFamily="18" charset="0"/>
              </a:rPr>
              <a:t>_____ hour		       _____ umbrella</a:t>
            </a:r>
          </a:p>
        </p:txBody>
      </p:sp>
      <p:sp>
        <p:nvSpPr>
          <p:cNvPr id="19461" name="Text Box 5"/>
          <p:cNvSpPr txBox="1"/>
          <p:nvPr/>
        </p:nvSpPr>
        <p:spPr>
          <a:xfrm>
            <a:off x="1331709" y="1410335"/>
            <a:ext cx="4318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</a:p>
        </p:txBody>
      </p:sp>
      <p:sp>
        <p:nvSpPr>
          <p:cNvPr id="19462" name="Text Box 6"/>
          <p:cNvSpPr txBox="1"/>
          <p:nvPr/>
        </p:nvSpPr>
        <p:spPr>
          <a:xfrm>
            <a:off x="4573067" y="1482725"/>
            <a:ext cx="360362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</a:p>
        </p:txBody>
      </p:sp>
      <p:sp>
        <p:nvSpPr>
          <p:cNvPr id="19463" name="Text Box 7"/>
          <p:cNvSpPr txBox="1"/>
          <p:nvPr/>
        </p:nvSpPr>
        <p:spPr>
          <a:xfrm>
            <a:off x="1259954" y="2005012"/>
            <a:ext cx="503238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</a:p>
        </p:txBody>
      </p:sp>
      <p:sp>
        <p:nvSpPr>
          <p:cNvPr id="19464" name="Text Box 8"/>
          <p:cNvSpPr txBox="1"/>
          <p:nvPr/>
        </p:nvSpPr>
        <p:spPr>
          <a:xfrm>
            <a:off x="4573067" y="1985962"/>
            <a:ext cx="503237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</a:p>
        </p:txBody>
      </p:sp>
      <p:sp>
        <p:nvSpPr>
          <p:cNvPr id="19465" name="Text Box 9"/>
          <p:cNvSpPr txBox="1"/>
          <p:nvPr/>
        </p:nvSpPr>
        <p:spPr>
          <a:xfrm>
            <a:off x="1259954" y="2490787"/>
            <a:ext cx="6477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</a:p>
        </p:txBody>
      </p:sp>
      <p:sp>
        <p:nvSpPr>
          <p:cNvPr id="19466" name="Text Box 10"/>
          <p:cNvSpPr txBox="1"/>
          <p:nvPr/>
        </p:nvSpPr>
        <p:spPr>
          <a:xfrm>
            <a:off x="4573067" y="2490787"/>
            <a:ext cx="4318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</a:p>
        </p:txBody>
      </p:sp>
      <p:sp>
        <p:nvSpPr>
          <p:cNvPr id="19467" name="Text Box 11"/>
          <p:cNvSpPr txBox="1"/>
          <p:nvPr/>
        </p:nvSpPr>
        <p:spPr>
          <a:xfrm>
            <a:off x="1188517" y="2922587"/>
            <a:ext cx="6477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an</a:t>
            </a:r>
          </a:p>
        </p:txBody>
      </p:sp>
      <p:sp>
        <p:nvSpPr>
          <p:cNvPr id="19468" name="Text Box 12"/>
          <p:cNvSpPr txBox="1"/>
          <p:nvPr/>
        </p:nvSpPr>
        <p:spPr>
          <a:xfrm>
            <a:off x="4500042" y="2994342"/>
            <a:ext cx="574675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an</a:t>
            </a:r>
          </a:p>
        </p:txBody>
      </p:sp>
      <p:sp>
        <p:nvSpPr>
          <p:cNvPr id="19469" name="Text Box 13"/>
          <p:cNvSpPr txBox="1"/>
          <p:nvPr/>
        </p:nvSpPr>
        <p:spPr>
          <a:xfrm>
            <a:off x="1188517" y="3930967"/>
            <a:ext cx="719137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an</a:t>
            </a:r>
          </a:p>
        </p:txBody>
      </p:sp>
      <p:sp>
        <p:nvSpPr>
          <p:cNvPr id="19470" name="Text Box 14"/>
          <p:cNvSpPr txBox="1"/>
          <p:nvPr/>
        </p:nvSpPr>
        <p:spPr>
          <a:xfrm>
            <a:off x="4573067" y="3480752"/>
            <a:ext cx="576262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an</a:t>
            </a:r>
          </a:p>
        </p:txBody>
      </p:sp>
      <p:sp>
        <p:nvSpPr>
          <p:cNvPr id="19471" name="Text Box 15"/>
          <p:cNvSpPr txBox="1"/>
          <p:nvPr/>
        </p:nvSpPr>
        <p:spPr>
          <a:xfrm>
            <a:off x="1152322" y="3480435"/>
            <a:ext cx="720725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an</a:t>
            </a:r>
          </a:p>
        </p:txBody>
      </p:sp>
      <p:sp>
        <p:nvSpPr>
          <p:cNvPr id="19472" name="Text Box 16"/>
          <p:cNvSpPr txBox="1"/>
          <p:nvPr/>
        </p:nvSpPr>
        <p:spPr>
          <a:xfrm>
            <a:off x="4573067" y="4002722"/>
            <a:ext cx="6477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 bldLvl="0"/>
      <p:bldP spid="19462" grpId="0" bldLvl="0"/>
      <p:bldP spid="19463" grpId="0" bldLvl="0"/>
      <p:bldP spid="19464" grpId="0" bldLvl="0"/>
      <p:bldP spid="19465" grpId="0" bldLvl="0"/>
      <p:bldP spid="19466" grpId="0" bldLvl="0"/>
      <p:bldP spid="19467" grpId="0" bldLvl="0"/>
      <p:bldP spid="19468" grpId="0" bldLvl="0"/>
      <p:bldP spid="19469" grpId="0" bldLvl="0"/>
      <p:bldP spid="19470" grpId="0" bldLvl="0"/>
      <p:bldP spid="19471" grpId="0" bldLvl="0"/>
      <p:bldP spid="19472" grpId="0" bldLvl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AutoShape 4"/>
          <p:cNvSpPr>
            <a:spLocks noChangeArrowheads="1"/>
          </p:cNvSpPr>
          <p:nvPr/>
        </p:nvSpPr>
        <p:spPr bwMode="auto">
          <a:xfrm>
            <a:off x="468313" y="981075"/>
            <a:ext cx="8207375" cy="4464050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25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Work out the rule:</a:t>
            </a:r>
          </a:p>
          <a:p>
            <a:pPr marL="0" marR="0" lvl="0" indent="0" algn="l" defTabSz="914400" rtl="0" eaLnBrk="1" fontAlgn="base" latinLnBrk="0" hangingPunct="1">
              <a:lnSpc>
                <a:spcPct val="125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1. If a noun starts with a consonant sound,</a:t>
            </a:r>
          </a:p>
          <a:p>
            <a:pPr marL="0" marR="0" lvl="0" indent="0" algn="l" defTabSz="914400" rtl="0" eaLnBrk="1" fontAlgn="base" latinLnBrk="0" hangingPunct="1">
              <a:lnSpc>
                <a:spcPct val="125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we use _______ before it.</a:t>
            </a:r>
          </a:p>
          <a:p>
            <a:pPr marL="0" marR="0" lvl="0" indent="0" algn="l" defTabSz="914400" rtl="0" eaLnBrk="1" fontAlgn="base" latinLnBrk="0" hangingPunct="1">
              <a:lnSpc>
                <a:spcPct val="125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2. If a noun starts with a vowel sound, </a:t>
            </a:r>
          </a:p>
          <a:p>
            <a:pPr marL="0" marR="0" lvl="0" indent="0" algn="l" defTabSz="914400" rtl="0" eaLnBrk="1" fontAlgn="base" latinLnBrk="0" hangingPunct="1">
              <a:lnSpc>
                <a:spcPct val="125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we use _______ before it.</a:t>
            </a:r>
          </a:p>
        </p:txBody>
      </p:sp>
      <p:sp>
        <p:nvSpPr>
          <p:cNvPr id="20483" name="Text Box 5"/>
          <p:cNvSpPr txBox="1"/>
          <p:nvPr/>
        </p:nvSpPr>
        <p:spPr>
          <a:xfrm>
            <a:off x="2700338" y="2781300"/>
            <a:ext cx="65087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</a:p>
        </p:txBody>
      </p:sp>
      <p:sp>
        <p:nvSpPr>
          <p:cNvPr id="20484" name="Text Box 6"/>
          <p:cNvSpPr txBox="1"/>
          <p:nvPr/>
        </p:nvSpPr>
        <p:spPr>
          <a:xfrm>
            <a:off x="2555875" y="4365625"/>
            <a:ext cx="10795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bldLvl="0" animBg="1"/>
      <p:bldP spid="20483" grpId="0" bldLvl="0"/>
      <p:bldP spid="20484" grpId="0" bldLvl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/>
          </p:cNvSpPr>
          <p:nvPr>
            <p:ph type="title" idx="4294967295"/>
          </p:nvPr>
        </p:nvSpPr>
        <p:spPr>
          <a:xfrm>
            <a:off x="0" y="311150"/>
            <a:ext cx="6048375" cy="1881188"/>
          </a:xfrm>
        </p:spPr>
        <p:txBody>
          <a:bodyPr wrap="square" lIns="0" tIns="45720" rIns="0" bIns="0" anchor="b"/>
          <a:lstStyle/>
          <a:p>
            <a:pPr algn="ctr" eaLnBrk="1" hangingPunct="1"/>
            <a:r>
              <a:rPr lang="en-US" altLang="zh-CN" sz="36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Summary</a:t>
            </a:r>
            <a:br>
              <a:rPr lang="en-US" altLang="zh-CN" sz="36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</a:br>
            <a:r>
              <a:rPr lang="en-US" altLang="zh-CN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Indefinite articles: a and an</a:t>
            </a:r>
            <a:br>
              <a:rPr lang="en-US" altLang="zh-CN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</a:br>
            <a:r>
              <a:rPr lang="en-US" altLang="zh-CN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不定冠词a和an</a:t>
            </a:r>
          </a:p>
        </p:txBody>
      </p:sp>
      <p:sp>
        <p:nvSpPr>
          <p:cNvPr id="25602" name="Rectangle 3" descr="Rectangle: Click to edit Master text styles&#10;Second level&#10;Third level&#10;Fourth level&#10;Fifth level"/>
          <p:cNvSpPr>
            <a:spLocks noGrp="1"/>
          </p:cNvSpPr>
          <p:nvPr>
            <p:ph idx="4294967295"/>
          </p:nvPr>
        </p:nvSpPr>
        <p:spPr>
          <a:xfrm>
            <a:off x="395536" y="2492896"/>
            <a:ext cx="8340725" cy="2676525"/>
          </a:xfrm>
          <a:ln w="38100">
            <a:solidFill>
              <a:srgbClr val="0000FF"/>
            </a:solidFill>
            <a:miter/>
          </a:ln>
        </p:spPr>
        <p:txBody>
          <a:bodyPr wrap="square" lIns="91440" tIns="45720" rIns="91440" bIns="45720" anchor="t">
            <a:spAutoFit/>
          </a:bodyPr>
          <a:lstStyle/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altLang="zh-CN" sz="2800" b="1" dirty="0">
                <a:latin typeface="Times New Roman" panose="02020603050405020304" pitchFamily="18" charset="0"/>
              </a:rPr>
              <a:t>  </a:t>
            </a:r>
            <a:r>
              <a:rPr lang="zh-CN" altLang="en-US" sz="2800" b="1" dirty="0">
                <a:latin typeface="Times New Roman" panose="02020603050405020304" pitchFamily="18" charset="0"/>
              </a:rPr>
              <a:t>a和</a:t>
            </a:r>
            <a:r>
              <a:rPr lang="en-US" altLang="zh-CN" sz="2800" b="1" dirty="0">
                <a:latin typeface="Times New Roman" panose="02020603050405020304" pitchFamily="18" charset="0"/>
              </a:rPr>
              <a:t>an</a:t>
            </a:r>
            <a:r>
              <a:rPr lang="zh-CN" altLang="en-US" sz="2800" b="1" dirty="0">
                <a:latin typeface="Times New Roman" panose="02020603050405020304" pitchFamily="18" charset="0"/>
              </a:rPr>
              <a:t>是不定冠词，仅用在</a:t>
            </a:r>
            <a:r>
              <a:rPr lang="zh-CN" altLang="en-US" sz="28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单数可数名词</a:t>
            </a:r>
            <a:r>
              <a:rPr lang="zh-CN" altLang="en-US" sz="2800" b="1" dirty="0">
                <a:latin typeface="Times New Roman" panose="02020603050405020304" pitchFamily="18" charset="0"/>
              </a:rPr>
              <a:t>前面，表示"一"的意义。a用在以辅音（指</a:t>
            </a:r>
            <a:r>
              <a:rPr lang="zh-CN" altLang="en-US" sz="28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辅音音素</a:t>
            </a:r>
            <a:r>
              <a:rPr lang="zh-CN" altLang="en-US" sz="2800" b="1" dirty="0">
                <a:latin typeface="Times New Roman" panose="02020603050405020304" pitchFamily="18" charset="0"/>
              </a:rPr>
              <a:t>）开头的词前，a</a:t>
            </a:r>
            <a:r>
              <a:rPr lang="en-US" altLang="zh-CN" sz="2800" b="1" dirty="0">
                <a:latin typeface="Times New Roman" panose="02020603050405020304" pitchFamily="18" charset="0"/>
              </a:rPr>
              <a:t>n</a:t>
            </a:r>
            <a:r>
              <a:rPr lang="zh-CN" altLang="en-US" sz="2800" b="1" dirty="0">
                <a:latin typeface="Times New Roman" panose="02020603050405020304" pitchFamily="18" charset="0"/>
              </a:rPr>
              <a:t>用在以元音（指</a:t>
            </a:r>
            <a:r>
              <a:rPr lang="zh-CN" altLang="en-US" sz="28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元音音素</a:t>
            </a:r>
            <a:r>
              <a:rPr lang="zh-CN" altLang="en-US" sz="2800" b="1" dirty="0">
                <a:latin typeface="Times New Roman" panose="02020603050405020304" pitchFamily="18" charset="0"/>
              </a:rPr>
              <a:t>）开头的词前。如</a:t>
            </a:r>
            <a:r>
              <a:rPr lang="en-US" altLang="zh-CN" sz="2800" b="1" dirty="0">
                <a:latin typeface="Times New Roman" panose="02020603050405020304" pitchFamily="18" charset="0"/>
              </a:rPr>
              <a:t>a book</a:t>
            </a:r>
            <a:r>
              <a:rPr lang="zh-CN" altLang="en-US" sz="2800" b="1" dirty="0">
                <a:latin typeface="Times New Roman" panose="02020603050405020304" pitchFamily="18" charset="0"/>
              </a:rPr>
              <a:t>；</a:t>
            </a:r>
            <a:r>
              <a:rPr lang="en-US" altLang="zh-CN" sz="2800" b="1" dirty="0">
                <a:latin typeface="Times New Roman" panose="02020603050405020304" pitchFamily="18" charset="0"/>
              </a:rPr>
              <a:t>an apple</a:t>
            </a:r>
            <a:r>
              <a:rPr lang="zh-CN" altLang="en-US" sz="2800" b="1" dirty="0">
                <a:latin typeface="Times New Roman" panose="02020603050405020304" pitchFamily="18" charset="0"/>
              </a:rPr>
              <a:t>。</a:t>
            </a:r>
          </a:p>
        </p:txBody>
      </p:sp>
    </p:spTree>
  </p:cSld>
  <p:clrMapOvr>
    <a:masterClrMapping/>
  </p:clrMapOvr>
  <p:transition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/>
          <p:nvPr/>
        </p:nvGraphicFramePr>
        <p:xfrm>
          <a:off x="546100" y="1366838"/>
          <a:ext cx="8032115" cy="4429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12595"/>
                <a:gridCol w="1930400"/>
                <a:gridCol w="4389120"/>
              </a:tblGrid>
              <a:tr h="49784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开头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a/an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举例</a:t>
                      </a:r>
                    </a:p>
                  </a:txBody>
                  <a:tcPr/>
                </a:tc>
              </a:tr>
              <a:tr h="3810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辅音音素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一本书</a:t>
                      </a:r>
                    </a:p>
                  </a:txBody>
                  <a:tcPr/>
                </a:tc>
              </a:tr>
              <a:tr h="3810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元音音素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一个苹果</a:t>
                      </a:r>
                    </a:p>
                  </a:txBody>
                  <a:tcPr/>
                </a:tc>
              </a:tr>
              <a:tr h="381000"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sym typeface="+mn-ea"/>
                        </a:rPr>
                        <a:t>['juː]    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一个单元</a:t>
                      </a:r>
                    </a:p>
                  </a:txBody>
                  <a:tcPr/>
                </a:tc>
              </a:tr>
              <a:tr h="38100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sym typeface="+mn-ea"/>
                        </a:rPr>
                        <a:t>[ʌ]    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一把雨伞</a:t>
                      </a:r>
                    </a:p>
                  </a:txBody>
                  <a:tcPr/>
                </a:tc>
              </a:tr>
              <a:tr h="457200"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一般情况 </a:t>
                      </a: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一个快乐的男孩</a:t>
                      </a:r>
                    </a:p>
                  </a:txBody>
                  <a:tcPr/>
                </a:tc>
              </a:tr>
              <a:tr h="77152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h</a:t>
                      </a: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不发音 </a:t>
                      </a: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一个小时                  </a:t>
                      </a:r>
                    </a:p>
                    <a:p>
                      <a:pPr algn="l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一个诚实的男孩</a:t>
                      </a:r>
                    </a:p>
                  </a:txBody>
                  <a:tcPr/>
                </a:tc>
              </a:tr>
              <a:tr h="3810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字母在引号之中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根据字母的发音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一个</a:t>
                      </a: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"f"  </a:t>
                      </a:r>
                    </a:p>
                    <a:p>
                      <a:pPr algn="l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一个</a:t>
                      </a: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"d"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6661" name="Text Box 3"/>
          <p:cNvSpPr txBox="1"/>
          <p:nvPr/>
        </p:nvSpPr>
        <p:spPr>
          <a:xfrm>
            <a:off x="652463" y="763588"/>
            <a:ext cx="4608512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noProof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+mn-ea"/>
              </a:rPr>
              <a:t>a/an用法分析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5727700" y="1808163"/>
            <a:ext cx="160020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 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book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5727700" y="2268538"/>
            <a:ext cx="20764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 apple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5727700" y="2800350"/>
            <a:ext cx="1516063" cy="8302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 unit</a:t>
            </a:r>
          </a:p>
          <a:p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727700" y="3259138"/>
            <a:ext cx="3021013" cy="83026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an umbrella</a:t>
            </a:r>
          </a:p>
          <a:p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515100" y="3713163"/>
            <a:ext cx="247650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 happy boy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727700" y="4152900"/>
            <a:ext cx="1670050" cy="8302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an hour</a:t>
            </a:r>
          </a:p>
          <a:p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534025" y="4975225"/>
            <a:ext cx="3214688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an "f"</a:t>
            </a:r>
          </a:p>
          <a:p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427788" y="4518025"/>
            <a:ext cx="2320925" cy="8302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an honest boy</a:t>
            </a:r>
          </a:p>
          <a:p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534025" y="5359400"/>
            <a:ext cx="3214688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 "d"</a:t>
            </a:r>
          </a:p>
          <a:p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/>
      <p:bldP spid="11" grpId="0"/>
      <p:bldP spid="12" grpId="0"/>
      <p:bldP spid="15" grpId="0"/>
      <p:bldP spid="1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4" descr="图片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1700212"/>
            <a:ext cx="3522178" cy="4175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50" name="Rectangle 5"/>
          <p:cNvSpPr/>
          <p:nvPr/>
        </p:nvSpPr>
        <p:spPr>
          <a:xfrm>
            <a:off x="5006491" y="4159249"/>
            <a:ext cx="3124200" cy="1222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>
              <a:lnSpc>
                <a:spcPct val="115000"/>
              </a:lnSpc>
              <a:spcBef>
                <a:spcPct val="15000"/>
              </a:spcBef>
            </a:pPr>
            <a:r>
              <a:rPr lang="zh-CN" altLang="en-US" sz="3000" dirty="0">
                <a:latin typeface="Times New Roman" panose="02020603050405020304" pitchFamily="18" charset="0"/>
                <a:ea typeface="宋体" panose="02010600030101010101" pitchFamily="2" charset="-122"/>
              </a:rPr>
              <a:t> My dream is to </a:t>
            </a:r>
          </a:p>
          <a:p>
            <a:pPr algn="ctr">
              <a:lnSpc>
                <a:spcPct val="115000"/>
              </a:lnSpc>
              <a:spcBef>
                <a:spcPct val="15000"/>
              </a:spcBef>
            </a:pPr>
            <a:r>
              <a:rPr lang="en-US" altLang="zh-CN" sz="3000" dirty="0">
                <a:latin typeface="Times New Roman" panose="02020603050405020304" pitchFamily="18" charset="0"/>
                <a:ea typeface="宋体" panose="02010600030101010101" pitchFamily="2" charset="-122"/>
              </a:rPr>
              <a:t> be _____ scientist</a:t>
            </a:r>
            <a:r>
              <a:rPr lang="en-GB" altLang="en-US" sz="3000" dirty="0"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en-US" altLang="zh-CN" sz="30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27651" name="Picture 6" descr="图片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177" y="1700213"/>
            <a:ext cx="3805506" cy="4175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09" name="Rectangle 7"/>
          <p:cNvSpPr>
            <a:spLocks noGrp="1" noChangeArrowheads="1"/>
          </p:cNvSpPr>
          <p:nvPr>
            <p:ph type="title"/>
          </p:nvPr>
        </p:nvSpPr>
        <p:spPr>
          <a:xfrm>
            <a:off x="863600" y="692150"/>
            <a:ext cx="8280400" cy="935038"/>
          </a:xfrm>
        </p:spPr>
        <p:txBody>
          <a:bodyPr vert="horz" wrap="square" lIns="0" tIns="45720" rIns="0" bIns="0" numCol="1" rtlCol="0" anchor="b" anchorCtr="0" compatLnSpc="1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1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B1  Some students are talking about their dreams. Complete the sentences below with a or an.</a:t>
            </a:r>
          </a:p>
        </p:txBody>
      </p:sp>
      <p:sp>
        <p:nvSpPr>
          <p:cNvPr id="27653" name="Rectangle 8"/>
          <p:cNvSpPr/>
          <p:nvPr/>
        </p:nvSpPr>
        <p:spPr>
          <a:xfrm>
            <a:off x="1043608" y="4597400"/>
            <a:ext cx="3367088" cy="11811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>
              <a:lnSpc>
                <a:spcPct val="115000"/>
              </a:lnSpc>
              <a:spcBef>
                <a:spcPct val="15000"/>
              </a:spcBef>
            </a:pPr>
            <a:r>
              <a:rPr lang="zh-CN" altLang="en-US" sz="3000" dirty="0">
                <a:latin typeface="Times New Roman" panose="02020603050405020304" pitchFamily="18" charset="0"/>
                <a:ea typeface="宋体" panose="02010600030101010101" pitchFamily="2" charset="-122"/>
              </a:rPr>
              <a:t>My dream is to be </a:t>
            </a:r>
          </a:p>
          <a:p>
            <a:pPr algn="ctr">
              <a:lnSpc>
                <a:spcPct val="115000"/>
              </a:lnSpc>
              <a:spcBef>
                <a:spcPct val="15000"/>
              </a:spcBef>
            </a:pPr>
            <a:r>
              <a:rPr lang="zh-CN" altLang="en-US" sz="3000" dirty="0">
                <a:latin typeface="Times New Roman" panose="02020603050405020304" pitchFamily="18" charset="0"/>
                <a:ea typeface="宋体" panose="02010600030101010101" pitchFamily="2" charset="-122"/>
              </a:rPr>
              <a:t>  _____ Art teacher.</a:t>
            </a:r>
            <a:endParaRPr lang="zh-CN" altLang="en-US" sz="3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1511" name="Text Box 9"/>
          <p:cNvSpPr txBox="1"/>
          <p:nvPr/>
        </p:nvSpPr>
        <p:spPr>
          <a:xfrm>
            <a:off x="1550393" y="5099050"/>
            <a:ext cx="647700" cy="5492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an</a:t>
            </a:r>
          </a:p>
        </p:txBody>
      </p:sp>
      <p:sp>
        <p:nvSpPr>
          <p:cNvPr id="21512" name="Text Box 10"/>
          <p:cNvSpPr txBox="1"/>
          <p:nvPr/>
        </p:nvSpPr>
        <p:spPr>
          <a:xfrm>
            <a:off x="5878822" y="4735511"/>
            <a:ext cx="431800" cy="5492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1" grpId="0"/>
      <p:bldP spid="215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350" y="792163"/>
            <a:ext cx="4078287" cy="47529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8674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6600" y="792163"/>
            <a:ext cx="4157662" cy="4752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5" name="Rectangle 6"/>
          <p:cNvSpPr/>
          <p:nvPr/>
        </p:nvSpPr>
        <p:spPr>
          <a:xfrm>
            <a:off x="885983" y="3600450"/>
            <a:ext cx="3331845" cy="129730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>
              <a:lnSpc>
                <a:spcPct val="115000"/>
              </a:lnSpc>
              <a:spcBef>
                <a:spcPct val="15000"/>
              </a:spcBef>
            </a:pPr>
            <a:r>
              <a:rPr lang="en-US" altLang="zh-CN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I want to be </a:t>
            </a:r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_____ </a:t>
            </a:r>
          </a:p>
          <a:p>
            <a:pPr algn="ctr">
              <a:lnSpc>
                <a:spcPct val="115000"/>
              </a:lnSpc>
              <a:spcBef>
                <a:spcPct val="15000"/>
              </a:spcBef>
            </a:pPr>
            <a:r>
              <a:rPr lang="en-US" altLang="zh-CN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actor in films.</a:t>
            </a:r>
            <a:endParaRPr lang="en-US" altLang="zh-CN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8676" name="Rectangle 7"/>
          <p:cNvSpPr/>
          <p:nvPr/>
        </p:nvSpPr>
        <p:spPr>
          <a:xfrm>
            <a:off x="4978400" y="3743325"/>
            <a:ext cx="3190875" cy="12525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>
              <a:lnSpc>
                <a:spcPct val="115000"/>
              </a:lnSpc>
              <a:spcBef>
                <a:spcPct val="15000"/>
              </a:spcBef>
            </a:pPr>
            <a:r>
              <a:rPr lang="en-US" altLang="zh-CN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   I want to be </a:t>
            </a:r>
          </a:p>
          <a:p>
            <a:pPr algn="ctr">
              <a:lnSpc>
                <a:spcPct val="115000"/>
              </a:lnSpc>
              <a:spcBef>
                <a:spcPct val="15000"/>
              </a:spcBef>
            </a:pPr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   _____ </a:t>
            </a:r>
            <a:r>
              <a:rPr lang="en-US" altLang="zh-CN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engineer.</a:t>
            </a:r>
            <a:endParaRPr lang="en-US" altLang="zh-CN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2534" name="Text Box 8"/>
          <p:cNvSpPr txBox="1"/>
          <p:nvPr/>
        </p:nvSpPr>
        <p:spPr>
          <a:xfrm>
            <a:off x="3322637" y="3600450"/>
            <a:ext cx="647700" cy="5492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an</a:t>
            </a:r>
          </a:p>
        </p:txBody>
      </p:sp>
      <p:sp>
        <p:nvSpPr>
          <p:cNvPr id="22535" name="Text Box 9"/>
          <p:cNvSpPr txBox="1"/>
          <p:nvPr/>
        </p:nvSpPr>
        <p:spPr>
          <a:xfrm>
            <a:off x="5626100" y="4319588"/>
            <a:ext cx="647700" cy="5492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4" grpId="0"/>
      <p:bldP spid="2253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0563" y="908050"/>
            <a:ext cx="4356100" cy="50498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9698" name="Picture 5" descr="图片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313" y="1196975"/>
            <a:ext cx="4044950" cy="47767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699" name="Rectangle 6"/>
          <p:cNvSpPr/>
          <p:nvPr/>
        </p:nvSpPr>
        <p:spPr>
          <a:xfrm>
            <a:off x="735489" y="4149725"/>
            <a:ext cx="3512185" cy="129730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>
              <a:lnSpc>
                <a:spcPct val="115000"/>
              </a:lnSpc>
              <a:spcBef>
                <a:spcPct val="15000"/>
              </a:spcBef>
            </a:pPr>
            <a:r>
              <a:rPr lang="en-US" altLang="zh-CN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My dream is to be </a:t>
            </a:r>
          </a:p>
          <a:p>
            <a:pPr algn="ctr">
              <a:lnSpc>
                <a:spcPct val="115000"/>
              </a:lnSpc>
              <a:spcBef>
                <a:spcPct val="15000"/>
              </a:spcBef>
            </a:pPr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____ </a:t>
            </a:r>
            <a:r>
              <a:rPr lang="en-US" altLang="zh-CN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basketball star.</a:t>
            </a:r>
            <a:endParaRPr lang="en-US" altLang="zh-CN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9700" name="Rectangle 7"/>
          <p:cNvSpPr/>
          <p:nvPr/>
        </p:nvSpPr>
        <p:spPr>
          <a:xfrm>
            <a:off x="4859338" y="4292600"/>
            <a:ext cx="3605212" cy="12541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 I want to be </a:t>
            </a:r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_____ 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   nurse.</a:t>
            </a:r>
            <a:endParaRPr lang="en-US" altLang="zh-CN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3558" name="Text Box 8"/>
          <p:cNvSpPr txBox="1"/>
          <p:nvPr/>
        </p:nvSpPr>
        <p:spPr>
          <a:xfrm>
            <a:off x="971550" y="4797425"/>
            <a:ext cx="431800" cy="5540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</a:p>
        </p:txBody>
      </p:sp>
      <p:sp>
        <p:nvSpPr>
          <p:cNvPr id="23559" name="Text Box 9"/>
          <p:cNvSpPr txBox="1"/>
          <p:nvPr/>
        </p:nvSpPr>
        <p:spPr>
          <a:xfrm>
            <a:off x="7524750" y="4292600"/>
            <a:ext cx="647700" cy="5492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8" grpId="0"/>
      <p:bldP spid="2355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/>
          </p:cNvSpPr>
          <p:nvPr>
            <p:ph type="title"/>
          </p:nvPr>
        </p:nvSpPr>
        <p:spPr>
          <a:xfrm>
            <a:off x="2771775" y="260350"/>
            <a:ext cx="2879725" cy="533400"/>
          </a:xfrm>
        </p:spPr>
        <p:txBody>
          <a:bodyPr wrap="square" lIns="0" tIns="45720" rIns="0" bIns="0" anchor="b"/>
          <a:lstStyle/>
          <a:p>
            <a:pPr eaLnBrk="1" hangingPunct="1"/>
            <a:r>
              <a: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常见职业名称</a:t>
            </a:r>
          </a:p>
        </p:txBody>
      </p:sp>
      <p:sp>
        <p:nvSpPr>
          <p:cNvPr id="30722" name="Rectangle 3"/>
          <p:cNvSpPr>
            <a:spLocks noGrp="1"/>
          </p:cNvSpPr>
          <p:nvPr>
            <p:ph idx="1"/>
          </p:nvPr>
        </p:nvSpPr>
        <p:spPr>
          <a:xfrm>
            <a:off x="755650" y="908050"/>
            <a:ext cx="4405313" cy="5726113"/>
          </a:xfrm>
        </p:spPr>
        <p:txBody>
          <a:bodyPr wrap="square" lIns="91440" tIns="45720" rIns="91440" bIns="45720" anchor="t"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dirty="0">
                <a:latin typeface="Times New Roman" panose="02020603050405020304" pitchFamily="18" charset="0"/>
              </a:rPr>
              <a:t>actor </a:t>
            </a:r>
            <a:r>
              <a:rPr lang="zh-CN" altLang="en-US" dirty="0">
                <a:latin typeface="Times New Roman" panose="02020603050405020304" pitchFamily="18" charset="0"/>
              </a:rPr>
              <a:t>男演员</a:t>
            </a:r>
          </a:p>
          <a:p>
            <a:pPr eaLnBrk="1" hangingPunct="1">
              <a:lnSpc>
                <a:spcPct val="80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dirty="0">
                <a:latin typeface="Times New Roman" panose="02020603050405020304" pitchFamily="18" charset="0"/>
              </a:rPr>
              <a:t>actress </a:t>
            </a:r>
            <a:r>
              <a:rPr lang="zh-CN" altLang="en-US" dirty="0">
                <a:latin typeface="Times New Roman" panose="02020603050405020304" pitchFamily="18" charset="0"/>
              </a:rPr>
              <a:t>女演员</a:t>
            </a:r>
          </a:p>
          <a:p>
            <a:pPr eaLnBrk="1" hangingPunct="1">
              <a:lnSpc>
                <a:spcPct val="80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dirty="0">
                <a:latin typeface="Times New Roman" panose="02020603050405020304" pitchFamily="18" charset="0"/>
              </a:rPr>
              <a:t>artist </a:t>
            </a:r>
            <a:r>
              <a:rPr lang="zh-CN" altLang="en-US" dirty="0">
                <a:latin typeface="Times New Roman" panose="02020603050405020304" pitchFamily="18" charset="0"/>
              </a:rPr>
              <a:t>艺术家</a:t>
            </a:r>
          </a:p>
          <a:p>
            <a:pPr eaLnBrk="1" hangingPunct="1">
              <a:lnSpc>
                <a:spcPct val="80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dirty="0">
                <a:latin typeface="Times New Roman" panose="02020603050405020304" pitchFamily="18" charset="0"/>
              </a:rPr>
              <a:t>bank clerk </a:t>
            </a:r>
            <a:r>
              <a:rPr lang="zh-CN" altLang="en-US" dirty="0">
                <a:latin typeface="Times New Roman" panose="02020603050405020304" pitchFamily="18" charset="0"/>
              </a:rPr>
              <a:t>银行职员</a:t>
            </a:r>
          </a:p>
          <a:p>
            <a:pPr eaLnBrk="1" hangingPunct="1">
              <a:lnSpc>
                <a:spcPct val="80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dirty="0">
                <a:latin typeface="Times New Roman" panose="02020603050405020304" pitchFamily="18" charset="0"/>
              </a:rPr>
              <a:t>cleaner </a:t>
            </a:r>
            <a:r>
              <a:rPr lang="zh-CN" altLang="en-US" dirty="0">
                <a:latin typeface="Times New Roman" panose="02020603050405020304" pitchFamily="18" charset="0"/>
              </a:rPr>
              <a:t>清洁工人</a:t>
            </a:r>
          </a:p>
          <a:p>
            <a:pPr eaLnBrk="1" hangingPunct="1">
              <a:lnSpc>
                <a:spcPct val="80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dirty="0">
                <a:latin typeface="Times New Roman" panose="02020603050405020304" pitchFamily="18" charset="0"/>
              </a:rPr>
              <a:t>cook </a:t>
            </a:r>
            <a:r>
              <a:rPr lang="zh-CN" altLang="en-US" dirty="0">
                <a:latin typeface="Times New Roman" panose="02020603050405020304" pitchFamily="18" charset="0"/>
              </a:rPr>
              <a:t>厨师</a:t>
            </a:r>
          </a:p>
          <a:p>
            <a:pPr eaLnBrk="1" hangingPunct="1">
              <a:lnSpc>
                <a:spcPct val="80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dirty="0">
                <a:latin typeface="Times New Roman" panose="02020603050405020304" pitchFamily="18" charset="0"/>
              </a:rPr>
              <a:t>dancer </a:t>
            </a:r>
            <a:r>
              <a:rPr lang="zh-CN" altLang="en-US" dirty="0">
                <a:latin typeface="Times New Roman" panose="02020603050405020304" pitchFamily="18" charset="0"/>
              </a:rPr>
              <a:t>舞蹈家</a:t>
            </a:r>
          </a:p>
          <a:p>
            <a:pPr eaLnBrk="1" hangingPunct="1">
              <a:lnSpc>
                <a:spcPct val="80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dirty="0">
                <a:latin typeface="Times New Roman" panose="02020603050405020304" pitchFamily="18" charset="0"/>
              </a:rPr>
              <a:t>dentist </a:t>
            </a:r>
            <a:r>
              <a:rPr lang="zh-CN" altLang="en-US" dirty="0">
                <a:latin typeface="Times New Roman" panose="02020603050405020304" pitchFamily="18" charset="0"/>
              </a:rPr>
              <a:t>牙医</a:t>
            </a:r>
          </a:p>
          <a:p>
            <a:pPr eaLnBrk="1" hangingPunct="1">
              <a:lnSpc>
                <a:spcPct val="80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dirty="0">
                <a:latin typeface="Times New Roman" panose="02020603050405020304" pitchFamily="18" charset="0"/>
              </a:rPr>
              <a:t>doctor </a:t>
            </a:r>
            <a:r>
              <a:rPr lang="zh-CN" altLang="en-US" dirty="0">
                <a:latin typeface="Times New Roman" panose="02020603050405020304" pitchFamily="18" charset="0"/>
              </a:rPr>
              <a:t>医生</a:t>
            </a:r>
          </a:p>
          <a:p>
            <a:pPr eaLnBrk="1" hangingPunct="1">
              <a:lnSpc>
                <a:spcPct val="80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dirty="0">
                <a:latin typeface="Times New Roman" panose="02020603050405020304" pitchFamily="18" charset="0"/>
              </a:rPr>
              <a:t>driver </a:t>
            </a:r>
            <a:r>
              <a:rPr lang="zh-CN" altLang="en-US" dirty="0">
                <a:latin typeface="Times New Roman" panose="02020603050405020304" pitchFamily="18" charset="0"/>
              </a:rPr>
              <a:t>司机</a:t>
            </a:r>
          </a:p>
          <a:p>
            <a:pPr eaLnBrk="1" hangingPunct="1">
              <a:lnSpc>
                <a:spcPct val="80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dirty="0">
                <a:latin typeface="Times New Roman" panose="02020603050405020304" pitchFamily="18" charset="0"/>
              </a:rPr>
              <a:t>engineer </a:t>
            </a:r>
            <a:r>
              <a:rPr lang="zh-CN" altLang="en-US" dirty="0">
                <a:latin typeface="Times New Roman" panose="02020603050405020304" pitchFamily="18" charset="0"/>
              </a:rPr>
              <a:t>工程师</a:t>
            </a:r>
          </a:p>
          <a:p>
            <a:pPr eaLnBrk="1" hangingPunct="1">
              <a:lnSpc>
                <a:spcPct val="80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dirty="0">
                <a:latin typeface="Times New Roman" panose="02020603050405020304" pitchFamily="18" charset="0"/>
              </a:rPr>
              <a:t>farmer </a:t>
            </a:r>
            <a:r>
              <a:rPr lang="zh-CN" altLang="en-US" dirty="0">
                <a:latin typeface="Times New Roman" panose="02020603050405020304" pitchFamily="18" charset="0"/>
              </a:rPr>
              <a:t>农民</a:t>
            </a:r>
          </a:p>
          <a:p>
            <a:pPr eaLnBrk="1" hangingPunct="1">
              <a:lnSpc>
                <a:spcPct val="80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dirty="0">
                <a:latin typeface="Times New Roman" panose="02020603050405020304" pitchFamily="18" charset="0"/>
              </a:rPr>
              <a:t>firefighter </a:t>
            </a:r>
            <a:r>
              <a:rPr lang="zh-CN" altLang="en-US" dirty="0">
                <a:latin typeface="Times New Roman" panose="02020603050405020304" pitchFamily="18" charset="0"/>
              </a:rPr>
              <a:t>消防员</a:t>
            </a:r>
          </a:p>
          <a:p>
            <a:pPr eaLnBrk="1" hangingPunct="1">
              <a:lnSpc>
                <a:spcPct val="80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dirty="0">
                <a:latin typeface="Times New Roman" panose="02020603050405020304" pitchFamily="18" charset="0"/>
              </a:rPr>
              <a:t>football player </a:t>
            </a:r>
            <a:r>
              <a:rPr lang="zh-CN" altLang="en-US" dirty="0">
                <a:latin typeface="Times New Roman" panose="02020603050405020304" pitchFamily="18" charset="0"/>
              </a:rPr>
              <a:t>足球运动员</a:t>
            </a:r>
          </a:p>
          <a:p>
            <a:pPr eaLnBrk="1" hangingPunct="1">
              <a:lnSpc>
                <a:spcPct val="80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lang="en-US" altLang="zh-CN" dirty="0">
                <a:latin typeface="Times New Roman" panose="02020603050405020304" pitchFamily="18" charset="0"/>
              </a:rPr>
              <a:t>manager </a:t>
            </a:r>
            <a:r>
              <a:rPr lang="zh-CN" altLang="en-US" dirty="0">
                <a:latin typeface="Times New Roman" panose="02020603050405020304" pitchFamily="18" charset="0"/>
              </a:rPr>
              <a:t>经理</a:t>
            </a:r>
          </a:p>
        </p:txBody>
      </p:sp>
      <p:sp>
        <p:nvSpPr>
          <p:cNvPr id="30723" name="Rectangle 4"/>
          <p:cNvSpPr/>
          <p:nvPr/>
        </p:nvSpPr>
        <p:spPr>
          <a:xfrm>
            <a:off x="4932363" y="836613"/>
            <a:ext cx="3743325" cy="5761037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342900" indent="-342900" eaLnBrk="0" hangingPunct="0">
              <a:lnSpc>
                <a:spcPct val="90000"/>
              </a:lnSpc>
              <a:spcBef>
                <a:spcPct val="15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nurse </a:t>
            </a:r>
            <a:r>
              <a:rPr lang="zh-CN" altLang="en-US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护士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15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painter </a:t>
            </a:r>
            <a:r>
              <a:rPr lang="zh-CN" altLang="en-US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画家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15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pilot </a:t>
            </a:r>
            <a:r>
              <a:rPr lang="zh-CN" altLang="en-US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飞行员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15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policeman </a:t>
            </a:r>
            <a:r>
              <a:rPr lang="zh-CN" altLang="en-US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男警察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15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policewoman </a:t>
            </a:r>
            <a:r>
              <a:rPr lang="zh-CN" altLang="en-US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女警察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15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postman </a:t>
            </a:r>
            <a:r>
              <a:rPr lang="zh-CN" altLang="en-US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邮递员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15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reporter </a:t>
            </a:r>
            <a:r>
              <a:rPr lang="zh-CN" altLang="en-US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记者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15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secretary </a:t>
            </a:r>
            <a:r>
              <a:rPr lang="zh-CN" altLang="en-US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秘书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15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shop assistant </a:t>
            </a:r>
            <a:r>
              <a:rPr lang="zh-CN" altLang="en-US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售货员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15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singer </a:t>
            </a:r>
            <a:r>
              <a:rPr lang="zh-CN" altLang="en-US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歌手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15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teacher </a:t>
            </a:r>
            <a:r>
              <a:rPr lang="zh-CN" altLang="en-US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教师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15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waiter </a:t>
            </a:r>
            <a:r>
              <a:rPr lang="zh-CN" altLang="en-US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男招待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15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waitress </a:t>
            </a:r>
            <a:r>
              <a:rPr lang="zh-CN" altLang="en-US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女招待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15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worker </a:t>
            </a:r>
            <a:r>
              <a:rPr lang="zh-CN" altLang="en-US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工人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3"/>
          <p:cNvSpPr>
            <a:spLocks noGrp="1"/>
          </p:cNvSpPr>
          <p:nvPr>
            <p:ph type="body"/>
          </p:nvPr>
        </p:nvSpPr>
        <p:spPr>
          <a:xfrm>
            <a:off x="611188" y="1844675"/>
            <a:ext cx="7345362" cy="810260"/>
          </a:xfrm>
        </p:spPr>
        <p:txBody>
          <a:bodyPr wrap="square" lIns="91440" tIns="45720" rIns="91440" bIns="45720" anchor="t">
            <a:spAutoFit/>
          </a:bodyPr>
          <a:lstStyle/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zh-CN" dirty="0">
                <a:solidFill>
                  <a:srgbClr val="003300"/>
                </a:solidFill>
                <a:latin typeface="Times New Roman" panose="02020603050405020304" pitchFamily="18" charset="0"/>
              </a:rPr>
              <a:t>S1:  What do you want to be?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zh-CN" dirty="0">
                <a:solidFill>
                  <a:srgbClr val="003300"/>
                </a:solidFill>
                <a:latin typeface="Times New Roman" panose="02020603050405020304" pitchFamily="18" charset="0"/>
              </a:rPr>
              <a:t>S2:  My dream is to be a(n) ... / I want to be a(n) ...</a:t>
            </a:r>
          </a:p>
        </p:txBody>
      </p:sp>
      <p:graphicFrame>
        <p:nvGraphicFramePr>
          <p:cNvPr id="24580" name="Group 4"/>
          <p:cNvGraphicFramePr>
            <a:graphicFrameLocks noGrp="1"/>
          </p:cNvGraphicFramePr>
          <p:nvPr/>
        </p:nvGraphicFramePr>
        <p:xfrm>
          <a:off x="468313" y="3213100"/>
          <a:ext cx="8135937" cy="2664295"/>
        </p:xfrm>
        <a:graphic>
          <a:graphicData uri="http://schemas.openxmlformats.org/drawingml/2006/table">
            <a:tbl>
              <a:tblPr/>
              <a:tblGrid>
                <a:gridCol w="2133600"/>
                <a:gridCol w="1970856"/>
                <a:gridCol w="1994719"/>
                <a:gridCol w="2036762"/>
              </a:tblGrid>
              <a:tr h="138229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Students' names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</a:tr>
              <a:tr h="128200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Their </a:t>
                      </a:r>
                      <a:r>
                        <a:rPr kumimoji="0" lang="en-US" altLang="zh-CN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kumimoji="0" lang="zh-CN" alt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ream</a:t>
                      </a: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s</a:t>
                      </a: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11188" y="908050"/>
            <a:ext cx="7993063" cy="95313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i="1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B2  What do you want to be? In groups, discuss this with your classmates. 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770" name="TextBox 4"/>
          <p:cNvSpPr txBox="1"/>
          <p:nvPr/>
        </p:nvSpPr>
        <p:spPr>
          <a:xfrm>
            <a:off x="1476375" y="3414713"/>
            <a:ext cx="6143625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III  Post-Learning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ext Box 3"/>
          <p:cNvSpPr txBox="1"/>
          <p:nvPr/>
        </p:nvSpPr>
        <p:spPr>
          <a:xfrm>
            <a:off x="539973" y="969512"/>
            <a:ext cx="8353425" cy="13836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defTabSz="914400">
              <a:buFont typeface="Arial" panose="020B0604020202020204" pitchFamily="34" charset="0"/>
              <a:buNone/>
            </a:pPr>
            <a:r>
              <a:rPr lang="en-US" altLang="zh-CN" sz="2800" b="1" i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If you are a reporter of the school newspaper, you are going to interview a new student from the US. What questions do you want to ask him?</a:t>
            </a:r>
          </a:p>
        </p:txBody>
      </p:sp>
      <p:graphicFrame>
        <p:nvGraphicFramePr>
          <p:cNvPr id="29700" name="Group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9410598"/>
              </p:ext>
            </p:extLst>
          </p:nvPr>
        </p:nvGraphicFramePr>
        <p:xfrm>
          <a:off x="720874" y="2348880"/>
          <a:ext cx="7632700" cy="3671889"/>
        </p:xfrm>
        <a:graphic>
          <a:graphicData uri="http://schemas.openxmlformats.org/drawingml/2006/table">
            <a:tbl>
              <a:tblPr/>
              <a:tblGrid>
                <a:gridCol w="2051050"/>
                <a:gridCol w="5581650"/>
              </a:tblGrid>
              <a:tr h="733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Question 1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Question 2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3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Question 3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Question 4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Question 5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3814" name="TextBox 5"/>
          <p:cNvSpPr txBox="1"/>
          <p:nvPr/>
        </p:nvSpPr>
        <p:spPr>
          <a:xfrm>
            <a:off x="2016274" y="332755"/>
            <a:ext cx="5400675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600" b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Preparing the interview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4818" name="TextBox 4"/>
          <p:cNvSpPr txBox="1"/>
          <p:nvPr/>
        </p:nvSpPr>
        <p:spPr>
          <a:xfrm>
            <a:off x="2627313" y="3414713"/>
            <a:ext cx="4175125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IV  Review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3"/>
          <p:cNvSpPr>
            <a:spLocks noGrp="1"/>
          </p:cNvSpPr>
          <p:nvPr>
            <p:ph type="body"/>
          </p:nvPr>
        </p:nvSpPr>
        <p:spPr>
          <a:xfrm>
            <a:off x="683568" y="978317"/>
            <a:ext cx="7991475" cy="4525010"/>
          </a:xfrm>
        </p:spPr>
        <p:txBody>
          <a:bodyPr wrap="square" lIns="91440" tIns="45720" rIns="91440" bIns="45720" anchor="t">
            <a:spAutoFit/>
          </a:bodyPr>
          <a:lstStyle/>
          <a:p>
            <a:pPr eaLnBrk="1" hangingPunct="1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1. How old _____ the little girl? (be)</a:t>
            </a:r>
          </a:p>
          <a:p>
            <a:pPr eaLnBrk="1" hangingPunct="1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2. How ______ you? (be)</a:t>
            </a:r>
          </a:p>
          <a:p>
            <a:pPr eaLnBrk="1" hangingPunct="1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3. Where ______ Mike from? (be)</a:t>
            </a:r>
          </a:p>
          <a:p>
            <a:pPr eaLnBrk="1" hangingPunct="1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4. Where ______ Mike _____ from? (come)</a:t>
            </a:r>
          </a:p>
          <a:p>
            <a:pPr eaLnBrk="1" hangingPunct="1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5. How many friends _____ they _____? (have)</a:t>
            </a:r>
          </a:p>
          <a:p>
            <a:pPr eaLnBrk="1" hangingPunct="1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6. Which colour _____ he _____? (like)</a:t>
            </a:r>
          </a:p>
          <a:p>
            <a:pPr eaLnBrk="1" hangingPunct="1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7. When _____ you _____ to school? (go)</a:t>
            </a:r>
          </a:p>
        </p:txBody>
      </p:sp>
      <p:sp>
        <p:nvSpPr>
          <p:cNvPr id="26628" name="Text Box 4"/>
          <p:cNvSpPr txBox="1"/>
          <p:nvPr/>
        </p:nvSpPr>
        <p:spPr>
          <a:xfrm>
            <a:off x="2556183" y="1121509"/>
            <a:ext cx="933450" cy="55399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is</a:t>
            </a:r>
          </a:p>
        </p:txBody>
      </p:sp>
      <p:sp>
        <p:nvSpPr>
          <p:cNvPr id="26629" name="Text Box 5"/>
          <p:cNvSpPr txBox="1"/>
          <p:nvPr/>
        </p:nvSpPr>
        <p:spPr>
          <a:xfrm>
            <a:off x="2194868" y="1769209"/>
            <a:ext cx="933450" cy="55399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are</a:t>
            </a:r>
          </a:p>
        </p:txBody>
      </p:sp>
      <p:sp>
        <p:nvSpPr>
          <p:cNvPr id="26630" name="Text Box 6"/>
          <p:cNvSpPr txBox="1"/>
          <p:nvPr/>
        </p:nvSpPr>
        <p:spPr>
          <a:xfrm>
            <a:off x="2555230" y="2418179"/>
            <a:ext cx="935038" cy="55399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is</a:t>
            </a:r>
          </a:p>
        </p:txBody>
      </p:sp>
      <p:sp>
        <p:nvSpPr>
          <p:cNvPr id="26631" name="Text Box 7"/>
          <p:cNvSpPr txBox="1"/>
          <p:nvPr/>
        </p:nvSpPr>
        <p:spPr>
          <a:xfrm>
            <a:off x="2483793" y="3065879"/>
            <a:ext cx="4176712" cy="55399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does            </a:t>
            </a: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come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6632" name="Text Box 9"/>
          <p:cNvSpPr txBox="1"/>
          <p:nvPr/>
        </p:nvSpPr>
        <p:spPr>
          <a:xfrm>
            <a:off x="3900160" y="3651984"/>
            <a:ext cx="3600450" cy="55399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do             have</a:t>
            </a:r>
          </a:p>
        </p:txBody>
      </p:sp>
      <p:sp>
        <p:nvSpPr>
          <p:cNvPr id="26634" name="Text Box 11"/>
          <p:cNvSpPr txBox="1"/>
          <p:nvPr/>
        </p:nvSpPr>
        <p:spPr>
          <a:xfrm>
            <a:off x="3275638" y="4299684"/>
            <a:ext cx="3313112" cy="55399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does        like</a:t>
            </a:r>
          </a:p>
        </p:txBody>
      </p:sp>
      <p:sp>
        <p:nvSpPr>
          <p:cNvPr id="26635" name="Text Box 13"/>
          <p:cNvSpPr txBox="1"/>
          <p:nvPr/>
        </p:nvSpPr>
        <p:spPr>
          <a:xfrm>
            <a:off x="2195185" y="4916269"/>
            <a:ext cx="2808288" cy="55399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do              </a:t>
            </a: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go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08980" y="593824"/>
            <a:ext cx="55626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000" b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一. 用所给词的适当形式填空。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 bldLvl="0"/>
      <p:bldP spid="26629" grpId="0" bldLvl="0"/>
      <p:bldP spid="26630" grpId="0" bldLvl="0"/>
      <p:bldP spid="26631" grpId="0" bldLvl="0"/>
      <p:bldP spid="26632" grpId="0" bldLvl="0"/>
      <p:bldP spid="26634" grpId="0" bldLvl="0"/>
      <p:bldP spid="26635" grpId="0" bldLvl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620688"/>
            <a:ext cx="8640960" cy="5181600"/>
          </a:xfrm>
        </p:spPr>
        <p:txBody>
          <a:bodyPr vert="horz" wrap="square" lIns="91440" tIns="45720" rIns="91440" bIns="45720" numCol="1" rtlCol="0" anchor="t" anchorCtr="0" compatLnSpc="1">
            <a:no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anose="05000000000000000000" pitchFamily="2" charset="2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+mn-cs"/>
              </a:rPr>
              <a:t>二</a:t>
            </a:r>
            <a:r>
              <a:rPr kumimoji="0" lang="en-US" altLang="zh-CN" sz="2800" b="1" i="0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+mn-cs"/>
              </a:rPr>
              <a:t>. 根据划线部分内容将下列陈述句转换为特殊疑问句。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anose="05000000000000000000" pitchFamily="2" charset="2"/>
              <a:buNone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1. They are </a:t>
            </a:r>
            <a:r>
              <a:rPr kumimoji="0" lang="en-US" sz="3000" b="0" i="0" u="sng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violins</a:t>
            </a: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.</a:t>
            </a:r>
          </a:p>
          <a:p>
            <a:pPr marL="274320" marR="0" lvl="0" indent="-27432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anose="05000000000000000000" pitchFamily="2" charset="2"/>
              <a:buNone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→ What are they?</a:t>
            </a:r>
            <a:endParaRPr kumimoji="0" lang="en-US" altLang="en-US" sz="3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anose="05000000000000000000" pitchFamily="2" charset="2"/>
              <a:buNone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2. </a:t>
            </a:r>
            <a:r>
              <a:rPr kumimoji="0" lang="en-US" sz="3000" b="0" i="0" u="sng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Li Lei</a:t>
            </a: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is Amy's best friend.</a:t>
            </a:r>
          </a:p>
          <a:p>
            <a:pPr marL="274320" marR="0" lvl="0" indent="-27432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anose="05000000000000000000" pitchFamily="2" charset="2"/>
              <a:buNone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→ Who is Amy's best friend?</a:t>
            </a:r>
          </a:p>
          <a:p>
            <a:pPr marL="274320" marR="0" lvl="0" indent="-27432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anose="05000000000000000000" pitchFamily="2" charset="2"/>
              <a:buNone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3. Tom goes to school </a:t>
            </a:r>
            <a:r>
              <a:rPr kumimoji="0" lang="en-US" sz="3000" b="0" i="0" u="sng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on foot</a:t>
            </a: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every day.</a:t>
            </a:r>
          </a:p>
          <a:p>
            <a:pPr marL="274320" marR="0" lvl="0" indent="-27432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anose="05000000000000000000" pitchFamily="2" charset="2"/>
              <a:buNone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→ How does Tom go to school every day?</a:t>
            </a:r>
          </a:p>
          <a:p>
            <a:pPr marL="274320" marR="0" lvl="0" indent="-27432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anose="05000000000000000000" pitchFamily="2" charset="2"/>
              <a:buNone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4. Sarah is going to </a:t>
            </a:r>
            <a:r>
              <a:rPr kumimoji="0" lang="en-US" sz="3000" b="0" i="0" u="sng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Hong Kong</a:t>
            </a: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next month.</a:t>
            </a:r>
          </a:p>
          <a:p>
            <a:pPr marL="274320" marR="0" lvl="0" indent="-27432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anose="05000000000000000000" pitchFamily="2" charset="2"/>
              <a:buNone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→ Where is Sarah going </a:t>
            </a: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to </a:t>
            </a: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next month?</a:t>
            </a:r>
            <a:endParaRPr kumimoji="0" lang="en-US" altLang="en-US" sz="3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charRg st="45" end="6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651">
                                            <p:txEl>
                                              <p:charRg st="45" end="6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charRg st="94" end="1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7651">
                                            <p:txEl>
                                              <p:charRg st="94" end="1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charRg st="163" end="20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7651">
                                            <p:txEl>
                                              <p:charRg st="163" end="20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charRg st="245" end="28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7651">
                                            <p:txEl>
                                              <p:charRg st="245" end="28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39750" y="694055"/>
            <a:ext cx="8208963" cy="5692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三</a:t>
            </a:r>
            <a:r>
              <a:rPr kumimoji="0" lang="en-US" altLang="zh-CN" sz="2800" b="1" i="0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. 用适当的特殊疑问词填空。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1. -- _____ class are you in, Class One or Class Two?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--Class Two.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2. </a:t>
            </a:r>
            <a:r>
              <a:rPr lang="en-US" altLang="zh-CN" sz="280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--</a:t>
            </a: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_____ do you usually go to school?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</a:t>
            </a:r>
            <a:r>
              <a:rPr lang="en-US" altLang="zh-CN" sz="280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--</a:t>
            </a: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On foot.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3. </a:t>
            </a:r>
            <a:r>
              <a:rPr lang="en-US" altLang="zh-CN" sz="280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--</a:t>
            </a: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_____ does the housework in your family?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</a:t>
            </a:r>
            <a:r>
              <a:rPr lang="en-US" altLang="zh-CN" sz="280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--</a:t>
            </a: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My mother.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4. </a:t>
            </a:r>
            <a:r>
              <a:rPr lang="en-US" altLang="zh-CN" sz="280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--</a:t>
            </a: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_____ people are there in the room?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</a:t>
            </a:r>
            <a:r>
              <a:rPr lang="en-US" altLang="zh-CN" sz="280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--</a:t>
            </a: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There are three.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5. </a:t>
            </a:r>
            <a:r>
              <a:rPr lang="en-US" altLang="zh-CN" sz="280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--</a:t>
            </a: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_____ do you want to be a teacher in the future?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</a:t>
            </a:r>
            <a:r>
              <a:rPr lang="en-US" altLang="zh-CN" sz="280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--</a:t>
            </a: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Because I like to stay with children.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6. </a:t>
            </a:r>
            <a:r>
              <a:rPr lang="en-US" altLang="zh-CN" sz="280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--</a:t>
            </a: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_____ car is this?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</a:t>
            </a:r>
            <a:r>
              <a:rPr lang="en-US" altLang="zh-CN" sz="280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--</a:t>
            </a: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It's Joan's.</a:t>
            </a:r>
            <a:endParaRPr kumimoji="0" lang="zh-CN" alt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59205" y="1164590"/>
            <a:ext cx="17246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Which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403350" y="1989773"/>
            <a:ext cx="1296988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How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476375" y="2781618"/>
            <a:ext cx="1008063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Who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7275" y="3561715"/>
            <a:ext cx="198945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How many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03350" y="4581208"/>
            <a:ext cx="1081088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59205" y="5373370"/>
            <a:ext cx="177355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Whose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8" grpId="0"/>
      <p:bldP spid="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2" descr="C:\Users\Administrator\Desktop\ppt图片\空白ID卡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4248" y="4139194"/>
            <a:ext cx="2048682" cy="1875481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矩形 1"/>
          <p:cNvSpPr/>
          <p:nvPr/>
        </p:nvSpPr>
        <p:spPr>
          <a:xfrm>
            <a:off x="323825" y="655212"/>
            <a:ext cx="8280400" cy="42335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000" b="1" i="0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四</a:t>
            </a:r>
            <a:r>
              <a:rPr kumimoji="0" lang="en-US" altLang="zh-CN" sz="3000" b="1" i="0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. 选用a或an填空。</a:t>
            </a:r>
            <a:endParaRPr kumimoji="0" lang="zh-CN" altLang="en-US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+mn-cs"/>
            </a:endParaRPr>
          </a:p>
          <a:p>
            <a:pPr marL="514350" marR="0" lvl="0" indent="-51435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1.  Is it </a:t>
            </a:r>
            <a:r>
              <a:rPr kumimoji="0" lang="zh-CN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_____ </a:t>
            </a: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Chinese book or </a:t>
            </a:r>
            <a:r>
              <a:rPr kumimoji="0" lang="zh-CN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_____ </a:t>
            </a: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English book?</a:t>
            </a:r>
          </a:p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2. That is </a:t>
            </a:r>
            <a:r>
              <a:rPr kumimoji="0" lang="zh-CN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_____ </a:t>
            </a: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ID card.</a:t>
            </a:r>
          </a:p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3. There is </a:t>
            </a:r>
            <a:r>
              <a:rPr kumimoji="0" lang="zh-CN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_____</a:t>
            </a: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"l" in the word "luck".</a:t>
            </a:r>
          </a:p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4. My father often says, "To be </a:t>
            </a:r>
            <a:r>
              <a:rPr kumimoji="0" lang="zh-CN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_____</a:t>
            </a: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 honest </a:t>
            </a:r>
          </a:p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    boy today and </a:t>
            </a:r>
            <a:r>
              <a:rPr kumimoji="0" lang="zh-CN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_____ </a:t>
            </a: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useful man tomorrow."</a:t>
            </a:r>
          </a:p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63687" y="1290847"/>
            <a:ext cx="576263" cy="55399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926940" y="1290847"/>
            <a:ext cx="790575" cy="55399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967840" y="1877269"/>
            <a:ext cx="792162" cy="55399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152942" y="2399239"/>
            <a:ext cx="792163" cy="55399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926940" y="2988202"/>
            <a:ext cx="936625" cy="55399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945422" y="3552082"/>
            <a:ext cx="576263" cy="55399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  <p:bldP spid="9" grpId="0"/>
      <p:bldP spid="1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1986" name="TextBox 4"/>
          <p:cNvSpPr txBox="1"/>
          <p:nvPr/>
        </p:nvSpPr>
        <p:spPr>
          <a:xfrm>
            <a:off x="3040063" y="3414713"/>
            <a:ext cx="2833687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u7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u7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1597</Words>
  <Application>Microsoft Office PowerPoint</Application>
  <PresentationFormat>全屏显示(4:3)</PresentationFormat>
  <Paragraphs>320</Paragraphs>
  <Slides>35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35</vt:i4>
      </vt:variant>
    </vt:vector>
  </HeadingPairs>
  <TitlesOfParts>
    <vt:vector size="37" baseType="lpstr">
      <vt:lpstr>u7模板</vt:lpstr>
      <vt:lpstr>1_u7模板</vt:lpstr>
      <vt:lpstr>PowerPoint 演示文稿</vt:lpstr>
      <vt:lpstr>PowerPoint 演示文稿</vt:lpstr>
      <vt:lpstr>PowerPoint 演示文稿</vt:lpstr>
      <vt:lpstr>观察这些句子</vt:lpstr>
      <vt:lpstr>PowerPoint 演示文稿</vt:lpstr>
      <vt:lpstr>PowerPoint 演示文稿</vt:lpstr>
      <vt:lpstr>PowerPoint 演示文稿</vt:lpstr>
      <vt:lpstr>Work out the rule</vt:lpstr>
      <vt:lpstr>Summary Wh-questions特殊疑问句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Fill in the blanks with "what, who, how, how old, which, why, where, how many, when".</vt:lpstr>
      <vt:lpstr>PowerPoint 演示文稿</vt:lpstr>
      <vt:lpstr>Indefinite articles: a and an</vt:lpstr>
      <vt:lpstr>PowerPoint 演示文稿</vt:lpstr>
      <vt:lpstr>Summary Indefinite articles: a and an 不定冠词a和an</vt:lpstr>
      <vt:lpstr>PowerPoint 演示文稿</vt:lpstr>
      <vt:lpstr>B1  Some students are talking about their dreams. Complete the sentences below with a or an.</vt:lpstr>
      <vt:lpstr>PowerPoint 演示文稿</vt:lpstr>
      <vt:lpstr>PowerPoint 演示文稿</vt:lpstr>
      <vt:lpstr>常见职业名称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keywords>英语周报</cp:keywords>
  <cp:lastModifiedBy>User</cp:lastModifiedBy>
  <cp:revision>50</cp:revision>
  <dcterms:created xsi:type="dcterms:W3CDTF">2017-01-09T01:06:00Z</dcterms:created>
  <dcterms:modified xsi:type="dcterms:W3CDTF">2018-08-15T06:49:34Z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2052-10.1.0.6749</vt:lpwstr>
  </property>
</Properties>
</file>