
<file path=[Content_Types].xml><?xml version="1.0" encoding="utf-8"?>
<Types xmlns="http://schemas.openxmlformats.org/package/2006/content-types">
  <Default Extension="png" ContentType="image/png"/>
  <Default Extension="bin" ContentType="audio/unknown"/>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 id="2147483708" r:id="rId3"/>
    <p:sldMasterId id="2147483720" r:id="rId4"/>
    <p:sldMasterId id="2147483732" r:id="rId5"/>
    <p:sldMasterId id="2147483756" r:id="rId6"/>
    <p:sldMasterId id="2147483768" r:id="rId7"/>
    <p:sldMasterId id="2147483780" r:id="rId8"/>
    <p:sldMasterId id="2147483792" r:id="rId9"/>
    <p:sldMasterId id="2147483816" r:id="rId10"/>
    <p:sldMasterId id="2147483828" r:id="rId11"/>
    <p:sldMasterId id="2147483840" r:id="rId12"/>
    <p:sldMasterId id="2147483852" r:id="rId13"/>
    <p:sldMasterId id="2147483864" r:id="rId14"/>
    <p:sldMasterId id="2147483876" r:id="rId15"/>
    <p:sldMasterId id="2147483888" r:id="rId16"/>
    <p:sldMasterId id="2147483900" r:id="rId17"/>
  </p:sldMasterIdLst>
  <p:sldIdLst>
    <p:sldId id="256" r:id="rId18"/>
    <p:sldId id="257" r:id="rId19"/>
    <p:sldId id="258" r:id="rId20"/>
    <p:sldId id="259" r:id="rId21"/>
    <p:sldId id="260" r:id="rId22"/>
    <p:sldId id="261" r:id="rId23"/>
    <p:sldId id="262" r:id="rId24"/>
    <p:sldId id="263" r:id="rId25"/>
    <p:sldId id="264" r:id="rId26"/>
    <p:sldId id="265" r:id="rId27"/>
    <p:sldId id="266" r:id="rId28"/>
    <p:sldId id="267" r:id="rId29"/>
    <p:sldId id="280" r:id="rId30"/>
    <p:sldId id="282" r:id="rId31"/>
    <p:sldId id="283" r:id="rId32"/>
    <p:sldId id="284" r:id="rId33"/>
    <p:sldId id="281" r:id="rId34"/>
    <p:sldId id="269" r:id="rId35"/>
    <p:sldId id="270" r:id="rId36"/>
    <p:sldId id="271" r:id="rId37"/>
    <p:sldId id="272" r:id="rId38"/>
    <p:sldId id="273" r:id="rId39"/>
    <p:sldId id="279" r:id="rId40"/>
    <p:sldId id="275" r:id="rId41"/>
    <p:sldId id="276" r:id="rId42"/>
    <p:sldId id="287" r:id="rId43"/>
    <p:sldId id="288" r:id="rId44"/>
    <p:sldId id="289" r:id="rId45"/>
    <p:sldId id="292" r:id="rId46"/>
    <p:sldId id="290" r:id="rId47"/>
    <p:sldId id="291" r:id="rId48"/>
    <p:sldId id="285" r:id="rId49"/>
    <p:sldId id="286" r:id="rId5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498"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1.xml"/><Relationship Id="rId26" Type="http://schemas.openxmlformats.org/officeDocument/2006/relationships/slide" Target="slides/slide9.xml"/><Relationship Id="rId39" Type="http://schemas.openxmlformats.org/officeDocument/2006/relationships/slide" Target="slides/slide22.xml"/><Relationship Id="rId21" Type="http://schemas.openxmlformats.org/officeDocument/2006/relationships/slide" Target="slides/slide4.xml"/><Relationship Id="rId34" Type="http://schemas.openxmlformats.org/officeDocument/2006/relationships/slide" Target="slides/slide17.xml"/><Relationship Id="rId42" Type="http://schemas.openxmlformats.org/officeDocument/2006/relationships/slide" Target="slides/slide25.xml"/><Relationship Id="rId47" Type="http://schemas.openxmlformats.org/officeDocument/2006/relationships/slide" Target="slides/slide30.xml"/><Relationship Id="rId50" Type="http://schemas.openxmlformats.org/officeDocument/2006/relationships/slide" Target="slides/slide33.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2.xml"/><Relationship Id="rId11" Type="http://schemas.openxmlformats.org/officeDocument/2006/relationships/slideMaster" Target="slideMasters/slideMaster11.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slide" Target="slides/slide20.xml"/><Relationship Id="rId40" Type="http://schemas.openxmlformats.org/officeDocument/2006/relationships/slide" Target="slides/slide23.xml"/><Relationship Id="rId45" Type="http://schemas.openxmlformats.org/officeDocument/2006/relationships/slide" Target="slides/slide28.xml"/><Relationship Id="rId53" Type="http://schemas.openxmlformats.org/officeDocument/2006/relationships/theme" Target="theme/theme1.xml"/><Relationship Id="rId5" Type="http://schemas.openxmlformats.org/officeDocument/2006/relationships/slideMaster" Target="slideMasters/slideMaster5.xml"/><Relationship Id="rId10" Type="http://schemas.openxmlformats.org/officeDocument/2006/relationships/slideMaster" Target="slideMasters/slideMaster10.xml"/><Relationship Id="rId19" Type="http://schemas.openxmlformats.org/officeDocument/2006/relationships/slide" Target="slides/slide2.xml"/><Relationship Id="rId31" Type="http://schemas.openxmlformats.org/officeDocument/2006/relationships/slide" Target="slides/slide14.xml"/><Relationship Id="rId44" Type="http://schemas.openxmlformats.org/officeDocument/2006/relationships/slide" Target="slides/slide27.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slide" Target="slides/slide18.xml"/><Relationship Id="rId43" Type="http://schemas.openxmlformats.org/officeDocument/2006/relationships/slide" Target="slides/slide26.xml"/><Relationship Id="rId48" Type="http://schemas.openxmlformats.org/officeDocument/2006/relationships/slide" Target="slides/slide31.xml"/><Relationship Id="rId8" Type="http://schemas.openxmlformats.org/officeDocument/2006/relationships/slideMaster" Target="slideMasters/slideMaster8.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slide" Target="slides/slide21.xml"/><Relationship Id="rId46" Type="http://schemas.openxmlformats.org/officeDocument/2006/relationships/slide" Target="slides/slide29.xml"/><Relationship Id="rId20" Type="http://schemas.openxmlformats.org/officeDocument/2006/relationships/slide" Target="slides/slide3.xml"/><Relationship Id="rId41" Type="http://schemas.openxmlformats.org/officeDocument/2006/relationships/slide" Target="slides/slide24.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slide" Target="slides/slide19.xml"/><Relationship Id="rId49" Type="http://schemas.openxmlformats.org/officeDocument/2006/relationships/slide" Target="slides/slide3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1">
        <a:schemeClr val="bg1"/>
      </p:bgRef>
    </p:bg>
    <p:spTree>
      <p:nvGrpSpPr>
        <p:cNvPr id="1" name=""/>
        <p:cNvGrpSpPr/>
        <p:nvPr/>
      </p:nvGrpSpPr>
      <p:grpSpPr>
        <a:xfrm>
          <a:off x="0" y="0"/>
          <a:ext cx="0" cy="0"/>
          <a:chOff x="0" y="0"/>
          <a:chExt cx="0" cy="0"/>
        </a:xfrm>
      </p:grpSpPr>
      <p:sp>
        <p:nvSpPr>
          <p:cNvPr id="8" name="标题 7"/>
          <p:cNvSpPr>
            <a:spLocks noGrp="1"/>
          </p:cNvSpPr>
          <p:nvPr>
            <p:ph type="ctrTitle"/>
          </p:nvPr>
        </p:nvSpPr>
        <p:spPr>
          <a:xfrm>
            <a:off x="2286000" y="3124200"/>
            <a:ext cx="6172200" cy="1894362"/>
          </a:xfrm>
        </p:spPr>
        <p:txBody>
          <a:bodyPr/>
          <a:lstStyle>
            <a:lvl1pPr>
              <a:defRPr b="1"/>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bwMode="auto">
          <a:xfrm rot="5400000">
            <a:off x="7764621" y="1174097"/>
            <a:ext cx="2286000" cy="381000"/>
          </a:xfrm>
        </p:spPr>
        <p:txBody>
          <a:bodyPr/>
          <a:lstStyle/>
          <a:p>
            <a:fld id="{530820CF-B880-4189-942D-D702A7CBA730}" type="datetimeFigureOut">
              <a:rPr lang="zh-CN" altLang="en-US" smtClean="0"/>
              <a:t>2020/6/29</a:t>
            </a:fld>
            <a:endParaRPr lang="zh-CN" altLang="en-US"/>
          </a:p>
        </p:txBody>
      </p:sp>
      <p:sp>
        <p:nvSpPr>
          <p:cNvPr id="17" name="页脚占位符 16"/>
          <p:cNvSpPr>
            <a:spLocks noGrp="1"/>
          </p:cNvSpPr>
          <p:nvPr>
            <p:ph type="ftr" sz="quarter" idx="11"/>
          </p:nvPr>
        </p:nvSpPr>
        <p:spPr bwMode="auto">
          <a:xfrm rot="5400000">
            <a:off x="7077269" y="4181669"/>
            <a:ext cx="3657600" cy="384048"/>
          </a:xfrm>
        </p:spPr>
        <p:txBody>
          <a:bodyPr/>
          <a:lstStyle/>
          <a:p>
            <a:endParaRPr lang="zh-CN" altLang="en-US"/>
          </a:p>
        </p:txBody>
      </p:sp>
      <p:sp>
        <p:nvSpPr>
          <p:cNvPr id="10" name="矩形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接连接符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接连接符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接连接符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椭圆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椭圆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椭圆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灯片编号占位符 28"/>
          <p:cNvSpPr>
            <a:spLocks noGrp="1"/>
          </p:cNvSpPr>
          <p:nvPr>
            <p:ph type="sldNum" sz="quarter" idx="12"/>
          </p:nvPr>
        </p:nvSpPr>
        <p:spPr bwMode="auto">
          <a:xfrm>
            <a:off x="1325544" y="4928702"/>
            <a:ext cx="609600" cy="517524"/>
          </a:xfrm>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8" name="内容占位符 7"/>
          <p:cNvSpPr>
            <a:spLocks noGrp="1"/>
          </p:cNvSpPr>
          <p:nvPr>
            <p:ph sz="quarter" idx="1"/>
          </p:nvPr>
        </p:nvSpPr>
        <p:spPr>
          <a:xfrm>
            <a:off x="457200" y="1600200"/>
            <a:ext cx="7467600" cy="4873752"/>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4"/>
          </p:nvPr>
        </p:nvSpPr>
        <p:spPr/>
        <p:txBody>
          <a:bodyPr rtlCol="0"/>
          <a:lstStyle/>
          <a:p>
            <a:fld id="{530820CF-B880-4189-942D-D702A7CBA730}" type="datetimeFigureOut">
              <a:rPr lang="zh-CN" altLang="en-US" smtClean="0"/>
              <a:t>2020/6/29</a:t>
            </a:fld>
            <a:endParaRPr lang="zh-CN" altLang="en-US"/>
          </a:p>
        </p:txBody>
      </p:sp>
      <p:sp>
        <p:nvSpPr>
          <p:cNvPr id="9" name="灯片编号占位符 8"/>
          <p:cNvSpPr>
            <a:spLocks noGrp="1"/>
          </p:cNvSpPr>
          <p:nvPr>
            <p:ph type="sldNum" sz="quarter" idx="15"/>
          </p:nvPr>
        </p:nvSpPr>
        <p:spPr/>
        <p:txBody>
          <a:bodyPr rtlCol="0"/>
          <a:lstStyle/>
          <a:p>
            <a:fld id="{0C913308-F349-4B6D-A68A-DD1791B4A57B}" type="slidenum">
              <a:rPr lang="zh-CN" altLang="en-US" smtClean="0"/>
              <a:t>‹#›</a:t>
            </a:fld>
            <a:endParaRPr lang="zh-CN" altLang="en-US"/>
          </a:p>
        </p:txBody>
      </p:sp>
      <p:sp>
        <p:nvSpPr>
          <p:cNvPr id="10" name="页脚占位符 9"/>
          <p:cNvSpPr>
            <a:spLocks noGrp="1"/>
          </p:cNvSpPr>
          <p:nvPr>
            <p:ph type="ftr" sz="quarter" idx="16"/>
          </p:nvPr>
        </p:nvSpPr>
        <p:spPr/>
        <p:txBody>
          <a:bodyPr rtlCol="0"/>
          <a:lstStyle/>
          <a:p>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1">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2286000" y="2895600"/>
            <a:ext cx="6172200" cy="2053590"/>
          </a:xfrm>
        </p:spPr>
        <p:txBody>
          <a:bodyPr/>
          <a:lstStyle>
            <a:lvl1pPr algn="l">
              <a:buNone/>
              <a:defRPr sz="3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bwMode="auto">
          <a:xfrm rot="5400000">
            <a:off x="7763256" y="1170432"/>
            <a:ext cx="2286000" cy="381000"/>
          </a:xfrm>
        </p:spPr>
        <p:txBody>
          <a:bodyPr/>
          <a:lstStyle/>
          <a:p>
            <a:fld id="{530820CF-B880-4189-942D-D702A7CBA730}" type="datetimeFigureOut">
              <a:rPr lang="zh-CN" altLang="en-US" smtClean="0"/>
              <a:t>2020/6/29</a:t>
            </a:fld>
            <a:endParaRPr lang="zh-CN" altLang="en-US"/>
          </a:p>
        </p:txBody>
      </p:sp>
      <p:sp>
        <p:nvSpPr>
          <p:cNvPr id="5" name="页脚占位符 4"/>
          <p:cNvSpPr>
            <a:spLocks noGrp="1"/>
          </p:cNvSpPr>
          <p:nvPr>
            <p:ph type="ftr" sz="quarter" idx="11"/>
          </p:nvPr>
        </p:nvSpPr>
        <p:spPr bwMode="auto">
          <a:xfrm rot="5400000">
            <a:off x="7077456" y="4178808"/>
            <a:ext cx="3657600" cy="384048"/>
          </a:xfrm>
        </p:spPr>
        <p:txBody>
          <a:bodyPr/>
          <a:lstStyle/>
          <a:p>
            <a:endParaRPr lang="zh-CN" altLang="en-US"/>
          </a:p>
        </p:txBody>
      </p:sp>
      <p:sp>
        <p:nvSpPr>
          <p:cNvPr id="9" name="矩形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接连接符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接连接符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矩形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椭圆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椭圆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椭圆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接连接符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灯片编号占位符 5"/>
          <p:cNvSpPr>
            <a:spLocks noGrp="1"/>
          </p:cNvSpPr>
          <p:nvPr>
            <p:ph type="sldNum" sz="quarter" idx="12"/>
          </p:nvPr>
        </p:nvSpPr>
        <p:spPr bwMode="auto">
          <a:xfrm>
            <a:off x="1340616" y="4928702"/>
            <a:ext cx="609600" cy="517524"/>
          </a:xfrm>
        </p:spPr>
        <p:txBody>
          <a:bodyPr/>
          <a:lstStyle/>
          <a:p>
            <a:fld id="{0C913308-F349-4B6D-A68A-DD1791B4A57B}" type="slidenum">
              <a:rPr lang="zh-CN" altLang="en-US" smtClean="0"/>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2020/6/29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9" name="内容占位符 8"/>
          <p:cNvSpPr>
            <a:spLocks noGrp="1"/>
          </p:cNvSpPr>
          <p:nvPr>
            <p:ph sz="quarter" idx="1"/>
          </p:nvPr>
        </p:nvSpPr>
        <p:spPr>
          <a:xfrm>
            <a:off x="457200" y="1600200"/>
            <a:ext cx="3657600"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1" name="内容占位符 10"/>
          <p:cNvSpPr>
            <a:spLocks noGrp="1"/>
          </p:cNvSpPr>
          <p:nvPr>
            <p:ph sz="quarter" idx="2"/>
          </p:nvPr>
        </p:nvSpPr>
        <p:spPr>
          <a:xfrm>
            <a:off x="4270248" y="1600200"/>
            <a:ext cx="3657600"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7543800" cy="1143000"/>
          </a:xfrm>
        </p:spPr>
        <p:txBody>
          <a:bodyPr anchor="b"/>
          <a:lstStyle>
            <a:lvl1pPr>
              <a:defRPr/>
            </a:lvl1pPr>
          </a:lstStyle>
          <a:p>
            <a:r>
              <a:rPr kumimoji="0" lang="zh-CN" altLang="en-US" smtClean="0"/>
              <a:t>单击此处编辑母版标题样式</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2020/6/29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11" name="内容占位符 10"/>
          <p:cNvSpPr>
            <a:spLocks noGrp="1"/>
          </p:cNvSpPr>
          <p:nvPr>
            <p:ph sz="quarter" idx="2"/>
          </p:nvPr>
        </p:nvSpPr>
        <p:spPr>
          <a:xfrm>
            <a:off x="457200" y="2362200"/>
            <a:ext cx="3657600" cy="38862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quarter" idx="4"/>
          </p:nvPr>
        </p:nvSpPr>
        <p:spPr>
          <a:xfrm>
            <a:off x="4371975" y="2362200"/>
            <a:ext cx="3657600" cy="38862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2" name="文本占位符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p>
        </p:txBody>
      </p:sp>
      <p:sp>
        <p:nvSpPr>
          <p:cNvPr id="14" name="文本占位符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6" name="日期占位符 5"/>
          <p:cNvSpPr>
            <a:spLocks noGrp="1"/>
          </p:cNvSpPr>
          <p:nvPr>
            <p:ph type="dt" sz="half" idx="10"/>
          </p:nvPr>
        </p:nvSpPr>
        <p:spPr/>
        <p:txBody>
          <a:bodyPr rtlCol="0"/>
          <a:lstStyle/>
          <a:p>
            <a:fld id="{530820CF-B880-4189-942D-D702A7CBA730}" type="datetimeFigureOut">
              <a:rPr lang="zh-CN" altLang="en-US" smtClean="0"/>
              <a:t>2020/6/29</a:t>
            </a:fld>
            <a:endParaRPr lang="zh-CN" altLang="en-US"/>
          </a:p>
        </p:txBody>
      </p:sp>
      <p:sp>
        <p:nvSpPr>
          <p:cNvPr id="7" name="灯片编号占位符 6"/>
          <p:cNvSpPr>
            <a:spLocks noGrp="1"/>
          </p:cNvSpPr>
          <p:nvPr>
            <p:ph type="sldNum" sz="quarter" idx="11"/>
          </p:nvPr>
        </p:nvSpPr>
        <p:spPr/>
        <p:txBody>
          <a:bodyPr rtlCol="0"/>
          <a:lstStyle/>
          <a:p>
            <a:fld id="{0C913308-F349-4B6D-A68A-DD1791B4A57B}" type="slidenum">
              <a:rPr lang="zh-CN" altLang="en-US" smtClean="0"/>
              <a:t>‹#›</a:t>
            </a:fld>
            <a:endParaRPr lang="zh-CN" altLang="en-US"/>
          </a:p>
        </p:txBody>
      </p:sp>
      <p:sp>
        <p:nvSpPr>
          <p:cNvPr id="8" name="页脚占位符 7"/>
          <p:cNvSpPr>
            <a:spLocks noGrp="1"/>
          </p:cNvSpPr>
          <p:nvPr>
            <p:ph type="ftr" sz="quarter" idx="12"/>
          </p:nvPr>
        </p:nvSpPr>
        <p:spPr/>
        <p:txBody>
          <a:bodyPr rtlCol="0"/>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2020/6/29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bg>
      <p:bgRef idx="1001">
        <a:schemeClr val="bg1"/>
      </p:bgRef>
    </p:bg>
    <p:spTree>
      <p:nvGrpSpPr>
        <p:cNvPr id="1" name=""/>
        <p:cNvGrpSpPr/>
        <p:nvPr/>
      </p:nvGrpSpPr>
      <p:grpSpPr>
        <a:xfrm>
          <a:off x="0" y="0"/>
          <a:ext cx="0" cy="0"/>
          <a:chOff x="0" y="0"/>
          <a:chExt cx="0" cy="0"/>
        </a:xfrm>
      </p:grpSpPr>
      <p:sp>
        <p:nvSpPr>
          <p:cNvPr id="10" name="直接连接符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标题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8" name="直接连接符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接连接符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接连接符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矩形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椭圆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内容占位符 17"/>
          <p:cNvSpPr>
            <a:spLocks noGrp="1"/>
          </p:cNvSpPr>
          <p:nvPr>
            <p:ph sz="quarter" idx="1"/>
          </p:nvPr>
        </p:nvSpPr>
        <p:spPr>
          <a:xfrm>
            <a:off x="304800" y="274320"/>
            <a:ext cx="5638800" cy="6327648"/>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1" name="日期占位符 20"/>
          <p:cNvSpPr>
            <a:spLocks noGrp="1"/>
          </p:cNvSpPr>
          <p:nvPr>
            <p:ph type="dt" sz="half" idx="14"/>
          </p:nvPr>
        </p:nvSpPr>
        <p:spPr/>
        <p:txBody>
          <a:bodyPr rtlCol="0"/>
          <a:lstStyle/>
          <a:p>
            <a:fld id="{530820CF-B880-4189-942D-D702A7CBA730}" type="datetimeFigureOut">
              <a:rPr lang="zh-CN" altLang="en-US" smtClean="0"/>
              <a:t>2020/6/29</a:t>
            </a:fld>
            <a:endParaRPr lang="zh-CN" altLang="en-US"/>
          </a:p>
        </p:txBody>
      </p:sp>
      <p:sp>
        <p:nvSpPr>
          <p:cNvPr id="22" name="灯片编号占位符 21"/>
          <p:cNvSpPr>
            <a:spLocks noGrp="1"/>
          </p:cNvSpPr>
          <p:nvPr>
            <p:ph type="sldNum" sz="quarter" idx="15"/>
          </p:nvPr>
        </p:nvSpPr>
        <p:spPr/>
        <p:txBody>
          <a:bodyPr rtlCol="0"/>
          <a:lstStyle/>
          <a:p>
            <a:fld id="{0C913308-F349-4B6D-A68A-DD1791B4A57B}" type="slidenum">
              <a:rPr lang="zh-CN" altLang="en-US" smtClean="0"/>
              <a:t>‹#›</a:t>
            </a:fld>
            <a:endParaRPr lang="zh-CN" altLang="en-US"/>
          </a:p>
        </p:txBody>
      </p:sp>
      <p:sp>
        <p:nvSpPr>
          <p:cNvPr id="23" name="页脚占位符 22"/>
          <p:cNvSpPr>
            <a:spLocks noGrp="1"/>
          </p:cNvSpPr>
          <p:nvPr>
            <p:ph type="ftr" sz="quarter" idx="16"/>
          </p:nvPr>
        </p:nvSpPr>
        <p:spPr/>
        <p:txBody>
          <a:bodyPr rtlCol="0"/>
          <a:lstStyle/>
          <a:p>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9" name="直接连接符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椭圆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标题 1"/>
          <p:cNvSpPr>
            <a:spLocks noGrp="1"/>
          </p:cNvSpPr>
          <p:nvPr>
            <p:ph type="title"/>
          </p:nvPr>
        </p:nvSpPr>
        <p:spPr>
          <a:xfrm rot="5400000">
            <a:off x="3350133" y="3200400"/>
            <a:ext cx="6309360" cy="457200"/>
          </a:xfrm>
        </p:spPr>
        <p:txBody>
          <a:bodyPr anchor="b"/>
          <a:lstStyle>
            <a:lvl1pPr algn="l">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zh-CN" altLang="en-US" smtClean="0"/>
              <a:t>单击图标添加图片</a:t>
            </a:r>
            <a:endParaRPr kumimoji="0" lang="en-US" dirty="0"/>
          </a:p>
        </p:txBody>
      </p:sp>
      <p:sp>
        <p:nvSpPr>
          <p:cNvPr id="4" name="文本占位符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10" name="直接连接符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矩形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接连接符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接连接符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接连接符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期占位符 16"/>
          <p:cNvSpPr>
            <a:spLocks noGrp="1"/>
          </p:cNvSpPr>
          <p:nvPr>
            <p:ph type="dt" sz="half" idx="10"/>
          </p:nvPr>
        </p:nvSpPr>
        <p:spPr/>
        <p:txBody>
          <a:bodyPr rtlCol="0"/>
          <a:lstStyle/>
          <a:p>
            <a:fld id="{530820CF-B880-4189-942D-D702A7CBA730}" type="datetimeFigureOut">
              <a:rPr lang="zh-CN" altLang="en-US" smtClean="0"/>
              <a:t>2020/6/29</a:t>
            </a:fld>
            <a:endParaRPr lang="zh-CN" altLang="en-US"/>
          </a:p>
        </p:txBody>
      </p:sp>
      <p:sp>
        <p:nvSpPr>
          <p:cNvPr id="18" name="灯片编号占位符 17"/>
          <p:cNvSpPr>
            <a:spLocks noGrp="1"/>
          </p:cNvSpPr>
          <p:nvPr>
            <p:ph type="sldNum" sz="quarter" idx="11"/>
          </p:nvPr>
        </p:nvSpPr>
        <p:spPr/>
        <p:txBody>
          <a:bodyPr rtlCol="0"/>
          <a:lstStyle/>
          <a:p>
            <a:fld id="{0C913308-F349-4B6D-A68A-DD1791B4A57B}" type="slidenum">
              <a:rPr lang="zh-CN" altLang="en-US" smtClean="0"/>
              <a:t>‹#›</a:t>
            </a:fld>
            <a:endParaRPr lang="zh-CN" altLang="en-US"/>
          </a:p>
        </p:txBody>
      </p:sp>
      <p:sp>
        <p:nvSpPr>
          <p:cNvPr id="21" name="页脚占位符 20"/>
          <p:cNvSpPr>
            <a:spLocks noGrp="1"/>
          </p:cNvSpPr>
          <p:nvPr>
            <p:ph type="ftr" sz="quarter" idx="12"/>
          </p:nvPr>
        </p:nvSpPr>
        <p:spPr/>
        <p:txBody>
          <a:bodyPr rtlCol="0"/>
          <a:lstStyle/>
          <a:p>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9"/>
            <a:ext cx="16764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0198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2020/6/29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D94CE0D3-A524-4F04-8F07-6771D408DA8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758744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AD92B57-D13A-47EB-A59A-CC52E84EE1C5}"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7859245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CABAE0D-A5AF-4EEA-9811-15DE8E9608A5}"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937315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7F773C7-2264-45D9-8FFB-1E69998615E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1387015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2A2F82F2-56D3-46FA-A65E-40D583C953B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1068536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05CB6DC7-4A17-4112-B4D1-9413E96E1A7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9209247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4DECAD44-9FAD-4155-9D3D-EBD7BF4F1EB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238829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A9CCF35C-449C-430D-A060-CC5FEE1EB9E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9039935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BB6517B9-7638-4003-B40D-8693E08F119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9344623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EB40AD88-47D1-49D7-BFC7-9B2225FF181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4638388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E5201209-4148-441A-B409-56558C5A4AD3}"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6413991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5396174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5727344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5930551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885658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7815606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472902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0989813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8932998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0479905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6960430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2496733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2386454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0084286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853695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7125797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9866580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29494890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87578408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5159463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41707667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4873057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7519888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08385829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7731146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6773612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87354454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37846133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86941173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9542707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0495962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38066813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5523304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6542586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25724646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80821673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30298228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2985683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7665920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5565875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0940320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37029875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15433975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4233373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3787567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89686648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4723071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54443611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57331180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68299859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09898439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68808215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28422470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18800463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73618809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50804950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4383995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7825551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48033187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268751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6069460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87887749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16292849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51536187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90350108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18770166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12070410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839823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06866613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85812580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5248216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90038234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31521139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9677164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33276815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6538013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11606044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21605463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65203427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22630710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20662809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4660666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14086352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34593944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90771942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72788978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7317670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44147040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53945674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91939152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50517644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69626074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18738649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376284540"/>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80212364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241349935"/>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5504940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3863369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997766367"/>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68776448"/>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66894624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389563329"/>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9964205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51243645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39835694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76208927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90262059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42751513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717056873"/>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63375162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50768948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37123287"/>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65891002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65034668"/>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76071249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223503415"/>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4806695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05282711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556625231"/>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516473574"/>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03202145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195909437"/>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252775716"/>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63853558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06305276"/>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735920716"/>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222676075"/>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943789983"/>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702060321"/>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56900451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7765899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935635162"/>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01232032"/>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764926754"/>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893186800"/>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387458448"/>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228310360"/>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5518230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375879767"/>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89829654"/>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140601099"/>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8659891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000639917"/>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005113056"/>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285936063"/>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854936027"/>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13159495"/>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0877539"/>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93699995"/>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960954187"/>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797191"/>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751853505"/>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0752795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65269500"/>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881666533"/>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54C4D94-471E-4E37-9F6A-C4617B0D70B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936111096"/>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7A1A89-5A52-4907-9FEF-3B72C21E6B3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38917673"/>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C5164E3-1963-4979-81F7-8A279C08FF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009292920"/>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7525AB-9CC6-4A98-97A3-71641AE9016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528752296"/>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66B9DBC-4271-4A69-A299-B9B257CDE19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079559750"/>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5A6BC90-DA62-497D-85A0-671EC8B8B99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180044781"/>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53A1670-635C-484F-B66B-F3C5463313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88025492"/>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A1992B-2FD0-4545-8017-743E29893A0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886536386"/>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03EECDA-5524-44A6-97FE-962CF15A473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00889623"/>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A37C62-8C54-40BB-927A-3489A09E5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875057601"/>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C5A77D-C17B-4B78-B311-05B2E560ACF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940098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接连接符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标题占位符 21"/>
          <p:cNvSpPr>
            <a:spLocks noGrp="1"/>
          </p:cNvSpPr>
          <p:nvPr>
            <p:ph type="title"/>
          </p:nvPr>
        </p:nvSpPr>
        <p:spPr>
          <a:xfrm>
            <a:off x="457200" y="274638"/>
            <a:ext cx="7467600" cy="1143000"/>
          </a:xfrm>
          <a:prstGeom prst="rect">
            <a:avLst/>
          </a:prstGeom>
        </p:spPr>
        <p:txBody>
          <a:bodyPr vert="horz" anchor="b">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30820CF-B880-4189-942D-D702A7CBA730}" type="datetimeFigureOut">
              <a:rPr lang="zh-CN" altLang="en-US" smtClean="0"/>
              <a:t>2020/6/29</a:t>
            </a:fld>
            <a:endParaRPr lang="zh-CN" altLang="en-US"/>
          </a:p>
        </p:txBody>
      </p:sp>
      <p:sp>
        <p:nvSpPr>
          <p:cNvPr id="3" name="页脚占位符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zh-CN" altLang="en-US"/>
          </a:p>
        </p:txBody>
      </p:sp>
      <p:sp>
        <p:nvSpPr>
          <p:cNvPr id="7" name="直接连接符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接连接符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椭圆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灯片编号占位符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3B04B64-AC9D-4132-B109-0B6800999408}" type="slidenum">
              <a:rPr lang="en-US" altLang="zh-CN" smtClean="0">
                <a:solidFill>
                  <a:srgbClr val="000000"/>
                </a:solidFill>
              </a:rPr>
              <a:pPr fontAlgn="base">
                <a:spcBef>
                  <a:spcPct val="0"/>
                </a:spcBef>
                <a:spcAft>
                  <a:spcPct val="0"/>
                </a:spcAft>
              </a:pPr>
              <a:t>‹#›</a:t>
            </a:fld>
            <a:endParaRPr lang="en-US" altLang="zh-CN" smtClean="0">
              <a:solidFill>
                <a:srgbClr val="000000"/>
              </a:solidFill>
            </a:endParaRPr>
          </a:p>
        </p:txBody>
      </p:sp>
    </p:spTree>
    <p:extLst>
      <p:ext uri="{BB962C8B-B14F-4D97-AF65-F5344CB8AC3E}">
        <p14:creationId xmlns:p14="http://schemas.microsoft.com/office/powerpoint/2010/main" val="214869650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270373965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380226153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265799158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4216095524"/>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1592461182"/>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3493115169"/>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2433585531"/>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3982461626"/>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367195219"/>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375275687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3448751124"/>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2444098889"/>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3856213140"/>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3099656877"/>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宋体" pitchFamily="2" charset="-122"/>
              </a:defRPr>
            </a:lvl1pPr>
          </a:lstStyle>
          <a:p>
            <a:pPr fontAlgn="base">
              <a:spcBef>
                <a:spcPct val="0"/>
              </a:spcBef>
              <a:spcAft>
                <a:spcPct val="0"/>
              </a:spcAft>
              <a:defRPr/>
            </a:pPr>
            <a:fld id="{64C58C92-EE8C-4303-8255-BC2DE79D29E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2501511372"/>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2.bin"/><Relationship Id="rId2" Type="http://schemas.openxmlformats.org/officeDocument/2006/relationships/audio" Target="../media/audio1.bin"/><Relationship Id="rId1" Type="http://schemas.openxmlformats.org/officeDocument/2006/relationships/slideLayout" Target="../slideLayouts/slideLayout18.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51.xml"/><Relationship Id="rId1" Type="http://schemas.openxmlformats.org/officeDocument/2006/relationships/themeOverride" Target="../theme/themeOverrid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3.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4.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5.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5.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5.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5.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06.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8.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0.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61.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7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3.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3.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3.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3.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3.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3.xml"/></Relationships>
</file>

<file path=ppt/slides/_rels/slide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2051720" y="2492896"/>
            <a:ext cx="6172200" cy="1894362"/>
          </a:xfrm>
        </p:spPr>
        <p:txBody>
          <a:bodyPr>
            <a:normAutofit fontScale="90000"/>
          </a:bodyPr>
          <a:lstStyle/>
          <a:p>
            <a:r>
              <a:rPr lang="zh-CN" altLang="en-US" sz="4000" dirty="0" smtClean="0"/>
              <a:t>中考作文指导之</a:t>
            </a:r>
            <a:r>
              <a:rPr lang="en-US" altLang="zh-CN" sz="3600" dirty="0" smtClean="0"/>
              <a:t/>
            </a:r>
            <a:br>
              <a:rPr lang="en-US" altLang="zh-CN" sz="3600" dirty="0" smtClean="0"/>
            </a:br>
            <a:r>
              <a:rPr lang="en-US" altLang="zh-CN" sz="3600" dirty="0"/>
              <a:t> </a:t>
            </a:r>
            <a:r>
              <a:rPr lang="en-US" altLang="zh-CN" sz="3600" dirty="0" smtClean="0"/>
              <a:t>                 </a:t>
            </a:r>
            <a:br>
              <a:rPr lang="en-US" altLang="zh-CN" sz="3600" dirty="0" smtClean="0"/>
            </a:br>
            <a:r>
              <a:rPr lang="en-US" altLang="zh-CN" sz="3600" dirty="0"/>
              <a:t> </a:t>
            </a:r>
            <a:r>
              <a:rPr lang="en-US" altLang="zh-CN" sz="3600" dirty="0" smtClean="0"/>
              <a:t>             </a:t>
            </a:r>
            <a:r>
              <a:rPr lang="zh-CN" altLang="en-US" sz="4400" dirty="0" smtClean="0"/>
              <a:t>一材多用</a:t>
            </a:r>
            <a:endParaRPr lang="zh-CN" altLang="en-US" sz="4400" dirty="0"/>
          </a:p>
        </p:txBody>
      </p:sp>
      <p:sp>
        <p:nvSpPr>
          <p:cNvPr id="3" name="副标题 2"/>
          <p:cNvSpPr>
            <a:spLocks noGrp="1"/>
          </p:cNvSpPr>
          <p:nvPr>
            <p:ph type="subTitle" idx="1"/>
          </p:nvPr>
        </p:nvSpPr>
        <p:spPr/>
        <p:txBody>
          <a:bodyPr>
            <a:normAutofit/>
          </a:bodyPr>
          <a:lstStyle/>
          <a:p>
            <a:pPr algn="ctr"/>
            <a:r>
              <a:rPr lang="zh-CN" altLang="en-US" sz="2400" dirty="0" smtClean="0"/>
              <a:t>初三语文组</a:t>
            </a:r>
            <a:endParaRPr lang="zh-CN" altLang="en-US" sz="2400" dirty="0"/>
          </a:p>
        </p:txBody>
      </p:sp>
    </p:spTree>
    <p:extLst>
      <p:ext uri="{BB962C8B-B14F-4D97-AF65-F5344CB8AC3E}">
        <p14:creationId xmlns:p14="http://schemas.microsoft.com/office/powerpoint/2010/main" val="38787551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2050"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12329" y="188640"/>
            <a:ext cx="8636135"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71393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浅橙色"/>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4037" name="Text Box 5"/>
          <p:cNvSpPr txBox="1">
            <a:spLocks noChangeArrowheads="1"/>
          </p:cNvSpPr>
          <p:nvPr/>
        </p:nvSpPr>
        <p:spPr bwMode="auto">
          <a:xfrm>
            <a:off x="1219200" y="685800"/>
            <a:ext cx="5419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charset="0"/>
              <a:buNone/>
            </a:pPr>
            <a:r>
              <a:rPr lang="zh-CN" altLang="en-US" sz="3600" b="1" smtClean="0">
                <a:solidFill>
                  <a:srgbClr val="333399"/>
                </a:solidFill>
                <a:ea typeface="黑体" pitchFamily="49" charset="-122"/>
              </a:rPr>
              <a:t>什么是一材多用？</a:t>
            </a:r>
          </a:p>
        </p:txBody>
      </p:sp>
      <p:sp>
        <p:nvSpPr>
          <p:cNvPr id="44038" name="Text Box 6"/>
          <p:cNvSpPr txBox="1">
            <a:spLocks noChangeArrowheads="1"/>
          </p:cNvSpPr>
          <p:nvPr/>
        </p:nvSpPr>
        <p:spPr bwMode="auto">
          <a:xfrm>
            <a:off x="228600" y="1600200"/>
            <a:ext cx="9144000" cy="3448050"/>
          </a:xfrm>
          <a:prstGeom prst="rect">
            <a:avLst/>
          </a:prstGeom>
          <a:solidFill>
            <a:schemeClr val="bg1">
              <a:alpha val="67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charset="0"/>
              <a:buNone/>
            </a:pPr>
            <a:r>
              <a:rPr lang="zh-CN" altLang="en-US" sz="3600" b="1" smtClean="0">
                <a:solidFill>
                  <a:srgbClr val="FF0000"/>
                </a:solidFill>
                <a:ea typeface="黑体" pitchFamily="49" charset="-122"/>
              </a:rPr>
              <a:t>一个写作素材</a:t>
            </a:r>
            <a:r>
              <a:rPr lang="zh-CN" altLang="en-US" sz="3600" b="1" smtClean="0">
                <a:solidFill>
                  <a:srgbClr val="000000"/>
                </a:solidFill>
                <a:ea typeface="黑体" pitchFamily="49" charset="-122"/>
              </a:rPr>
              <a:t>，</a:t>
            </a:r>
          </a:p>
          <a:p>
            <a:pPr fontAlgn="base">
              <a:spcBef>
                <a:spcPct val="0"/>
              </a:spcBef>
              <a:spcAft>
                <a:spcPct val="0"/>
              </a:spcAft>
              <a:buFont typeface="Arial" charset="0"/>
              <a:buNone/>
            </a:pPr>
            <a:r>
              <a:rPr lang="zh-CN" altLang="en-US" sz="3600" b="1" smtClean="0">
                <a:solidFill>
                  <a:srgbClr val="000000"/>
                </a:solidFill>
                <a:ea typeface="黑体" pitchFamily="49" charset="-122"/>
              </a:rPr>
              <a:t>你既可以把它运用在</a:t>
            </a:r>
            <a:r>
              <a:rPr lang="zh-CN" altLang="en-US" sz="3600" b="1" smtClean="0">
                <a:solidFill>
                  <a:srgbClr val="FF0000"/>
                </a:solidFill>
                <a:ea typeface="黑体" pitchFamily="49" charset="-122"/>
              </a:rPr>
              <a:t>甲题目</a:t>
            </a:r>
            <a:r>
              <a:rPr lang="zh-CN" altLang="en-US" sz="3600" b="1" smtClean="0">
                <a:solidFill>
                  <a:srgbClr val="000000"/>
                </a:solidFill>
                <a:ea typeface="黑体" pitchFamily="49" charset="-122"/>
              </a:rPr>
              <a:t>的作文中，</a:t>
            </a:r>
          </a:p>
          <a:p>
            <a:pPr fontAlgn="base">
              <a:spcBef>
                <a:spcPct val="0"/>
              </a:spcBef>
              <a:spcAft>
                <a:spcPct val="0"/>
              </a:spcAft>
              <a:buFont typeface="Arial" charset="0"/>
              <a:buNone/>
            </a:pPr>
            <a:r>
              <a:rPr lang="zh-CN" altLang="en-US" sz="3600" b="1" smtClean="0">
                <a:solidFill>
                  <a:srgbClr val="000000"/>
                </a:solidFill>
                <a:ea typeface="黑体" pitchFamily="49" charset="-122"/>
              </a:rPr>
              <a:t>也可以把它运用在</a:t>
            </a:r>
            <a:r>
              <a:rPr lang="zh-CN" altLang="en-US" sz="3600" b="1" smtClean="0">
                <a:solidFill>
                  <a:srgbClr val="FF0000"/>
                </a:solidFill>
                <a:ea typeface="黑体" pitchFamily="49" charset="-122"/>
              </a:rPr>
              <a:t>乙题目</a:t>
            </a:r>
            <a:r>
              <a:rPr lang="zh-CN" altLang="en-US" sz="3600" b="1" smtClean="0">
                <a:solidFill>
                  <a:srgbClr val="000000"/>
                </a:solidFill>
                <a:ea typeface="黑体" pitchFamily="49" charset="-122"/>
              </a:rPr>
              <a:t>的作文中，</a:t>
            </a:r>
          </a:p>
          <a:p>
            <a:pPr fontAlgn="base">
              <a:spcBef>
                <a:spcPct val="0"/>
              </a:spcBef>
              <a:spcAft>
                <a:spcPct val="0"/>
              </a:spcAft>
              <a:buFont typeface="Arial" charset="0"/>
              <a:buNone/>
            </a:pPr>
            <a:r>
              <a:rPr lang="zh-CN" altLang="en-US" sz="3600" b="1" smtClean="0">
                <a:solidFill>
                  <a:srgbClr val="000000"/>
                </a:solidFill>
                <a:ea typeface="黑体" pitchFamily="49" charset="-122"/>
              </a:rPr>
              <a:t>还可以把它运用在</a:t>
            </a:r>
            <a:r>
              <a:rPr lang="zh-CN" altLang="en-US" sz="3600" b="1" smtClean="0">
                <a:solidFill>
                  <a:srgbClr val="FF0000"/>
                </a:solidFill>
                <a:ea typeface="黑体" pitchFamily="49" charset="-122"/>
              </a:rPr>
              <a:t>丙题目</a:t>
            </a:r>
            <a:r>
              <a:rPr lang="zh-CN" altLang="en-US" sz="3600" b="1" smtClean="0">
                <a:solidFill>
                  <a:srgbClr val="000000"/>
                </a:solidFill>
                <a:ea typeface="黑体" pitchFamily="49" charset="-122"/>
              </a:rPr>
              <a:t>的作文中。</a:t>
            </a:r>
          </a:p>
          <a:p>
            <a:pPr fontAlgn="base">
              <a:spcBef>
                <a:spcPct val="0"/>
              </a:spcBef>
              <a:spcAft>
                <a:spcPct val="0"/>
              </a:spcAft>
              <a:buFont typeface="Arial" charset="0"/>
              <a:buNone/>
            </a:pPr>
            <a:endParaRPr lang="zh-CN" altLang="en-US" sz="3600" b="1" smtClean="0">
              <a:solidFill>
                <a:srgbClr val="000000"/>
              </a:solidFill>
              <a:ea typeface="黑体" pitchFamily="49" charset="-122"/>
            </a:endParaRPr>
          </a:p>
          <a:p>
            <a:pPr fontAlgn="base">
              <a:spcBef>
                <a:spcPct val="0"/>
              </a:spcBef>
              <a:spcAft>
                <a:spcPct val="0"/>
              </a:spcAft>
              <a:buFont typeface="Arial" charset="0"/>
              <a:buNone/>
            </a:pPr>
            <a:endParaRPr lang="en-US" altLang="zh-CN" sz="4000" b="1" smtClean="0">
              <a:solidFill>
                <a:srgbClr val="000000"/>
              </a:solidFill>
              <a:ea typeface="黑体" pitchFamily="49" charset="-122"/>
            </a:endParaRPr>
          </a:p>
        </p:txBody>
      </p:sp>
    </p:spTree>
    <p:extLst>
      <p:ext uri="{BB962C8B-B14F-4D97-AF65-F5344CB8AC3E}">
        <p14:creationId xmlns:p14="http://schemas.microsoft.com/office/powerpoint/2010/main" val="5863606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4037">
                                            <p:txEl>
                                              <p:pRg st="0" end="0"/>
                                            </p:txEl>
                                          </p:spTgt>
                                        </p:tgtEl>
                                        <p:attrNameLst>
                                          <p:attrName>style.visibility</p:attrName>
                                        </p:attrNameLst>
                                      </p:cBhvr>
                                      <p:to>
                                        <p:strVal val="visible"/>
                                      </p:to>
                                    </p:set>
                                    <p:anim calcmode="lin" valueType="num">
                                      <p:cBhvr additive="base">
                                        <p:cTn id="7" dur="500" fill="hold"/>
                                        <p:tgtEl>
                                          <p:spTgt spid="4403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03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suction.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4038"/>
                                        </p:tgtEl>
                                        <p:attrNameLst>
                                          <p:attrName>style.visibility</p:attrName>
                                        </p:attrNameLst>
                                      </p:cBhvr>
                                      <p:to>
                                        <p:strVal val="visible"/>
                                      </p:to>
                                    </p:set>
                                    <p:animEffect transition="in" filter="blinds(horizontal)">
                                      <p:cBhvr>
                                        <p:cTn id="13" dur="500"/>
                                        <p:tgtEl>
                                          <p:spTgt spid="44038"/>
                                        </p:tgtEl>
                                      </p:cBhvr>
                                    </p:animEffect>
                                  </p:childTnLst>
                                  <p:subTnLst>
                                    <p:audio>
                                      <p:cMediaNode>
                                        <p:cTn display="0" masterRel="sameClick">
                                          <p:stCondLst>
                                            <p:cond evt="begin" delay="0">
                                              <p:tn val="11"/>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8" grpId="0" bldLvl="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rgbClr val="FFFFCC"/>
        </a:solidFill>
        <a:effectLst/>
      </p:bgPr>
    </p:bg>
    <p:spTree>
      <p:nvGrpSpPr>
        <p:cNvPr id="1" name=""/>
        <p:cNvGrpSpPr/>
        <p:nvPr/>
      </p:nvGrpSpPr>
      <p:grpSpPr>
        <a:xfrm>
          <a:off x="0" y="0"/>
          <a:ext cx="0" cy="0"/>
          <a:chOff x="0" y="0"/>
          <a:chExt cx="0" cy="0"/>
        </a:xfrm>
      </p:grpSpPr>
      <p:sp>
        <p:nvSpPr>
          <p:cNvPr id="53252" name="Text Box 4"/>
          <p:cNvSpPr txBox="1">
            <a:spLocks noChangeArrowheads="1"/>
          </p:cNvSpPr>
          <p:nvPr/>
        </p:nvSpPr>
        <p:spPr bwMode="auto">
          <a:xfrm>
            <a:off x="740994" y="4509634"/>
            <a:ext cx="3657600" cy="696024"/>
          </a:xfrm>
          <a:prstGeom prst="rect">
            <a:avLst/>
          </a:prstGeom>
          <a:solidFill>
            <a:schemeClr val="bg1">
              <a:alpha val="5294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lnSpc>
                <a:spcPct val="120000"/>
              </a:lnSpc>
              <a:spcBef>
                <a:spcPct val="50000"/>
              </a:spcBef>
              <a:spcAft>
                <a:spcPct val="0"/>
              </a:spcAft>
            </a:pPr>
            <a:r>
              <a:rPr lang="en-US" altLang="zh-CN" sz="3200" dirty="0" smtClean="0">
                <a:solidFill>
                  <a:srgbClr val="000000"/>
                </a:solidFill>
                <a:ea typeface="黑体" pitchFamily="49" charset="-122"/>
              </a:rPr>
              <a:t>《</a:t>
            </a:r>
            <a:r>
              <a:rPr lang="zh-CN" altLang="en-US" sz="3200" dirty="0">
                <a:solidFill>
                  <a:srgbClr val="000000"/>
                </a:solidFill>
                <a:ea typeface="黑体" pitchFamily="49" charset="-122"/>
              </a:rPr>
              <a:t>意外之喜</a:t>
            </a:r>
            <a:r>
              <a:rPr lang="en-US" altLang="zh-CN" sz="3200" dirty="0" smtClean="0">
                <a:solidFill>
                  <a:srgbClr val="000000"/>
                </a:solidFill>
                <a:ea typeface="黑体" pitchFamily="49" charset="-122"/>
              </a:rPr>
              <a:t>》</a:t>
            </a:r>
            <a:r>
              <a:rPr lang="en-US" altLang="zh-CN" sz="3600" dirty="0" smtClean="0">
                <a:solidFill>
                  <a:srgbClr val="000000"/>
                </a:solidFill>
                <a:ea typeface="黑体" pitchFamily="49" charset="-122"/>
              </a:rPr>
              <a:t>          </a:t>
            </a:r>
          </a:p>
        </p:txBody>
      </p:sp>
      <p:sp>
        <p:nvSpPr>
          <p:cNvPr id="53253" name="Rectangle 5"/>
          <p:cNvSpPr>
            <a:spLocks noChangeArrowheads="1"/>
          </p:cNvSpPr>
          <p:nvPr/>
        </p:nvSpPr>
        <p:spPr bwMode="auto">
          <a:xfrm>
            <a:off x="762000" y="358091"/>
            <a:ext cx="7696200" cy="181588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2800" dirty="0" smtClean="0">
                <a:solidFill>
                  <a:srgbClr val="000000"/>
                </a:solidFill>
                <a:latin typeface="黑体" pitchFamily="49" charset="-122"/>
                <a:ea typeface="黑体" pitchFamily="49" charset="-122"/>
              </a:rPr>
              <a:t>    </a:t>
            </a:r>
            <a:r>
              <a:rPr lang="zh-CN" altLang="en-US" sz="2800" dirty="0" smtClean="0">
                <a:solidFill>
                  <a:srgbClr val="000000"/>
                </a:solidFill>
                <a:latin typeface="黑体" pitchFamily="49" charset="-122"/>
                <a:ea typeface="黑体" pitchFamily="49" charset="-122"/>
              </a:rPr>
              <a:t>一年暑假我被选拔参加全国性的象棋比赛，妈妈由于有事不能陪我同去，我独自一人踏上征途，乘飞机、入住酒店、照料自己生活和参加比赛，在外地度过了一周。</a:t>
            </a:r>
          </a:p>
        </p:txBody>
      </p:sp>
      <p:sp>
        <p:nvSpPr>
          <p:cNvPr id="53254" name="AutoShape 6"/>
          <p:cNvSpPr>
            <a:spLocks noChangeArrowheads="1"/>
          </p:cNvSpPr>
          <p:nvPr/>
        </p:nvSpPr>
        <p:spPr bwMode="auto">
          <a:xfrm>
            <a:off x="1828800" y="2514600"/>
            <a:ext cx="304800" cy="2057400"/>
          </a:xfrm>
          <a:prstGeom prst="downArrow">
            <a:avLst>
              <a:gd name="adj1" fmla="val 50000"/>
              <a:gd name="adj2" fmla="val 16875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fontAlgn="base">
              <a:spcBef>
                <a:spcPct val="0"/>
              </a:spcBef>
              <a:spcAft>
                <a:spcPct val="0"/>
              </a:spcAft>
            </a:pPr>
            <a:endParaRPr lang="zh-CN" altLang="en-US" smtClean="0">
              <a:solidFill>
                <a:srgbClr val="000000"/>
              </a:solidFill>
            </a:endParaRPr>
          </a:p>
        </p:txBody>
      </p:sp>
      <p:sp>
        <p:nvSpPr>
          <p:cNvPr id="53256" name="AutoShape 8"/>
          <p:cNvSpPr>
            <a:spLocks noChangeArrowheads="1"/>
          </p:cNvSpPr>
          <p:nvPr/>
        </p:nvSpPr>
        <p:spPr bwMode="auto">
          <a:xfrm>
            <a:off x="6629400" y="2438400"/>
            <a:ext cx="304800" cy="2057400"/>
          </a:xfrm>
          <a:prstGeom prst="downArrow">
            <a:avLst>
              <a:gd name="adj1" fmla="val 50000"/>
              <a:gd name="adj2" fmla="val 16875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fontAlgn="base">
              <a:spcBef>
                <a:spcPct val="0"/>
              </a:spcBef>
              <a:spcAft>
                <a:spcPct val="0"/>
              </a:spcAft>
            </a:pPr>
            <a:endParaRPr lang="zh-CN" altLang="en-US" smtClean="0">
              <a:solidFill>
                <a:srgbClr val="000000"/>
              </a:solidFill>
            </a:endParaRPr>
          </a:p>
        </p:txBody>
      </p:sp>
      <p:sp>
        <p:nvSpPr>
          <p:cNvPr id="53257" name="Text Box 9"/>
          <p:cNvSpPr txBox="1">
            <a:spLocks noChangeArrowheads="1"/>
          </p:cNvSpPr>
          <p:nvPr/>
        </p:nvSpPr>
        <p:spPr bwMode="auto">
          <a:xfrm>
            <a:off x="5082344" y="4495800"/>
            <a:ext cx="3094112" cy="757130"/>
          </a:xfrm>
          <a:prstGeom prst="rect">
            <a:avLst/>
          </a:prstGeom>
          <a:solidFill>
            <a:schemeClr val="bg1">
              <a:alpha val="5294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lnSpc>
                <a:spcPct val="120000"/>
              </a:lnSpc>
              <a:spcBef>
                <a:spcPct val="50000"/>
              </a:spcBef>
              <a:spcAft>
                <a:spcPct val="0"/>
              </a:spcAft>
            </a:pPr>
            <a:r>
              <a:rPr lang="en-US" altLang="zh-CN" sz="3200" dirty="0" smtClean="0">
                <a:solidFill>
                  <a:srgbClr val="000000"/>
                </a:solidFill>
                <a:ea typeface="黑体" pitchFamily="49" charset="-122"/>
              </a:rPr>
              <a:t>《</a:t>
            </a:r>
            <a:r>
              <a:rPr lang="zh-CN" altLang="en-US" sz="3200" dirty="0" smtClean="0">
                <a:solidFill>
                  <a:srgbClr val="000000"/>
                </a:solidFill>
                <a:ea typeface="黑体" pitchFamily="49" charset="-122"/>
              </a:rPr>
              <a:t>我就在你身边</a:t>
            </a:r>
            <a:r>
              <a:rPr lang="en-US" altLang="zh-CN" sz="3200" dirty="0" smtClean="0">
                <a:solidFill>
                  <a:srgbClr val="000000"/>
                </a:solidFill>
                <a:ea typeface="黑体" pitchFamily="49" charset="-122"/>
              </a:rPr>
              <a:t>》</a:t>
            </a:r>
            <a:r>
              <a:rPr lang="en-US" altLang="zh-CN" sz="3600" dirty="0" smtClean="0">
                <a:solidFill>
                  <a:srgbClr val="000000"/>
                </a:solidFill>
                <a:ea typeface="黑体" pitchFamily="49" charset="-122"/>
              </a:rPr>
              <a:t>       </a:t>
            </a:r>
          </a:p>
        </p:txBody>
      </p:sp>
      <p:sp>
        <p:nvSpPr>
          <p:cNvPr id="53259" name="Rectangle 11"/>
          <p:cNvSpPr>
            <a:spLocks noChangeArrowheads="1"/>
          </p:cNvSpPr>
          <p:nvPr/>
        </p:nvSpPr>
        <p:spPr bwMode="auto">
          <a:xfrm>
            <a:off x="533400" y="2352448"/>
            <a:ext cx="1371600" cy="224676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zh-CN" altLang="en-US" sz="2800" b="1" dirty="0" smtClean="0">
                <a:solidFill>
                  <a:srgbClr val="CC00CC"/>
                </a:solidFill>
                <a:latin typeface="黑体" pitchFamily="49" charset="-122"/>
                <a:ea typeface="黑体" pitchFamily="49" charset="-122"/>
              </a:rPr>
              <a:t>从意外旅行中个人成长的角度 </a:t>
            </a:r>
          </a:p>
        </p:txBody>
      </p:sp>
      <p:sp>
        <p:nvSpPr>
          <p:cNvPr id="53260" name="Rectangle 12"/>
          <p:cNvSpPr>
            <a:spLocks noChangeArrowheads="1"/>
          </p:cNvSpPr>
          <p:nvPr/>
        </p:nvSpPr>
        <p:spPr bwMode="auto">
          <a:xfrm>
            <a:off x="7162800" y="2276247"/>
            <a:ext cx="1371600" cy="224676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zh-CN" altLang="en-US" sz="2800" b="1" dirty="0" smtClean="0">
                <a:solidFill>
                  <a:srgbClr val="CC00CC"/>
                </a:solidFill>
                <a:latin typeface="黑体" pitchFamily="49" charset="-122"/>
                <a:ea typeface="黑体" pitchFamily="49" charset="-122"/>
              </a:rPr>
              <a:t>从妈妈指导我照料自己的角度 </a:t>
            </a:r>
          </a:p>
        </p:txBody>
      </p:sp>
      <p:sp>
        <p:nvSpPr>
          <p:cNvPr id="53261" name="Rectangle 13"/>
          <p:cNvSpPr>
            <a:spLocks noChangeArrowheads="1"/>
          </p:cNvSpPr>
          <p:nvPr/>
        </p:nvSpPr>
        <p:spPr bwMode="auto">
          <a:xfrm>
            <a:off x="457200" y="5334000"/>
            <a:ext cx="8686800" cy="10668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zh-CN" altLang="en-US" sz="3200" b="1" smtClean="0">
                <a:solidFill>
                  <a:srgbClr val="FF0000"/>
                </a:solidFill>
                <a:ea typeface="黑体" pitchFamily="49" charset="-122"/>
              </a:rPr>
              <a:t>同一个素材只要从不同的角度去看，就能挖掘不同的主旨，就能写出不同的文章 。</a:t>
            </a:r>
          </a:p>
        </p:txBody>
      </p:sp>
    </p:spTree>
    <p:extLst>
      <p:ext uri="{BB962C8B-B14F-4D97-AF65-F5344CB8AC3E}">
        <p14:creationId xmlns:p14="http://schemas.microsoft.com/office/powerpoint/2010/main" val="13527065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3253"/>
                                        </p:tgtEl>
                                        <p:attrNameLst>
                                          <p:attrName>style.visibility</p:attrName>
                                        </p:attrNameLst>
                                      </p:cBhvr>
                                      <p:to>
                                        <p:strVal val="visible"/>
                                      </p:to>
                                    </p:set>
                                    <p:animEffect transition="in" filter="blinds(horizontal)">
                                      <p:cBhvr>
                                        <p:cTn id="7" dur="500"/>
                                        <p:tgtEl>
                                          <p:spTgt spid="5325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3254"/>
                                        </p:tgtEl>
                                        <p:attrNameLst>
                                          <p:attrName>style.visibility</p:attrName>
                                        </p:attrNameLst>
                                      </p:cBhvr>
                                      <p:to>
                                        <p:strVal val="visible"/>
                                      </p:to>
                                    </p:set>
                                    <p:animEffect transition="in" filter="blinds(horizontal)">
                                      <p:cBhvr>
                                        <p:cTn id="12" dur="500"/>
                                        <p:tgtEl>
                                          <p:spTgt spid="5325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3252"/>
                                        </p:tgtEl>
                                        <p:attrNameLst>
                                          <p:attrName>style.visibility</p:attrName>
                                        </p:attrNameLst>
                                      </p:cBhvr>
                                      <p:to>
                                        <p:strVal val="visible"/>
                                      </p:to>
                                    </p:set>
                                    <p:animEffect transition="in" filter="blinds(horizontal)">
                                      <p:cBhvr>
                                        <p:cTn id="17" dur="500"/>
                                        <p:tgtEl>
                                          <p:spTgt spid="5325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3256"/>
                                        </p:tgtEl>
                                        <p:attrNameLst>
                                          <p:attrName>style.visibility</p:attrName>
                                        </p:attrNameLst>
                                      </p:cBhvr>
                                      <p:to>
                                        <p:strVal val="visible"/>
                                      </p:to>
                                    </p:set>
                                    <p:animEffect transition="in" filter="blinds(horizontal)">
                                      <p:cBhvr>
                                        <p:cTn id="22" dur="500"/>
                                        <p:tgtEl>
                                          <p:spTgt spid="5325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3257"/>
                                        </p:tgtEl>
                                        <p:attrNameLst>
                                          <p:attrName>style.visibility</p:attrName>
                                        </p:attrNameLst>
                                      </p:cBhvr>
                                      <p:to>
                                        <p:strVal val="visible"/>
                                      </p:to>
                                    </p:set>
                                    <p:animEffect transition="in" filter="blinds(horizontal)">
                                      <p:cBhvr>
                                        <p:cTn id="27" dur="500"/>
                                        <p:tgtEl>
                                          <p:spTgt spid="5325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3259"/>
                                        </p:tgtEl>
                                        <p:attrNameLst>
                                          <p:attrName>style.visibility</p:attrName>
                                        </p:attrNameLst>
                                      </p:cBhvr>
                                      <p:to>
                                        <p:strVal val="visible"/>
                                      </p:to>
                                    </p:set>
                                    <p:animEffect transition="in" filter="blinds(horizontal)">
                                      <p:cBhvr>
                                        <p:cTn id="32" dur="500"/>
                                        <p:tgtEl>
                                          <p:spTgt spid="5325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3260"/>
                                        </p:tgtEl>
                                        <p:attrNameLst>
                                          <p:attrName>style.visibility</p:attrName>
                                        </p:attrNameLst>
                                      </p:cBhvr>
                                      <p:to>
                                        <p:strVal val="visible"/>
                                      </p:to>
                                    </p:set>
                                    <p:animEffect transition="in" filter="blinds(horizontal)">
                                      <p:cBhvr>
                                        <p:cTn id="37" dur="500"/>
                                        <p:tgtEl>
                                          <p:spTgt spid="53260"/>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3261"/>
                                        </p:tgtEl>
                                        <p:attrNameLst>
                                          <p:attrName>style.visibility</p:attrName>
                                        </p:attrNameLst>
                                      </p:cBhvr>
                                      <p:to>
                                        <p:strVal val="visible"/>
                                      </p:to>
                                    </p:set>
                                    <p:animEffect transition="in" filter="blinds(horizontal)">
                                      <p:cBhvr>
                                        <p:cTn id="42" dur="500"/>
                                        <p:tgtEl>
                                          <p:spTgt spid="532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animBg="1"/>
      <p:bldP spid="53253" grpId="0"/>
      <p:bldP spid="53254" grpId="0" animBg="1"/>
      <p:bldP spid="53256" grpId="0" animBg="1"/>
      <p:bldP spid="53257" grpId="0" animBg="1"/>
      <p:bldP spid="53259" grpId="0"/>
      <p:bldP spid="53260" grpId="0"/>
      <p:bldP spid="5326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1" name="Text Box 5"/>
          <p:cNvSpPr txBox="1">
            <a:spLocks noChangeArrowheads="1"/>
          </p:cNvSpPr>
          <p:nvPr/>
        </p:nvSpPr>
        <p:spPr bwMode="auto">
          <a:xfrm>
            <a:off x="457200" y="1676400"/>
            <a:ext cx="8686800" cy="641350"/>
          </a:xfrm>
          <a:prstGeom prst="rect">
            <a:avLst/>
          </a:prstGeom>
          <a:solidFill>
            <a:schemeClr val="bg1">
              <a:alpha val="4705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zh-CN" altLang="en-US" sz="3600" b="1" smtClean="0">
                <a:solidFill>
                  <a:srgbClr val="006600"/>
                </a:solidFill>
                <a:ea typeface="黑体" pitchFamily="49" charset="-122"/>
              </a:rPr>
              <a:t>方法一：改点题句。 </a:t>
            </a:r>
          </a:p>
        </p:txBody>
      </p:sp>
      <p:sp>
        <p:nvSpPr>
          <p:cNvPr id="45062" name="Text Box 6"/>
          <p:cNvSpPr txBox="1">
            <a:spLocks noChangeArrowheads="1"/>
          </p:cNvSpPr>
          <p:nvPr/>
        </p:nvSpPr>
        <p:spPr bwMode="auto">
          <a:xfrm>
            <a:off x="533400" y="2514600"/>
            <a:ext cx="7848600" cy="2820988"/>
          </a:xfrm>
          <a:prstGeom prst="rect">
            <a:avLst/>
          </a:prstGeom>
          <a:solidFill>
            <a:schemeClr val="bg1">
              <a:alpha val="6196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15000"/>
              </a:spcBef>
              <a:spcAft>
                <a:spcPct val="0"/>
              </a:spcAft>
            </a:pPr>
            <a:r>
              <a:rPr lang="en-US" altLang="zh-CN" sz="3200" b="1" smtClean="0">
                <a:solidFill>
                  <a:srgbClr val="006600"/>
                </a:solidFill>
                <a:ea typeface="黑体" pitchFamily="49" charset="-122"/>
              </a:rPr>
              <a:t>  </a:t>
            </a:r>
            <a:r>
              <a:rPr lang="zh-CN" altLang="en-US" sz="3200" b="1" smtClean="0">
                <a:solidFill>
                  <a:srgbClr val="006600"/>
                </a:solidFill>
                <a:ea typeface="黑体" pitchFamily="49" charset="-122"/>
              </a:rPr>
              <a:t>（点题句，可分为两种：</a:t>
            </a:r>
          </a:p>
          <a:p>
            <a:pPr eaLnBrk="1" fontAlgn="base" hangingPunct="1">
              <a:spcBef>
                <a:spcPct val="15000"/>
              </a:spcBef>
              <a:spcAft>
                <a:spcPct val="0"/>
              </a:spcAft>
            </a:pPr>
            <a:r>
              <a:rPr lang="zh-CN" altLang="en-US" sz="3200" b="1" smtClean="0">
                <a:solidFill>
                  <a:srgbClr val="006600"/>
                </a:solidFill>
                <a:ea typeface="黑体" pitchFamily="49" charset="-122"/>
              </a:rPr>
              <a:t>一种是纯粹点出文章的标题，呼应标题；</a:t>
            </a:r>
          </a:p>
          <a:p>
            <a:pPr eaLnBrk="1" fontAlgn="base" hangingPunct="1">
              <a:spcBef>
                <a:spcPct val="15000"/>
              </a:spcBef>
              <a:spcAft>
                <a:spcPct val="0"/>
              </a:spcAft>
            </a:pPr>
            <a:r>
              <a:rPr lang="zh-CN" altLang="en-US" sz="3200" b="1" smtClean="0">
                <a:solidFill>
                  <a:srgbClr val="006600"/>
                </a:solidFill>
                <a:ea typeface="黑体" pitchFamily="49" charset="-122"/>
              </a:rPr>
              <a:t>另一种是能揭示文章的主旨。 ）</a:t>
            </a:r>
          </a:p>
          <a:p>
            <a:pPr eaLnBrk="1" fontAlgn="base" hangingPunct="1">
              <a:spcBef>
                <a:spcPct val="15000"/>
              </a:spcBef>
              <a:spcAft>
                <a:spcPct val="0"/>
              </a:spcAft>
            </a:pPr>
            <a:endParaRPr lang="zh-CN" altLang="en-US" sz="3200" b="1" smtClean="0">
              <a:solidFill>
                <a:srgbClr val="006600"/>
              </a:solidFill>
              <a:ea typeface="黑体" pitchFamily="49" charset="-122"/>
            </a:endParaRPr>
          </a:p>
          <a:p>
            <a:pPr eaLnBrk="1" fontAlgn="base" hangingPunct="1">
              <a:spcBef>
                <a:spcPct val="15000"/>
              </a:spcBef>
              <a:spcAft>
                <a:spcPct val="0"/>
              </a:spcAft>
            </a:pPr>
            <a:endParaRPr lang="en-US" altLang="zh-CN" sz="3200" b="1" smtClean="0">
              <a:solidFill>
                <a:srgbClr val="006600"/>
              </a:solidFill>
              <a:ea typeface="黑体" pitchFamily="49" charset="-122"/>
            </a:endParaRPr>
          </a:p>
        </p:txBody>
      </p:sp>
      <p:sp>
        <p:nvSpPr>
          <p:cNvPr id="15366" name="Rectangle 8"/>
          <p:cNvSpPr>
            <a:spLocks noChangeArrowheads="1"/>
          </p:cNvSpPr>
          <p:nvPr/>
        </p:nvSpPr>
        <p:spPr bwMode="auto">
          <a:xfrm>
            <a:off x="457200" y="346075"/>
            <a:ext cx="2362200" cy="692150"/>
          </a:xfrm>
          <a:prstGeom prst="rect">
            <a:avLst/>
          </a:prstGeom>
          <a:solidFill>
            <a:srgbClr val="FFFFCC"/>
          </a:solidFill>
          <a:ln w="38100" cap="rnd">
            <a:solidFill>
              <a:srgbClr val="80008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fontAlgn="base">
              <a:spcBef>
                <a:spcPct val="0"/>
              </a:spcBef>
              <a:spcAft>
                <a:spcPct val="0"/>
              </a:spcAft>
            </a:pPr>
            <a:r>
              <a:rPr lang="en-US" altLang="zh-CN" sz="3600" b="1" dirty="0" smtClean="0">
                <a:solidFill>
                  <a:srgbClr val="CC00CC"/>
                </a:solidFill>
                <a:ea typeface="楷体" pitchFamily="49" charset="-122"/>
              </a:rPr>
              <a:t> </a:t>
            </a:r>
            <a:r>
              <a:rPr lang="zh-CN" altLang="en-US" sz="3600" b="1" dirty="0" smtClean="0">
                <a:solidFill>
                  <a:srgbClr val="CC00CC"/>
                </a:solidFill>
                <a:ea typeface="楷体" pitchFamily="49" charset="-122"/>
              </a:rPr>
              <a:t>方法指导 </a:t>
            </a:r>
          </a:p>
        </p:txBody>
      </p:sp>
    </p:spTree>
    <p:extLst>
      <p:ext uri="{BB962C8B-B14F-4D97-AF65-F5344CB8AC3E}">
        <p14:creationId xmlns:p14="http://schemas.microsoft.com/office/powerpoint/2010/main" val="13072201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061"/>
                                        </p:tgtEl>
                                        <p:attrNameLst>
                                          <p:attrName>style.visibility</p:attrName>
                                        </p:attrNameLst>
                                      </p:cBhvr>
                                      <p:to>
                                        <p:strVal val="visible"/>
                                      </p:to>
                                    </p:set>
                                    <p:animEffect transition="in" filter="blinds(horizontal)">
                                      <p:cBhvr>
                                        <p:cTn id="7" dur="500"/>
                                        <p:tgtEl>
                                          <p:spTgt spid="4506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5062"/>
                                        </p:tgtEl>
                                        <p:attrNameLst>
                                          <p:attrName>style.visibility</p:attrName>
                                        </p:attrNameLst>
                                      </p:cBhvr>
                                      <p:to>
                                        <p:strVal val="visible"/>
                                      </p:to>
                                    </p:set>
                                    <p:animEffect transition="in" filter="blinds(horizontal)">
                                      <p:cBhvr>
                                        <p:cTn id="12" dur="500"/>
                                        <p:tgtEl>
                                          <p:spTgt spid="450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animBg="1"/>
      <p:bldP spid="45062"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rgbClr val="FFFFCC"/>
        </a:solidFill>
        <a:effectLst/>
      </p:bgPr>
    </p:bg>
    <p:spTree>
      <p:nvGrpSpPr>
        <p:cNvPr id="1" name=""/>
        <p:cNvGrpSpPr/>
        <p:nvPr/>
      </p:nvGrpSpPr>
      <p:grpSpPr>
        <a:xfrm>
          <a:off x="0" y="0"/>
          <a:ext cx="0" cy="0"/>
          <a:chOff x="0" y="0"/>
          <a:chExt cx="0" cy="0"/>
        </a:xfrm>
      </p:grpSpPr>
      <p:sp>
        <p:nvSpPr>
          <p:cNvPr id="54275" name="Rectangle 3"/>
          <p:cNvSpPr>
            <a:spLocks noChangeArrowheads="1"/>
          </p:cNvSpPr>
          <p:nvPr/>
        </p:nvSpPr>
        <p:spPr bwMode="auto">
          <a:xfrm>
            <a:off x="152400" y="282109"/>
            <a:ext cx="9296400" cy="52322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fontAlgn="base">
              <a:spcBef>
                <a:spcPct val="0"/>
              </a:spcBef>
              <a:spcAft>
                <a:spcPct val="0"/>
              </a:spcAft>
            </a:pPr>
            <a:r>
              <a:rPr lang="zh-CN" altLang="en-US" sz="2800" dirty="0" smtClean="0">
                <a:solidFill>
                  <a:srgbClr val="000000"/>
                </a:solidFill>
                <a:latin typeface="黑体" pitchFamily="49" charset="-122"/>
                <a:ea typeface="黑体" pitchFamily="49" charset="-122"/>
              </a:rPr>
              <a:t>如</a:t>
            </a:r>
            <a:r>
              <a:rPr lang="en-US" altLang="zh-CN" sz="2800" dirty="0" smtClean="0">
                <a:solidFill>
                  <a:srgbClr val="000000"/>
                </a:solidFill>
                <a:latin typeface="黑体" pitchFamily="49" charset="-122"/>
                <a:ea typeface="黑体" pitchFamily="49" charset="-122"/>
              </a:rPr>
              <a:t>《</a:t>
            </a:r>
            <a:r>
              <a:rPr lang="zh-CN" altLang="en-US" sz="2800" dirty="0">
                <a:solidFill>
                  <a:srgbClr val="000000"/>
                </a:solidFill>
                <a:latin typeface="黑体" pitchFamily="49" charset="-122"/>
                <a:ea typeface="黑体" pitchFamily="49" charset="-122"/>
              </a:rPr>
              <a:t>意外之喜</a:t>
            </a:r>
            <a:r>
              <a:rPr lang="en-US" altLang="zh-CN" sz="2800" dirty="0" smtClean="0">
                <a:solidFill>
                  <a:srgbClr val="000000"/>
                </a:solidFill>
                <a:latin typeface="黑体" pitchFamily="49" charset="-122"/>
                <a:ea typeface="黑体" pitchFamily="49" charset="-122"/>
              </a:rPr>
              <a:t>》</a:t>
            </a:r>
            <a:r>
              <a:rPr lang="zh-CN" altLang="en-US" sz="2800" dirty="0" smtClean="0">
                <a:solidFill>
                  <a:srgbClr val="000000"/>
                </a:solidFill>
                <a:latin typeface="黑体" pitchFamily="49" charset="-122"/>
                <a:ea typeface="黑体" pitchFamily="49" charset="-122"/>
              </a:rPr>
              <a:t>和</a:t>
            </a:r>
            <a:r>
              <a:rPr lang="en-US" altLang="zh-CN" sz="2800" dirty="0" smtClean="0">
                <a:solidFill>
                  <a:srgbClr val="000000"/>
                </a:solidFill>
                <a:latin typeface="黑体" pitchFamily="49" charset="-122"/>
                <a:ea typeface="黑体" pitchFamily="49" charset="-122"/>
              </a:rPr>
              <a:t>《</a:t>
            </a:r>
            <a:r>
              <a:rPr lang="zh-CN" altLang="en-US" sz="2800" dirty="0" smtClean="0">
                <a:solidFill>
                  <a:srgbClr val="000000"/>
                </a:solidFill>
                <a:latin typeface="黑体" pitchFamily="49" charset="-122"/>
                <a:ea typeface="黑体" pitchFamily="49" charset="-122"/>
              </a:rPr>
              <a:t>我就在你身边</a:t>
            </a:r>
            <a:r>
              <a:rPr lang="en-US" altLang="zh-CN" sz="2800" dirty="0" smtClean="0">
                <a:solidFill>
                  <a:srgbClr val="000000"/>
                </a:solidFill>
                <a:latin typeface="黑体" pitchFamily="49" charset="-122"/>
                <a:ea typeface="黑体" pitchFamily="49" charset="-122"/>
              </a:rPr>
              <a:t>》</a:t>
            </a:r>
            <a:r>
              <a:rPr lang="zh-CN" altLang="en-US" sz="2800" dirty="0" smtClean="0">
                <a:solidFill>
                  <a:srgbClr val="000000"/>
                </a:solidFill>
                <a:latin typeface="黑体" pitchFamily="49" charset="-122"/>
                <a:ea typeface="黑体" pitchFamily="49" charset="-122"/>
              </a:rPr>
              <a:t>的开头分别是：</a:t>
            </a:r>
          </a:p>
        </p:txBody>
      </p:sp>
      <p:sp>
        <p:nvSpPr>
          <p:cNvPr id="54279" name="Rectangle 7"/>
          <p:cNvSpPr>
            <a:spLocks noChangeArrowheads="1"/>
          </p:cNvSpPr>
          <p:nvPr/>
        </p:nvSpPr>
        <p:spPr bwMode="auto">
          <a:xfrm>
            <a:off x="228600" y="1072696"/>
            <a:ext cx="8686800" cy="248375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lnSpc>
                <a:spcPct val="105000"/>
              </a:lnSpc>
              <a:spcBef>
                <a:spcPct val="0"/>
              </a:spcBef>
              <a:spcAft>
                <a:spcPct val="0"/>
              </a:spcAft>
            </a:pPr>
            <a:r>
              <a:rPr lang="zh-CN" altLang="en-US" sz="2800" b="1" dirty="0" smtClean="0">
                <a:solidFill>
                  <a:srgbClr val="0000FF"/>
                </a:solidFill>
                <a:ea typeface="黑体" pitchFamily="49" charset="-122"/>
              </a:rPr>
              <a:t>        </a:t>
            </a:r>
            <a:r>
              <a:rPr lang="zh-CN" altLang="en-US" sz="2800" dirty="0" smtClean="0">
                <a:solidFill>
                  <a:srgbClr val="0000FF"/>
                </a:solidFill>
                <a:ea typeface="黑体" pitchFamily="49" charset="-122"/>
              </a:rPr>
              <a:t>那么</a:t>
            </a:r>
            <a:r>
              <a:rPr lang="zh-CN" altLang="en-US" sz="2800" dirty="0">
                <a:solidFill>
                  <a:srgbClr val="0000FF"/>
                </a:solidFill>
                <a:ea typeface="黑体" pitchFamily="49" charset="-122"/>
              </a:rPr>
              <a:t>远的地方要我一个人在那呆上一个星期，这个意外完全让我不可以接受，我从来未离开过妈妈这么远，这么</a:t>
            </a:r>
            <a:r>
              <a:rPr lang="zh-CN" altLang="en-US" sz="2800" dirty="0" smtClean="0">
                <a:solidFill>
                  <a:srgbClr val="0000FF"/>
                </a:solidFill>
                <a:ea typeface="黑体" pitchFamily="49" charset="-122"/>
              </a:rPr>
              <a:t>久。我</a:t>
            </a:r>
            <a:r>
              <a:rPr lang="zh-CN" altLang="en-US" sz="2800" dirty="0">
                <a:solidFill>
                  <a:srgbClr val="0000FF"/>
                </a:solidFill>
                <a:ea typeface="黑体" pitchFamily="49" charset="-122"/>
              </a:rPr>
              <a:t>真的可以吗？这注定不是一次愉快的旅行吧。</a:t>
            </a:r>
            <a:r>
              <a:rPr lang="zh-CN" altLang="en-US" sz="3200" b="1" dirty="0" smtClean="0">
                <a:solidFill>
                  <a:srgbClr val="0000FF"/>
                </a:solidFill>
                <a:ea typeface="黑体" pitchFamily="49" charset="-122"/>
              </a:rPr>
              <a:t>                                       </a:t>
            </a:r>
            <a:endParaRPr lang="en-US" altLang="zh-CN" sz="3200" b="1" dirty="0" smtClean="0">
              <a:solidFill>
                <a:srgbClr val="0000FF"/>
              </a:solidFill>
              <a:ea typeface="黑体" pitchFamily="49" charset="-122"/>
            </a:endParaRPr>
          </a:p>
          <a:p>
            <a:pPr fontAlgn="base">
              <a:lnSpc>
                <a:spcPct val="105000"/>
              </a:lnSpc>
              <a:spcBef>
                <a:spcPct val="0"/>
              </a:spcBef>
              <a:spcAft>
                <a:spcPct val="0"/>
              </a:spcAft>
            </a:pPr>
            <a:r>
              <a:rPr lang="en-US" altLang="zh-CN" sz="3200" b="1" dirty="0">
                <a:solidFill>
                  <a:srgbClr val="0000FF"/>
                </a:solidFill>
                <a:ea typeface="黑体" pitchFamily="49" charset="-122"/>
              </a:rPr>
              <a:t> </a:t>
            </a:r>
            <a:r>
              <a:rPr lang="en-US" altLang="zh-CN" sz="3200" b="1" dirty="0" smtClean="0">
                <a:solidFill>
                  <a:srgbClr val="0000FF"/>
                </a:solidFill>
                <a:ea typeface="黑体" pitchFamily="49" charset="-122"/>
              </a:rPr>
              <a:t>                                       </a:t>
            </a:r>
            <a:r>
              <a:rPr lang="zh-CN" altLang="en-US" sz="3200" b="1" dirty="0" smtClean="0">
                <a:solidFill>
                  <a:srgbClr val="0000FF"/>
                </a:solidFill>
                <a:ea typeface="黑体" pitchFamily="49" charset="-122"/>
              </a:rPr>
              <a:t> </a:t>
            </a:r>
            <a:r>
              <a:rPr lang="en-US" altLang="zh-CN" sz="2800" b="1" dirty="0" smtClean="0">
                <a:solidFill>
                  <a:srgbClr val="0000FF"/>
                </a:solidFill>
                <a:ea typeface="黑体" pitchFamily="49" charset="-122"/>
              </a:rPr>
              <a:t>——《</a:t>
            </a:r>
            <a:r>
              <a:rPr lang="zh-CN" altLang="en-US" sz="2800" b="1" dirty="0" smtClean="0">
                <a:solidFill>
                  <a:srgbClr val="0000FF"/>
                </a:solidFill>
                <a:ea typeface="黑体" pitchFamily="49" charset="-122"/>
              </a:rPr>
              <a:t>意外之喜</a:t>
            </a:r>
            <a:r>
              <a:rPr lang="en-US" altLang="zh-CN" sz="2800" b="1" dirty="0" smtClean="0">
                <a:solidFill>
                  <a:srgbClr val="0000FF"/>
                </a:solidFill>
                <a:ea typeface="黑体" pitchFamily="49" charset="-122"/>
              </a:rPr>
              <a:t>》</a:t>
            </a:r>
          </a:p>
        </p:txBody>
      </p:sp>
      <p:sp>
        <p:nvSpPr>
          <p:cNvPr id="54281" name="Rectangle 9"/>
          <p:cNvSpPr>
            <a:spLocks noChangeArrowheads="1"/>
          </p:cNvSpPr>
          <p:nvPr/>
        </p:nvSpPr>
        <p:spPr bwMode="auto">
          <a:xfrm>
            <a:off x="252693" y="3764876"/>
            <a:ext cx="8686800" cy="263014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lnSpc>
                <a:spcPct val="120000"/>
              </a:lnSpc>
              <a:spcBef>
                <a:spcPct val="0"/>
              </a:spcBef>
              <a:spcAft>
                <a:spcPct val="0"/>
              </a:spcAft>
            </a:pPr>
            <a:r>
              <a:rPr lang="zh-CN" altLang="en-US" sz="2800" b="1" dirty="0" smtClean="0">
                <a:solidFill>
                  <a:srgbClr val="003300"/>
                </a:solidFill>
                <a:ea typeface="黑体" pitchFamily="49" charset="-122"/>
              </a:rPr>
              <a:t>       </a:t>
            </a:r>
            <a:r>
              <a:rPr lang="zh-CN" altLang="en-US" sz="2800" dirty="0" smtClean="0">
                <a:solidFill>
                  <a:srgbClr val="003300"/>
                </a:solidFill>
                <a:ea typeface="黑体" pitchFamily="49" charset="-122"/>
              </a:rPr>
              <a:t>小时候</a:t>
            </a:r>
            <a:r>
              <a:rPr lang="zh-CN" altLang="en-US" sz="2800" dirty="0">
                <a:solidFill>
                  <a:srgbClr val="003300"/>
                </a:solidFill>
                <a:ea typeface="黑体" pitchFamily="49" charset="-122"/>
              </a:rPr>
              <a:t>，妈妈最常说的话是“别怕有我在你身边呢。”听到这句话我便会特别心安，那时，只要有妈妈在身边，一切的</a:t>
            </a:r>
            <a:r>
              <a:rPr lang="zh-CN" altLang="en-US" sz="2800" dirty="0" smtClean="0">
                <a:solidFill>
                  <a:srgbClr val="003300"/>
                </a:solidFill>
                <a:ea typeface="黑体" pitchFamily="49" charset="-122"/>
              </a:rPr>
              <a:t>困难都不可怕。</a:t>
            </a:r>
            <a:endParaRPr lang="en-US" altLang="zh-CN" sz="2800" dirty="0" smtClean="0">
              <a:solidFill>
                <a:srgbClr val="003300"/>
              </a:solidFill>
              <a:ea typeface="黑体" pitchFamily="49" charset="-122"/>
            </a:endParaRPr>
          </a:p>
          <a:p>
            <a:pPr fontAlgn="base">
              <a:lnSpc>
                <a:spcPct val="120000"/>
              </a:lnSpc>
              <a:spcBef>
                <a:spcPct val="0"/>
              </a:spcBef>
              <a:spcAft>
                <a:spcPct val="0"/>
              </a:spcAft>
            </a:pPr>
            <a:r>
              <a:rPr lang="en-US" altLang="zh-CN" sz="2800" b="1" dirty="0">
                <a:solidFill>
                  <a:srgbClr val="003300"/>
                </a:solidFill>
                <a:ea typeface="黑体" pitchFamily="49" charset="-122"/>
              </a:rPr>
              <a:t> </a:t>
            </a:r>
            <a:r>
              <a:rPr lang="en-US" altLang="zh-CN" sz="2800" b="1" dirty="0" smtClean="0">
                <a:solidFill>
                  <a:srgbClr val="003300"/>
                </a:solidFill>
                <a:ea typeface="黑体" pitchFamily="49" charset="-122"/>
              </a:rPr>
              <a:t>                                           ——《</a:t>
            </a:r>
            <a:r>
              <a:rPr lang="zh-CN" altLang="en-US" sz="2800" b="1" dirty="0" smtClean="0">
                <a:solidFill>
                  <a:srgbClr val="003300"/>
                </a:solidFill>
                <a:ea typeface="黑体" pitchFamily="49" charset="-122"/>
              </a:rPr>
              <a:t>我就在你身边</a:t>
            </a:r>
            <a:r>
              <a:rPr lang="en-US" altLang="zh-CN" sz="2800" b="1" dirty="0" smtClean="0">
                <a:solidFill>
                  <a:srgbClr val="003300"/>
                </a:solidFill>
                <a:ea typeface="黑体" pitchFamily="49" charset="-122"/>
              </a:rPr>
              <a:t>》</a:t>
            </a:r>
            <a:r>
              <a:rPr lang="zh-CN" altLang="en-US" sz="2800" b="1" dirty="0" smtClean="0">
                <a:solidFill>
                  <a:srgbClr val="003300"/>
                </a:solidFill>
                <a:ea typeface="黑体" pitchFamily="49" charset="-122"/>
              </a:rPr>
              <a:t>                                                       </a:t>
            </a:r>
            <a:endParaRPr lang="en-US" altLang="zh-CN" sz="2800" b="1" dirty="0">
              <a:solidFill>
                <a:srgbClr val="003300"/>
              </a:solidFill>
              <a:ea typeface="黑体" pitchFamily="49" charset="-122"/>
            </a:endParaRPr>
          </a:p>
          <a:p>
            <a:pPr fontAlgn="base">
              <a:lnSpc>
                <a:spcPct val="120000"/>
              </a:lnSpc>
              <a:spcBef>
                <a:spcPct val="0"/>
              </a:spcBef>
              <a:spcAft>
                <a:spcPct val="0"/>
              </a:spcAft>
            </a:pPr>
            <a:endParaRPr lang="en-US" altLang="zh-CN" sz="2800" b="1" dirty="0" smtClean="0">
              <a:solidFill>
                <a:srgbClr val="003300"/>
              </a:solidFill>
              <a:ea typeface="黑体" pitchFamily="49" charset="-122"/>
            </a:endParaRPr>
          </a:p>
        </p:txBody>
      </p:sp>
    </p:spTree>
    <p:extLst>
      <p:ext uri="{BB962C8B-B14F-4D97-AF65-F5344CB8AC3E}">
        <p14:creationId xmlns:p14="http://schemas.microsoft.com/office/powerpoint/2010/main" val="4019139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4275"/>
                                        </p:tgtEl>
                                        <p:attrNameLst>
                                          <p:attrName>style.visibility</p:attrName>
                                        </p:attrNameLst>
                                      </p:cBhvr>
                                      <p:to>
                                        <p:strVal val="visible"/>
                                      </p:to>
                                    </p:set>
                                    <p:animEffect transition="in" filter="blinds(horizontal)">
                                      <p:cBhvr>
                                        <p:cTn id="7" dur="500"/>
                                        <p:tgtEl>
                                          <p:spTgt spid="5427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4279"/>
                                        </p:tgtEl>
                                        <p:attrNameLst>
                                          <p:attrName>style.visibility</p:attrName>
                                        </p:attrNameLst>
                                      </p:cBhvr>
                                      <p:to>
                                        <p:strVal val="visible"/>
                                      </p:to>
                                    </p:set>
                                    <p:animEffect transition="in" filter="blinds(horizontal)">
                                      <p:cBhvr>
                                        <p:cTn id="12" dur="500"/>
                                        <p:tgtEl>
                                          <p:spTgt spid="5427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4281"/>
                                        </p:tgtEl>
                                        <p:attrNameLst>
                                          <p:attrName>style.visibility</p:attrName>
                                        </p:attrNameLst>
                                      </p:cBhvr>
                                      <p:to>
                                        <p:strVal val="visible"/>
                                      </p:to>
                                    </p:set>
                                    <p:animEffect transition="in" filter="blinds(horizontal)">
                                      <p:cBhvr>
                                        <p:cTn id="17" dur="500"/>
                                        <p:tgtEl>
                                          <p:spTgt spid="54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p:bldP spid="54279" grpId="0"/>
      <p:bldP spid="54281"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5298" name="Rectangle 2"/>
          <p:cNvSpPr>
            <a:spLocks noChangeArrowheads="1"/>
          </p:cNvSpPr>
          <p:nvPr/>
        </p:nvSpPr>
        <p:spPr bwMode="auto">
          <a:xfrm>
            <a:off x="0" y="180509"/>
            <a:ext cx="9296400" cy="52322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fontAlgn="base">
              <a:spcBef>
                <a:spcPct val="0"/>
              </a:spcBef>
              <a:spcAft>
                <a:spcPct val="0"/>
              </a:spcAft>
            </a:pPr>
            <a:r>
              <a:rPr lang="zh-CN" altLang="en-US" sz="2800" dirty="0" smtClean="0">
                <a:solidFill>
                  <a:srgbClr val="000000"/>
                </a:solidFill>
                <a:latin typeface="黑体" pitchFamily="49" charset="-122"/>
                <a:ea typeface="黑体" pitchFamily="49" charset="-122"/>
              </a:rPr>
              <a:t>如</a:t>
            </a:r>
            <a:r>
              <a:rPr lang="en-US" altLang="zh-CN" sz="2800" dirty="0" smtClean="0">
                <a:solidFill>
                  <a:srgbClr val="000000"/>
                </a:solidFill>
                <a:latin typeface="黑体" pitchFamily="49" charset="-122"/>
                <a:ea typeface="黑体" pitchFamily="49" charset="-122"/>
              </a:rPr>
              <a:t>《</a:t>
            </a:r>
            <a:r>
              <a:rPr lang="zh-CN" altLang="en-US" sz="2800" dirty="0">
                <a:solidFill>
                  <a:srgbClr val="000000"/>
                </a:solidFill>
                <a:latin typeface="黑体" pitchFamily="49" charset="-122"/>
                <a:ea typeface="黑体" pitchFamily="49" charset="-122"/>
              </a:rPr>
              <a:t>意外之喜</a:t>
            </a:r>
            <a:r>
              <a:rPr lang="en-US" altLang="zh-CN" sz="2800" dirty="0" smtClean="0">
                <a:solidFill>
                  <a:srgbClr val="000000"/>
                </a:solidFill>
                <a:latin typeface="黑体" pitchFamily="49" charset="-122"/>
                <a:ea typeface="黑体" pitchFamily="49" charset="-122"/>
              </a:rPr>
              <a:t>》</a:t>
            </a:r>
            <a:r>
              <a:rPr lang="zh-CN" altLang="en-US" sz="2800" dirty="0" smtClean="0">
                <a:solidFill>
                  <a:srgbClr val="000000"/>
                </a:solidFill>
                <a:latin typeface="黑体" pitchFamily="49" charset="-122"/>
                <a:ea typeface="黑体" pitchFamily="49" charset="-122"/>
              </a:rPr>
              <a:t>和</a:t>
            </a:r>
            <a:r>
              <a:rPr lang="en-US" altLang="zh-CN" sz="2800" dirty="0" smtClean="0">
                <a:solidFill>
                  <a:srgbClr val="000000"/>
                </a:solidFill>
                <a:latin typeface="黑体" pitchFamily="49" charset="-122"/>
                <a:ea typeface="黑体" pitchFamily="49" charset="-122"/>
              </a:rPr>
              <a:t>《</a:t>
            </a:r>
            <a:r>
              <a:rPr lang="zh-CN" altLang="en-US" sz="2800" dirty="0" smtClean="0">
                <a:solidFill>
                  <a:srgbClr val="000000"/>
                </a:solidFill>
                <a:latin typeface="黑体" pitchFamily="49" charset="-122"/>
                <a:ea typeface="黑体" pitchFamily="49" charset="-122"/>
              </a:rPr>
              <a:t>我就在你身边</a:t>
            </a:r>
            <a:r>
              <a:rPr lang="en-US" altLang="zh-CN" sz="2800" dirty="0" smtClean="0">
                <a:solidFill>
                  <a:srgbClr val="000000"/>
                </a:solidFill>
                <a:latin typeface="黑体" pitchFamily="49" charset="-122"/>
                <a:ea typeface="黑体" pitchFamily="49" charset="-122"/>
              </a:rPr>
              <a:t>》</a:t>
            </a:r>
            <a:r>
              <a:rPr lang="zh-CN" altLang="en-US" sz="2800" dirty="0" smtClean="0">
                <a:solidFill>
                  <a:srgbClr val="000000"/>
                </a:solidFill>
                <a:latin typeface="黑体" pitchFamily="49" charset="-122"/>
                <a:ea typeface="黑体" pitchFamily="49" charset="-122"/>
              </a:rPr>
              <a:t>的结尾分别是：</a:t>
            </a:r>
          </a:p>
        </p:txBody>
      </p:sp>
      <p:sp>
        <p:nvSpPr>
          <p:cNvPr id="55299" name="Rectangle 3"/>
          <p:cNvSpPr>
            <a:spLocks noChangeArrowheads="1"/>
          </p:cNvSpPr>
          <p:nvPr/>
        </p:nvSpPr>
        <p:spPr bwMode="auto">
          <a:xfrm>
            <a:off x="228600" y="669788"/>
            <a:ext cx="8686800" cy="397031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zh-CN" altLang="en-US" sz="2800" dirty="0" smtClean="0">
                <a:solidFill>
                  <a:srgbClr val="0000FF"/>
                </a:solidFill>
                <a:ea typeface="黑体" pitchFamily="49" charset="-122"/>
              </a:rPr>
              <a:t>       这</a:t>
            </a:r>
            <a:r>
              <a:rPr lang="zh-CN" altLang="en-US" sz="2800" dirty="0">
                <a:solidFill>
                  <a:srgbClr val="0000FF"/>
                </a:solidFill>
                <a:ea typeface="黑体" pitchFamily="49" charset="-122"/>
              </a:rPr>
              <a:t>次意外的旅行，意外的治好了我的社恐，意外让我学会了自理，或许妈妈阴差阳错的没空，也是命运给我安排学会这些东西的最好时机吧，虽然是被迫的，也让我认清了自己胆小怕事，不是我怕麻烦的借口，懒惰也不能是我事事依赖妈妈的理由，自己探索世界，触摸世界，会感受到温暖与喜悦，我确定我在这个过程中成长了不少，没有什么事能比找到自己的节奏，超越自我，为更好的自己努力还要欣喜的吧</a:t>
            </a:r>
            <a:r>
              <a:rPr lang="zh-CN" altLang="en-US" sz="2800" dirty="0" smtClean="0">
                <a:solidFill>
                  <a:srgbClr val="0000FF"/>
                </a:solidFill>
                <a:ea typeface="黑体" pitchFamily="49" charset="-122"/>
              </a:rPr>
              <a:t>。</a:t>
            </a:r>
            <a:endParaRPr lang="en-US" altLang="zh-CN" sz="2800" dirty="0" smtClean="0">
              <a:solidFill>
                <a:srgbClr val="0000FF"/>
              </a:solidFill>
              <a:ea typeface="黑体" pitchFamily="49" charset="-122"/>
            </a:endParaRPr>
          </a:p>
          <a:p>
            <a:pPr fontAlgn="base">
              <a:spcBef>
                <a:spcPct val="0"/>
              </a:spcBef>
              <a:spcAft>
                <a:spcPct val="0"/>
              </a:spcAft>
            </a:pPr>
            <a:r>
              <a:rPr lang="en-US" altLang="zh-CN" sz="2800" dirty="0">
                <a:solidFill>
                  <a:srgbClr val="0000FF"/>
                </a:solidFill>
                <a:ea typeface="黑体" pitchFamily="49" charset="-122"/>
              </a:rPr>
              <a:t> </a:t>
            </a:r>
            <a:r>
              <a:rPr lang="en-US" altLang="zh-CN" sz="2800" dirty="0" smtClean="0">
                <a:solidFill>
                  <a:srgbClr val="0000FF"/>
                </a:solidFill>
                <a:ea typeface="黑体" pitchFamily="49" charset="-122"/>
              </a:rPr>
              <a:t>                                                    ——《</a:t>
            </a:r>
            <a:r>
              <a:rPr lang="zh-CN" altLang="en-US" sz="2800" dirty="0" smtClean="0">
                <a:solidFill>
                  <a:srgbClr val="0000FF"/>
                </a:solidFill>
                <a:ea typeface="黑体" pitchFamily="49" charset="-122"/>
              </a:rPr>
              <a:t>意外之喜</a:t>
            </a:r>
            <a:r>
              <a:rPr lang="en-US" altLang="zh-CN" sz="2800" dirty="0" smtClean="0">
                <a:solidFill>
                  <a:srgbClr val="0000FF"/>
                </a:solidFill>
                <a:ea typeface="黑体" pitchFamily="49" charset="-122"/>
              </a:rPr>
              <a:t>》</a:t>
            </a:r>
          </a:p>
        </p:txBody>
      </p:sp>
      <p:sp>
        <p:nvSpPr>
          <p:cNvPr id="55300" name="Rectangle 4"/>
          <p:cNvSpPr>
            <a:spLocks noChangeArrowheads="1"/>
          </p:cNvSpPr>
          <p:nvPr/>
        </p:nvSpPr>
        <p:spPr bwMode="auto">
          <a:xfrm>
            <a:off x="262834" y="4645307"/>
            <a:ext cx="8686800" cy="181588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2800" kern="100" dirty="0" smtClean="0">
                <a:latin typeface="Calibri"/>
                <a:cs typeface="Times New Roman"/>
              </a:rPr>
              <a:t>         </a:t>
            </a:r>
            <a:r>
              <a:rPr lang="zh-CN" altLang="zh-CN" sz="2800" kern="100" dirty="0" smtClean="0">
                <a:solidFill>
                  <a:schemeClr val="accent1">
                    <a:lumMod val="25000"/>
                  </a:schemeClr>
                </a:solidFill>
                <a:latin typeface="Calibri"/>
                <a:cs typeface="Times New Roman"/>
              </a:rPr>
              <a:t>经过</a:t>
            </a:r>
            <a:r>
              <a:rPr lang="zh-CN" altLang="zh-CN" sz="2800" kern="100" dirty="0">
                <a:solidFill>
                  <a:schemeClr val="accent1">
                    <a:lumMod val="25000"/>
                  </a:schemeClr>
                </a:solidFill>
                <a:latin typeface="Calibri"/>
                <a:cs typeface="Times New Roman"/>
              </a:rPr>
              <a:t>这次挑战后，我明白了“我就在你身边”不一定非要妈妈在我眼前帮我处理好一切的事，而是妈妈的教导鼓励围绕在我心间激励陪伴着我，让我坚定自信的独自前行</a:t>
            </a:r>
            <a:r>
              <a:rPr lang="zh-CN" altLang="zh-CN" sz="2800" kern="100" dirty="0" smtClean="0">
                <a:solidFill>
                  <a:schemeClr val="accent1">
                    <a:lumMod val="25000"/>
                  </a:schemeClr>
                </a:solidFill>
                <a:latin typeface="Calibri"/>
                <a:cs typeface="Times New Roman"/>
              </a:rPr>
              <a:t>。</a:t>
            </a:r>
            <a:r>
              <a:rPr lang="en-US" altLang="zh-CN" sz="2800" kern="100" dirty="0" smtClean="0">
                <a:solidFill>
                  <a:schemeClr val="accent1">
                    <a:lumMod val="25000"/>
                  </a:schemeClr>
                </a:solidFill>
                <a:latin typeface="Calibri"/>
                <a:cs typeface="Times New Roman"/>
              </a:rPr>
              <a:t>                          ——《</a:t>
            </a:r>
            <a:r>
              <a:rPr lang="zh-CN" altLang="en-US" sz="2800" kern="100" dirty="0" smtClean="0">
                <a:solidFill>
                  <a:schemeClr val="accent1">
                    <a:lumMod val="25000"/>
                  </a:schemeClr>
                </a:solidFill>
                <a:latin typeface="Calibri"/>
                <a:cs typeface="Times New Roman"/>
              </a:rPr>
              <a:t>我就在你身边</a:t>
            </a:r>
            <a:r>
              <a:rPr lang="en-US" altLang="zh-CN" sz="2800" kern="100" dirty="0" smtClean="0">
                <a:solidFill>
                  <a:schemeClr val="accent1">
                    <a:lumMod val="25000"/>
                  </a:schemeClr>
                </a:solidFill>
                <a:latin typeface="Calibri"/>
                <a:cs typeface="Times New Roman"/>
              </a:rPr>
              <a:t>》</a:t>
            </a:r>
            <a:endParaRPr lang="en-US" altLang="zh-CN" sz="2800" b="1" dirty="0" smtClean="0">
              <a:solidFill>
                <a:schemeClr val="accent1">
                  <a:lumMod val="25000"/>
                </a:schemeClr>
              </a:solidFill>
              <a:ea typeface="黑体" pitchFamily="49" charset="-122"/>
            </a:endParaRPr>
          </a:p>
        </p:txBody>
      </p:sp>
    </p:spTree>
    <p:extLst>
      <p:ext uri="{BB962C8B-B14F-4D97-AF65-F5344CB8AC3E}">
        <p14:creationId xmlns:p14="http://schemas.microsoft.com/office/powerpoint/2010/main" val="20286573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blinds(horizontal)">
                                      <p:cBhvr>
                                        <p:cTn id="7" dur="500"/>
                                        <p:tgtEl>
                                          <p:spTgt spid="552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5299"/>
                                        </p:tgtEl>
                                        <p:attrNameLst>
                                          <p:attrName>style.visibility</p:attrName>
                                        </p:attrNameLst>
                                      </p:cBhvr>
                                      <p:to>
                                        <p:strVal val="visible"/>
                                      </p:to>
                                    </p:set>
                                    <p:animEffect transition="in" filter="blinds(horizontal)">
                                      <p:cBhvr>
                                        <p:cTn id="12" dur="500"/>
                                        <p:tgtEl>
                                          <p:spTgt spid="5529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5300"/>
                                        </p:tgtEl>
                                        <p:attrNameLst>
                                          <p:attrName>style.visibility</p:attrName>
                                        </p:attrNameLst>
                                      </p:cBhvr>
                                      <p:to>
                                        <p:strVal val="visible"/>
                                      </p:to>
                                    </p:set>
                                    <p:animEffect transition="in" filter="blinds(horizontal)">
                                      <p:cBhvr>
                                        <p:cTn id="17" dur="500"/>
                                        <p:tgtEl>
                                          <p:spTgt spid="55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p:bldP spid="55299" grpId="0"/>
      <p:bldP spid="5530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152400" y="228600"/>
            <a:ext cx="9296400" cy="5794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fontAlgn="base">
              <a:spcBef>
                <a:spcPct val="0"/>
              </a:spcBef>
              <a:spcAft>
                <a:spcPct val="0"/>
              </a:spcAft>
            </a:pPr>
            <a:r>
              <a:rPr lang="zh-CN" altLang="en-US" sz="3200" smtClean="0">
                <a:solidFill>
                  <a:srgbClr val="000000"/>
                </a:solidFill>
                <a:ea typeface="黑体" pitchFamily="49" charset="-122"/>
              </a:rPr>
              <a:t>文章主体部分中的点题句也要改，如：</a:t>
            </a:r>
          </a:p>
        </p:txBody>
      </p:sp>
      <p:sp>
        <p:nvSpPr>
          <p:cNvPr id="56323" name="Rectangle 3"/>
          <p:cNvSpPr>
            <a:spLocks noChangeArrowheads="1"/>
          </p:cNvSpPr>
          <p:nvPr/>
        </p:nvSpPr>
        <p:spPr bwMode="auto">
          <a:xfrm>
            <a:off x="228600" y="1116149"/>
            <a:ext cx="8686800" cy="198823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lnSpc>
                <a:spcPct val="110000"/>
              </a:lnSpc>
              <a:spcBef>
                <a:spcPct val="0"/>
              </a:spcBef>
              <a:spcAft>
                <a:spcPct val="0"/>
              </a:spcAft>
            </a:pPr>
            <a:r>
              <a:rPr lang="en-US" altLang="zh-CN" sz="2800" b="1" kern="100" dirty="0" smtClean="0">
                <a:solidFill>
                  <a:schemeClr val="accent2"/>
                </a:solidFill>
                <a:latin typeface="Calibri"/>
                <a:cs typeface="Times New Roman"/>
              </a:rPr>
              <a:t>         </a:t>
            </a:r>
            <a:r>
              <a:rPr lang="zh-CN" altLang="zh-CN" sz="2800" b="1" kern="100" dirty="0" smtClean="0">
                <a:solidFill>
                  <a:schemeClr val="accent2"/>
                </a:solidFill>
                <a:latin typeface="Calibri"/>
                <a:cs typeface="Times New Roman"/>
              </a:rPr>
              <a:t>如今虽然是被迫的打开了这道屏障，却让我也有些许成就感，学会了大方寻求帮助，这也是意外之喜吧。</a:t>
            </a:r>
            <a:r>
              <a:rPr lang="zh-CN" altLang="en-US" sz="2800" b="1" dirty="0" smtClean="0">
                <a:solidFill>
                  <a:schemeClr val="accent2"/>
                </a:solidFill>
                <a:ea typeface="黑体" pitchFamily="49" charset="-122"/>
              </a:rPr>
              <a:t>                          </a:t>
            </a:r>
            <a:endParaRPr lang="en-US" altLang="zh-CN" sz="2800" b="1" dirty="0" smtClean="0">
              <a:solidFill>
                <a:schemeClr val="accent2"/>
              </a:solidFill>
              <a:ea typeface="黑体" pitchFamily="49" charset="-122"/>
            </a:endParaRPr>
          </a:p>
          <a:p>
            <a:pPr fontAlgn="base">
              <a:lnSpc>
                <a:spcPct val="110000"/>
              </a:lnSpc>
              <a:spcBef>
                <a:spcPct val="0"/>
              </a:spcBef>
              <a:spcAft>
                <a:spcPct val="0"/>
              </a:spcAft>
            </a:pPr>
            <a:r>
              <a:rPr lang="en-US" altLang="zh-CN" sz="2800" b="1" dirty="0">
                <a:solidFill>
                  <a:schemeClr val="accent2"/>
                </a:solidFill>
                <a:ea typeface="黑体" pitchFamily="49" charset="-122"/>
              </a:rPr>
              <a:t> </a:t>
            </a:r>
            <a:r>
              <a:rPr lang="en-US" altLang="zh-CN" sz="2800" b="1" dirty="0" smtClean="0">
                <a:solidFill>
                  <a:schemeClr val="accent2"/>
                </a:solidFill>
                <a:ea typeface="黑体" pitchFamily="49" charset="-122"/>
              </a:rPr>
              <a:t>                                 </a:t>
            </a:r>
            <a:r>
              <a:rPr lang="zh-CN" altLang="en-US" sz="2800" b="1" dirty="0" smtClean="0">
                <a:solidFill>
                  <a:schemeClr val="accent2"/>
                </a:solidFill>
                <a:ea typeface="黑体" pitchFamily="49" charset="-122"/>
              </a:rPr>
              <a:t> </a:t>
            </a:r>
            <a:r>
              <a:rPr lang="en-US" altLang="zh-CN" sz="2800" b="1" dirty="0" smtClean="0">
                <a:solidFill>
                  <a:srgbClr val="0000FF"/>
                </a:solidFill>
                <a:ea typeface="黑体" pitchFamily="49" charset="-122"/>
              </a:rPr>
              <a:t>——《</a:t>
            </a:r>
            <a:r>
              <a:rPr lang="zh-CN" altLang="en-US" sz="2800" b="1" dirty="0">
                <a:solidFill>
                  <a:srgbClr val="0000FF"/>
                </a:solidFill>
                <a:ea typeface="黑体" pitchFamily="49" charset="-122"/>
              </a:rPr>
              <a:t>意外之喜</a:t>
            </a:r>
            <a:r>
              <a:rPr lang="en-US" altLang="zh-CN" sz="2800" b="1" dirty="0" smtClean="0">
                <a:solidFill>
                  <a:srgbClr val="0000FF"/>
                </a:solidFill>
                <a:ea typeface="黑体" pitchFamily="49" charset="-122"/>
              </a:rPr>
              <a:t>》</a:t>
            </a:r>
            <a:r>
              <a:rPr lang="zh-CN" altLang="en-US" sz="2800" b="1" dirty="0" smtClean="0">
                <a:solidFill>
                  <a:srgbClr val="0000FF"/>
                </a:solidFill>
                <a:ea typeface="黑体" pitchFamily="49" charset="-122"/>
              </a:rPr>
              <a:t>第</a:t>
            </a:r>
            <a:r>
              <a:rPr lang="en-US" altLang="zh-CN" sz="2800" b="1" dirty="0" smtClean="0">
                <a:solidFill>
                  <a:srgbClr val="0000FF"/>
                </a:solidFill>
                <a:ea typeface="黑体" pitchFamily="49" charset="-122"/>
              </a:rPr>
              <a:t>3</a:t>
            </a:r>
            <a:r>
              <a:rPr lang="zh-CN" altLang="en-US" sz="2800" b="1" dirty="0" smtClean="0">
                <a:solidFill>
                  <a:srgbClr val="0000FF"/>
                </a:solidFill>
                <a:ea typeface="黑体" pitchFamily="49" charset="-122"/>
              </a:rPr>
              <a:t>段末尾</a:t>
            </a:r>
          </a:p>
        </p:txBody>
      </p:sp>
      <p:sp>
        <p:nvSpPr>
          <p:cNvPr id="56324" name="Rectangle 4"/>
          <p:cNvSpPr>
            <a:spLocks noChangeArrowheads="1"/>
          </p:cNvSpPr>
          <p:nvPr/>
        </p:nvSpPr>
        <p:spPr bwMode="auto">
          <a:xfrm>
            <a:off x="457200" y="3155534"/>
            <a:ext cx="8686800" cy="341016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lnSpc>
                <a:spcPct val="110000"/>
              </a:lnSpc>
              <a:spcBef>
                <a:spcPct val="0"/>
              </a:spcBef>
              <a:spcAft>
                <a:spcPct val="0"/>
              </a:spcAft>
            </a:pPr>
            <a:r>
              <a:rPr lang="en-US" altLang="zh-CN" sz="2800" b="1" kern="100" dirty="0" smtClean="0">
                <a:solidFill>
                  <a:schemeClr val="accent1">
                    <a:lumMod val="25000"/>
                  </a:schemeClr>
                </a:solidFill>
                <a:latin typeface="Calibri"/>
                <a:cs typeface="Times New Roman"/>
              </a:rPr>
              <a:t>         </a:t>
            </a:r>
            <a:r>
              <a:rPr lang="zh-CN" altLang="zh-CN" sz="2800" b="1" kern="100" dirty="0" smtClean="0">
                <a:solidFill>
                  <a:schemeClr val="accent1">
                    <a:lumMod val="25000"/>
                  </a:schemeClr>
                </a:solidFill>
                <a:latin typeface="Calibri"/>
                <a:cs typeface="Times New Roman"/>
              </a:rPr>
              <a:t>在</a:t>
            </a:r>
            <a:r>
              <a:rPr lang="zh-CN" altLang="zh-CN" sz="2800" b="1" kern="100" dirty="0">
                <a:solidFill>
                  <a:schemeClr val="accent1">
                    <a:lumMod val="25000"/>
                  </a:schemeClr>
                </a:solidFill>
                <a:latin typeface="Calibri"/>
                <a:cs typeface="Times New Roman"/>
              </a:rPr>
              <a:t>随身包里放外套，这是妈妈教我的，熟悉的物品和动作，仿佛妈妈在身边。</a:t>
            </a:r>
            <a:endParaRPr lang="zh-CN" altLang="en-US" sz="2800" b="1" dirty="0" smtClean="0">
              <a:solidFill>
                <a:schemeClr val="accent1">
                  <a:lumMod val="25000"/>
                </a:schemeClr>
              </a:solidFill>
              <a:ea typeface="黑体" pitchFamily="49" charset="-122"/>
            </a:endParaRPr>
          </a:p>
          <a:p>
            <a:pPr fontAlgn="base">
              <a:lnSpc>
                <a:spcPct val="110000"/>
              </a:lnSpc>
              <a:spcBef>
                <a:spcPct val="0"/>
              </a:spcBef>
              <a:spcAft>
                <a:spcPct val="0"/>
              </a:spcAft>
            </a:pPr>
            <a:r>
              <a:rPr lang="zh-CN" altLang="en-US" sz="2800" b="1" dirty="0" smtClean="0">
                <a:solidFill>
                  <a:schemeClr val="accent1">
                    <a:lumMod val="25000"/>
                  </a:schemeClr>
                </a:solidFill>
                <a:ea typeface="黑体" pitchFamily="49" charset="-122"/>
              </a:rPr>
              <a:t>                           </a:t>
            </a:r>
            <a:r>
              <a:rPr lang="en-US" altLang="zh-CN" sz="2800" b="1" dirty="0" smtClean="0">
                <a:solidFill>
                  <a:schemeClr val="accent1">
                    <a:lumMod val="25000"/>
                  </a:schemeClr>
                </a:solidFill>
                <a:ea typeface="黑体" pitchFamily="49" charset="-122"/>
              </a:rPr>
              <a:t>——《</a:t>
            </a:r>
            <a:r>
              <a:rPr lang="zh-CN" altLang="en-US" sz="2800" b="1" dirty="0" smtClean="0">
                <a:solidFill>
                  <a:schemeClr val="accent1">
                    <a:lumMod val="25000"/>
                  </a:schemeClr>
                </a:solidFill>
                <a:ea typeface="黑体" pitchFamily="49" charset="-122"/>
              </a:rPr>
              <a:t>我就在你身边</a:t>
            </a:r>
            <a:r>
              <a:rPr lang="en-US" altLang="zh-CN" sz="2800" b="1" dirty="0" smtClean="0">
                <a:solidFill>
                  <a:schemeClr val="accent1">
                    <a:lumMod val="25000"/>
                  </a:schemeClr>
                </a:solidFill>
                <a:ea typeface="黑体" pitchFamily="49" charset="-122"/>
              </a:rPr>
              <a:t>》</a:t>
            </a:r>
            <a:r>
              <a:rPr lang="zh-CN" altLang="en-US" sz="2800" b="1" dirty="0" smtClean="0">
                <a:solidFill>
                  <a:schemeClr val="accent1">
                    <a:lumMod val="25000"/>
                  </a:schemeClr>
                </a:solidFill>
                <a:ea typeface="黑体" pitchFamily="49" charset="-122"/>
              </a:rPr>
              <a:t>第</a:t>
            </a:r>
            <a:r>
              <a:rPr lang="en-US" altLang="zh-CN" sz="2800" b="1" dirty="0" smtClean="0">
                <a:solidFill>
                  <a:schemeClr val="accent1">
                    <a:lumMod val="25000"/>
                  </a:schemeClr>
                </a:solidFill>
                <a:ea typeface="黑体" pitchFamily="49" charset="-122"/>
              </a:rPr>
              <a:t>3</a:t>
            </a:r>
            <a:r>
              <a:rPr lang="zh-CN" altLang="en-US" sz="2800" b="1" dirty="0" smtClean="0">
                <a:solidFill>
                  <a:schemeClr val="accent1">
                    <a:lumMod val="25000"/>
                  </a:schemeClr>
                </a:solidFill>
                <a:ea typeface="黑体" pitchFamily="49" charset="-122"/>
              </a:rPr>
              <a:t>段末尾</a:t>
            </a:r>
            <a:endParaRPr lang="en-US" altLang="zh-CN" sz="2800" b="1" dirty="0" smtClean="0">
              <a:solidFill>
                <a:schemeClr val="accent1">
                  <a:lumMod val="25000"/>
                </a:schemeClr>
              </a:solidFill>
              <a:ea typeface="黑体" pitchFamily="49" charset="-122"/>
            </a:endParaRPr>
          </a:p>
          <a:p>
            <a:pPr fontAlgn="base">
              <a:lnSpc>
                <a:spcPct val="110000"/>
              </a:lnSpc>
              <a:spcBef>
                <a:spcPct val="0"/>
              </a:spcBef>
              <a:spcAft>
                <a:spcPct val="0"/>
              </a:spcAft>
            </a:pPr>
            <a:r>
              <a:rPr lang="en-US" altLang="zh-CN" sz="2800" kern="100" dirty="0" smtClean="0">
                <a:latin typeface="Calibri"/>
                <a:cs typeface="Times New Roman"/>
              </a:rPr>
              <a:t>         </a:t>
            </a:r>
            <a:r>
              <a:rPr lang="zh-CN" altLang="zh-CN" sz="2800" b="1" kern="100" dirty="0" smtClean="0">
                <a:solidFill>
                  <a:schemeClr val="accent1">
                    <a:lumMod val="25000"/>
                  </a:schemeClr>
                </a:solidFill>
                <a:latin typeface="Calibri"/>
                <a:cs typeface="Times New Roman"/>
              </a:rPr>
              <a:t>妈妈</a:t>
            </a:r>
            <a:r>
              <a:rPr lang="zh-CN" altLang="zh-CN" sz="2800" b="1" kern="100" dirty="0">
                <a:solidFill>
                  <a:schemeClr val="accent1">
                    <a:lumMod val="25000"/>
                  </a:schemeClr>
                </a:solidFill>
                <a:latin typeface="Calibri"/>
                <a:cs typeface="Times New Roman"/>
              </a:rPr>
              <a:t>的叮嘱，教会我的经验早已刻在心间，每当我尝试做一件事时，脑海里便涌出妈妈的话语，那种感觉像是妈妈在身边</a:t>
            </a:r>
            <a:r>
              <a:rPr lang="zh-CN" altLang="zh-CN" sz="2800" b="1" kern="100" dirty="0" smtClean="0">
                <a:solidFill>
                  <a:schemeClr val="accent1">
                    <a:lumMod val="25000"/>
                  </a:schemeClr>
                </a:solidFill>
                <a:latin typeface="Calibri"/>
                <a:cs typeface="Times New Roman"/>
              </a:rPr>
              <a:t>。</a:t>
            </a:r>
            <a:endParaRPr lang="en-US" altLang="zh-CN" sz="2800" b="1" kern="100" dirty="0" smtClean="0">
              <a:solidFill>
                <a:schemeClr val="accent1">
                  <a:lumMod val="25000"/>
                </a:schemeClr>
              </a:solidFill>
              <a:latin typeface="Calibri"/>
              <a:cs typeface="Times New Roman"/>
            </a:endParaRPr>
          </a:p>
          <a:p>
            <a:pPr fontAlgn="base">
              <a:lnSpc>
                <a:spcPct val="110000"/>
              </a:lnSpc>
              <a:spcBef>
                <a:spcPct val="0"/>
              </a:spcBef>
              <a:spcAft>
                <a:spcPct val="0"/>
              </a:spcAft>
            </a:pPr>
            <a:r>
              <a:rPr lang="en-US" altLang="zh-CN" sz="2800" b="1" kern="100" dirty="0">
                <a:solidFill>
                  <a:schemeClr val="accent1">
                    <a:lumMod val="25000"/>
                  </a:schemeClr>
                </a:solidFill>
                <a:latin typeface="Calibri"/>
                <a:ea typeface="黑体" pitchFamily="49" charset="-122"/>
                <a:cs typeface="Times New Roman"/>
              </a:rPr>
              <a:t> </a:t>
            </a:r>
            <a:r>
              <a:rPr lang="en-US" altLang="zh-CN" sz="2800" b="1" kern="100" dirty="0" smtClean="0">
                <a:solidFill>
                  <a:schemeClr val="accent1">
                    <a:lumMod val="25000"/>
                  </a:schemeClr>
                </a:solidFill>
                <a:latin typeface="Calibri"/>
                <a:ea typeface="黑体" pitchFamily="49" charset="-122"/>
                <a:cs typeface="Times New Roman"/>
              </a:rPr>
              <a:t>                               ——《</a:t>
            </a:r>
            <a:r>
              <a:rPr lang="zh-CN" altLang="en-US" sz="2800" b="1" kern="100" dirty="0" smtClean="0">
                <a:solidFill>
                  <a:schemeClr val="accent1">
                    <a:lumMod val="25000"/>
                  </a:schemeClr>
                </a:solidFill>
                <a:latin typeface="Calibri"/>
                <a:ea typeface="黑体" pitchFamily="49" charset="-122"/>
                <a:cs typeface="Times New Roman"/>
              </a:rPr>
              <a:t>我就在你身边</a:t>
            </a:r>
            <a:r>
              <a:rPr lang="en-US" altLang="zh-CN" sz="2800" b="1" kern="100" dirty="0" smtClean="0">
                <a:solidFill>
                  <a:schemeClr val="accent1">
                    <a:lumMod val="25000"/>
                  </a:schemeClr>
                </a:solidFill>
                <a:latin typeface="Calibri"/>
                <a:ea typeface="黑体" pitchFamily="49" charset="-122"/>
                <a:cs typeface="Times New Roman"/>
              </a:rPr>
              <a:t>》</a:t>
            </a:r>
            <a:r>
              <a:rPr lang="zh-CN" altLang="en-US" sz="2800" b="1" kern="100" dirty="0" smtClean="0">
                <a:solidFill>
                  <a:schemeClr val="accent1">
                    <a:lumMod val="25000"/>
                  </a:schemeClr>
                </a:solidFill>
                <a:latin typeface="Calibri"/>
                <a:ea typeface="黑体" pitchFamily="49" charset="-122"/>
                <a:cs typeface="Times New Roman"/>
              </a:rPr>
              <a:t>第</a:t>
            </a:r>
            <a:r>
              <a:rPr lang="en-US" altLang="zh-CN" sz="2800" b="1" kern="100" dirty="0" smtClean="0">
                <a:solidFill>
                  <a:schemeClr val="accent1">
                    <a:lumMod val="25000"/>
                  </a:schemeClr>
                </a:solidFill>
                <a:latin typeface="Calibri"/>
                <a:ea typeface="黑体" pitchFamily="49" charset="-122"/>
                <a:cs typeface="Times New Roman"/>
              </a:rPr>
              <a:t>4</a:t>
            </a:r>
            <a:r>
              <a:rPr lang="zh-CN" altLang="en-US" sz="2800" b="1" kern="100" dirty="0" smtClean="0">
                <a:solidFill>
                  <a:schemeClr val="accent1">
                    <a:lumMod val="25000"/>
                  </a:schemeClr>
                </a:solidFill>
                <a:latin typeface="Calibri"/>
                <a:ea typeface="黑体" pitchFamily="49" charset="-122"/>
                <a:cs typeface="Times New Roman"/>
              </a:rPr>
              <a:t>段末尾</a:t>
            </a:r>
            <a:endParaRPr lang="zh-CN" altLang="en-US" sz="2800" b="1" dirty="0" smtClean="0">
              <a:solidFill>
                <a:schemeClr val="accent1">
                  <a:lumMod val="25000"/>
                </a:schemeClr>
              </a:solidFill>
              <a:ea typeface="黑体" pitchFamily="49" charset="-122"/>
            </a:endParaRPr>
          </a:p>
        </p:txBody>
      </p:sp>
    </p:spTree>
    <p:extLst>
      <p:ext uri="{BB962C8B-B14F-4D97-AF65-F5344CB8AC3E}">
        <p14:creationId xmlns:p14="http://schemas.microsoft.com/office/powerpoint/2010/main" val="22516230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blinds(horizontal)">
                                      <p:cBhvr>
                                        <p:cTn id="7" dur="500"/>
                                        <p:tgtEl>
                                          <p:spTgt spid="563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6323"/>
                                        </p:tgtEl>
                                        <p:attrNameLst>
                                          <p:attrName>style.visibility</p:attrName>
                                        </p:attrNameLst>
                                      </p:cBhvr>
                                      <p:to>
                                        <p:strVal val="visible"/>
                                      </p:to>
                                    </p:set>
                                    <p:animEffect transition="in" filter="blinds(horizontal)">
                                      <p:cBhvr>
                                        <p:cTn id="12" dur="500"/>
                                        <p:tgtEl>
                                          <p:spTgt spid="5632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6324"/>
                                        </p:tgtEl>
                                        <p:attrNameLst>
                                          <p:attrName>style.visibility</p:attrName>
                                        </p:attrNameLst>
                                      </p:cBhvr>
                                      <p:to>
                                        <p:strVal val="visible"/>
                                      </p:to>
                                    </p:set>
                                    <p:animEffect transition="in" filter="blinds(horizontal)">
                                      <p:cBhvr>
                                        <p:cTn id="17" dur="500"/>
                                        <p:tgtEl>
                                          <p:spTgt spid="56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p:bldP spid="56323" grpId="0"/>
      <p:bldP spid="563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1" name="Text Box 3"/>
          <p:cNvSpPr txBox="1">
            <a:spLocks noChangeArrowheads="1"/>
          </p:cNvSpPr>
          <p:nvPr/>
        </p:nvSpPr>
        <p:spPr bwMode="auto">
          <a:xfrm>
            <a:off x="609600" y="3276600"/>
            <a:ext cx="8153400" cy="2062103"/>
          </a:xfrm>
          <a:prstGeom prst="rect">
            <a:avLst/>
          </a:prstGeom>
          <a:solidFill>
            <a:schemeClr val="bg1">
              <a:alpha val="65881"/>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15000"/>
              </a:spcBef>
              <a:spcAft>
                <a:spcPct val="0"/>
              </a:spcAft>
            </a:pPr>
            <a:r>
              <a:rPr lang="en-US" altLang="zh-CN" sz="3200" b="1" dirty="0" smtClean="0">
                <a:solidFill>
                  <a:srgbClr val="006600"/>
                </a:solidFill>
                <a:ea typeface="黑体" pitchFamily="49" charset="-122"/>
              </a:rPr>
              <a:t>《</a:t>
            </a:r>
            <a:r>
              <a:rPr lang="zh-CN" altLang="en-US" sz="3200" b="1" dirty="0" smtClean="0">
                <a:solidFill>
                  <a:srgbClr val="006600"/>
                </a:solidFill>
                <a:ea typeface="黑体" pitchFamily="49" charset="-122"/>
              </a:rPr>
              <a:t>我就在你身边</a:t>
            </a:r>
            <a:r>
              <a:rPr lang="en-US" altLang="zh-CN" sz="3200" b="1" dirty="0" smtClean="0">
                <a:solidFill>
                  <a:srgbClr val="006600"/>
                </a:solidFill>
                <a:ea typeface="黑体" pitchFamily="49" charset="-122"/>
              </a:rPr>
              <a:t>》</a:t>
            </a:r>
            <a:r>
              <a:rPr lang="zh-CN" altLang="en-US" sz="3200" b="1" dirty="0" smtClean="0">
                <a:solidFill>
                  <a:srgbClr val="006600"/>
                </a:solidFill>
                <a:ea typeface="黑体" pitchFamily="49" charset="-122"/>
              </a:rPr>
              <a:t>的写作重点是要写出</a:t>
            </a:r>
            <a:r>
              <a:rPr lang="zh-CN" altLang="en-US" sz="3200" b="1" dirty="0" smtClean="0">
                <a:solidFill>
                  <a:srgbClr val="FF0000"/>
                </a:solidFill>
                <a:ea typeface="黑体" pitchFamily="49" charset="-122"/>
              </a:rPr>
              <a:t>妈妈</a:t>
            </a:r>
            <a:r>
              <a:rPr lang="zh-CN" altLang="en-US" sz="3200" b="1" dirty="0" smtClean="0">
                <a:solidFill>
                  <a:srgbClr val="006600"/>
                </a:solidFill>
                <a:ea typeface="黑体" pitchFamily="49" charset="-122"/>
              </a:rPr>
              <a:t>虽不在“我”身边，但以各种形式（视频、电话等）教我照顾自己，“我就在你身边”这话时刻出现在“我”脑海。</a:t>
            </a:r>
          </a:p>
        </p:txBody>
      </p:sp>
      <p:sp>
        <p:nvSpPr>
          <p:cNvPr id="58372" name="Text Box 4"/>
          <p:cNvSpPr txBox="1">
            <a:spLocks noChangeArrowheads="1"/>
          </p:cNvSpPr>
          <p:nvPr/>
        </p:nvSpPr>
        <p:spPr bwMode="auto">
          <a:xfrm>
            <a:off x="228600" y="304800"/>
            <a:ext cx="8915400" cy="579438"/>
          </a:xfrm>
          <a:prstGeom prst="rect">
            <a:avLst/>
          </a:prstGeom>
          <a:solidFill>
            <a:schemeClr val="bg1">
              <a:alpha val="4705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zh-CN" altLang="en-US" sz="3200" b="1" smtClean="0">
                <a:solidFill>
                  <a:srgbClr val="006600"/>
                </a:solidFill>
                <a:ea typeface="黑体" pitchFamily="49" charset="-122"/>
              </a:rPr>
              <a:t>方法二：根据题目、主旨、写作重点，改详略。 </a:t>
            </a:r>
          </a:p>
        </p:txBody>
      </p:sp>
      <p:sp>
        <p:nvSpPr>
          <p:cNvPr id="58373" name="Text Box 5"/>
          <p:cNvSpPr txBox="1">
            <a:spLocks noChangeArrowheads="1"/>
          </p:cNvSpPr>
          <p:nvPr/>
        </p:nvSpPr>
        <p:spPr bwMode="auto">
          <a:xfrm>
            <a:off x="533400" y="1219200"/>
            <a:ext cx="7848600" cy="1569660"/>
          </a:xfrm>
          <a:prstGeom prst="rect">
            <a:avLst/>
          </a:prstGeom>
          <a:solidFill>
            <a:schemeClr val="bg1">
              <a:alpha val="6196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15000"/>
              </a:spcBef>
              <a:spcAft>
                <a:spcPct val="0"/>
              </a:spcAft>
            </a:pPr>
            <a:r>
              <a:rPr lang="en-US" altLang="zh-CN" sz="3200" b="1" dirty="0" smtClean="0">
                <a:solidFill>
                  <a:srgbClr val="006600"/>
                </a:solidFill>
                <a:ea typeface="黑体" pitchFamily="49" charset="-122"/>
              </a:rPr>
              <a:t>  《</a:t>
            </a:r>
            <a:r>
              <a:rPr lang="zh-CN" altLang="en-US" sz="3200" b="1" dirty="0" smtClean="0">
                <a:solidFill>
                  <a:srgbClr val="006600"/>
                </a:solidFill>
                <a:ea typeface="黑体" pitchFamily="49" charset="-122"/>
              </a:rPr>
              <a:t>意外之喜</a:t>
            </a:r>
            <a:r>
              <a:rPr lang="en-US" altLang="zh-CN" sz="3200" b="1" dirty="0" smtClean="0">
                <a:solidFill>
                  <a:srgbClr val="006600"/>
                </a:solidFill>
                <a:ea typeface="黑体" pitchFamily="49" charset="-122"/>
              </a:rPr>
              <a:t>》</a:t>
            </a:r>
            <a:r>
              <a:rPr lang="zh-CN" altLang="en-US" sz="3200" b="1" dirty="0" smtClean="0">
                <a:solidFill>
                  <a:srgbClr val="006600"/>
                </a:solidFill>
                <a:ea typeface="黑体" pitchFamily="49" charset="-122"/>
              </a:rPr>
              <a:t>的写作重点是要写出</a:t>
            </a:r>
            <a:r>
              <a:rPr lang="zh-CN" altLang="en-US" sz="3200" b="1" dirty="0" smtClean="0">
                <a:solidFill>
                  <a:srgbClr val="FF0000"/>
                </a:solidFill>
                <a:ea typeface="黑体" pitchFamily="49" charset="-122"/>
              </a:rPr>
              <a:t>“我”</a:t>
            </a:r>
            <a:r>
              <a:rPr lang="zh-CN" altLang="en-US" sz="3200" b="1" dirty="0" smtClean="0">
                <a:solidFill>
                  <a:srgbClr val="006600"/>
                </a:solidFill>
                <a:ea typeface="黑体" pitchFamily="49" charset="-122"/>
              </a:rPr>
              <a:t>尝试着与陌生人沟通、做生活中力所能及的小事过程中的成长与喜悦。</a:t>
            </a:r>
          </a:p>
        </p:txBody>
      </p:sp>
    </p:spTree>
    <p:extLst>
      <p:ext uri="{BB962C8B-B14F-4D97-AF65-F5344CB8AC3E}">
        <p14:creationId xmlns:p14="http://schemas.microsoft.com/office/powerpoint/2010/main" val="36457061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8372"/>
                                        </p:tgtEl>
                                        <p:attrNameLst>
                                          <p:attrName>style.visibility</p:attrName>
                                        </p:attrNameLst>
                                      </p:cBhvr>
                                      <p:to>
                                        <p:strVal val="visible"/>
                                      </p:to>
                                    </p:set>
                                    <p:animEffect transition="in" filter="blinds(horizontal)">
                                      <p:cBhvr>
                                        <p:cTn id="7" dur="500"/>
                                        <p:tgtEl>
                                          <p:spTgt spid="583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8373"/>
                                        </p:tgtEl>
                                        <p:attrNameLst>
                                          <p:attrName>style.visibility</p:attrName>
                                        </p:attrNameLst>
                                      </p:cBhvr>
                                      <p:to>
                                        <p:strVal val="visible"/>
                                      </p:to>
                                    </p:set>
                                    <p:animEffect transition="in" filter="blinds(horizontal)">
                                      <p:cBhvr>
                                        <p:cTn id="12" dur="500"/>
                                        <p:tgtEl>
                                          <p:spTgt spid="5837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8371"/>
                                        </p:tgtEl>
                                        <p:attrNameLst>
                                          <p:attrName>style.visibility</p:attrName>
                                        </p:attrNameLst>
                                      </p:cBhvr>
                                      <p:to>
                                        <p:strVal val="visible"/>
                                      </p:to>
                                    </p:set>
                                    <p:animEffect transition="in" filter="blinds(horizontal)">
                                      <p:cBhvr>
                                        <p:cTn id="17"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animBg="1"/>
      <p:bldP spid="58372" grpId="0" animBg="1"/>
      <p:bldP spid="5837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4"/>
          <p:cNvSpPr txBox="1">
            <a:spLocks noChangeArrowheads="1"/>
          </p:cNvSpPr>
          <p:nvPr/>
        </p:nvSpPr>
        <p:spPr bwMode="auto">
          <a:xfrm>
            <a:off x="228600" y="304800"/>
            <a:ext cx="8915400" cy="579438"/>
          </a:xfrm>
          <a:prstGeom prst="rect">
            <a:avLst/>
          </a:prstGeom>
          <a:solidFill>
            <a:schemeClr val="bg1">
              <a:alpha val="4705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zh-CN" altLang="en-US" sz="3200" b="1" smtClean="0">
                <a:solidFill>
                  <a:srgbClr val="006600"/>
                </a:solidFill>
                <a:ea typeface="黑体" pitchFamily="49" charset="-122"/>
              </a:rPr>
              <a:t>方法二：根据题目、主旨、写作重点，改详略。 </a:t>
            </a:r>
          </a:p>
        </p:txBody>
      </p:sp>
      <p:sp>
        <p:nvSpPr>
          <p:cNvPr id="59397" name="Text Box 5"/>
          <p:cNvSpPr txBox="1">
            <a:spLocks noChangeArrowheads="1"/>
          </p:cNvSpPr>
          <p:nvPr/>
        </p:nvSpPr>
        <p:spPr bwMode="auto">
          <a:xfrm>
            <a:off x="914400" y="1143000"/>
            <a:ext cx="32766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15000"/>
              </a:spcBef>
              <a:spcAft>
                <a:spcPct val="0"/>
              </a:spcAft>
            </a:pPr>
            <a:r>
              <a:rPr lang="zh-CN" altLang="en-US" sz="3600" b="1" smtClean="0">
                <a:solidFill>
                  <a:srgbClr val="006600"/>
                </a:solidFill>
                <a:ea typeface="黑体" pitchFamily="49" charset="-122"/>
              </a:rPr>
              <a:t>详</a:t>
            </a:r>
            <a:r>
              <a:rPr lang="zh-CN" altLang="en-US" sz="3200" b="1" smtClean="0">
                <a:solidFill>
                  <a:srgbClr val="006600"/>
                </a:solidFill>
                <a:ea typeface="黑体" pitchFamily="49" charset="-122"/>
              </a:rPr>
              <a:t> </a:t>
            </a:r>
            <a:r>
              <a:rPr lang="zh-CN" altLang="en-US" sz="3600" b="1" smtClean="0">
                <a:solidFill>
                  <a:srgbClr val="006600"/>
                </a:solidFill>
                <a:ea typeface="黑体" pitchFamily="49" charset="-122"/>
              </a:rPr>
              <a:t>→略（删）</a:t>
            </a:r>
          </a:p>
        </p:txBody>
      </p:sp>
      <p:sp>
        <p:nvSpPr>
          <p:cNvPr id="59401" name="Text Box 9"/>
          <p:cNvSpPr txBox="1">
            <a:spLocks noChangeArrowheads="1"/>
          </p:cNvSpPr>
          <p:nvPr/>
        </p:nvSpPr>
        <p:spPr bwMode="auto">
          <a:xfrm>
            <a:off x="24656" y="1905000"/>
            <a:ext cx="7086600" cy="4893647"/>
          </a:xfrm>
          <a:prstGeom prst="rect">
            <a:avLst/>
          </a:prstGeom>
          <a:solidFill>
            <a:schemeClr val="bg1">
              <a:alpha val="8901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0"/>
              </a:spcBef>
              <a:spcAft>
                <a:spcPct val="0"/>
              </a:spcAft>
            </a:pPr>
            <a:r>
              <a:rPr lang="zh-CN" altLang="en-US" sz="2400" b="1" dirty="0" smtClean="0">
                <a:solidFill>
                  <a:srgbClr val="0000FF"/>
                </a:solidFill>
                <a:ea typeface="黑体" pitchFamily="49" charset="-122"/>
              </a:rPr>
              <a:t>            想到</a:t>
            </a:r>
            <a:r>
              <a:rPr lang="zh-CN" altLang="en-US" sz="2400" b="1" dirty="0">
                <a:solidFill>
                  <a:srgbClr val="0000FF"/>
                </a:solidFill>
                <a:ea typeface="黑体" pitchFamily="49" charset="-122"/>
              </a:rPr>
              <a:t>这，我不禁更失落了，我得自己想</a:t>
            </a:r>
            <a:r>
              <a:rPr lang="zh-CN" altLang="en-US" sz="2400" b="1" dirty="0" smtClean="0">
                <a:solidFill>
                  <a:srgbClr val="0000FF"/>
                </a:solidFill>
                <a:ea typeface="黑体" pitchFamily="49" charset="-122"/>
              </a:rPr>
              <a:t>办法解决</a:t>
            </a:r>
            <a:r>
              <a:rPr lang="zh-CN" altLang="en-US" sz="2400" b="1" dirty="0">
                <a:solidFill>
                  <a:srgbClr val="0000FF"/>
                </a:solidFill>
                <a:ea typeface="黑体" pitchFamily="49" charset="-122"/>
              </a:rPr>
              <a:t>了，在妈妈的羽翼下，我甚至没有主动找陌生人说过话，如今我只能别扭的叫住空姐，面色胀红，磕磕绊绊的说出想要一张毯子，让我惊喜的是，我终于完整的说完了，空姐轻快的答应与微笑也让我心里暖暖的，看来与陌生人沟通也不是那么难，以往妈妈的庇护也阻隔了我与外界的</a:t>
            </a:r>
            <a:r>
              <a:rPr lang="zh-CN" altLang="en-US" sz="2400" b="1" dirty="0" smtClean="0">
                <a:solidFill>
                  <a:srgbClr val="0000FF"/>
                </a:solidFill>
                <a:ea typeface="黑体" pitchFamily="49" charset="-122"/>
              </a:rPr>
              <a:t>交流。</a:t>
            </a:r>
            <a:endParaRPr lang="en-US" altLang="zh-CN" sz="2400" b="1" dirty="0" smtClean="0">
              <a:solidFill>
                <a:srgbClr val="0000FF"/>
              </a:solidFill>
              <a:ea typeface="黑体" pitchFamily="49" charset="-122"/>
            </a:endParaRPr>
          </a:p>
          <a:p>
            <a:pPr eaLnBrk="1" fontAlgn="base" hangingPunct="1">
              <a:spcBef>
                <a:spcPct val="0"/>
              </a:spcBef>
              <a:spcAft>
                <a:spcPct val="0"/>
              </a:spcAft>
            </a:pPr>
            <a:r>
              <a:rPr lang="en-US" altLang="zh-CN" sz="2400" b="1" dirty="0">
                <a:solidFill>
                  <a:srgbClr val="0000FF"/>
                </a:solidFill>
                <a:ea typeface="黑体" pitchFamily="49" charset="-122"/>
              </a:rPr>
              <a:t> </a:t>
            </a:r>
            <a:r>
              <a:rPr lang="en-US" altLang="zh-CN" sz="2400" b="1" dirty="0" smtClean="0">
                <a:solidFill>
                  <a:srgbClr val="0000FF"/>
                </a:solidFill>
                <a:ea typeface="黑体" pitchFamily="49" charset="-122"/>
              </a:rPr>
              <a:t>                                   ——《</a:t>
            </a:r>
            <a:r>
              <a:rPr lang="zh-CN" altLang="en-US" sz="2400" b="1" dirty="0" smtClean="0">
                <a:solidFill>
                  <a:srgbClr val="0000FF"/>
                </a:solidFill>
                <a:ea typeface="黑体" pitchFamily="49" charset="-122"/>
              </a:rPr>
              <a:t>意外之喜</a:t>
            </a:r>
            <a:r>
              <a:rPr lang="en-US" altLang="zh-CN" sz="2400" b="1" dirty="0" smtClean="0">
                <a:solidFill>
                  <a:srgbClr val="0000FF"/>
                </a:solidFill>
                <a:ea typeface="黑体" pitchFamily="49" charset="-122"/>
              </a:rPr>
              <a:t>》</a:t>
            </a:r>
            <a:r>
              <a:rPr lang="zh-CN" altLang="en-US" sz="2400" b="1" dirty="0" smtClean="0">
                <a:solidFill>
                  <a:srgbClr val="0000FF"/>
                </a:solidFill>
                <a:ea typeface="黑体" pitchFamily="49" charset="-122"/>
              </a:rPr>
              <a:t>第</a:t>
            </a:r>
            <a:r>
              <a:rPr lang="en-US" altLang="zh-CN" sz="2400" b="1" dirty="0">
                <a:solidFill>
                  <a:srgbClr val="0000FF"/>
                </a:solidFill>
                <a:ea typeface="黑体" pitchFamily="49" charset="-122"/>
              </a:rPr>
              <a:t>3</a:t>
            </a:r>
            <a:r>
              <a:rPr lang="zh-CN" altLang="en-US" sz="2400" b="1" dirty="0" smtClean="0">
                <a:solidFill>
                  <a:srgbClr val="0000FF"/>
                </a:solidFill>
                <a:ea typeface="黑体" pitchFamily="49" charset="-122"/>
              </a:rPr>
              <a:t>段</a:t>
            </a:r>
          </a:p>
          <a:p>
            <a:pPr eaLnBrk="1" fontAlgn="base" hangingPunct="1">
              <a:spcBef>
                <a:spcPct val="0"/>
              </a:spcBef>
              <a:spcAft>
                <a:spcPct val="0"/>
              </a:spcAft>
            </a:pPr>
            <a:endParaRPr lang="zh-CN" altLang="en-US" sz="2400" b="1" dirty="0" smtClean="0">
              <a:solidFill>
                <a:srgbClr val="0000FF"/>
              </a:solidFill>
              <a:ea typeface="黑体" pitchFamily="49" charset="-122"/>
            </a:endParaRPr>
          </a:p>
          <a:p>
            <a:pPr eaLnBrk="1" fontAlgn="base" hangingPunct="1">
              <a:spcBef>
                <a:spcPct val="0"/>
              </a:spcBef>
              <a:spcAft>
                <a:spcPct val="0"/>
              </a:spcAft>
            </a:pPr>
            <a:endParaRPr lang="zh-CN" altLang="en-US" sz="2400" b="1" dirty="0" smtClean="0">
              <a:solidFill>
                <a:srgbClr val="0000FF"/>
              </a:solidFill>
              <a:ea typeface="黑体" pitchFamily="49" charset="-122"/>
            </a:endParaRPr>
          </a:p>
          <a:p>
            <a:pPr eaLnBrk="1" fontAlgn="base" hangingPunct="1">
              <a:spcBef>
                <a:spcPct val="0"/>
              </a:spcBef>
              <a:spcAft>
                <a:spcPct val="0"/>
              </a:spcAft>
            </a:pPr>
            <a:endParaRPr lang="zh-CN" altLang="en-US" sz="2400" b="1" dirty="0" smtClean="0">
              <a:solidFill>
                <a:srgbClr val="0000FF"/>
              </a:solidFill>
              <a:ea typeface="黑体" pitchFamily="49" charset="-122"/>
            </a:endParaRPr>
          </a:p>
          <a:p>
            <a:pPr eaLnBrk="1" fontAlgn="base" hangingPunct="1">
              <a:spcBef>
                <a:spcPct val="0"/>
              </a:spcBef>
              <a:spcAft>
                <a:spcPct val="0"/>
              </a:spcAft>
            </a:pPr>
            <a:r>
              <a:rPr lang="zh-CN" altLang="en-US" sz="2400" b="1" dirty="0" smtClean="0">
                <a:solidFill>
                  <a:srgbClr val="0000FF"/>
                </a:solidFill>
                <a:ea typeface="黑体" pitchFamily="49" charset="-122"/>
              </a:rPr>
              <a:t>            </a:t>
            </a:r>
          </a:p>
        </p:txBody>
      </p:sp>
      <p:sp>
        <p:nvSpPr>
          <p:cNvPr id="59402" name="AutoShape 10"/>
          <p:cNvSpPr>
            <a:spLocks noChangeArrowheads="1"/>
          </p:cNvSpPr>
          <p:nvPr/>
        </p:nvSpPr>
        <p:spPr bwMode="auto">
          <a:xfrm>
            <a:off x="7543800" y="1905000"/>
            <a:ext cx="1600200" cy="2244080"/>
          </a:xfrm>
          <a:prstGeom prst="wedgeRoundRectCallout">
            <a:avLst>
              <a:gd name="adj1" fmla="val -77282"/>
              <a:gd name="adj2" fmla="val 44384"/>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pPr>
            <a:r>
              <a:rPr lang="zh-CN" altLang="en-US" sz="2800" b="1" dirty="0" smtClean="0">
                <a:solidFill>
                  <a:srgbClr val="FF00FF"/>
                </a:solidFill>
                <a:ea typeface="黑体" pitchFamily="49" charset="-122"/>
              </a:rPr>
              <a:t>尝试与陌生人沟通，获得意外之喜</a:t>
            </a:r>
          </a:p>
        </p:txBody>
      </p:sp>
      <p:sp>
        <p:nvSpPr>
          <p:cNvPr id="59403" name="Text Box 11"/>
          <p:cNvSpPr txBox="1">
            <a:spLocks noChangeArrowheads="1"/>
          </p:cNvSpPr>
          <p:nvPr/>
        </p:nvSpPr>
        <p:spPr bwMode="auto">
          <a:xfrm>
            <a:off x="611560" y="5803796"/>
            <a:ext cx="6627440" cy="523220"/>
          </a:xfrm>
          <a:prstGeom prst="rect">
            <a:avLst/>
          </a:prstGeom>
          <a:noFill/>
          <a:ln>
            <a:noFill/>
          </a:ln>
          <a:effectLst/>
          <a:extLst>
            <a:ext uri="{909E8E84-426E-40DD-AFC4-6F175D3DCCD1}">
              <a14:hiddenFill xmlns:a14="http://schemas.microsoft.com/office/drawing/2010/main">
                <a:solidFill>
                  <a:schemeClr val="bg1">
                    <a:alpha val="89018"/>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0"/>
              </a:spcBef>
              <a:spcAft>
                <a:spcPct val="0"/>
              </a:spcAft>
            </a:pPr>
            <a:r>
              <a:rPr lang="en-US" altLang="zh-CN" sz="2800" b="1" dirty="0" smtClean="0">
                <a:solidFill>
                  <a:srgbClr val="FF0000"/>
                </a:solidFill>
                <a:ea typeface="黑体" pitchFamily="49" charset="-122"/>
              </a:rPr>
              <a:t>▲</a:t>
            </a:r>
            <a:r>
              <a:rPr lang="zh-CN" altLang="en-US" sz="2800" b="1" dirty="0" smtClean="0">
                <a:solidFill>
                  <a:srgbClr val="FF0000"/>
                </a:solidFill>
                <a:ea typeface="黑体" pitchFamily="49" charset="-122"/>
              </a:rPr>
              <a:t>以上内容在</a:t>
            </a:r>
            <a:r>
              <a:rPr lang="en-US" altLang="zh-CN" sz="2800" b="1" dirty="0" smtClean="0">
                <a:solidFill>
                  <a:srgbClr val="FF0000"/>
                </a:solidFill>
                <a:ea typeface="黑体" pitchFamily="49" charset="-122"/>
              </a:rPr>
              <a:t>《</a:t>
            </a:r>
            <a:r>
              <a:rPr lang="zh-CN" altLang="en-US" sz="2800" b="1" dirty="0" smtClean="0">
                <a:solidFill>
                  <a:srgbClr val="FF0000"/>
                </a:solidFill>
                <a:ea typeface="黑体" pitchFamily="49" charset="-122"/>
              </a:rPr>
              <a:t>我就在你身边</a:t>
            </a:r>
            <a:r>
              <a:rPr lang="en-US" altLang="zh-CN" sz="2800" b="1" dirty="0" smtClean="0">
                <a:solidFill>
                  <a:srgbClr val="FF0000"/>
                </a:solidFill>
                <a:ea typeface="黑体" pitchFamily="49" charset="-122"/>
              </a:rPr>
              <a:t>》</a:t>
            </a:r>
            <a:r>
              <a:rPr lang="zh-CN" altLang="en-US" sz="2800" b="1" dirty="0" smtClean="0">
                <a:solidFill>
                  <a:srgbClr val="FF0000"/>
                </a:solidFill>
                <a:ea typeface="黑体" pitchFamily="49" charset="-122"/>
              </a:rPr>
              <a:t>中删去</a:t>
            </a:r>
          </a:p>
        </p:txBody>
      </p:sp>
    </p:spTree>
    <p:extLst>
      <p:ext uri="{BB962C8B-B14F-4D97-AF65-F5344CB8AC3E}">
        <p14:creationId xmlns:p14="http://schemas.microsoft.com/office/powerpoint/2010/main" val="40596093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9397"/>
                                        </p:tgtEl>
                                        <p:attrNameLst>
                                          <p:attrName>style.visibility</p:attrName>
                                        </p:attrNameLst>
                                      </p:cBhvr>
                                      <p:to>
                                        <p:strVal val="visible"/>
                                      </p:to>
                                    </p:set>
                                    <p:animEffect transition="in" filter="blinds(horizontal)">
                                      <p:cBhvr>
                                        <p:cTn id="7" dur="500"/>
                                        <p:tgtEl>
                                          <p:spTgt spid="5939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9401"/>
                                        </p:tgtEl>
                                        <p:attrNameLst>
                                          <p:attrName>style.visibility</p:attrName>
                                        </p:attrNameLst>
                                      </p:cBhvr>
                                      <p:to>
                                        <p:strVal val="visible"/>
                                      </p:to>
                                    </p:set>
                                    <p:animEffect transition="in" filter="blinds(horizontal)">
                                      <p:cBhvr>
                                        <p:cTn id="12" dur="500"/>
                                        <p:tgtEl>
                                          <p:spTgt spid="5940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9402"/>
                                        </p:tgtEl>
                                        <p:attrNameLst>
                                          <p:attrName>style.visibility</p:attrName>
                                        </p:attrNameLst>
                                      </p:cBhvr>
                                      <p:to>
                                        <p:strVal val="visible"/>
                                      </p:to>
                                    </p:set>
                                    <p:animEffect transition="in" filter="blinds(horizontal)">
                                      <p:cBhvr>
                                        <p:cTn id="17" dur="500"/>
                                        <p:tgtEl>
                                          <p:spTgt spid="5940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59403">
                                            <p:txEl>
                                              <p:pRg st="0" end="0"/>
                                            </p:txEl>
                                          </p:spTgt>
                                        </p:tgtEl>
                                        <p:attrNameLst>
                                          <p:attrName>style.visibility</p:attrName>
                                        </p:attrNameLst>
                                      </p:cBhvr>
                                      <p:to>
                                        <p:strVal val="visible"/>
                                      </p:to>
                                    </p:set>
                                    <p:animEffect transition="in" filter="blinds(horizontal)">
                                      <p:cBhvr>
                                        <p:cTn id="22" dur="500"/>
                                        <p:tgtEl>
                                          <p:spTgt spid="594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p:bldP spid="59401" grpId="0" animBg="1"/>
      <p:bldP spid="5940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59" name="Text Box 3"/>
          <p:cNvSpPr txBox="1">
            <a:spLocks noChangeArrowheads="1"/>
          </p:cNvSpPr>
          <p:nvPr/>
        </p:nvSpPr>
        <p:spPr bwMode="auto">
          <a:xfrm>
            <a:off x="2971800" y="1828800"/>
            <a:ext cx="5486400" cy="579438"/>
          </a:xfrm>
          <a:prstGeom prst="rect">
            <a:avLst/>
          </a:prstGeom>
          <a:noFill/>
          <a:ln>
            <a:noFill/>
          </a:ln>
          <a:effectLst/>
          <a:extLst>
            <a:ext uri="{909E8E84-426E-40DD-AFC4-6F175D3DCCD1}">
              <a14:hiddenFill xmlns:a14="http://schemas.microsoft.com/office/drawing/2010/main">
                <a:solidFill>
                  <a:schemeClr val="bg1">
                    <a:alpha val="47842"/>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15000"/>
              </a:spcBef>
              <a:spcAft>
                <a:spcPct val="0"/>
              </a:spcAft>
            </a:pPr>
            <a:r>
              <a:rPr lang="zh-CN" altLang="en-US" sz="3200" b="1" dirty="0" smtClean="0">
                <a:solidFill>
                  <a:srgbClr val="006600"/>
                </a:solidFill>
                <a:ea typeface="黑体" pitchFamily="49" charset="-122"/>
              </a:rPr>
              <a:t>在原有的细节上进行</a:t>
            </a:r>
            <a:r>
              <a:rPr lang="zh-CN" altLang="en-US" sz="3200" b="1" dirty="0" smtClean="0">
                <a:solidFill>
                  <a:srgbClr val="FF0000"/>
                </a:solidFill>
                <a:ea typeface="黑体" pitchFamily="49" charset="-122"/>
              </a:rPr>
              <a:t>扩写</a:t>
            </a:r>
          </a:p>
        </p:txBody>
      </p:sp>
      <p:sp>
        <p:nvSpPr>
          <p:cNvPr id="21508" name="Text Box 4"/>
          <p:cNvSpPr txBox="1">
            <a:spLocks noChangeArrowheads="1"/>
          </p:cNvSpPr>
          <p:nvPr/>
        </p:nvSpPr>
        <p:spPr bwMode="auto">
          <a:xfrm>
            <a:off x="228600" y="304800"/>
            <a:ext cx="8915400" cy="579438"/>
          </a:xfrm>
          <a:prstGeom prst="rect">
            <a:avLst/>
          </a:prstGeom>
          <a:solidFill>
            <a:schemeClr val="bg1">
              <a:alpha val="4705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zh-CN" altLang="en-US" sz="3200" b="1" smtClean="0">
                <a:solidFill>
                  <a:srgbClr val="006600"/>
                </a:solidFill>
                <a:ea typeface="黑体" pitchFamily="49" charset="-122"/>
              </a:rPr>
              <a:t>方法二：根据题目、主旨、写作重点，改详略。 </a:t>
            </a:r>
          </a:p>
        </p:txBody>
      </p:sp>
      <p:sp>
        <p:nvSpPr>
          <p:cNvPr id="21509" name="Text Box 5"/>
          <p:cNvSpPr txBox="1">
            <a:spLocks noChangeArrowheads="1"/>
          </p:cNvSpPr>
          <p:nvPr/>
        </p:nvSpPr>
        <p:spPr bwMode="auto">
          <a:xfrm>
            <a:off x="914400" y="1143000"/>
            <a:ext cx="32766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15000"/>
              </a:spcBef>
              <a:spcAft>
                <a:spcPct val="0"/>
              </a:spcAft>
            </a:pPr>
            <a:r>
              <a:rPr lang="zh-CN" altLang="en-US" sz="3600" b="1" smtClean="0">
                <a:solidFill>
                  <a:srgbClr val="006600"/>
                </a:solidFill>
                <a:ea typeface="黑体" pitchFamily="49" charset="-122"/>
              </a:rPr>
              <a:t>详</a:t>
            </a:r>
            <a:r>
              <a:rPr lang="zh-CN" altLang="en-US" sz="3200" b="1" smtClean="0">
                <a:solidFill>
                  <a:srgbClr val="006600"/>
                </a:solidFill>
                <a:ea typeface="黑体" pitchFamily="49" charset="-122"/>
              </a:rPr>
              <a:t> </a:t>
            </a:r>
            <a:r>
              <a:rPr lang="zh-CN" altLang="en-US" sz="3600" b="1" smtClean="0">
                <a:solidFill>
                  <a:srgbClr val="006600"/>
                </a:solidFill>
                <a:ea typeface="黑体" pitchFamily="49" charset="-122"/>
              </a:rPr>
              <a:t>→略（删）</a:t>
            </a:r>
          </a:p>
        </p:txBody>
      </p:sp>
      <p:sp>
        <p:nvSpPr>
          <p:cNvPr id="70662" name="Text Box 6"/>
          <p:cNvSpPr txBox="1">
            <a:spLocks noChangeArrowheads="1"/>
          </p:cNvSpPr>
          <p:nvPr/>
        </p:nvSpPr>
        <p:spPr bwMode="auto">
          <a:xfrm>
            <a:off x="838200" y="2667000"/>
            <a:ext cx="18288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15000"/>
              </a:spcBef>
              <a:spcAft>
                <a:spcPct val="0"/>
              </a:spcAft>
            </a:pPr>
            <a:r>
              <a:rPr lang="zh-CN" altLang="en-US" sz="3600" b="1" smtClean="0">
                <a:solidFill>
                  <a:srgbClr val="006600"/>
                </a:solidFill>
                <a:ea typeface="黑体" pitchFamily="49" charset="-122"/>
              </a:rPr>
              <a:t>略</a:t>
            </a:r>
            <a:r>
              <a:rPr lang="zh-CN" altLang="en-US" sz="3200" b="1" smtClean="0">
                <a:solidFill>
                  <a:srgbClr val="006600"/>
                </a:solidFill>
                <a:ea typeface="黑体" pitchFamily="49" charset="-122"/>
              </a:rPr>
              <a:t> </a:t>
            </a:r>
            <a:r>
              <a:rPr lang="zh-CN" altLang="en-US" sz="3600" b="1" smtClean="0">
                <a:solidFill>
                  <a:srgbClr val="006600"/>
                </a:solidFill>
                <a:ea typeface="黑体" pitchFamily="49" charset="-122"/>
              </a:rPr>
              <a:t>→详</a:t>
            </a:r>
          </a:p>
        </p:txBody>
      </p:sp>
      <p:sp>
        <p:nvSpPr>
          <p:cNvPr id="70663" name="AutoShape 7"/>
          <p:cNvSpPr>
            <a:spLocks/>
          </p:cNvSpPr>
          <p:nvPr/>
        </p:nvSpPr>
        <p:spPr bwMode="auto">
          <a:xfrm>
            <a:off x="2514600" y="2133600"/>
            <a:ext cx="457200" cy="1828800"/>
          </a:xfrm>
          <a:prstGeom prst="leftBrace">
            <a:avLst>
              <a:gd name="adj1" fmla="val 33333"/>
              <a:gd name="adj2" fmla="val 50000"/>
            </a:avLst>
          </a:prstGeom>
          <a:noFill/>
          <a:ln w="22225">
            <a:solidFill>
              <a:srgbClr val="00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70664" name="Text Box 8"/>
          <p:cNvSpPr txBox="1">
            <a:spLocks noChangeArrowheads="1"/>
          </p:cNvSpPr>
          <p:nvPr/>
        </p:nvSpPr>
        <p:spPr bwMode="auto">
          <a:xfrm>
            <a:off x="2895600" y="3429793"/>
            <a:ext cx="6248400" cy="579438"/>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15000"/>
              </a:spcBef>
              <a:spcAft>
                <a:spcPct val="0"/>
              </a:spcAft>
            </a:pPr>
            <a:r>
              <a:rPr lang="zh-CN" altLang="en-US" sz="3200" b="1" dirty="0" smtClean="0">
                <a:solidFill>
                  <a:srgbClr val="FF0000"/>
                </a:solidFill>
                <a:ea typeface="黑体" pitchFamily="49" charset="-122"/>
              </a:rPr>
              <a:t>增加</a:t>
            </a:r>
            <a:r>
              <a:rPr lang="zh-CN" altLang="en-US" sz="3200" b="1" dirty="0" smtClean="0">
                <a:solidFill>
                  <a:srgbClr val="006600"/>
                </a:solidFill>
                <a:ea typeface="黑体" pitchFamily="49" charset="-122"/>
              </a:rPr>
              <a:t>或虚构符合写作重点的情节</a:t>
            </a:r>
          </a:p>
        </p:txBody>
      </p:sp>
    </p:spTree>
    <p:extLst>
      <p:ext uri="{BB962C8B-B14F-4D97-AF65-F5344CB8AC3E}">
        <p14:creationId xmlns:p14="http://schemas.microsoft.com/office/powerpoint/2010/main" val="27995631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0662"/>
                                        </p:tgtEl>
                                        <p:attrNameLst>
                                          <p:attrName>style.visibility</p:attrName>
                                        </p:attrNameLst>
                                      </p:cBhvr>
                                      <p:to>
                                        <p:strVal val="visible"/>
                                      </p:to>
                                    </p:set>
                                    <p:animEffect transition="in" filter="blinds(horizontal)">
                                      <p:cBhvr>
                                        <p:cTn id="7" dur="500"/>
                                        <p:tgtEl>
                                          <p:spTgt spid="706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0663"/>
                                        </p:tgtEl>
                                        <p:attrNameLst>
                                          <p:attrName>style.visibility</p:attrName>
                                        </p:attrNameLst>
                                      </p:cBhvr>
                                      <p:to>
                                        <p:strVal val="visible"/>
                                      </p:to>
                                    </p:set>
                                    <p:animEffect transition="in" filter="blinds(horizontal)">
                                      <p:cBhvr>
                                        <p:cTn id="12" dur="500"/>
                                        <p:tgtEl>
                                          <p:spTgt spid="706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0659"/>
                                        </p:tgtEl>
                                        <p:attrNameLst>
                                          <p:attrName>style.visibility</p:attrName>
                                        </p:attrNameLst>
                                      </p:cBhvr>
                                      <p:to>
                                        <p:strVal val="visible"/>
                                      </p:to>
                                    </p:set>
                                    <p:animEffect transition="in" filter="blinds(horizontal)">
                                      <p:cBhvr>
                                        <p:cTn id="17" dur="500"/>
                                        <p:tgtEl>
                                          <p:spTgt spid="7065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0664">
                                            <p:txEl>
                                              <p:pRg st="0" end="0"/>
                                            </p:txEl>
                                          </p:spTgt>
                                        </p:tgtEl>
                                        <p:attrNameLst>
                                          <p:attrName>style.visibility</p:attrName>
                                        </p:attrNameLst>
                                      </p:cBhvr>
                                      <p:to>
                                        <p:strVal val="visible"/>
                                      </p:to>
                                    </p:set>
                                    <p:animEffect transition="in" filter="blinds(horizontal)">
                                      <p:cBhvr>
                                        <p:cTn id="22" dur="500"/>
                                        <p:tgtEl>
                                          <p:spTgt spid="7066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p:bldP spid="70662" grpId="0"/>
      <p:bldP spid="7066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9552" y="764704"/>
            <a:ext cx="7776864" cy="1200329"/>
          </a:xfrm>
          <a:prstGeom prst="rect">
            <a:avLst/>
          </a:prstGeom>
        </p:spPr>
        <p:txBody>
          <a:bodyPr wrap="square">
            <a:spAutoFit/>
          </a:bodyPr>
          <a:lstStyle/>
          <a:p>
            <a:r>
              <a:rPr lang="en-US" altLang="zh-CN" sz="2400" b="1" dirty="0" smtClean="0">
                <a:solidFill>
                  <a:schemeClr val="accent2"/>
                </a:solidFill>
              </a:rPr>
              <a:t>        ……</a:t>
            </a:r>
            <a:r>
              <a:rPr lang="zh-CN" altLang="en-US" sz="2400" b="1" dirty="0" smtClean="0">
                <a:solidFill>
                  <a:schemeClr val="accent2"/>
                </a:solidFill>
              </a:rPr>
              <a:t>到</a:t>
            </a:r>
            <a:r>
              <a:rPr lang="zh-CN" altLang="en-US" sz="2400" b="1" dirty="0">
                <a:solidFill>
                  <a:schemeClr val="accent2"/>
                </a:solidFill>
              </a:rPr>
              <a:t>了酒店我已不慌不忙的登记入住，拿房卡并按照妈妈的指令放置好物品，收衣服，叠被子等</a:t>
            </a:r>
            <a:r>
              <a:rPr lang="zh-CN" altLang="en-US" sz="2400" b="1" dirty="0" smtClean="0">
                <a:solidFill>
                  <a:schemeClr val="accent2"/>
                </a:solidFill>
              </a:rPr>
              <a:t>。</a:t>
            </a:r>
            <a:endParaRPr lang="en-US" altLang="zh-CN" sz="2400" b="1" dirty="0" smtClean="0">
              <a:solidFill>
                <a:schemeClr val="accent2"/>
              </a:solidFill>
            </a:endParaRPr>
          </a:p>
          <a:p>
            <a:r>
              <a:rPr lang="en-US" altLang="zh-CN" sz="2400" b="1" dirty="0">
                <a:solidFill>
                  <a:schemeClr val="accent2"/>
                </a:solidFill>
              </a:rPr>
              <a:t> </a:t>
            </a:r>
            <a:r>
              <a:rPr lang="en-US" altLang="zh-CN" sz="2400" b="1" dirty="0" smtClean="0">
                <a:solidFill>
                  <a:schemeClr val="accent2"/>
                </a:solidFill>
              </a:rPr>
              <a:t>                                ——《</a:t>
            </a:r>
            <a:r>
              <a:rPr lang="zh-CN" altLang="en-US" sz="2400" b="1" dirty="0" smtClean="0">
                <a:solidFill>
                  <a:schemeClr val="accent2"/>
                </a:solidFill>
              </a:rPr>
              <a:t>意外之喜</a:t>
            </a:r>
            <a:r>
              <a:rPr lang="en-US" altLang="zh-CN" sz="2400" b="1" dirty="0" smtClean="0">
                <a:solidFill>
                  <a:schemeClr val="accent2"/>
                </a:solidFill>
              </a:rPr>
              <a:t>》</a:t>
            </a:r>
            <a:r>
              <a:rPr lang="zh-CN" altLang="en-US" sz="2400" b="1" dirty="0" smtClean="0">
                <a:solidFill>
                  <a:schemeClr val="accent2"/>
                </a:solidFill>
              </a:rPr>
              <a:t>第</a:t>
            </a:r>
            <a:r>
              <a:rPr lang="en-US" altLang="zh-CN" sz="2400" b="1" dirty="0" smtClean="0">
                <a:solidFill>
                  <a:schemeClr val="accent2"/>
                </a:solidFill>
              </a:rPr>
              <a:t>4</a:t>
            </a:r>
            <a:r>
              <a:rPr lang="zh-CN" altLang="en-US" sz="2400" b="1" dirty="0" smtClean="0">
                <a:solidFill>
                  <a:schemeClr val="accent2"/>
                </a:solidFill>
              </a:rPr>
              <a:t>段（略写）</a:t>
            </a:r>
            <a:endParaRPr lang="zh-CN" altLang="en-US" sz="2400" b="1" dirty="0">
              <a:solidFill>
                <a:schemeClr val="accent2"/>
              </a:solidFill>
            </a:endParaRPr>
          </a:p>
        </p:txBody>
      </p:sp>
      <p:sp>
        <p:nvSpPr>
          <p:cNvPr id="3" name="矩形 2"/>
          <p:cNvSpPr/>
          <p:nvPr/>
        </p:nvSpPr>
        <p:spPr>
          <a:xfrm>
            <a:off x="539552" y="2413338"/>
            <a:ext cx="7488832" cy="3046988"/>
          </a:xfrm>
          <a:prstGeom prst="rect">
            <a:avLst/>
          </a:prstGeom>
        </p:spPr>
        <p:txBody>
          <a:bodyPr wrap="square">
            <a:spAutoFit/>
          </a:bodyPr>
          <a:lstStyle/>
          <a:p>
            <a:r>
              <a:rPr lang="zh-CN" altLang="en-US" sz="2400" b="1" dirty="0" smtClean="0">
                <a:solidFill>
                  <a:schemeClr val="accent1">
                    <a:lumMod val="25000"/>
                  </a:schemeClr>
                </a:solidFill>
              </a:rPr>
              <a:t>        到</a:t>
            </a:r>
            <a:r>
              <a:rPr lang="zh-CN" altLang="en-US" sz="2400" b="1" dirty="0">
                <a:solidFill>
                  <a:schemeClr val="accent1">
                    <a:lumMod val="25000"/>
                  </a:schemeClr>
                </a:solidFill>
              </a:rPr>
              <a:t>了酒店房间和妈妈视频着，她指导着我如何摆放东西，如何</a:t>
            </a:r>
            <a:r>
              <a:rPr lang="zh-CN" altLang="en-US" sz="2400" b="1" dirty="0" smtClean="0">
                <a:solidFill>
                  <a:schemeClr val="accent1">
                    <a:lumMod val="25000"/>
                  </a:schemeClr>
                </a:solidFill>
              </a:rPr>
              <a:t>铺床。我</a:t>
            </a:r>
            <a:r>
              <a:rPr lang="zh-CN" altLang="en-US" sz="2400" b="1" dirty="0">
                <a:solidFill>
                  <a:schemeClr val="accent1">
                    <a:lumMod val="25000"/>
                  </a:schemeClr>
                </a:solidFill>
              </a:rPr>
              <a:t>一件件完成</a:t>
            </a:r>
            <a:r>
              <a:rPr lang="zh-CN" altLang="en-US" sz="2400" b="1" dirty="0" smtClean="0">
                <a:solidFill>
                  <a:schemeClr val="accent1">
                    <a:lumMod val="25000"/>
                  </a:schemeClr>
                </a:solidFill>
              </a:rPr>
              <a:t>着。看</a:t>
            </a:r>
            <a:r>
              <a:rPr lang="zh-CN" altLang="en-US" sz="2400" b="1" dirty="0">
                <a:solidFill>
                  <a:schemeClr val="accent1">
                    <a:lumMod val="25000"/>
                  </a:schemeClr>
                </a:solidFill>
              </a:rPr>
              <a:t>着温馨的房间，我想妈妈在也不过如此</a:t>
            </a:r>
            <a:r>
              <a:rPr lang="zh-CN" altLang="en-US" sz="2400" b="1" dirty="0" smtClean="0">
                <a:solidFill>
                  <a:schemeClr val="accent1">
                    <a:lumMod val="25000"/>
                  </a:schemeClr>
                </a:solidFill>
              </a:rPr>
              <a:t>吧。尽管</a:t>
            </a:r>
            <a:r>
              <a:rPr lang="zh-CN" altLang="en-US" sz="2400" b="1" dirty="0">
                <a:solidFill>
                  <a:schemeClr val="accent1">
                    <a:lumMod val="25000"/>
                  </a:schemeClr>
                </a:solidFill>
              </a:rPr>
              <a:t>是独自去</a:t>
            </a:r>
            <a:r>
              <a:rPr lang="zh-CN" altLang="en-US" sz="2400" b="1" dirty="0" smtClean="0">
                <a:solidFill>
                  <a:schemeClr val="accent1">
                    <a:lumMod val="25000"/>
                  </a:schemeClr>
                </a:solidFill>
              </a:rPr>
              <a:t>吃饭、散步、签到</a:t>
            </a:r>
            <a:r>
              <a:rPr lang="zh-CN" altLang="en-US" sz="2400" b="1" dirty="0">
                <a:solidFill>
                  <a:schemeClr val="accent1">
                    <a:lumMod val="25000"/>
                  </a:schemeClr>
                </a:solidFill>
              </a:rPr>
              <a:t>，这些是以往根本不敢想要独自</a:t>
            </a:r>
            <a:r>
              <a:rPr lang="zh-CN" altLang="en-US" sz="2400" b="1" dirty="0" smtClean="0">
                <a:solidFill>
                  <a:schemeClr val="accent1">
                    <a:lumMod val="25000"/>
                  </a:schemeClr>
                </a:solidFill>
              </a:rPr>
              <a:t>完成的。可</a:t>
            </a:r>
            <a:r>
              <a:rPr lang="zh-CN" altLang="en-US" sz="2400" b="1" dirty="0">
                <a:solidFill>
                  <a:schemeClr val="accent1">
                    <a:lumMod val="25000"/>
                  </a:schemeClr>
                </a:solidFill>
              </a:rPr>
              <a:t>当我真正做到时，我却发现这早已是我能力范围内的轻松</a:t>
            </a:r>
            <a:r>
              <a:rPr lang="zh-CN" altLang="en-US" sz="2400" b="1" dirty="0" smtClean="0">
                <a:solidFill>
                  <a:schemeClr val="accent1">
                    <a:lumMod val="25000"/>
                  </a:schemeClr>
                </a:solidFill>
              </a:rPr>
              <a:t>小事。妈妈</a:t>
            </a:r>
            <a:r>
              <a:rPr lang="zh-CN" altLang="en-US" sz="2400" b="1" dirty="0">
                <a:solidFill>
                  <a:schemeClr val="accent1">
                    <a:lumMod val="25000"/>
                  </a:schemeClr>
                </a:solidFill>
              </a:rPr>
              <a:t>的叮嘱，教会我的经验早已刻在</a:t>
            </a:r>
            <a:r>
              <a:rPr lang="zh-CN" altLang="en-US" sz="2400" b="1" dirty="0" smtClean="0">
                <a:solidFill>
                  <a:schemeClr val="accent1">
                    <a:lumMod val="25000"/>
                  </a:schemeClr>
                </a:solidFill>
              </a:rPr>
              <a:t>心间。</a:t>
            </a:r>
            <a:endParaRPr lang="en-US" altLang="zh-CN" sz="2400" b="1" dirty="0" smtClean="0">
              <a:solidFill>
                <a:schemeClr val="accent1">
                  <a:lumMod val="25000"/>
                </a:schemeClr>
              </a:solidFill>
            </a:endParaRPr>
          </a:p>
          <a:p>
            <a:r>
              <a:rPr lang="en-US" altLang="zh-CN" sz="2400" b="1" dirty="0">
                <a:solidFill>
                  <a:schemeClr val="accent1">
                    <a:lumMod val="25000"/>
                  </a:schemeClr>
                </a:solidFill>
              </a:rPr>
              <a:t> </a:t>
            </a:r>
            <a:r>
              <a:rPr lang="en-US" altLang="zh-CN" sz="2400" b="1" dirty="0" smtClean="0">
                <a:solidFill>
                  <a:schemeClr val="accent1">
                    <a:lumMod val="25000"/>
                  </a:schemeClr>
                </a:solidFill>
              </a:rPr>
              <a:t>                             ——《</a:t>
            </a:r>
            <a:r>
              <a:rPr lang="zh-CN" altLang="en-US" sz="2400" b="1" dirty="0" smtClean="0">
                <a:solidFill>
                  <a:schemeClr val="accent1">
                    <a:lumMod val="25000"/>
                  </a:schemeClr>
                </a:solidFill>
              </a:rPr>
              <a:t>我就在你身边</a:t>
            </a:r>
            <a:r>
              <a:rPr lang="en-US" altLang="zh-CN" sz="2400" b="1" dirty="0" smtClean="0">
                <a:solidFill>
                  <a:schemeClr val="accent1">
                    <a:lumMod val="25000"/>
                  </a:schemeClr>
                </a:solidFill>
              </a:rPr>
              <a:t>》</a:t>
            </a:r>
            <a:r>
              <a:rPr lang="zh-CN" altLang="en-US" sz="2400" b="1" dirty="0" smtClean="0">
                <a:solidFill>
                  <a:schemeClr val="accent1">
                    <a:lumMod val="25000"/>
                  </a:schemeClr>
                </a:solidFill>
              </a:rPr>
              <a:t>第</a:t>
            </a:r>
            <a:r>
              <a:rPr lang="en-US" altLang="zh-CN" sz="2400" b="1" dirty="0" smtClean="0">
                <a:solidFill>
                  <a:schemeClr val="accent1">
                    <a:lumMod val="25000"/>
                  </a:schemeClr>
                </a:solidFill>
              </a:rPr>
              <a:t>4</a:t>
            </a:r>
            <a:r>
              <a:rPr lang="zh-CN" altLang="en-US" sz="2400" b="1" dirty="0" smtClean="0">
                <a:solidFill>
                  <a:schemeClr val="accent1">
                    <a:lumMod val="25000"/>
                  </a:schemeClr>
                </a:solidFill>
              </a:rPr>
              <a:t>段（详写）</a:t>
            </a:r>
            <a:endParaRPr lang="zh-CN" altLang="en-US" sz="2400" b="1" dirty="0">
              <a:solidFill>
                <a:schemeClr val="accent1">
                  <a:lumMod val="25000"/>
                </a:schemeClr>
              </a:solidFill>
            </a:endParaRPr>
          </a:p>
        </p:txBody>
      </p:sp>
      <p:sp>
        <p:nvSpPr>
          <p:cNvPr id="4" name="椭圆 3"/>
          <p:cNvSpPr/>
          <p:nvPr/>
        </p:nvSpPr>
        <p:spPr>
          <a:xfrm>
            <a:off x="3203848" y="2413338"/>
            <a:ext cx="4824536" cy="51160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7956376" y="1965033"/>
            <a:ext cx="1080120" cy="1323439"/>
          </a:xfrm>
          <a:prstGeom prst="rect">
            <a:avLst/>
          </a:prstGeom>
          <a:noFill/>
        </p:spPr>
        <p:txBody>
          <a:bodyPr wrap="square" rtlCol="0">
            <a:spAutoFit/>
          </a:bodyPr>
          <a:lstStyle/>
          <a:p>
            <a:r>
              <a:rPr lang="zh-CN" altLang="en-US" sz="2000" b="1" dirty="0" smtClean="0">
                <a:solidFill>
                  <a:srgbClr val="FF0000"/>
                </a:solidFill>
              </a:rPr>
              <a:t>加入了妈妈与我视频的细节。</a:t>
            </a:r>
            <a:endParaRPr lang="zh-CN" altLang="en-US" sz="2000" b="1" dirty="0">
              <a:solidFill>
                <a:srgbClr val="FF0000"/>
              </a:solidFill>
            </a:endParaRPr>
          </a:p>
        </p:txBody>
      </p:sp>
      <p:cxnSp>
        <p:nvCxnSpPr>
          <p:cNvPr id="7" name="直接连接符 6"/>
          <p:cNvCxnSpPr/>
          <p:nvPr/>
        </p:nvCxnSpPr>
        <p:spPr>
          <a:xfrm>
            <a:off x="4932040" y="3573016"/>
            <a:ext cx="2664296"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683568" y="3936832"/>
            <a:ext cx="6912768" cy="1701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679376" y="4293096"/>
            <a:ext cx="6912768" cy="1701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713904" y="4653136"/>
            <a:ext cx="6912768" cy="1701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14524" y="5030192"/>
            <a:ext cx="601092"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椭圆形标注 14"/>
          <p:cNvSpPr/>
          <p:nvPr/>
        </p:nvSpPr>
        <p:spPr>
          <a:xfrm rot="10800000">
            <a:off x="494110" y="4941168"/>
            <a:ext cx="2781746" cy="1656184"/>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815070" y="5169095"/>
            <a:ext cx="2100746" cy="1200329"/>
          </a:xfrm>
          <a:prstGeom prst="rect">
            <a:avLst/>
          </a:prstGeom>
          <a:noFill/>
        </p:spPr>
        <p:txBody>
          <a:bodyPr wrap="square" rtlCol="0">
            <a:spAutoFit/>
          </a:bodyPr>
          <a:lstStyle/>
          <a:p>
            <a:r>
              <a:rPr lang="zh-CN" altLang="en-US" b="1" dirty="0">
                <a:solidFill>
                  <a:srgbClr val="FF0000"/>
                </a:solidFill>
              </a:rPr>
              <a:t>增加</a:t>
            </a:r>
            <a:r>
              <a:rPr lang="zh-CN" altLang="en-US" b="1" dirty="0" smtClean="0">
                <a:solidFill>
                  <a:srgbClr val="FF0000"/>
                </a:solidFill>
              </a:rPr>
              <a:t>了其它独自完成的情节，突出妈妈虽不在我身边，但她的影响仍在。</a:t>
            </a:r>
            <a:endParaRPr lang="zh-CN" altLang="en-US" b="1" dirty="0">
              <a:solidFill>
                <a:srgbClr val="FF0000"/>
              </a:solidFill>
            </a:endParaRPr>
          </a:p>
        </p:txBody>
      </p:sp>
    </p:spTree>
    <p:extLst>
      <p:ext uri="{BB962C8B-B14F-4D97-AF65-F5344CB8AC3E}">
        <p14:creationId xmlns:p14="http://schemas.microsoft.com/office/powerpoint/2010/main" val="3710124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5" grpId="0" animBg="1"/>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0659" name="Text Box 3"/>
          <p:cNvSpPr txBox="1">
            <a:spLocks noChangeArrowheads="1"/>
          </p:cNvSpPr>
          <p:nvPr/>
        </p:nvSpPr>
        <p:spPr bwMode="auto">
          <a:xfrm>
            <a:off x="2971800" y="1828800"/>
            <a:ext cx="5486400" cy="579438"/>
          </a:xfrm>
          <a:prstGeom prst="rect">
            <a:avLst/>
          </a:prstGeom>
          <a:noFill/>
          <a:ln>
            <a:noFill/>
          </a:ln>
          <a:effectLst/>
          <a:extLst>
            <a:ext uri="{909E8E84-426E-40DD-AFC4-6F175D3DCCD1}">
              <a14:hiddenFill xmlns:a14="http://schemas.microsoft.com/office/drawing/2010/main">
                <a:solidFill>
                  <a:schemeClr val="bg1">
                    <a:alpha val="48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zh-CN" altLang="en-US" sz="3200" b="1" dirty="0">
                <a:solidFill>
                  <a:srgbClr val="006600"/>
                </a:solidFill>
                <a:ea typeface="黑体" panose="02010609060101010101" pitchFamily="49" charset="-122"/>
              </a:rPr>
              <a:t>在原有的细节上进行</a:t>
            </a:r>
            <a:r>
              <a:rPr lang="zh-CN" altLang="en-US" sz="3200" b="1" dirty="0">
                <a:solidFill>
                  <a:srgbClr val="FF0000"/>
                </a:solidFill>
                <a:ea typeface="黑体" panose="02010609060101010101" pitchFamily="49" charset="-122"/>
              </a:rPr>
              <a:t>扩写</a:t>
            </a:r>
          </a:p>
        </p:txBody>
      </p:sp>
      <p:sp>
        <p:nvSpPr>
          <p:cNvPr id="70660" name="Text Box 4"/>
          <p:cNvSpPr txBox="1">
            <a:spLocks noChangeArrowheads="1"/>
          </p:cNvSpPr>
          <p:nvPr/>
        </p:nvSpPr>
        <p:spPr bwMode="auto">
          <a:xfrm>
            <a:off x="228600" y="304800"/>
            <a:ext cx="8915400" cy="579438"/>
          </a:xfrm>
          <a:prstGeom prst="rect">
            <a:avLst/>
          </a:prstGeom>
          <a:solidFill>
            <a:schemeClr val="bg1">
              <a:alpha val="47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3200" b="1">
                <a:solidFill>
                  <a:srgbClr val="006600"/>
                </a:solidFill>
                <a:ea typeface="黑体" panose="02010609060101010101" pitchFamily="49" charset="-122"/>
              </a:rPr>
              <a:t>方法二：根据题目、主旨、写作重点，改详略。 </a:t>
            </a:r>
          </a:p>
        </p:txBody>
      </p:sp>
      <p:sp>
        <p:nvSpPr>
          <p:cNvPr id="70661" name="Text Box 5"/>
          <p:cNvSpPr txBox="1">
            <a:spLocks noChangeArrowheads="1"/>
          </p:cNvSpPr>
          <p:nvPr/>
        </p:nvSpPr>
        <p:spPr bwMode="auto">
          <a:xfrm>
            <a:off x="914400" y="1143000"/>
            <a:ext cx="32766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zh-CN" altLang="en-US" sz="3600" b="1">
                <a:solidFill>
                  <a:srgbClr val="006600"/>
                </a:solidFill>
                <a:ea typeface="黑体" panose="02010609060101010101" pitchFamily="49" charset="-122"/>
              </a:rPr>
              <a:t>详</a:t>
            </a:r>
            <a:r>
              <a:rPr lang="zh-CN" altLang="en-US" sz="3200" b="1">
                <a:solidFill>
                  <a:srgbClr val="006600"/>
                </a:solidFill>
                <a:ea typeface="黑体" panose="02010609060101010101" pitchFamily="49" charset="-122"/>
              </a:rPr>
              <a:t> </a:t>
            </a:r>
            <a:r>
              <a:rPr lang="zh-CN" altLang="en-US" sz="3600" b="1">
                <a:solidFill>
                  <a:srgbClr val="006600"/>
                </a:solidFill>
                <a:ea typeface="黑体" panose="02010609060101010101" pitchFamily="49" charset="-122"/>
              </a:rPr>
              <a:t>→略（删）</a:t>
            </a:r>
          </a:p>
        </p:txBody>
      </p:sp>
      <p:sp>
        <p:nvSpPr>
          <p:cNvPr id="70662" name="Text Box 6"/>
          <p:cNvSpPr txBox="1">
            <a:spLocks noChangeArrowheads="1"/>
          </p:cNvSpPr>
          <p:nvPr/>
        </p:nvSpPr>
        <p:spPr bwMode="auto">
          <a:xfrm>
            <a:off x="838200" y="2667000"/>
            <a:ext cx="18288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zh-CN" altLang="en-US" sz="3600" b="1">
                <a:solidFill>
                  <a:srgbClr val="006600"/>
                </a:solidFill>
                <a:ea typeface="黑体" panose="02010609060101010101" pitchFamily="49" charset="-122"/>
              </a:rPr>
              <a:t>略</a:t>
            </a:r>
            <a:r>
              <a:rPr lang="zh-CN" altLang="en-US" sz="3200" b="1">
                <a:solidFill>
                  <a:srgbClr val="006600"/>
                </a:solidFill>
                <a:ea typeface="黑体" panose="02010609060101010101" pitchFamily="49" charset="-122"/>
              </a:rPr>
              <a:t> </a:t>
            </a:r>
            <a:r>
              <a:rPr lang="zh-CN" altLang="en-US" sz="3600" b="1">
                <a:solidFill>
                  <a:srgbClr val="006600"/>
                </a:solidFill>
                <a:ea typeface="黑体" panose="02010609060101010101" pitchFamily="49" charset="-122"/>
              </a:rPr>
              <a:t>→详</a:t>
            </a:r>
          </a:p>
        </p:txBody>
      </p:sp>
      <p:sp>
        <p:nvSpPr>
          <p:cNvPr id="70663" name="AutoShape 7"/>
          <p:cNvSpPr>
            <a:spLocks/>
          </p:cNvSpPr>
          <p:nvPr/>
        </p:nvSpPr>
        <p:spPr bwMode="auto">
          <a:xfrm>
            <a:off x="2514600" y="2133600"/>
            <a:ext cx="457200" cy="1828800"/>
          </a:xfrm>
          <a:prstGeom prst="leftBrace">
            <a:avLst>
              <a:gd name="adj1" fmla="val 33333"/>
              <a:gd name="adj2" fmla="val 50000"/>
            </a:avLst>
          </a:prstGeom>
          <a:noFill/>
          <a:ln w="22225">
            <a:solidFill>
              <a:srgbClr val="00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664" name="Text Box 8"/>
          <p:cNvSpPr txBox="1">
            <a:spLocks noChangeArrowheads="1"/>
          </p:cNvSpPr>
          <p:nvPr/>
        </p:nvSpPr>
        <p:spPr bwMode="auto">
          <a:xfrm>
            <a:off x="2895600" y="2667000"/>
            <a:ext cx="6248400" cy="579438"/>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zh-CN" altLang="en-US" sz="3200" b="1" dirty="0">
                <a:solidFill>
                  <a:srgbClr val="FF0000"/>
                </a:solidFill>
                <a:ea typeface="黑体" panose="02010609060101010101" pitchFamily="49" charset="-122"/>
              </a:rPr>
              <a:t>增加</a:t>
            </a:r>
            <a:r>
              <a:rPr lang="zh-CN" altLang="en-US" sz="3200" b="1" dirty="0">
                <a:solidFill>
                  <a:srgbClr val="006600"/>
                </a:solidFill>
                <a:ea typeface="黑体" panose="02010609060101010101" pitchFamily="49" charset="-122"/>
              </a:rPr>
              <a:t>或虚构符合写作重点的情节</a:t>
            </a:r>
          </a:p>
        </p:txBody>
      </p:sp>
      <p:sp>
        <p:nvSpPr>
          <p:cNvPr id="70665" name="Text Box 9"/>
          <p:cNvSpPr txBox="1">
            <a:spLocks noChangeArrowheads="1"/>
          </p:cNvSpPr>
          <p:nvPr/>
        </p:nvSpPr>
        <p:spPr bwMode="auto">
          <a:xfrm>
            <a:off x="2971800" y="3505200"/>
            <a:ext cx="3810000" cy="579438"/>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zh-CN" altLang="en-US" sz="3200" b="1" dirty="0">
                <a:solidFill>
                  <a:srgbClr val="006600"/>
                </a:solidFill>
                <a:ea typeface="黑体" panose="02010609060101010101" pitchFamily="49" charset="-122"/>
              </a:rPr>
              <a:t>添加</a:t>
            </a:r>
            <a:r>
              <a:rPr lang="zh-CN" altLang="en-US" sz="3200" b="1" dirty="0">
                <a:solidFill>
                  <a:srgbClr val="FF0000"/>
                </a:solidFill>
                <a:ea typeface="黑体" panose="02010609060101010101" pitchFamily="49" charset="-122"/>
              </a:rPr>
              <a:t>铺垫</a:t>
            </a:r>
            <a:r>
              <a:rPr lang="zh-CN" altLang="en-US" sz="3200" b="1" dirty="0">
                <a:solidFill>
                  <a:srgbClr val="006600"/>
                </a:solidFill>
                <a:ea typeface="黑体" panose="02010609060101010101" pitchFamily="49" charset="-122"/>
              </a:rPr>
              <a:t>或衬托 </a:t>
            </a:r>
          </a:p>
        </p:txBody>
      </p:sp>
    </p:spTree>
    <p:extLst>
      <p:ext uri="{BB962C8B-B14F-4D97-AF65-F5344CB8AC3E}">
        <p14:creationId xmlns:p14="http://schemas.microsoft.com/office/powerpoint/2010/main" val="26027344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0662"/>
                                        </p:tgtEl>
                                        <p:attrNameLst>
                                          <p:attrName>style.visibility</p:attrName>
                                        </p:attrNameLst>
                                      </p:cBhvr>
                                      <p:to>
                                        <p:strVal val="visible"/>
                                      </p:to>
                                    </p:set>
                                    <p:animEffect transition="in" filter="blinds(horizontal)">
                                      <p:cBhvr>
                                        <p:cTn id="7" dur="500"/>
                                        <p:tgtEl>
                                          <p:spTgt spid="706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0663"/>
                                        </p:tgtEl>
                                        <p:attrNameLst>
                                          <p:attrName>style.visibility</p:attrName>
                                        </p:attrNameLst>
                                      </p:cBhvr>
                                      <p:to>
                                        <p:strVal val="visible"/>
                                      </p:to>
                                    </p:set>
                                    <p:animEffect transition="in" filter="blinds(horizontal)">
                                      <p:cBhvr>
                                        <p:cTn id="12" dur="500"/>
                                        <p:tgtEl>
                                          <p:spTgt spid="706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0659"/>
                                        </p:tgtEl>
                                        <p:attrNameLst>
                                          <p:attrName>style.visibility</p:attrName>
                                        </p:attrNameLst>
                                      </p:cBhvr>
                                      <p:to>
                                        <p:strVal val="visible"/>
                                      </p:to>
                                    </p:set>
                                    <p:animEffect transition="in" filter="blinds(horizontal)">
                                      <p:cBhvr>
                                        <p:cTn id="17" dur="500"/>
                                        <p:tgtEl>
                                          <p:spTgt spid="7065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0664">
                                            <p:txEl>
                                              <p:pRg st="0" end="0"/>
                                            </p:txEl>
                                          </p:spTgt>
                                        </p:tgtEl>
                                        <p:attrNameLst>
                                          <p:attrName>style.visibility</p:attrName>
                                        </p:attrNameLst>
                                      </p:cBhvr>
                                      <p:to>
                                        <p:strVal val="visible"/>
                                      </p:to>
                                    </p:set>
                                    <p:animEffect transition="in" filter="blinds(horizontal)">
                                      <p:cBhvr>
                                        <p:cTn id="22" dur="500"/>
                                        <p:tgtEl>
                                          <p:spTgt spid="70664">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70665">
                                            <p:txEl>
                                              <p:pRg st="0" end="0"/>
                                            </p:txEl>
                                          </p:spTgt>
                                        </p:tgtEl>
                                        <p:attrNameLst>
                                          <p:attrName>style.visibility</p:attrName>
                                        </p:attrNameLst>
                                      </p:cBhvr>
                                      <p:to>
                                        <p:strVal val="visible"/>
                                      </p:to>
                                    </p:set>
                                    <p:animEffect transition="in" filter="blinds(horizontal)">
                                      <p:cBhvr>
                                        <p:cTn id="27" dur="500"/>
                                        <p:tgtEl>
                                          <p:spTgt spid="7066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p:bldP spid="7066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1" y="16727"/>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Text Box 5"/>
          <p:cNvSpPr txBox="1">
            <a:spLocks noChangeArrowheads="1"/>
          </p:cNvSpPr>
          <p:nvPr/>
        </p:nvSpPr>
        <p:spPr bwMode="auto">
          <a:xfrm>
            <a:off x="212263" y="-17657"/>
            <a:ext cx="8784975" cy="6924973"/>
          </a:xfrm>
          <a:prstGeom prst="rect">
            <a:avLst/>
          </a:prstGeom>
          <a:solidFill>
            <a:schemeClr val="bg1">
              <a:alpha val="6196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fontAlgn="base" hangingPunct="1">
              <a:lnSpc>
                <a:spcPct val="110000"/>
              </a:lnSpc>
              <a:spcBef>
                <a:spcPct val="15000"/>
              </a:spcBef>
              <a:spcAft>
                <a:spcPct val="0"/>
              </a:spcAft>
            </a:pPr>
            <a:r>
              <a:rPr lang="zh-CN" altLang="en-US" sz="3200" b="1" dirty="0" smtClean="0">
                <a:solidFill>
                  <a:srgbClr val="006600"/>
                </a:solidFill>
                <a:ea typeface="黑体" pitchFamily="49" charset="-122"/>
              </a:rPr>
              <a:t>                                   </a:t>
            </a:r>
            <a:r>
              <a:rPr lang="zh-CN" altLang="en-US" sz="2800" b="1" dirty="0" smtClean="0">
                <a:solidFill>
                  <a:srgbClr val="FF0000"/>
                </a:solidFill>
                <a:ea typeface="黑体" pitchFamily="49" charset="-122"/>
              </a:rPr>
              <a:t>找回</a:t>
            </a:r>
            <a:endParaRPr lang="en-US" altLang="zh-CN" sz="2800" b="1" dirty="0" smtClean="0">
              <a:solidFill>
                <a:srgbClr val="FF0000"/>
              </a:solidFill>
              <a:ea typeface="黑体" pitchFamily="49" charset="-122"/>
            </a:endParaRPr>
          </a:p>
          <a:p>
            <a:pPr algn="just" eaLnBrk="1" fontAlgn="base" hangingPunct="1">
              <a:lnSpc>
                <a:spcPct val="110000"/>
              </a:lnSpc>
              <a:spcBef>
                <a:spcPct val="15000"/>
              </a:spcBef>
              <a:spcAft>
                <a:spcPct val="0"/>
              </a:spcAft>
            </a:pPr>
            <a:r>
              <a:rPr lang="en-US" altLang="zh-CN" sz="2800" b="1" dirty="0">
                <a:solidFill>
                  <a:srgbClr val="006600"/>
                </a:solidFill>
                <a:ea typeface="黑体" pitchFamily="49" charset="-122"/>
              </a:rPr>
              <a:t> </a:t>
            </a:r>
            <a:r>
              <a:rPr lang="en-US" altLang="zh-CN" sz="2800" b="1" dirty="0" smtClean="0">
                <a:solidFill>
                  <a:srgbClr val="006600"/>
                </a:solidFill>
                <a:ea typeface="黑体" pitchFamily="49" charset="-122"/>
              </a:rPr>
              <a:t>           </a:t>
            </a:r>
            <a:r>
              <a:rPr lang="zh-CN" altLang="en-US" sz="2800" b="1" dirty="0" smtClean="0">
                <a:solidFill>
                  <a:srgbClr val="006600"/>
                </a:solidFill>
                <a:ea typeface="黑体" pitchFamily="49" charset="-122"/>
              </a:rPr>
              <a:t>随着</a:t>
            </a:r>
            <a:r>
              <a:rPr lang="zh-CN" altLang="en-US" sz="2800" b="1" dirty="0">
                <a:solidFill>
                  <a:srgbClr val="006600"/>
                </a:solidFill>
                <a:ea typeface="黑体" pitchFamily="49" charset="-122"/>
              </a:rPr>
              <a:t>日转星移，时光渐行渐远，学习压力越来越大，</a:t>
            </a:r>
            <a:r>
              <a:rPr lang="zh-CN" altLang="en-US" sz="2800" b="1" dirty="0">
                <a:solidFill>
                  <a:srgbClr val="FF0000"/>
                </a:solidFill>
                <a:ea typeface="黑体" pitchFamily="49" charset="-122"/>
              </a:rPr>
              <a:t>我似乎把笑容和快乐丢在了那再也回不去</a:t>
            </a:r>
            <a:r>
              <a:rPr lang="zh-CN" altLang="en-US" sz="2800" b="1" dirty="0" smtClean="0">
                <a:solidFill>
                  <a:srgbClr val="FF0000"/>
                </a:solidFill>
                <a:ea typeface="黑体" pitchFamily="49" charset="-122"/>
              </a:rPr>
              <a:t>的童年</a:t>
            </a:r>
            <a:r>
              <a:rPr lang="zh-CN" altLang="en-US" sz="2800" b="1" dirty="0">
                <a:solidFill>
                  <a:srgbClr val="FF0000"/>
                </a:solidFill>
                <a:ea typeface="黑体" pitchFamily="49" charset="-122"/>
              </a:rPr>
              <a:t>里</a:t>
            </a:r>
            <a:r>
              <a:rPr lang="zh-CN" altLang="en-US" sz="2800" b="1" dirty="0">
                <a:solidFill>
                  <a:srgbClr val="006600"/>
                </a:solidFill>
                <a:ea typeface="黑体" pitchFamily="49" charset="-122"/>
              </a:rPr>
              <a:t>。看着照片上小时候无忧无虑的我，我心中泛起一丝苦涩和怀念。用手指轻轻抚摸照片上那上扬的嘴角，我决心要将过去的笑容和快乐找回来</a:t>
            </a:r>
            <a:r>
              <a:rPr lang="zh-CN" altLang="en-US" sz="2800" b="1" dirty="0" smtClean="0">
                <a:solidFill>
                  <a:srgbClr val="006600"/>
                </a:solidFill>
                <a:ea typeface="黑体" pitchFamily="49" charset="-122"/>
              </a:rPr>
              <a:t>。</a:t>
            </a:r>
            <a:endParaRPr lang="en-US" altLang="zh-CN" sz="2800" b="1" dirty="0" smtClean="0">
              <a:solidFill>
                <a:srgbClr val="006600"/>
              </a:solidFill>
              <a:ea typeface="黑体" pitchFamily="49" charset="-122"/>
            </a:endParaRPr>
          </a:p>
          <a:p>
            <a:pPr algn="just" eaLnBrk="1" fontAlgn="base" hangingPunct="1">
              <a:lnSpc>
                <a:spcPct val="110000"/>
              </a:lnSpc>
              <a:spcBef>
                <a:spcPct val="15000"/>
              </a:spcBef>
              <a:spcAft>
                <a:spcPct val="0"/>
              </a:spcAft>
            </a:pPr>
            <a:r>
              <a:rPr lang="en-US" altLang="zh-CN" sz="2800" b="1" dirty="0">
                <a:solidFill>
                  <a:srgbClr val="006600"/>
                </a:solidFill>
                <a:ea typeface="黑体" pitchFamily="49" charset="-122"/>
              </a:rPr>
              <a:t> </a:t>
            </a:r>
            <a:r>
              <a:rPr lang="en-US" altLang="zh-CN" sz="2800" b="1" dirty="0" smtClean="0">
                <a:solidFill>
                  <a:srgbClr val="006600"/>
                </a:solidFill>
                <a:ea typeface="黑体" pitchFamily="49" charset="-122"/>
              </a:rPr>
              <a:t>           </a:t>
            </a:r>
            <a:r>
              <a:rPr lang="zh-CN" altLang="en-US" sz="2800" b="1" dirty="0" smtClean="0">
                <a:solidFill>
                  <a:srgbClr val="006600"/>
                </a:solidFill>
                <a:ea typeface="黑体" pitchFamily="49" charset="-122"/>
              </a:rPr>
              <a:t>“包饺子喽！”</a:t>
            </a:r>
            <a:r>
              <a:rPr lang="zh-CN" altLang="en-US" sz="2800" b="1" dirty="0">
                <a:solidFill>
                  <a:srgbClr val="006600"/>
                </a:solidFill>
                <a:ea typeface="黑体" pitchFamily="49" charset="-122"/>
              </a:rPr>
              <a:t>奶奶话音刚落，我就见到一个影子从我房门口“嗖”地闪过，</a:t>
            </a:r>
            <a:r>
              <a:rPr lang="zh-CN" altLang="en-US" sz="2800" b="1" dirty="0" smtClean="0">
                <a:solidFill>
                  <a:srgbClr val="006600"/>
                </a:solidFill>
                <a:ea typeface="黑体" pitchFamily="49" charset="-122"/>
              </a:rPr>
              <a:t>“噔噔”</a:t>
            </a:r>
            <a:r>
              <a:rPr lang="zh-CN" altLang="en-US" sz="2800" b="1" dirty="0">
                <a:solidFill>
                  <a:srgbClr val="006600"/>
                </a:solidFill>
                <a:ea typeface="黑体" pitchFamily="49" charset="-122"/>
              </a:rPr>
              <a:t>地朝厨房跑去。我不由得叹了口气，唉，这个弟弟真是小调皮，又去凑热闹了，随即也起身拖着脚步慢悠悠地朝厨房走去。许是因为难得大家都聚在一起吧，奶奶决定做她最擅长的饺子给大家吃。于是，我和弟弟就在旁边打打下手，帮奶奶捏面皮，递配料什么的</a:t>
            </a:r>
            <a:r>
              <a:rPr lang="zh-CN" altLang="en-US" sz="2800" b="1" dirty="0" smtClean="0">
                <a:solidFill>
                  <a:srgbClr val="006600"/>
                </a:solidFill>
                <a:ea typeface="黑体" pitchFamily="49" charset="-122"/>
              </a:rPr>
              <a:t>。</a:t>
            </a:r>
            <a:endParaRPr lang="zh-CN" altLang="en-US" sz="2800" b="1" dirty="0" smtClean="0">
              <a:solidFill>
                <a:srgbClr val="006600"/>
              </a:solidFill>
              <a:ea typeface="楷体" pitchFamily="49" charset="-122"/>
            </a:endParaRPr>
          </a:p>
        </p:txBody>
      </p:sp>
    </p:spTree>
    <p:extLst>
      <p:ext uri="{BB962C8B-B14F-4D97-AF65-F5344CB8AC3E}">
        <p14:creationId xmlns:p14="http://schemas.microsoft.com/office/powerpoint/2010/main" val="19009817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45"/>
                                        </p:tgtEl>
                                        <p:attrNameLst>
                                          <p:attrName>style.visibility</p:attrName>
                                        </p:attrNameLst>
                                      </p:cBhvr>
                                      <p:to>
                                        <p:strVal val="visible"/>
                                      </p:to>
                                    </p:set>
                                    <p:animEffect transition="in" filter="blinds(horizontal)">
                                      <p:cBhvr>
                                        <p:cTn id="7" dur="500"/>
                                        <p:tgtEl>
                                          <p:spTgt spid="61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1" y="16727"/>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Text Box 5"/>
          <p:cNvSpPr txBox="1">
            <a:spLocks noChangeArrowheads="1"/>
          </p:cNvSpPr>
          <p:nvPr/>
        </p:nvSpPr>
        <p:spPr bwMode="auto">
          <a:xfrm>
            <a:off x="288795" y="188640"/>
            <a:ext cx="8603685" cy="6318653"/>
          </a:xfrm>
          <a:prstGeom prst="rect">
            <a:avLst/>
          </a:prstGeom>
          <a:solidFill>
            <a:schemeClr val="bg1">
              <a:alpha val="6196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fontAlgn="base" hangingPunct="1">
              <a:lnSpc>
                <a:spcPct val="110000"/>
              </a:lnSpc>
              <a:spcBef>
                <a:spcPct val="15000"/>
              </a:spcBef>
              <a:spcAft>
                <a:spcPct val="0"/>
              </a:spcAft>
            </a:pPr>
            <a:r>
              <a:rPr lang="zh-CN" altLang="en-US" sz="2800" b="1" dirty="0" smtClean="0">
                <a:solidFill>
                  <a:srgbClr val="006600"/>
                </a:solidFill>
                <a:ea typeface="黑体" pitchFamily="49" charset="-122"/>
              </a:rPr>
              <a:t>            可</a:t>
            </a:r>
            <a:r>
              <a:rPr lang="zh-CN" altLang="en-US" sz="2800" b="1" dirty="0">
                <a:solidFill>
                  <a:srgbClr val="006600"/>
                </a:solidFill>
                <a:ea typeface="黑体" pitchFamily="49" charset="-122"/>
              </a:rPr>
              <a:t>刚过不一会儿，弟弟便厌烦了他手里的活儿，见一张张面皮经奶奶灵活的手指一揉一捏，便成了一个个可爱有灵气的饺子，也嚷着要学包饺子。奶奶拗不过他，只好手把手开始教，我在旁边也照模样学起来</a:t>
            </a:r>
            <a:r>
              <a:rPr lang="zh-CN" altLang="en-US" sz="2800" b="1" dirty="0" smtClean="0">
                <a:solidFill>
                  <a:srgbClr val="006600"/>
                </a:solidFill>
                <a:ea typeface="黑体" pitchFamily="49" charset="-122"/>
              </a:rPr>
              <a:t>。</a:t>
            </a:r>
            <a:endParaRPr lang="en-US" altLang="zh-CN" sz="2800" b="1" dirty="0" smtClean="0">
              <a:solidFill>
                <a:srgbClr val="006600"/>
              </a:solidFill>
              <a:ea typeface="黑体" pitchFamily="49" charset="-122"/>
            </a:endParaRPr>
          </a:p>
          <a:p>
            <a:pPr algn="just" eaLnBrk="1" fontAlgn="base" hangingPunct="1">
              <a:lnSpc>
                <a:spcPct val="110000"/>
              </a:lnSpc>
              <a:spcBef>
                <a:spcPct val="15000"/>
              </a:spcBef>
              <a:spcAft>
                <a:spcPct val="0"/>
              </a:spcAft>
            </a:pPr>
            <a:r>
              <a:rPr lang="en-US" altLang="zh-CN" sz="2800" b="1" dirty="0">
                <a:solidFill>
                  <a:srgbClr val="006600"/>
                </a:solidFill>
                <a:ea typeface="黑体" pitchFamily="49" charset="-122"/>
              </a:rPr>
              <a:t> </a:t>
            </a:r>
            <a:r>
              <a:rPr lang="en-US" altLang="zh-CN" sz="2800" b="1" dirty="0" smtClean="0">
                <a:solidFill>
                  <a:srgbClr val="006600"/>
                </a:solidFill>
                <a:ea typeface="黑体" pitchFamily="49" charset="-122"/>
              </a:rPr>
              <a:t>           </a:t>
            </a:r>
            <a:r>
              <a:rPr lang="zh-CN" altLang="en-US" sz="2800" b="1" dirty="0" smtClean="0">
                <a:solidFill>
                  <a:srgbClr val="006600"/>
                </a:solidFill>
                <a:ea typeface="黑体" pitchFamily="49" charset="-122"/>
              </a:rPr>
              <a:t>弟弟</a:t>
            </a:r>
            <a:r>
              <a:rPr lang="zh-CN" altLang="en-US" sz="2800" b="1" dirty="0">
                <a:solidFill>
                  <a:srgbClr val="006600"/>
                </a:solidFill>
                <a:ea typeface="黑体" pitchFamily="49" charset="-122"/>
              </a:rPr>
              <a:t>初试此活，再加上手指不灵活，包出来的第一个</a:t>
            </a:r>
            <a:r>
              <a:rPr lang="zh-CN" altLang="en-US" sz="2800" b="1" dirty="0" smtClean="0">
                <a:solidFill>
                  <a:srgbClr val="006600"/>
                </a:solidFill>
                <a:ea typeface="黑体" pitchFamily="49" charset="-122"/>
              </a:rPr>
              <a:t>饺子模样</a:t>
            </a:r>
            <a:r>
              <a:rPr lang="zh-CN" altLang="en-US" sz="2800" b="1" dirty="0">
                <a:solidFill>
                  <a:srgbClr val="006600"/>
                </a:solidFill>
                <a:ea typeface="黑体" pitchFamily="49" charset="-122"/>
              </a:rPr>
              <a:t>十分难看，放在奶奶的饺子旁，更是被完完全全地比了下去。看着弟弟那</a:t>
            </a:r>
            <a:r>
              <a:rPr lang="zh-CN" altLang="en-US" sz="2800" b="1" dirty="0" smtClean="0">
                <a:solidFill>
                  <a:srgbClr val="006600"/>
                </a:solidFill>
                <a:ea typeface="黑体" pitchFamily="49" charset="-122"/>
              </a:rPr>
              <a:t>怪</a:t>
            </a:r>
            <a:r>
              <a:rPr lang="zh-CN" altLang="en-US" sz="2800" b="1" dirty="0">
                <a:solidFill>
                  <a:srgbClr val="006600"/>
                </a:solidFill>
                <a:ea typeface="黑体" pitchFamily="49" charset="-122"/>
              </a:rPr>
              <a:t>模</a:t>
            </a:r>
            <a:r>
              <a:rPr lang="zh-CN" altLang="en-US" sz="2800" b="1" dirty="0" smtClean="0">
                <a:solidFill>
                  <a:srgbClr val="006600"/>
                </a:solidFill>
                <a:ea typeface="黑体" pitchFamily="49" charset="-122"/>
              </a:rPr>
              <a:t>怪样</a:t>
            </a:r>
            <a:r>
              <a:rPr lang="zh-CN" altLang="en-US" sz="2800" b="1" dirty="0">
                <a:solidFill>
                  <a:srgbClr val="006600"/>
                </a:solidFill>
                <a:ea typeface="黑体" pitchFamily="49" charset="-122"/>
              </a:rPr>
              <a:t>的饺子，我不由得笑出了声。弟弟</a:t>
            </a:r>
            <a:r>
              <a:rPr lang="zh-CN" altLang="en-US" sz="2800" b="1" dirty="0" smtClean="0">
                <a:solidFill>
                  <a:srgbClr val="006600"/>
                </a:solidFill>
                <a:ea typeface="黑体" pitchFamily="49" charset="-122"/>
              </a:rPr>
              <a:t>一脸懊恼</a:t>
            </a:r>
            <a:r>
              <a:rPr lang="zh-CN" altLang="en-US" sz="2800" b="1" dirty="0">
                <a:solidFill>
                  <a:srgbClr val="006600"/>
                </a:solidFill>
                <a:ea typeface="黑体" pitchFamily="49" charset="-122"/>
              </a:rPr>
              <a:t>地看着我，用</a:t>
            </a:r>
            <a:r>
              <a:rPr lang="zh-CN" altLang="en-US" sz="2800" b="1" dirty="0">
                <a:solidFill>
                  <a:srgbClr val="FF0000"/>
                </a:solidFill>
                <a:ea typeface="黑体" pitchFamily="49" charset="-122"/>
              </a:rPr>
              <a:t>手抹了抹脸上的汗珠</a:t>
            </a:r>
            <a:r>
              <a:rPr lang="zh-CN" altLang="en-US" sz="2800" b="1" dirty="0">
                <a:solidFill>
                  <a:srgbClr val="006600"/>
                </a:solidFill>
                <a:ea typeface="黑体" pitchFamily="49" charset="-122"/>
              </a:rPr>
              <a:t>，又准备回去重展身手。可我看着他刚才不小心往脸上</a:t>
            </a:r>
            <a:r>
              <a:rPr lang="zh-CN" altLang="en-US" sz="2800" b="1" dirty="0">
                <a:solidFill>
                  <a:srgbClr val="FF0000"/>
                </a:solidFill>
                <a:ea typeface="黑体" pitchFamily="49" charset="-122"/>
              </a:rPr>
              <a:t>抹上的面粉</a:t>
            </a:r>
            <a:r>
              <a:rPr lang="zh-CN" altLang="en-US" sz="2800" b="1" dirty="0">
                <a:solidFill>
                  <a:srgbClr val="006600"/>
                </a:solidFill>
                <a:ea typeface="黑体" pitchFamily="49" charset="-122"/>
              </a:rPr>
              <a:t>，端详看他那张因沾染面粉而显得滑稽不堪的“小花脸”，笑得更起劲了</a:t>
            </a:r>
            <a:r>
              <a:rPr lang="zh-CN" altLang="en-US" sz="2800" b="1" dirty="0" smtClean="0">
                <a:solidFill>
                  <a:srgbClr val="006600"/>
                </a:solidFill>
                <a:ea typeface="黑体" pitchFamily="49" charset="-122"/>
              </a:rPr>
              <a:t>。</a:t>
            </a:r>
            <a:endParaRPr lang="zh-CN" altLang="en-US" sz="2800" b="1" dirty="0" smtClean="0">
              <a:solidFill>
                <a:srgbClr val="006600"/>
              </a:solidFill>
              <a:ea typeface="楷体" pitchFamily="49" charset="-122"/>
            </a:endParaRPr>
          </a:p>
        </p:txBody>
      </p:sp>
    </p:spTree>
    <p:extLst>
      <p:ext uri="{BB962C8B-B14F-4D97-AF65-F5344CB8AC3E}">
        <p14:creationId xmlns:p14="http://schemas.microsoft.com/office/powerpoint/2010/main" val="38667615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45"/>
                                        </p:tgtEl>
                                        <p:attrNameLst>
                                          <p:attrName>style.visibility</p:attrName>
                                        </p:attrNameLst>
                                      </p:cBhvr>
                                      <p:to>
                                        <p:strVal val="visible"/>
                                      </p:to>
                                    </p:set>
                                    <p:animEffect transition="in" filter="blinds(horizontal)">
                                      <p:cBhvr>
                                        <p:cTn id="7" dur="500"/>
                                        <p:tgtEl>
                                          <p:spTgt spid="61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1" y="16727"/>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Text Box 5"/>
          <p:cNvSpPr txBox="1">
            <a:spLocks noChangeArrowheads="1"/>
          </p:cNvSpPr>
          <p:nvPr/>
        </p:nvSpPr>
        <p:spPr bwMode="auto">
          <a:xfrm>
            <a:off x="288795" y="188640"/>
            <a:ext cx="8603685" cy="6792629"/>
          </a:xfrm>
          <a:prstGeom prst="rect">
            <a:avLst/>
          </a:prstGeom>
          <a:solidFill>
            <a:schemeClr val="bg1">
              <a:alpha val="6196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fontAlgn="base" hangingPunct="1">
              <a:lnSpc>
                <a:spcPct val="110000"/>
              </a:lnSpc>
              <a:spcBef>
                <a:spcPct val="15000"/>
              </a:spcBef>
              <a:spcAft>
                <a:spcPct val="0"/>
              </a:spcAft>
            </a:pPr>
            <a:r>
              <a:rPr lang="zh-CN" altLang="en-US" sz="2800" b="1" dirty="0" smtClean="0">
                <a:solidFill>
                  <a:srgbClr val="006600"/>
                </a:solidFill>
                <a:ea typeface="黑体" pitchFamily="49" charset="-122"/>
              </a:rPr>
              <a:t>            弟弟</a:t>
            </a:r>
            <a:r>
              <a:rPr lang="zh-CN" altLang="en-US" sz="2800" b="1" dirty="0">
                <a:solidFill>
                  <a:srgbClr val="006600"/>
                </a:solidFill>
                <a:ea typeface="黑体" pitchFamily="49" charset="-122"/>
              </a:rPr>
              <a:t>被我笑得</a:t>
            </a:r>
            <a:r>
              <a:rPr lang="zh-CN" altLang="en-US" sz="2800" b="1" dirty="0">
                <a:solidFill>
                  <a:srgbClr val="FF0000"/>
                </a:solidFill>
                <a:ea typeface="黑体" pitchFamily="49" charset="-122"/>
              </a:rPr>
              <a:t>莫名其妙</a:t>
            </a:r>
            <a:r>
              <a:rPr lang="zh-CN" altLang="en-US" sz="2800" b="1" dirty="0">
                <a:solidFill>
                  <a:srgbClr val="006600"/>
                </a:solidFill>
                <a:ea typeface="黑体" pitchFamily="49" charset="-122"/>
              </a:rPr>
              <a:t>，经由奶奶提醒，才恍然大悟。调皮的他，竟将那只小脏手以迅雷不及掩耳之势朝我伸来，我来不及躲，脸上</a:t>
            </a:r>
            <a:r>
              <a:rPr lang="zh-CN" altLang="en-US" sz="2800" b="1" dirty="0">
                <a:solidFill>
                  <a:srgbClr val="FF0000"/>
                </a:solidFill>
                <a:ea typeface="黑体" pitchFamily="49" charset="-122"/>
              </a:rPr>
              <a:t>便盖了一层面粉</a:t>
            </a:r>
            <a:r>
              <a:rPr lang="zh-CN" altLang="en-US" sz="2800" b="1" dirty="0">
                <a:solidFill>
                  <a:srgbClr val="006600"/>
                </a:solidFill>
                <a:ea typeface="黑体" pitchFamily="49" charset="-122"/>
              </a:rPr>
              <a:t>。我又好气又好笑，便发起反攻。一场面粉大战在厨房里进行得如火如茶，与弟弟的嬉戏打闹见，我仿佛又回到童年时光，过往与同伴的玩耍历历在目，而那感觉，清晰且又真实，我从这打闹玩耍间找回了我的笑容和快乐</a:t>
            </a:r>
            <a:r>
              <a:rPr lang="zh-CN" altLang="en-US" sz="2800" b="1" dirty="0" smtClean="0">
                <a:solidFill>
                  <a:srgbClr val="006600"/>
                </a:solidFill>
                <a:ea typeface="黑体" pitchFamily="49" charset="-122"/>
              </a:rPr>
              <a:t>。</a:t>
            </a:r>
            <a:endParaRPr lang="en-US" altLang="zh-CN" sz="2800" b="1" dirty="0" smtClean="0">
              <a:solidFill>
                <a:srgbClr val="006600"/>
              </a:solidFill>
              <a:ea typeface="黑体" pitchFamily="49" charset="-122"/>
            </a:endParaRPr>
          </a:p>
          <a:p>
            <a:pPr algn="just" eaLnBrk="1" fontAlgn="base" hangingPunct="1">
              <a:lnSpc>
                <a:spcPct val="110000"/>
              </a:lnSpc>
              <a:spcBef>
                <a:spcPct val="15000"/>
              </a:spcBef>
              <a:spcAft>
                <a:spcPct val="0"/>
              </a:spcAft>
            </a:pPr>
            <a:r>
              <a:rPr lang="en-US" altLang="zh-CN" sz="2800" b="1" dirty="0">
                <a:solidFill>
                  <a:srgbClr val="006600"/>
                </a:solidFill>
                <a:ea typeface="黑体" pitchFamily="49" charset="-122"/>
              </a:rPr>
              <a:t> </a:t>
            </a:r>
            <a:r>
              <a:rPr lang="en-US" altLang="zh-CN" sz="2800" b="1" dirty="0" smtClean="0">
                <a:solidFill>
                  <a:srgbClr val="006600"/>
                </a:solidFill>
                <a:ea typeface="黑体" pitchFamily="49" charset="-122"/>
              </a:rPr>
              <a:t>           </a:t>
            </a:r>
            <a:r>
              <a:rPr lang="zh-CN" altLang="en-US" sz="2800" b="1" dirty="0" smtClean="0">
                <a:solidFill>
                  <a:srgbClr val="006600"/>
                </a:solidFill>
                <a:ea typeface="黑体" pitchFamily="49" charset="-122"/>
              </a:rPr>
              <a:t>阳光</a:t>
            </a:r>
            <a:r>
              <a:rPr lang="zh-CN" altLang="en-US" sz="2800" b="1" dirty="0">
                <a:solidFill>
                  <a:srgbClr val="006600"/>
                </a:solidFill>
                <a:ea typeface="黑体" pitchFamily="49" charset="-122"/>
              </a:rPr>
              <a:t>从窗户里倾泻进来，酒满了每一个角，屋子里的一切都被阳光和欢声笑语染上了一丝温情</a:t>
            </a:r>
            <a:r>
              <a:rPr lang="zh-CN" altLang="en-US" sz="2800" b="1" dirty="0" smtClean="0">
                <a:solidFill>
                  <a:srgbClr val="006600"/>
                </a:solidFill>
                <a:ea typeface="黑体" pitchFamily="49" charset="-122"/>
              </a:rPr>
              <a:t>。笑容</a:t>
            </a:r>
            <a:r>
              <a:rPr lang="zh-CN" altLang="en-US" sz="2800" b="1" dirty="0">
                <a:solidFill>
                  <a:srgbClr val="006600"/>
                </a:solidFill>
                <a:ea typeface="黑体" pitchFamily="49" charset="-122"/>
              </a:rPr>
              <a:t>和快乐的找回使我对生活重燃热情与信心，那场</a:t>
            </a:r>
            <a:r>
              <a:rPr lang="zh-CN" altLang="en-US" sz="2800" b="1" dirty="0">
                <a:solidFill>
                  <a:srgbClr val="FF0000"/>
                </a:solidFill>
                <a:ea typeface="黑体" pitchFamily="49" charset="-122"/>
              </a:rPr>
              <a:t>“面粉大战”</a:t>
            </a:r>
            <a:r>
              <a:rPr lang="zh-CN" altLang="en-US" sz="2800" b="1" dirty="0">
                <a:solidFill>
                  <a:srgbClr val="006600"/>
                </a:solidFill>
                <a:ea typeface="黑体" pitchFamily="49" charset="-122"/>
              </a:rPr>
              <a:t>更是我心中难忘的回忆，不仅帮我找回了笑容和快乐，更教会我，生活处处是桃源，只有用心感受生活，才能体验出其中的奥秘。</a:t>
            </a:r>
            <a:endParaRPr lang="zh-CN" altLang="en-US" sz="2800" b="1" dirty="0" smtClean="0">
              <a:solidFill>
                <a:srgbClr val="006600"/>
              </a:solidFill>
              <a:ea typeface="楷体" pitchFamily="49" charset="-122"/>
            </a:endParaRPr>
          </a:p>
        </p:txBody>
      </p:sp>
    </p:spTree>
    <p:extLst>
      <p:ext uri="{BB962C8B-B14F-4D97-AF65-F5344CB8AC3E}">
        <p14:creationId xmlns:p14="http://schemas.microsoft.com/office/powerpoint/2010/main" val="13243054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45"/>
                                        </p:tgtEl>
                                        <p:attrNameLst>
                                          <p:attrName>style.visibility</p:attrName>
                                        </p:attrNameLst>
                                      </p:cBhvr>
                                      <p:to>
                                        <p:strVal val="visible"/>
                                      </p:to>
                                    </p:set>
                                    <p:animEffect transition="in" filter="blinds(horizontal)">
                                      <p:cBhvr>
                                        <p:cTn id="7" dur="500"/>
                                        <p:tgtEl>
                                          <p:spTgt spid="61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5" name="Picture 7" descr="F$N29ZYCP8THD2A`@[@PV7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
            <a:ext cx="4860925" cy="6629400"/>
          </a:xfrm>
          <a:prstGeom prst="rect">
            <a:avLst/>
          </a:prstGeom>
          <a:noFill/>
          <a:extLst>
            <a:ext uri="{909E8E84-426E-40DD-AFC4-6F175D3DCCD1}">
              <a14:hiddenFill xmlns:a14="http://schemas.microsoft.com/office/drawing/2010/main">
                <a:solidFill>
                  <a:srgbClr val="FFFFFF"/>
                </a:solidFill>
              </a14:hiddenFill>
            </a:ext>
          </a:extLst>
        </p:spPr>
      </p:pic>
      <p:sp>
        <p:nvSpPr>
          <p:cNvPr id="43017" name="Text Box 9"/>
          <p:cNvSpPr txBox="1">
            <a:spLocks noChangeArrowheads="1"/>
          </p:cNvSpPr>
          <p:nvPr/>
        </p:nvSpPr>
        <p:spPr bwMode="auto">
          <a:xfrm>
            <a:off x="0" y="2673350"/>
            <a:ext cx="9144000" cy="4668838"/>
          </a:xfrm>
          <a:prstGeom prst="rect">
            <a:avLst/>
          </a:prstGeom>
          <a:solidFill>
            <a:schemeClr val="bg1">
              <a:alpha val="94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20000"/>
              </a:spcBef>
            </a:pPr>
            <a:r>
              <a:rPr lang="en-US" altLang="zh-CN" sz="2800" b="1">
                <a:solidFill>
                  <a:srgbClr val="3333FF"/>
                </a:solidFill>
                <a:latin typeface="黑体" panose="02010609060101010101" pitchFamily="49" charset="-122"/>
                <a:ea typeface="黑体" panose="02010609060101010101" pitchFamily="49" charset="-122"/>
              </a:rPr>
              <a:t>                   </a:t>
            </a:r>
            <a:r>
              <a:rPr lang="zh-CN" altLang="en-US" sz="3200" b="1">
                <a:solidFill>
                  <a:srgbClr val="3333FF"/>
                </a:solidFill>
                <a:latin typeface="黑体" panose="02010609060101010101" pitchFamily="49" charset="-122"/>
                <a:ea typeface="黑体" panose="02010609060101010101" pitchFamily="49" charset="-122"/>
              </a:rPr>
              <a:t>平日，因为学习的繁忙，</a:t>
            </a:r>
            <a:r>
              <a:rPr lang="zh-CN" altLang="en-US" sz="3200" b="1">
                <a:solidFill>
                  <a:srgbClr val="FF0000"/>
                </a:solidFill>
                <a:latin typeface="黑体" panose="02010609060101010101" pitchFamily="49" charset="-122"/>
                <a:ea typeface="黑体" panose="02010609060101010101" pitchFamily="49" charset="-122"/>
              </a:rPr>
              <a:t>我在</a:t>
            </a:r>
          </a:p>
          <a:p>
            <a:pPr>
              <a:spcBef>
                <a:spcPct val="20000"/>
              </a:spcBef>
            </a:pPr>
            <a:r>
              <a:rPr lang="zh-CN" altLang="en-US" sz="3200" b="1">
                <a:solidFill>
                  <a:srgbClr val="FF0000"/>
                </a:solidFill>
                <a:latin typeface="黑体" panose="02010609060101010101" pitchFamily="49" charset="-122"/>
                <a:ea typeface="黑体" panose="02010609060101010101" pitchFamily="49" charset="-122"/>
              </a:rPr>
              <a:t>             家里几乎不做家务，这不仅是因为</a:t>
            </a:r>
          </a:p>
          <a:p>
            <a:pPr>
              <a:spcBef>
                <a:spcPct val="20000"/>
              </a:spcBef>
            </a:pPr>
            <a:r>
              <a:rPr lang="zh-CN" altLang="en-US" sz="3200" b="1">
                <a:solidFill>
                  <a:srgbClr val="FF0000"/>
                </a:solidFill>
                <a:latin typeface="黑体" panose="02010609060101010101" pitchFamily="49" charset="-122"/>
                <a:ea typeface="黑体" panose="02010609060101010101" pitchFamily="49" charset="-122"/>
              </a:rPr>
              <a:t>             我讨厌做家务，更因为我认为做家</a:t>
            </a:r>
          </a:p>
          <a:p>
            <a:pPr>
              <a:spcBef>
                <a:spcPct val="20000"/>
              </a:spcBef>
            </a:pPr>
            <a:r>
              <a:rPr lang="zh-CN" altLang="en-US" sz="3200" b="1">
                <a:solidFill>
                  <a:srgbClr val="FF0000"/>
                </a:solidFill>
                <a:latin typeface="黑体" panose="02010609060101010101" pitchFamily="49" charset="-122"/>
                <a:ea typeface="黑体" panose="02010609060101010101" pitchFamily="49" charset="-122"/>
              </a:rPr>
              <a:t>             务纯粹是浪费我学习的时间，一点</a:t>
            </a:r>
          </a:p>
          <a:p>
            <a:pPr>
              <a:spcBef>
                <a:spcPct val="20000"/>
              </a:spcBef>
            </a:pPr>
            <a:r>
              <a:rPr lang="zh-CN" altLang="en-US" sz="3200" b="1">
                <a:solidFill>
                  <a:srgbClr val="FF0000"/>
                </a:solidFill>
                <a:latin typeface="黑体" panose="02010609060101010101" pitchFamily="49" charset="-122"/>
                <a:ea typeface="黑体" panose="02010609060101010101" pitchFamily="49" charset="-122"/>
              </a:rPr>
              <a:t>             乐趣也没有。</a:t>
            </a:r>
            <a:r>
              <a:rPr lang="zh-CN" altLang="en-US" sz="3200" b="1">
                <a:solidFill>
                  <a:srgbClr val="3333FF"/>
                </a:solidFill>
                <a:latin typeface="黑体" panose="02010609060101010101" pitchFamily="49" charset="-122"/>
                <a:ea typeface="黑体" panose="02010609060101010101" pitchFamily="49" charset="-122"/>
              </a:rPr>
              <a:t>但在那天，我才发</a:t>
            </a:r>
          </a:p>
          <a:p>
            <a:pPr>
              <a:spcBef>
                <a:spcPct val="20000"/>
              </a:spcBef>
            </a:pPr>
            <a:r>
              <a:rPr lang="zh-CN" altLang="en-US" sz="3200" b="1">
                <a:solidFill>
                  <a:srgbClr val="3333FF"/>
                </a:solidFill>
                <a:latin typeface="黑体" panose="02010609060101010101" pitchFamily="49" charset="-122"/>
                <a:ea typeface="黑体" panose="02010609060101010101" pitchFamily="49" charset="-122"/>
              </a:rPr>
              <a:t>             现，原来这家务活中也有很多乐趣。</a:t>
            </a:r>
            <a:r>
              <a:rPr lang="zh-CN" altLang="en-US" sz="3200">
                <a:latin typeface="黑体" panose="02010609060101010101" pitchFamily="49" charset="-122"/>
                <a:ea typeface="黑体" panose="02010609060101010101" pitchFamily="49" charset="-122"/>
              </a:rPr>
              <a:t>                            </a:t>
            </a:r>
          </a:p>
          <a:p>
            <a:pPr>
              <a:spcBef>
                <a:spcPct val="20000"/>
              </a:spcBef>
            </a:pPr>
            <a:r>
              <a:rPr lang="zh-CN" altLang="en-US" sz="3200">
                <a:latin typeface="黑体" panose="02010609060101010101" pitchFamily="49" charset="-122"/>
                <a:ea typeface="黑体" panose="02010609060101010101" pitchFamily="49" charset="-122"/>
              </a:rPr>
              <a:t>                 </a:t>
            </a:r>
            <a:r>
              <a:rPr lang="en-US" altLang="zh-CN" sz="3200" b="1">
                <a:solidFill>
                  <a:srgbClr val="3333FF"/>
                </a:solidFill>
                <a:latin typeface="黑体" panose="02010609060101010101" pitchFamily="49" charset="-122"/>
                <a:ea typeface="黑体" panose="02010609060101010101" pitchFamily="49" charset="-122"/>
              </a:rPr>
              <a:t>——《</a:t>
            </a:r>
            <a:r>
              <a:rPr lang="zh-CN" altLang="en-US" sz="3200" b="1">
                <a:solidFill>
                  <a:srgbClr val="3333FF"/>
                </a:solidFill>
                <a:latin typeface="黑体" panose="02010609060101010101" pitchFamily="49" charset="-122"/>
                <a:ea typeface="黑体" panose="02010609060101010101" pitchFamily="49" charset="-122"/>
              </a:rPr>
              <a:t>这里也有乐趣</a:t>
            </a:r>
            <a:r>
              <a:rPr lang="en-US" altLang="zh-CN" sz="3200" b="1">
                <a:solidFill>
                  <a:srgbClr val="3333FF"/>
                </a:solidFill>
                <a:latin typeface="黑体" panose="02010609060101010101" pitchFamily="49" charset="-122"/>
                <a:ea typeface="黑体" panose="02010609060101010101" pitchFamily="49" charset="-122"/>
              </a:rPr>
              <a:t>》</a:t>
            </a:r>
            <a:r>
              <a:rPr lang="zh-CN" altLang="en-US" sz="3200" b="1">
                <a:solidFill>
                  <a:srgbClr val="3333FF"/>
                </a:solidFill>
                <a:latin typeface="黑体" panose="02010609060101010101" pitchFamily="49" charset="-122"/>
                <a:ea typeface="黑体" panose="02010609060101010101" pitchFamily="49" charset="-122"/>
              </a:rPr>
              <a:t>第①段</a:t>
            </a:r>
          </a:p>
          <a:p>
            <a:pPr>
              <a:spcBef>
                <a:spcPct val="20000"/>
              </a:spcBef>
            </a:pPr>
            <a:endParaRPr lang="en-US" altLang="zh-CN" sz="3200" b="1">
              <a:solidFill>
                <a:srgbClr val="3333FF"/>
              </a:solidFill>
              <a:latin typeface="黑体" panose="02010609060101010101" pitchFamily="49" charset="-122"/>
              <a:ea typeface="黑体" panose="02010609060101010101" pitchFamily="49" charset="-122"/>
            </a:endParaRPr>
          </a:p>
        </p:txBody>
      </p:sp>
      <p:sp>
        <p:nvSpPr>
          <p:cNvPr id="43018" name="AutoShape 10"/>
          <p:cNvSpPr>
            <a:spLocks noChangeArrowheads="1"/>
          </p:cNvSpPr>
          <p:nvPr/>
        </p:nvSpPr>
        <p:spPr bwMode="auto">
          <a:xfrm>
            <a:off x="5181600" y="0"/>
            <a:ext cx="3962400" cy="2057400"/>
          </a:xfrm>
          <a:prstGeom prst="wedgeRoundRectCallout">
            <a:avLst>
              <a:gd name="adj1" fmla="val -65824"/>
              <a:gd name="adj2" fmla="val 29398"/>
              <a:gd name="adj3" fmla="val 16667"/>
            </a:avLst>
          </a:prstGeom>
          <a:solidFill>
            <a:srgbClr val="CCFFFF">
              <a:alpha val="62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CN" sz="3200" b="1">
                <a:solidFill>
                  <a:srgbClr val="006600"/>
                </a:solidFill>
                <a:ea typeface="黑体" panose="02010609060101010101" pitchFamily="49" charset="-122"/>
              </a:rPr>
              <a:t>       </a:t>
            </a:r>
            <a:r>
              <a:rPr lang="zh-CN" altLang="en-US" sz="3200" b="1">
                <a:solidFill>
                  <a:srgbClr val="006600"/>
                </a:solidFill>
                <a:ea typeface="黑体" panose="02010609060101010101" pitchFamily="49" charset="-122"/>
              </a:rPr>
              <a:t>我在一次包饺子的家务活中找回了因学习压力大而失去的笑容和快乐。</a:t>
            </a:r>
          </a:p>
        </p:txBody>
      </p:sp>
      <p:sp>
        <p:nvSpPr>
          <p:cNvPr id="43019" name="AutoShape 11"/>
          <p:cNvSpPr>
            <a:spLocks noChangeArrowheads="1"/>
          </p:cNvSpPr>
          <p:nvPr/>
        </p:nvSpPr>
        <p:spPr bwMode="auto">
          <a:xfrm>
            <a:off x="228600" y="4038600"/>
            <a:ext cx="1905000" cy="762000"/>
          </a:xfrm>
          <a:prstGeom prst="wedgeRectCallout">
            <a:avLst>
              <a:gd name="adj1" fmla="val 82500"/>
              <a:gd name="adj2" fmla="val 6875"/>
            </a:avLst>
          </a:prstGeom>
          <a:solidFill>
            <a:srgbClr val="CC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zh-CN" altLang="en-US" sz="3200" b="1">
                <a:solidFill>
                  <a:srgbClr val="FF00FF"/>
                </a:solidFill>
                <a:ea typeface="黑体" panose="02010609060101010101" pitchFamily="49" charset="-122"/>
              </a:rPr>
              <a:t>添加铺垫</a:t>
            </a:r>
          </a:p>
        </p:txBody>
      </p:sp>
      <p:sp>
        <p:nvSpPr>
          <p:cNvPr id="43021" name="Rectangle 13"/>
          <p:cNvSpPr>
            <a:spLocks noChangeArrowheads="1"/>
          </p:cNvSpPr>
          <p:nvPr/>
        </p:nvSpPr>
        <p:spPr bwMode="auto">
          <a:xfrm>
            <a:off x="5562600" y="6172200"/>
            <a:ext cx="457200" cy="533400"/>
          </a:xfrm>
          <a:prstGeom prst="rect">
            <a:avLst/>
          </a:prstGeom>
          <a:noFill/>
          <a:ln w="254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16739237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3015"/>
                                        </p:tgtEl>
                                        <p:attrNameLst>
                                          <p:attrName>style.visibility</p:attrName>
                                        </p:attrNameLst>
                                      </p:cBhvr>
                                      <p:to>
                                        <p:strVal val="visible"/>
                                      </p:to>
                                    </p:set>
                                    <p:animEffect transition="in" filter="blinds(horizontal)">
                                      <p:cBhvr>
                                        <p:cTn id="7" dur="500"/>
                                        <p:tgtEl>
                                          <p:spTgt spid="430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3018"/>
                                        </p:tgtEl>
                                        <p:attrNameLst>
                                          <p:attrName>style.visibility</p:attrName>
                                        </p:attrNameLst>
                                      </p:cBhvr>
                                      <p:to>
                                        <p:strVal val="visible"/>
                                      </p:to>
                                    </p:set>
                                    <p:animEffect transition="in" filter="blinds(horizontal)">
                                      <p:cBhvr>
                                        <p:cTn id="12" dur="500"/>
                                        <p:tgtEl>
                                          <p:spTgt spid="430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017"/>
                                        </p:tgtEl>
                                        <p:attrNameLst>
                                          <p:attrName>style.visibility</p:attrName>
                                        </p:attrNameLst>
                                      </p:cBhvr>
                                      <p:to>
                                        <p:strVal val="visible"/>
                                      </p:to>
                                    </p:set>
                                    <p:animEffect transition="in" filter="blinds(horizontal)">
                                      <p:cBhvr>
                                        <p:cTn id="17" dur="500"/>
                                        <p:tgtEl>
                                          <p:spTgt spid="4301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3019"/>
                                        </p:tgtEl>
                                        <p:attrNameLst>
                                          <p:attrName>style.visibility</p:attrName>
                                        </p:attrNameLst>
                                      </p:cBhvr>
                                      <p:to>
                                        <p:strVal val="visible"/>
                                      </p:to>
                                    </p:set>
                                    <p:animEffect transition="in" filter="blinds(horizontal)">
                                      <p:cBhvr>
                                        <p:cTn id="22" dur="500"/>
                                        <p:tgtEl>
                                          <p:spTgt spid="4301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43021"/>
                                        </p:tgtEl>
                                        <p:attrNameLst>
                                          <p:attrName>style.visibility</p:attrName>
                                        </p:attrNameLst>
                                      </p:cBhvr>
                                      <p:to>
                                        <p:strVal val="visible"/>
                                      </p:to>
                                    </p:set>
                                    <p:animEffect transition="in" filter="blinds(horizontal)">
                                      <p:cBhvr>
                                        <p:cTn id="27" dur="500"/>
                                        <p:tgtEl>
                                          <p:spTgt spid="430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7" grpId="0" animBg="1"/>
      <p:bldP spid="43018" grpId="0" animBg="1"/>
      <p:bldP spid="430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 Box 4"/>
          <p:cNvSpPr txBox="1">
            <a:spLocks noChangeArrowheads="1"/>
          </p:cNvSpPr>
          <p:nvPr/>
        </p:nvSpPr>
        <p:spPr bwMode="auto">
          <a:xfrm>
            <a:off x="228600" y="762000"/>
            <a:ext cx="8686800" cy="1409700"/>
          </a:xfrm>
          <a:prstGeom prst="rect">
            <a:avLst/>
          </a:prstGeom>
          <a:solidFill>
            <a:schemeClr val="bg1">
              <a:alpha val="4705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lnSpc>
                <a:spcPct val="120000"/>
              </a:lnSpc>
              <a:spcBef>
                <a:spcPct val="0"/>
              </a:spcBef>
              <a:spcAft>
                <a:spcPct val="0"/>
              </a:spcAft>
            </a:pPr>
            <a:r>
              <a:rPr lang="zh-CN" altLang="en-US" sz="3600" b="1" smtClean="0">
                <a:solidFill>
                  <a:srgbClr val="006600"/>
                </a:solidFill>
                <a:ea typeface="黑体" pitchFamily="49" charset="-122"/>
              </a:rPr>
              <a:t>方法三：有时候还要更改事情的时间、地点、背景等相关情节。 </a:t>
            </a:r>
          </a:p>
        </p:txBody>
      </p:sp>
    </p:spTree>
    <p:extLst>
      <p:ext uri="{BB962C8B-B14F-4D97-AF65-F5344CB8AC3E}">
        <p14:creationId xmlns:p14="http://schemas.microsoft.com/office/powerpoint/2010/main" val="27207727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Text Box 10"/>
          <p:cNvSpPr txBox="1">
            <a:spLocks noChangeArrowheads="1"/>
          </p:cNvSpPr>
          <p:nvPr/>
        </p:nvSpPr>
        <p:spPr bwMode="auto">
          <a:xfrm>
            <a:off x="685800" y="609600"/>
            <a:ext cx="8305800"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lnSpc>
                <a:spcPct val="150000"/>
              </a:lnSpc>
              <a:spcBef>
                <a:spcPct val="0"/>
              </a:spcBef>
              <a:spcAft>
                <a:spcPct val="0"/>
              </a:spcAft>
              <a:buFont typeface="Arial" charset="0"/>
              <a:buNone/>
            </a:pPr>
            <a:r>
              <a:rPr lang="zh-CN" altLang="en-US" sz="4000" b="1" smtClean="0">
                <a:solidFill>
                  <a:srgbClr val="000000"/>
                </a:solidFill>
                <a:ea typeface="黑体" pitchFamily="49" charset="-122"/>
              </a:rPr>
              <a:t>一材可多用，审题是前提。</a:t>
            </a:r>
          </a:p>
          <a:p>
            <a:pPr eaLnBrk="1" fontAlgn="base" hangingPunct="1">
              <a:lnSpc>
                <a:spcPct val="150000"/>
              </a:lnSpc>
              <a:spcBef>
                <a:spcPct val="0"/>
              </a:spcBef>
              <a:spcAft>
                <a:spcPct val="0"/>
              </a:spcAft>
              <a:buFont typeface="Arial" charset="0"/>
              <a:buNone/>
            </a:pPr>
            <a:r>
              <a:rPr lang="zh-CN" altLang="en-US" sz="4000" b="1" smtClean="0">
                <a:solidFill>
                  <a:srgbClr val="000000"/>
                </a:solidFill>
                <a:ea typeface="黑体" pitchFamily="49" charset="-122"/>
              </a:rPr>
              <a:t>选用不盲目，用活有方法。</a:t>
            </a:r>
          </a:p>
          <a:p>
            <a:pPr eaLnBrk="1" fontAlgn="base" hangingPunct="1">
              <a:lnSpc>
                <a:spcPct val="150000"/>
              </a:lnSpc>
              <a:spcBef>
                <a:spcPct val="0"/>
              </a:spcBef>
              <a:spcAft>
                <a:spcPct val="0"/>
              </a:spcAft>
              <a:buFont typeface="Arial" charset="0"/>
              <a:buNone/>
            </a:pPr>
            <a:r>
              <a:rPr lang="zh-CN" altLang="en-US" sz="4000" b="1" smtClean="0">
                <a:solidFill>
                  <a:srgbClr val="000000"/>
                </a:solidFill>
                <a:ea typeface="黑体" pitchFamily="49" charset="-122"/>
              </a:rPr>
              <a:t>改头既换尾，兼之改详略。</a:t>
            </a:r>
          </a:p>
          <a:p>
            <a:pPr eaLnBrk="1" fontAlgn="base" hangingPunct="1">
              <a:lnSpc>
                <a:spcPct val="150000"/>
              </a:lnSpc>
              <a:spcBef>
                <a:spcPct val="0"/>
              </a:spcBef>
              <a:spcAft>
                <a:spcPct val="0"/>
              </a:spcAft>
              <a:buFont typeface="Arial" charset="0"/>
              <a:buNone/>
            </a:pPr>
            <a:r>
              <a:rPr lang="zh-CN" altLang="en-US" sz="4000" b="1" smtClean="0">
                <a:solidFill>
                  <a:srgbClr val="000000"/>
                </a:solidFill>
                <a:ea typeface="黑体" pitchFamily="49" charset="-122"/>
              </a:rPr>
              <a:t>方法记心中，文章巧变通。</a:t>
            </a:r>
            <a:endParaRPr lang="zh-CN" altLang="en-US" sz="4000" b="1" smtClean="0">
              <a:solidFill>
                <a:srgbClr val="000000"/>
              </a:solidFill>
            </a:endParaRPr>
          </a:p>
        </p:txBody>
      </p:sp>
    </p:spTree>
    <p:extLst>
      <p:ext uri="{BB962C8B-B14F-4D97-AF65-F5344CB8AC3E}">
        <p14:creationId xmlns:p14="http://schemas.microsoft.com/office/powerpoint/2010/main" val="26468706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60418" name="Rectangle 2"/>
          <p:cNvSpPr>
            <a:spLocks noRot="1" noChangeArrowheads="1"/>
          </p:cNvSpPr>
          <p:nvPr/>
        </p:nvSpPr>
        <p:spPr bwMode="auto">
          <a:xfrm>
            <a:off x="685800" y="457200"/>
            <a:ext cx="73152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fontAlgn="base">
              <a:lnSpc>
                <a:spcPct val="110000"/>
              </a:lnSpc>
              <a:spcBef>
                <a:spcPct val="20000"/>
              </a:spcBef>
              <a:spcAft>
                <a:spcPct val="0"/>
              </a:spcAft>
            </a:pPr>
            <a:r>
              <a:rPr lang="zh-CN" altLang="en-US" sz="3600" b="1" dirty="0" smtClean="0">
                <a:solidFill>
                  <a:srgbClr val="3333FF"/>
                </a:solidFill>
                <a:latin typeface="黑体" pitchFamily="49" charset="-122"/>
                <a:ea typeface="黑体" pitchFamily="49" charset="-122"/>
              </a:rPr>
              <a:t>还能把</a:t>
            </a:r>
            <a:r>
              <a:rPr lang="en-US" altLang="zh-CN" sz="3600" b="1" dirty="0" smtClean="0">
                <a:solidFill>
                  <a:srgbClr val="3333FF"/>
                </a:solidFill>
                <a:latin typeface="黑体" pitchFamily="49" charset="-122"/>
                <a:ea typeface="黑体" pitchFamily="49" charset="-122"/>
              </a:rPr>
              <a:t>《</a:t>
            </a:r>
            <a:r>
              <a:rPr lang="zh-CN" altLang="en-US" sz="3600" b="1" dirty="0" smtClean="0">
                <a:solidFill>
                  <a:srgbClr val="3333FF"/>
                </a:solidFill>
                <a:latin typeface="黑体" pitchFamily="49" charset="-122"/>
                <a:ea typeface="黑体" pitchFamily="49" charset="-122"/>
              </a:rPr>
              <a:t>意外之喜</a:t>
            </a:r>
            <a:r>
              <a:rPr lang="en-US" altLang="zh-CN" sz="3600" b="1" dirty="0" smtClean="0">
                <a:solidFill>
                  <a:srgbClr val="3333FF"/>
                </a:solidFill>
                <a:latin typeface="黑体" pitchFamily="49" charset="-122"/>
                <a:ea typeface="黑体" pitchFamily="49" charset="-122"/>
              </a:rPr>
              <a:t>》</a:t>
            </a:r>
            <a:r>
              <a:rPr lang="zh-CN" altLang="en-US" sz="3600" b="1" dirty="0" smtClean="0">
                <a:solidFill>
                  <a:srgbClr val="3333FF"/>
                </a:solidFill>
                <a:latin typeface="黑体" pitchFamily="49" charset="-122"/>
                <a:ea typeface="黑体" pitchFamily="49" charset="-122"/>
              </a:rPr>
              <a:t>的素材活用在以下这些题目吗？</a:t>
            </a:r>
            <a:endParaRPr lang="zh-CN" altLang="en-US" sz="3600" b="1" dirty="0" smtClean="0">
              <a:solidFill>
                <a:srgbClr val="000000"/>
              </a:solidFill>
              <a:latin typeface="黑体" pitchFamily="49" charset="-122"/>
              <a:ea typeface="黑体" pitchFamily="49" charset="-122"/>
            </a:endParaRPr>
          </a:p>
        </p:txBody>
      </p:sp>
      <p:sp>
        <p:nvSpPr>
          <p:cNvPr id="60419" name="Rectangle 3"/>
          <p:cNvSpPr>
            <a:spLocks noRot="1" noChangeArrowheads="1"/>
          </p:cNvSpPr>
          <p:nvPr/>
        </p:nvSpPr>
        <p:spPr bwMode="auto">
          <a:xfrm>
            <a:off x="0" y="2133600"/>
            <a:ext cx="97536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fontAlgn="base">
              <a:lnSpc>
                <a:spcPct val="110000"/>
              </a:lnSpc>
              <a:spcBef>
                <a:spcPct val="20000"/>
              </a:spcBef>
              <a:spcAft>
                <a:spcPct val="0"/>
              </a:spcAft>
            </a:pPr>
            <a:r>
              <a:rPr lang="en-US" altLang="zh-CN" sz="2800" b="1" dirty="0" smtClean="0">
                <a:solidFill>
                  <a:srgbClr val="3333FF"/>
                </a:solidFill>
                <a:latin typeface="黑体" pitchFamily="49" charset="-122"/>
                <a:ea typeface="黑体" pitchFamily="49" charset="-122"/>
              </a:rPr>
              <a:t>《</a:t>
            </a:r>
            <a:r>
              <a:rPr lang="zh-CN" altLang="en-US" sz="2800" b="1" dirty="0" smtClean="0">
                <a:solidFill>
                  <a:srgbClr val="3333FF"/>
                </a:solidFill>
                <a:latin typeface="黑体" pitchFamily="49" charset="-122"/>
                <a:ea typeface="黑体" pitchFamily="49" charset="-122"/>
              </a:rPr>
              <a:t>这样也挺好</a:t>
            </a:r>
            <a:r>
              <a:rPr lang="en-US" altLang="zh-CN" sz="2800" b="1" dirty="0" smtClean="0">
                <a:solidFill>
                  <a:srgbClr val="3333FF"/>
                </a:solidFill>
                <a:latin typeface="黑体" pitchFamily="49" charset="-122"/>
                <a:ea typeface="黑体" pitchFamily="49" charset="-122"/>
              </a:rPr>
              <a:t>》</a:t>
            </a:r>
            <a:r>
              <a:rPr lang="zh-CN" altLang="en-US" sz="2800" b="1" dirty="0" smtClean="0">
                <a:solidFill>
                  <a:srgbClr val="3333FF"/>
                </a:solidFill>
                <a:latin typeface="黑体" pitchFamily="49" charset="-122"/>
                <a:ea typeface="黑体" pitchFamily="49" charset="-122"/>
              </a:rPr>
              <a:t>、</a:t>
            </a:r>
            <a:r>
              <a:rPr lang="en-US" altLang="zh-CN" sz="2800" b="1" dirty="0" smtClean="0">
                <a:solidFill>
                  <a:srgbClr val="3333FF"/>
                </a:solidFill>
                <a:latin typeface="黑体" pitchFamily="49" charset="-122"/>
                <a:ea typeface="黑体" pitchFamily="49" charset="-122"/>
              </a:rPr>
              <a:t>《</a:t>
            </a:r>
            <a:r>
              <a:rPr lang="zh-CN" altLang="en-US" sz="2800" b="1" dirty="0">
                <a:solidFill>
                  <a:srgbClr val="3333FF"/>
                </a:solidFill>
                <a:latin typeface="黑体" pitchFamily="49" charset="-122"/>
                <a:ea typeface="黑体" pitchFamily="49" charset="-122"/>
              </a:rPr>
              <a:t>一路上有你</a:t>
            </a:r>
            <a:r>
              <a:rPr lang="en-US" altLang="zh-CN" sz="2800" b="1" dirty="0" smtClean="0">
                <a:solidFill>
                  <a:srgbClr val="3333FF"/>
                </a:solidFill>
                <a:latin typeface="黑体" pitchFamily="49" charset="-122"/>
                <a:ea typeface="黑体" pitchFamily="49" charset="-122"/>
              </a:rPr>
              <a:t>》</a:t>
            </a:r>
            <a:r>
              <a:rPr lang="zh-CN" altLang="en-US" sz="2800" b="1" dirty="0" smtClean="0">
                <a:solidFill>
                  <a:srgbClr val="3333FF"/>
                </a:solidFill>
                <a:latin typeface="黑体" pitchFamily="49" charset="-122"/>
                <a:ea typeface="黑体" pitchFamily="49" charset="-122"/>
              </a:rPr>
              <a:t>、</a:t>
            </a:r>
            <a:r>
              <a:rPr lang="en-US" altLang="zh-CN" sz="2800" b="1" dirty="0" smtClean="0">
                <a:solidFill>
                  <a:srgbClr val="3333FF"/>
                </a:solidFill>
                <a:latin typeface="黑体" pitchFamily="49" charset="-122"/>
                <a:ea typeface="黑体" pitchFamily="49" charset="-122"/>
              </a:rPr>
              <a:t>《</a:t>
            </a:r>
            <a:r>
              <a:rPr lang="zh-CN" altLang="en-US" sz="2800" b="1" dirty="0">
                <a:solidFill>
                  <a:srgbClr val="3333FF"/>
                </a:solidFill>
                <a:latin typeface="黑体" pitchFamily="49" charset="-122"/>
                <a:ea typeface="黑体" pitchFamily="49" charset="-122"/>
              </a:rPr>
              <a:t>宅</a:t>
            </a:r>
            <a:r>
              <a:rPr lang="zh-CN" altLang="en-US" sz="2800" b="1" dirty="0" smtClean="0">
                <a:solidFill>
                  <a:srgbClr val="3333FF"/>
                </a:solidFill>
                <a:latin typeface="黑体" pitchFamily="49" charset="-122"/>
                <a:ea typeface="黑体" pitchFamily="49" charset="-122"/>
              </a:rPr>
              <a:t>家的日子</a:t>
            </a:r>
            <a:r>
              <a:rPr lang="en-US" altLang="zh-CN" sz="2800" b="1" dirty="0" smtClean="0">
                <a:solidFill>
                  <a:srgbClr val="3333FF"/>
                </a:solidFill>
                <a:latin typeface="黑体" pitchFamily="49" charset="-122"/>
                <a:ea typeface="黑体" pitchFamily="49" charset="-122"/>
              </a:rPr>
              <a:t>》</a:t>
            </a:r>
            <a:endParaRPr lang="en-US" altLang="zh-CN" sz="2800" b="1" dirty="0" smtClean="0">
              <a:solidFill>
                <a:srgbClr val="000000"/>
              </a:solidFill>
              <a:latin typeface="黑体" pitchFamily="49" charset="-122"/>
              <a:ea typeface="黑体" pitchFamily="49" charset="-122"/>
            </a:endParaRPr>
          </a:p>
        </p:txBody>
      </p:sp>
      <p:sp>
        <p:nvSpPr>
          <p:cNvPr id="60420" name="Text Box 4"/>
          <p:cNvSpPr txBox="1">
            <a:spLocks noChangeArrowheads="1"/>
          </p:cNvSpPr>
          <p:nvPr/>
        </p:nvSpPr>
        <p:spPr bwMode="auto">
          <a:xfrm>
            <a:off x="914400" y="2819400"/>
            <a:ext cx="21605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kumimoji="1" lang="en-US" altLang="zh-CN" sz="4000" b="1" smtClean="0">
                <a:solidFill>
                  <a:srgbClr val="FF0000"/>
                </a:solidFill>
                <a:latin typeface="Comic Sans MS" pitchFamily="66" charset="0"/>
                <a:ea typeface="黑体" pitchFamily="49" charset="-122"/>
              </a:rPr>
              <a:t>√</a:t>
            </a:r>
          </a:p>
        </p:txBody>
      </p:sp>
      <p:sp>
        <p:nvSpPr>
          <p:cNvPr id="60421" name="Text Box 5"/>
          <p:cNvSpPr txBox="1">
            <a:spLocks noChangeArrowheads="1"/>
          </p:cNvSpPr>
          <p:nvPr/>
        </p:nvSpPr>
        <p:spPr bwMode="auto">
          <a:xfrm>
            <a:off x="3796506" y="2773362"/>
            <a:ext cx="21605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kumimoji="1" lang="en-US" altLang="zh-CN" sz="4000" b="1" dirty="0" smtClean="0">
                <a:solidFill>
                  <a:srgbClr val="FF0000"/>
                </a:solidFill>
                <a:latin typeface="Comic Sans MS" pitchFamily="66" charset="0"/>
                <a:ea typeface="黑体" pitchFamily="49" charset="-122"/>
              </a:rPr>
              <a:t>√</a:t>
            </a:r>
          </a:p>
        </p:txBody>
      </p:sp>
      <p:sp>
        <p:nvSpPr>
          <p:cNvPr id="60422" name="Text Box 6"/>
          <p:cNvSpPr txBox="1">
            <a:spLocks noChangeArrowheads="1"/>
          </p:cNvSpPr>
          <p:nvPr/>
        </p:nvSpPr>
        <p:spPr bwMode="auto">
          <a:xfrm>
            <a:off x="6804248" y="2760662"/>
            <a:ext cx="21605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kumimoji="1" lang="en-US" altLang="zh-CN" sz="4000" b="1" dirty="0" smtClean="0">
                <a:solidFill>
                  <a:srgbClr val="FF0000"/>
                </a:solidFill>
                <a:latin typeface="Comic Sans MS" pitchFamily="66" charset="0"/>
                <a:ea typeface="黑体" pitchFamily="49" charset="-122"/>
              </a:rPr>
              <a:t>×</a:t>
            </a:r>
          </a:p>
        </p:txBody>
      </p:sp>
      <p:sp>
        <p:nvSpPr>
          <p:cNvPr id="60423" name="Text Box 7"/>
          <p:cNvSpPr txBox="1">
            <a:spLocks noChangeArrowheads="1"/>
          </p:cNvSpPr>
          <p:nvPr/>
        </p:nvSpPr>
        <p:spPr bwMode="auto">
          <a:xfrm>
            <a:off x="381000" y="3962400"/>
            <a:ext cx="8763000" cy="1301750"/>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lnSpc>
                <a:spcPct val="110000"/>
              </a:lnSpc>
              <a:spcBef>
                <a:spcPct val="0"/>
              </a:spcBef>
              <a:spcAft>
                <a:spcPct val="0"/>
              </a:spcAft>
            </a:pPr>
            <a:r>
              <a:rPr lang="zh-CN" altLang="en-US" sz="3600" b="1" smtClean="0">
                <a:solidFill>
                  <a:srgbClr val="FF0000"/>
                </a:solidFill>
                <a:ea typeface="黑体" pitchFamily="49" charset="-122"/>
              </a:rPr>
              <a:t>注意：一个素材不能适用于所有的题目，</a:t>
            </a:r>
          </a:p>
          <a:p>
            <a:pPr eaLnBrk="1" fontAlgn="base" hangingPunct="1">
              <a:lnSpc>
                <a:spcPct val="110000"/>
              </a:lnSpc>
              <a:spcBef>
                <a:spcPct val="0"/>
              </a:spcBef>
              <a:spcAft>
                <a:spcPct val="0"/>
              </a:spcAft>
            </a:pPr>
            <a:r>
              <a:rPr lang="zh-CN" altLang="en-US" sz="3600" b="1" smtClean="0">
                <a:solidFill>
                  <a:srgbClr val="FF0000"/>
                </a:solidFill>
                <a:ea typeface="黑体" pitchFamily="49" charset="-122"/>
              </a:rPr>
              <a:t>           因此我们要多积累、多储备素材。</a:t>
            </a:r>
          </a:p>
        </p:txBody>
      </p:sp>
    </p:spTree>
    <p:extLst>
      <p:ext uri="{BB962C8B-B14F-4D97-AF65-F5344CB8AC3E}">
        <p14:creationId xmlns:p14="http://schemas.microsoft.com/office/powerpoint/2010/main" val="36560197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60418">
                                            <p:txEl>
                                              <p:pRg st="0" end="0"/>
                                            </p:txEl>
                                          </p:spTgt>
                                        </p:tgtEl>
                                        <p:attrNameLst>
                                          <p:attrName>style.visibility</p:attrName>
                                        </p:attrNameLst>
                                      </p:cBhvr>
                                      <p:to>
                                        <p:strVal val="visible"/>
                                      </p:to>
                                    </p:set>
                                    <p:anim calcmode="lin" valueType="num">
                                      <p:cBhvr additive="base">
                                        <p:cTn id="7" dur="500" fill="hold"/>
                                        <p:tgtEl>
                                          <p:spTgt spid="604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0418">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nodeType="clickEffect">
                                  <p:stCondLst>
                                    <p:cond delay="0"/>
                                  </p:stCondLst>
                                  <p:childTnLst>
                                    <p:set>
                                      <p:cBhvr>
                                        <p:cTn id="12" dur="1" fill="hold">
                                          <p:stCondLst>
                                            <p:cond delay="0"/>
                                          </p:stCondLst>
                                        </p:cTn>
                                        <p:tgtEl>
                                          <p:spTgt spid="60419">
                                            <p:txEl>
                                              <p:pRg st="0" end="0"/>
                                            </p:txEl>
                                          </p:spTgt>
                                        </p:tgtEl>
                                        <p:attrNameLst>
                                          <p:attrName>style.visibility</p:attrName>
                                        </p:attrNameLst>
                                      </p:cBhvr>
                                      <p:to>
                                        <p:strVal val="visible"/>
                                      </p:to>
                                    </p:set>
                                    <p:anim calcmode="lin" valueType="num">
                                      <p:cBhvr additive="base">
                                        <p:cTn id="13" dur="500" fill="hold"/>
                                        <p:tgtEl>
                                          <p:spTgt spid="6041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041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60420"/>
                                        </p:tgtEl>
                                        <p:attrNameLst>
                                          <p:attrName>style.visibility</p:attrName>
                                        </p:attrNameLst>
                                      </p:cBhvr>
                                      <p:to>
                                        <p:strVal val="visible"/>
                                      </p:to>
                                    </p:set>
                                    <p:animEffect transition="in" filter="checkerboard(across)">
                                      <p:cBhvr>
                                        <p:cTn id="19" dur="500"/>
                                        <p:tgtEl>
                                          <p:spTgt spid="60420"/>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60421"/>
                                        </p:tgtEl>
                                        <p:attrNameLst>
                                          <p:attrName>style.visibility</p:attrName>
                                        </p:attrNameLst>
                                      </p:cBhvr>
                                      <p:to>
                                        <p:strVal val="visible"/>
                                      </p:to>
                                    </p:set>
                                    <p:animEffect transition="in" filter="checkerboard(across)">
                                      <p:cBhvr>
                                        <p:cTn id="24" dur="500"/>
                                        <p:tgtEl>
                                          <p:spTgt spid="60421"/>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60422"/>
                                        </p:tgtEl>
                                        <p:attrNameLst>
                                          <p:attrName>style.visibility</p:attrName>
                                        </p:attrNameLst>
                                      </p:cBhvr>
                                      <p:to>
                                        <p:strVal val="visible"/>
                                      </p:to>
                                    </p:set>
                                    <p:animEffect transition="in" filter="checkerboard(across)">
                                      <p:cBhvr>
                                        <p:cTn id="29" dur="500"/>
                                        <p:tgtEl>
                                          <p:spTgt spid="6042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60423"/>
                                        </p:tgtEl>
                                        <p:attrNameLst>
                                          <p:attrName>style.visibility</p:attrName>
                                        </p:attrNameLst>
                                      </p:cBhvr>
                                      <p:to>
                                        <p:strVal val="visible"/>
                                      </p:to>
                                    </p:set>
                                    <p:animEffect transition="in" filter="blinds(horizontal)">
                                      <p:cBhvr>
                                        <p:cTn id="34" dur="500"/>
                                        <p:tgtEl>
                                          <p:spTgt spid="604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autoUpdateAnimBg="0"/>
      <p:bldP spid="60421" grpId="0" autoUpdateAnimBg="0"/>
      <p:bldP spid="60422" grpId="0" autoUpdateAnimBg="0"/>
      <p:bldP spid="604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Rectangle 3"/>
          <p:cNvSpPr>
            <a:spLocks noChangeArrowheads="1"/>
          </p:cNvSpPr>
          <p:nvPr/>
        </p:nvSpPr>
        <p:spPr bwMode="auto">
          <a:xfrm>
            <a:off x="251520" y="346075"/>
            <a:ext cx="2362200" cy="692150"/>
          </a:xfrm>
          <a:prstGeom prst="rect">
            <a:avLst/>
          </a:prstGeom>
          <a:solidFill>
            <a:srgbClr val="FFFFCC"/>
          </a:solidFill>
          <a:ln w="38100" cap="rnd">
            <a:solidFill>
              <a:srgbClr val="80008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fontAlgn="base">
              <a:spcBef>
                <a:spcPct val="0"/>
              </a:spcBef>
              <a:spcAft>
                <a:spcPct val="0"/>
              </a:spcAft>
            </a:pPr>
            <a:r>
              <a:rPr lang="en-US" altLang="zh-CN" sz="3600" b="1" dirty="0" smtClean="0">
                <a:solidFill>
                  <a:srgbClr val="CC00CC"/>
                </a:solidFill>
                <a:ea typeface="楷体" pitchFamily="49" charset="-122"/>
              </a:rPr>
              <a:t> </a:t>
            </a:r>
            <a:r>
              <a:rPr lang="zh-CN" altLang="en-US" sz="3600" b="1" dirty="0" smtClean="0">
                <a:solidFill>
                  <a:srgbClr val="CC00CC"/>
                </a:solidFill>
                <a:ea typeface="楷体" pitchFamily="49" charset="-122"/>
              </a:rPr>
              <a:t>方法指导 </a:t>
            </a:r>
          </a:p>
        </p:txBody>
      </p:sp>
      <p:sp>
        <p:nvSpPr>
          <p:cNvPr id="66564" name="Text Box 4"/>
          <p:cNvSpPr txBox="1">
            <a:spLocks noChangeArrowheads="1"/>
          </p:cNvSpPr>
          <p:nvPr/>
        </p:nvSpPr>
        <p:spPr bwMode="auto">
          <a:xfrm>
            <a:off x="0" y="1219200"/>
            <a:ext cx="8991600" cy="750888"/>
          </a:xfrm>
          <a:prstGeom prst="rect">
            <a:avLst/>
          </a:prstGeom>
          <a:solidFill>
            <a:schemeClr val="bg1">
              <a:alpha val="5294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lnSpc>
                <a:spcPct val="120000"/>
              </a:lnSpc>
              <a:spcBef>
                <a:spcPct val="50000"/>
              </a:spcBef>
              <a:spcAft>
                <a:spcPct val="0"/>
              </a:spcAft>
            </a:pPr>
            <a:r>
              <a:rPr lang="en-US" altLang="zh-CN" sz="3600" smtClean="0">
                <a:solidFill>
                  <a:srgbClr val="000000"/>
                </a:solidFill>
                <a:ea typeface="黑体" pitchFamily="49" charset="-122"/>
              </a:rPr>
              <a:t>      </a:t>
            </a:r>
            <a:r>
              <a:rPr lang="zh-CN" altLang="en-US" sz="3600" b="1" smtClean="0">
                <a:solidFill>
                  <a:srgbClr val="000000"/>
                </a:solidFill>
                <a:ea typeface="黑体" pitchFamily="49" charset="-122"/>
              </a:rPr>
              <a:t>第四步，常作</a:t>
            </a:r>
            <a:r>
              <a:rPr lang="zh-CN" altLang="en-US" sz="3600" b="1" smtClean="0">
                <a:solidFill>
                  <a:srgbClr val="000000"/>
                </a:solidFill>
                <a:latin typeface="黑体" pitchFamily="49" charset="-122"/>
                <a:ea typeface="黑体" pitchFamily="49" charset="-122"/>
              </a:rPr>
              <a:t>“</a:t>
            </a:r>
            <a:r>
              <a:rPr lang="zh-CN" altLang="en-US" sz="3600" b="1" smtClean="0">
                <a:solidFill>
                  <a:srgbClr val="000000"/>
                </a:solidFill>
                <a:ea typeface="黑体" pitchFamily="49" charset="-122"/>
              </a:rPr>
              <a:t>一材多用</a:t>
            </a:r>
            <a:r>
              <a:rPr lang="zh-CN" altLang="en-US" sz="3600" b="1" smtClean="0">
                <a:solidFill>
                  <a:srgbClr val="000000"/>
                </a:solidFill>
                <a:latin typeface="黑体" pitchFamily="49" charset="-122"/>
                <a:ea typeface="黑体" pitchFamily="49" charset="-122"/>
              </a:rPr>
              <a:t>”</a:t>
            </a:r>
            <a:r>
              <a:rPr lang="zh-CN" altLang="en-US" sz="3600" b="1" smtClean="0">
                <a:solidFill>
                  <a:srgbClr val="000000"/>
                </a:solidFill>
                <a:ea typeface="黑体" pitchFamily="49" charset="-122"/>
              </a:rPr>
              <a:t>思维训练。 </a:t>
            </a:r>
          </a:p>
        </p:txBody>
      </p:sp>
    </p:spTree>
    <p:extLst>
      <p:ext uri="{BB962C8B-B14F-4D97-AF65-F5344CB8AC3E}">
        <p14:creationId xmlns:p14="http://schemas.microsoft.com/office/powerpoint/2010/main" val="10768171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6564"/>
                                        </p:tgtEl>
                                        <p:attrNameLst>
                                          <p:attrName>style.visibility</p:attrName>
                                        </p:attrNameLst>
                                      </p:cBhvr>
                                      <p:to>
                                        <p:strVal val="visible"/>
                                      </p:to>
                                    </p:set>
                                    <p:animEffect transition="in" filter="blinds(horizontal)">
                                      <p:cBhvr>
                                        <p:cTn id="7" dur="500"/>
                                        <p:tgtEl>
                                          <p:spTgt spid="66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4"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FFFFCC"/>
        </a:solidFill>
        <a:effectLst/>
      </p:bgPr>
    </p:bg>
    <p:spTree>
      <p:nvGrpSpPr>
        <p:cNvPr id="1" name=""/>
        <p:cNvGrpSpPr/>
        <p:nvPr/>
      </p:nvGrpSpPr>
      <p:grpSpPr>
        <a:xfrm>
          <a:off x="0" y="0"/>
          <a:ext cx="0" cy="0"/>
          <a:chOff x="0" y="0"/>
          <a:chExt cx="0" cy="0"/>
        </a:xfrm>
      </p:grpSpPr>
      <p:graphicFrame>
        <p:nvGraphicFramePr>
          <p:cNvPr id="21581" name="Group 77"/>
          <p:cNvGraphicFramePr>
            <a:graphicFrameLocks noGrp="1"/>
          </p:cNvGraphicFramePr>
          <p:nvPr>
            <p:extLst>
              <p:ext uri="{D42A27DB-BD31-4B8C-83A1-F6EECF244321}">
                <p14:modId xmlns:p14="http://schemas.microsoft.com/office/powerpoint/2010/main" val="207081740"/>
              </p:ext>
            </p:extLst>
          </p:nvPr>
        </p:nvGraphicFramePr>
        <p:xfrm>
          <a:off x="323528" y="1196752"/>
          <a:ext cx="8424937" cy="5225901"/>
        </p:xfrm>
        <a:graphic>
          <a:graphicData uri="http://schemas.openxmlformats.org/drawingml/2006/table">
            <a:tbl>
              <a:tblPr/>
              <a:tblGrid>
                <a:gridCol w="1880567">
                  <a:extLst>
                    <a:ext uri="{9D8B030D-6E8A-4147-A177-3AD203B41FA5}">
                      <a16:colId xmlns:a16="http://schemas.microsoft.com/office/drawing/2014/main" val="20000"/>
                    </a:ext>
                  </a:extLst>
                </a:gridCol>
                <a:gridCol w="1935857">
                  <a:extLst>
                    <a:ext uri="{9D8B030D-6E8A-4147-A177-3AD203B41FA5}">
                      <a16:colId xmlns:a16="http://schemas.microsoft.com/office/drawing/2014/main" val="20001"/>
                    </a:ext>
                  </a:extLst>
                </a:gridCol>
                <a:gridCol w="2502279">
                  <a:extLst>
                    <a:ext uri="{9D8B030D-6E8A-4147-A177-3AD203B41FA5}">
                      <a16:colId xmlns:a16="http://schemas.microsoft.com/office/drawing/2014/main" val="20002"/>
                    </a:ext>
                  </a:extLst>
                </a:gridCol>
                <a:gridCol w="2106234">
                  <a:extLst>
                    <a:ext uri="{9D8B030D-6E8A-4147-A177-3AD203B41FA5}">
                      <a16:colId xmlns:a16="http://schemas.microsoft.com/office/drawing/2014/main" val="20003"/>
                    </a:ext>
                  </a:extLst>
                </a:gridCol>
              </a:tblGrid>
              <a:tr h="59294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0" i="0" u="none" strike="noStrike" cap="none" normalizeH="0" baseline="0" dirty="0" smtClean="0">
                          <a:ln>
                            <a:noFill/>
                          </a:ln>
                          <a:solidFill>
                            <a:schemeClr val="tx1"/>
                          </a:solidFill>
                          <a:effectLst/>
                          <a:latin typeface="Arial" charset="0"/>
                          <a:ea typeface="黑体" pitchFamily="49" charset="-122"/>
                        </a:rPr>
                        <a:t>题材类别</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0" i="0" u="none" strike="noStrike" cap="none" normalizeH="0" baseline="0" smtClean="0">
                          <a:ln>
                            <a:noFill/>
                          </a:ln>
                          <a:solidFill>
                            <a:schemeClr val="tx1"/>
                          </a:solidFill>
                          <a:effectLst/>
                          <a:latin typeface="Arial" charset="0"/>
                          <a:ea typeface="黑体" pitchFamily="49" charset="-122"/>
                        </a:rPr>
                        <a:t>作文题目</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0" i="0" u="none" strike="noStrike" cap="none" normalizeH="0" baseline="0" smtClean="0">
                          <a:ln>
                            <a:noFill/>
                          </a:ln>
                          <a:solidFill>
                            <a:schemeClr val="tx1"/>
                          </a:solidFill>
                          <a:effectLst/>
                          <a:latin typeface="Arial" charset="0"/>
                          <a:ea typeface="黑体" pitchFamily="49" charset="-122"/>
                        </a:rPr>
                        <a:t>选材</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0" i="0" u="none" strike="noStrike" cap="none" normalizeH="0" baseline="0" smtClean="0">
                          <a:ln>
                            <a:noFill/>
                          </a:ln>
                          <a:solidFill>
                            <a:schemeClr val="tx1"/>
                          </a:solidFill>
                          <a:effectLst/>
                          <a:latin typeface="Arial" charset="0"/>
                          <a:ea typeface="黑体" pitchFamily="49" charset="-122"/>
                        </a:rPr>
                        <a:t>立意</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17333">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0" i="0" u="none" strike="noStrike" cap="none" normalizeH="0" baseline="0" dirty="0" smtClean="0">
                          <a:ln>
                            <a:noFill/>
                          </a:ln>
                          <a:solidFill>
                            <a:schemeClr val="tx1"/>
                          </a:solidFill>
                          <a:effectLst/>
                          <a:latin typeface="Arial" charset="0"/>
                          <a:ea typeface="黑体" pitchFamily="49" charset="-122"/>
                        </a:rPr>
                        <a:t>家庭类</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7333">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17333">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0" i="0" u="none" strike="noStrike" cap="none" normalizeH="0" baseline="0" smtClean="0">
                          <a:ln>
                            <a:noFill/>
                          </a:ln>
                          <a:solidFill>
                            <a:schemeClr val="tx1"/>
                          </a:solidFill>
                          <a:effectLst/>
                          <a:latin typeface="Arial" charset="0"/>
                          <a:ea typeface="黑体" pitchFamily="49" charset="-122"/>
                        </a:rPr>
                        <a:t>校园类</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17333">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17333">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0" i="0" u="none" strike="noStrike" cap="none" normalizeH="0" baseline="0" smtClean="0">
                          <a:ln>
                            <a:noFill/>
                          </a:ln>
                          <a:solidFill>
                            <a:schemeClr val="tx1"/>
                          </a:solidFill>
                          <a:effectLst/>
                          <a:latin typeface="Arial" charset="0"/>
                          <a:ea typeface="黑体" pitchFamily="49" charset="-122"/>
                        </a:rPr>
                        <a:t>社会类</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17333">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517333">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0" i="0" u="none" strike="noStrike" cap="none" normalizeH="0" baseline="0" smtClean="0">
                          <a:ln>
                            <a:noFill/>
                          </a:ln>
                          <a:solidFill>
                            <a:schemeClr val="tx1"/>
                          </a:solidFill>
                          <a:effectLst/>
                          <a:latin typeface="Arial" charset="0"/>
                          <a:ea typeface="黑体" pitchFamily="49" charset="-122"/>
                        </a:rPr>
                        <a:t>个人成长类</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517333">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200" b="0" i="0" u="none" strike="noStrike" cap="none" normalizeH="0" baseline="0" dirty="0" smtClean="0">
                        <a:ln>
                          <a:noFill/>
                        </a:ln>
                        <a:solidFill>
                          <a:schemeClr val="tx1"/>
                        </a:solidFill>
                        <a:effectLst/>
                        <a:latin typeface="Arial"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sp>
        <p:nvSpPr>
          <p:cNvPr id="2" name="TextBox 1"/>
          <p:cNvSpPr txBox="1"/>
          <p:nvPr/>
        </p:nvSpPr>
        <p:spPr>
          <a:xfrm>
            <a:off x="395536" y="445314"/>
            <a:ext cx="7416824" cy="584775"/>
          </a:xfrm>
          <a:prstGeom prst="rect">
            <a:avLst/>
          </a:prstGeom>
          <a:noFill/>
        </p:spPr>
        <p:txBody>
          <a:bodyPr wrap="square" rtlCol="0">
            <a:spAutoFit/>
          </a:bodyPr>
          <a:lstStyle/>
          <a:p>
            <a:r>
              <a:rPr lang="zh-CN" altLang="en-US" sz="3200" b="1" dirty="0" smtClean="0">
                <a:solidFill>
                  <a:schemeClr val="accent2">
                    <a:lumMod val="60000"/>
                    <a:lumOff val="40000"/>
                  </a:schemeClr>
                </a:solidFill>
              </a:rPr>
              <a:t>首先，根据表格对自己的素材进行梳理。</a:t>
            </a:r>
            <a:endParaRPr lang="zh-CN" altLang="en-US" sz="3200" b="1" dirty="0">
              <a:solidFill>
                <a:schemeClr val="accent2">
                  <a:lumMod val="60000"/>
                  <a:lumOff val="40000"/>
                </a:schemeClr>
              </a:solidFill>
            </a:endParaRPr>
          </a:p>
        </p:txBody>
      </p:sp>
    </p:spTree>
    <p:extLst>
      <p:ext uri="{BB962C8B-B14F-4D97-AF65-F5344CB8AC3E}">
        <p14:creationId xmlns:p14="http://schemas.microsoft.com/office/powerpoint/2010/main" val="6769522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Text Box 3"/>
          <p:cNvSpPr txBox="1">
            <a:spLocks noChangeArrowheads="1"/>
          </p:cNvSpPr>
          <p:nvPr/>
        </p:nvSpPr>
        <p:spPr bwMode="auto">
          <a:xfrm>
            <a:off x="0" y="304800"/>
            <a:ext cx="8915400" cy="1077218"/>
          </a:xfrm>
          <a:prstGeom prst="rect">
            <a:avLst/>
          </a:prstGeom>
          <a:solidFill>
            <a:schemeClr val="bg1">
              <a:alpha val="47842"/>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en-US" altLang="zh-CN" sz="3200" b="1" dirty="0" smtClean="0">
                <a:solidFill>
                  <a:srgbClr val="000000"/>
                </a:solidFill>
                <a:latin typeface="黑体" pitchFamily="49" charset="-122"/>
                <a:ea typeface="黑体" pitchFamily="49" charset="-122"/>
              </a:rPr>
              <a:t>  </a:t>
            </a:r>
            <a:r>
              <a:rPr lang="zh-CN" altLang="en-US" sz="3200" b="1" dirty="0" smtClean="0">
                <a:solidFill>
                  <a:srgbClr val="000000"/>
                </a:solidFill>
                <a:latin typeface="黑体" pitchFamily="49" charset="-122"/>
                <a:ea typeface="黑体" pitchFamily="49" charset="-122"/>
              </a:rPr>
              <a:t>请思考以下素材可运用于哪些我们写过的作文题目？</a:t>
            </a:r>
          </a:p>
        </p:txBody>
      </p:sp>
      <p:sp>
        <p:nvSpPr>
          <p:cNvPr id="61445" name="Text Box 5"/>
          <p:cNvSpPr txBox="1">
            <a:spLocks noChangeArrowheads="1"/>
          </p:cNvSpPr>
          <p:nvPr/>
        </p:nvSpPr>
        <p:spPr bwMode="auto">
          <a:xfrm>
            <a:off x="0" y="1600200"/>
            <a:ext cx="8839200" cy="2238375"/>
          </a:xfrm>
          <a:prstGeom prst="rect">
            <a:avLst/>
          </a:prstGeom>
          <a:solidFill>
            <a:schemeClr val="bg1">
              <a:alpha val="6196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fontAlgn="base" hangingPunct="1">
              <a:lnSpc>
                <a:spcPct val="110000"/>
              </a:lnSpc>
              <a:spcBef>
                <a:spcPct val="15000"/>
              </a:spcBef>
              <a:spcAft>
                <a:spcPct val="0"/>
              </a:spcAft>
            </a:pPr>
            <a:r>
              <a:rPr lang="en-US" altLang="zh-CN" sz="3200" b="1" smtClean="0">
                <a:solidFill>
                  <a:srgbClr val="006600"/>
                </a:solidFill>
                <a:ea typeface="黑体" pitchFamily="49" charset="-122"/>
              </a:rPr>
              <a:t>           </a:t>
            </a:r>
            <a:r>
              <a:rPr lang="zh-CN" altLang="en-US" sz="3200" b="1" smtClean="0">
                <a:solidFill>
                  <a:srgbClr val="006600"/>
                </a:solidFill>
                <a:ea typeface="楷体" pitchFamily="49" charset="-122"/>
              </a:rPr>
              <a:t>邻居叔叔要出差，因怕其老母亲寂寞无聊，于是请正在放寒假的我每天抽一点时间去陪伴老奶奶，我答应了。接下来的十天，我每天一做完作业就去陪伴老奶奶。</a:t>
            </a:r>
          </a:p>
        </p:txBody>
      </p:sp>
    </p:spTree>
    <p:extLst>
      <p:ext uri="{BB962C8B-B14F-4D97-AF65-F5344CB8AC3E}">
        <p14:creationId xmlns:p14="http://schemas.microsoft.com/office/powerpoint/2010/main" val="26882551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43"/>
                                        </p:tgtEl>
                                        <p:attrNameLst>
                                          <p:attrName>style.visibility</p:attrName>
                                        </p:attrNameLst>
                                      </p:cBhvr>
                                      <p:to>
                                        <p:strVal val="visible"/>
                                      </p:to>
                                    </p:set>
                                    <p:animEffect transition="in" filter="blinds(horizontal)">
                                      <p:cBhvr>
                                        <p:cTn id="7" dur="500"/>
                                        <p:tgtEl>
                                          <p:spTgt spid="614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1445"/>
                                        </p:tgtEl>
                                        <p:attrNameLst>
                                          <p:attrName>style.visibility</p:attrName>
                                        </p:attrNameLst>
                                      </p:cBhvr>
                                      <p:to>
                                        <p:strVal val="visible"/>
                                      </p:to>
                                    </p:set>
                                    <p:animEffect transition="in" filter="blinds(horizontal)">
                                      <p:cBhvr>
                                        <p:cTn id="12" dur="500"/>
                                        <p:tgtEl>
                                          <p:spTgt spid="61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animBg="1"/>
      <p:bldP spid="61445"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rgbClr val="FFFFCC"/>
        </a:solidFill>
        <a:effectLst/>
      </p:bgPr>
    </p:bg>
    <p:spTree>
      <p:nvGrpSpPr>
        <p:cNvPr id="1" name=""/>
        <p:cNvGrpSpPr/>
        <p:nvPr/>
      </p:nvGrpSpPr>
      <p:grpSpPr>
        <a:xfrm>
          <a:off x="0" y="0"/>
          <a:ext cx="0" cy="0"/>
          <a:chOff x="0" y="0"/>
          <a:chExt cx="0" cy="0"/>
        </a:xfrm>
      </p:grpSpPr>
      <p:pic>
        <p:nvPicPr>
          <p:cNvPr id="30722" name="Picture 8"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1" name="Text Box 3"/>
          <p:cNvSpPr txBox="1">
            <a:spLocks noChangeArrowheads="1"/>
          </p:cNvSpPr>
          <p:nvPr/>
        </p:nvSpPr>
        <p:spPr bwMode="auto">
          <a:xfrm>
            <a:off x="381000" y="228600"/>
            <a:ext cx="5562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en-US" altLang="zh-CN" sz="3200" b="1" dirty="0">
                <a:solidFill>
                  <a:srgbClr val="000000"/>
                </a:solidFill>
                <a:ea typeface="黑体" pitchFamily="49" charset="-122"/>
              </a:rPr>
              <a:t>1</a:t>
            </a:r>
            <a:r>
              <a:rPr lang="zh-CN" altLang="en-US" sz="3200" b="1" dirty="0" smtClean="0">
                <a:solidFill>
                  <a:srgbClr val="000000"/>
                </a:solidFill>
                <a:ea typeface="黑体" pitchFamily="49" charset="-122"/>
              </a:rPr>
              <a:t>、</a:t>
            </a:r>
            <a:r>
              <a:rPr lang="en-US" altLang="zh-CN" sz="3200" b="1" dirty="0" smtClean="0">
                <a:solidFill>
                  <a:srgbClr val="000000"/>
                </a:solidFill>
                <a:ea typeface="黑体" pitchFamily="49" charset="-122"/>
              </a:rPr>
              <a:t>《</a:t>
            </a:r>
            <a:r>
              <a:rPr lang="zh-CN" altLang="en-US" sz="3200" b="1" dirty="0" smtClean="0">
                <a:solidFill>
                  <a:srgbClr val="000000"/>
                </a:solidFill>
                <a:ea typeface="黑体" pitchFamily="49" charset="-122"/>
              </a:rPr>
              <a:t>这样也挺好</a:t>
            </a:r>
            <a:r>
              <a:rPr lang="en-US" altLang="zh-CN" sz="3200" b="1" dirty="0" smtClean="0">
                <a:solidFill>
                  <a:srgbClr val="000000"/>
                </a:solidFill>
                <a:ea typeface="黑体" pitchFamily="49" charset="-122"/>
              </a:rPr>
              <a:t>》</a:t>
            </a:r>
          </a:p>
        </p:txBody>
      </p:sp>
      <p:sp>
        <p:nvSpPr>
          <p:cNvPr id="68612" name="Text Box 4"/>
          <p:cNvSpPr txBox="1">
            <a:spLocks noChangeArrowheads="1"/>
          </p:cNvSpPr>
          <p:nvPr/>
        </p:nvSpPr>
        <p:spPr bwMode="auto">
          <a:xfrm>
            <a:off x="-304800" y="838200"/>
            <a:ext cx="9448800" cy="1860550"/>
          </a:xfrm>
          <a:prstGeom prst="rect">
            <a:avLst/>
          </a:prstGeom>
          <a:solidFill>
            <a:schemeClr val="bg1">
              <a:alpha val="89803"/>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en-US" altLang="zh-CN" sz="3200" b="1" dirty="0" smtClean="0">
                <a:solidFill>
                  <a:srgbClr val="0000FF"/>
                </a:solidFill>
                <a:latin typeface="楷体" pitchFamily="49" charset="-122"/>
                <a:ea typeface="楷体" pitchFamily="49" charset="-122"/>
              </a:rPr>
              <a:t>      </a:t>
            </a:r>
            <a:r>
              <a:rPr lang="zh-CN" altLang="en-US" sz="2800" b="1" dirty="0" smtClean="0">
                <a:solidFill>
                  <a:srgbClr val="0000FF"/>
                </a:solidFill>
                <a:latin typeface="楷体" pitchFamily="49" charset="-122"/>
                <a:ea typeface="楷体" pitchFamily="49" charset="-122"/>
              </a:rPr>
              <a:t>一开始我认为陪伴老奶奶是没有乐趣的，只是因为答应了叔叔，所以才勉为其难地去陪伴老奶奶。后来老奶奶提议我们一起包饺子，详写老奶奶教我包饺子的过程，我发现</a:t>
            </a:r>
            <a:r>
              <a:rPr lang="zh-CN" altLang="en-US" sz="2800" b="1" dirty="0" smtClean="0">
                <a:solidFill>
                  <a:srgbClr val="FF0000"/>
                </a:solidFill>
                <a:latin typeface="楷体" pitchFamily="49" charset="-122"/>
                <a:ea typeface="楷体" pitchFamily="49" charset="-122"/>
              </a:rPr>
              <a:t>这样也挺好</a:t>
            </a:r>
            <a:r>
              <a:rPr lang="zh-CN" altLang="en-US" sz="2800" b="1" dirty="0" smtClean="0">
                <a:solidFill>
                  <a:srgbClr val="0000FF"/>
                </a:solidFill>
                <a:latin typeface="楷体" pitchFamily="49" charset="-122"/>
                <a:ea typeface="楷体" pitchFamily="49" charset="-122"/>
              </a:rPr>
              <a:t>。</a:t>
            </a:r>
          </a:p>
        </p:txBody>
      </p:sp>
      <p:sp>
        <p:nvSpPr>
          <p:cNvPr id="68614" name="Text Box 6"/>
          <p:cNvSpPr txBox="1">
            <a:spLocks noChangeArrowheads="1"/>
          </p:cNvSpPr>
          <p:nvPr/>
        </p:nvSpPr>
        <p:spPr bwMode="auto">
          <a:xfrm>
            <a:off x="457200" y="3124200"/>
            <a:ext cx="8001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en-US" altLang="zh-CN" sz="3200" b="1" dirty="0">
                <a:solidFill>
                  <a:srgbClr val="000000"/>
                </a:solidFill>
                <a:ea typeface="黑体" pitchFamily="49" charset="-122"/>
              </a:rPr>
              <a:t>2</a:t>
            </a:r>
            <a:r>
              <a:rPr lang="zh-CN" altLang="en-US" sz="3200" b="1" dirty="0" smtClean="0">
                <a:solidFill>
                  <a:srgbClr val="000000"/>
                </a:solidFill>
                <a:ea typeface="黑体" pitchFamily="49" charset="-122"/>
              </a:rPr>
              <a:t>、</a:t>
            </a:r>
            <a:r>
              <a:rPr lang="en-US" altLang="zh-CN" sz="3200" b="1" dirty="0" smtClean="0">
                <a:solidFill>
                  <a:srgbClr val="000000"/>
                </a:solidFill>
                <a:ea typeface="黑体" pitchFamily="49" charset="-122"/>
              </a:rPr>
              <a:t>《</a:t>
            </a:r>
            <a:r>
              <a:rPr lang="zh-CN" altLang="en-US" sz="3200" b="1" dirty="0" smtClean="0">
                <a:solidFill>
                  <a:srgbClr val="000000"/>
                </a:solidFill>
                <a:ea typeface="黑体" pitchFamily="49" charset="-122"/>
              </a:rPr>
              <a:t>意外之喜</a:t>
            </a:r>
            <a:r>
              <a:rPr lang="en-US" altLang="zh-CN" sz="3200" b="1" dirty="0" smtClean="0">
                <a:solidFill>
                  <a:srgbClr val="000000"/>
                </a:solidFill>
                <a:ea typeface="黑体" pitchFamily="49" charset="-122"/>
              </a:rPr>
              <a:t>》</a:t>
            </a:r>
          </a:p>
        </p:txBody>
      </p:sp>
      <p:sp>
        <p:nvSpPr>
          <p:cNvPr id="68615" name="Text Box 7"/>
          <p:cNvSpPr txBox="1">
            <a:spLocks noChangeArrowheads="1"/>
          </p:cNvSpPr>
          <p:nvPr/>
        </p:nvSpPr>
        <p:spPr bwMode="auto">
          <a:xfrm>
            <a:off x="-152400" y="3810000"/>
            <a:ext cx="9296400" cy="1384995"/>
          </a:xfrm>
          <a:prstGeom prst="rect">
            <a:avLst/>
          </a:prstGeom>
          <a:solidFill>
            <a:schemeClr val="bg1">
              <a:alpha val="94116"/>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en-US" altLang="zh-CN" sz="2800" b="1" dirty="0" smtClean="0">
                <a:solidFill>
                  <a:srgbClr val="0000FF"/>
                </a:solidFill>
                <a:latin typeface="楷体" pitchFamily="49" charset="-122"/>
                <a:ea typeface="楷体" pitchFamily="49" charset="-122"/>
              </a:rPr>
              <a:t>       </a:t>
            </a:r>
            <a:r>
              <a:rPr lang="zh-CN" altLang="en-US" sz="2800" b="1" dirty="0" smtClean="0">
                <a:solidFill>
                  <a:srgbClr val="0000FF"/>
                </a:solidFill>
                <a:latin typeface="楷体" pitchFamily="49" charset="-122"/>
                <a:ea typeface="楷体" pitchFamily="49" charset="-122"/>
              </a:rPr>
              <a:t>在陪伴老奶奶的这几天里，我</a:t>
            </a:r>
            <a:r>
              <a:rPr lang="zh-CN" altLang="en-US" sz="2800" b="1" dirty="0" smtClean="0">
                <a:solidFill>
                  <a:srgbClr val="FF0000"/>
                </a:solidFill>
                <a:latin typeface="楷体" pitchFamily="49" charset="-122"/>
                <a:ea typeface="楷体" pitchFamily="49" charset="-122"/>
              </a:rPr>
              <a:t>意外</a:t>
            </a:r>
            <a:r>
              <a:rPr lang="zh-CN" altLang="en-US" sz="2800" b="1" dirty="0" smtClean="0">
                <a:solidFill>
                  <a:srgbClr val="0000FF"/>
                </a:solidFill>
                <a:latin typeface="楷体" pitchFamily="49" charset="-122"/>
                <a:ea typeface="楷体" pitchFamily="49" charset="-122"/>
              </a:rPr>
              <a:t>地从陪她包饺子的过程中，得知老奶奶是一位退休的音乐老师，然后她指点我弹钢琴的技法，成了我的老师。</a:t>
            </a:r>
            <a:r>
              <a:rPr lang="zh-CN" altLang="en-US" dirty="0" smtClean="0">
                <a:solidFill>
                  <a:srgbClr val="000000"/>
                </a:solidFill>
              </a:rPr>
              <a:t> </a:t>
            </a:r>
          </a:p>
        </p:txBody>
      </p:sp>
    </p:spTree>
    <p:extLst>
      <p:ext uri="{BB962C8B-B14F-4D97-AF65-F5344CB8AC3E}">
        <p14:creationId xmlns:p14="http://schemas.microsoft.com/office/powerpoint/2010/main" val="12265526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8611"/>
                                        </p:tgtEl>
                                        <p:attrNameLst>
                                          <p:attrName>style.visibility</p:attrName>
                                        </p:attrNameLst>
                                      </p:cBhvr>
                                      <p:to>
                                        <p:strVal val="visible"/>
                                      </p:to>
                                    </p:set>
                                    <p:animEffect transition="in" filter="blinds(horizontal)">
                                      <p:cBhvr>
                                        <p:cTn id="7" dur="500"/>
                                        <p:tgtEl>
                                          <p:spTgt spid="686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8612"/>
                                        </p:tgtEl>
                                        <p:attrNameLst>
                                          <p:attrName>style.visibility</p:attrName>
                                        </p:attrNameLst>
                                      </p:cBhvr>
                                      <p:to>
                                        <p:strVal val="visible"/>
                                      </p:to>
                                    </p:set>
                                    <p:animEffect transition="in" filter="blinds(horizontal)">
                                      <p:cBhvr>
                                        <p:cTn id="12" dur="500"/>
                                        <p:tgtEl>
                                          <p:spTgt spid="686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8614"/>
                                        </p:tgtEl>
                                        <p:attrNameLst>
                                          <p:attrName>style.visibility</p:attrName>
                                        </p:attrNameLst>
                                      </p:cBhvr>
                                      <p:to>
                                        <p:strVal val="visible"/>
                                      </p:to>
                                    </p:set>
                                    <p:animEffect transition="in" filter="blinds(horizontal)">
                                      <p:cBhvr>
                                        <p:cTn id="17" dur="500"/>
                                        <p:tgtEl>
                                          <p:spTgt spid="6861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8615"/>
                                        </p:tgtEl>
                                        <p:attrNameLst>
                                          <p:attrName>style.visibility</p:attrName>
                                        </p:attrNameLst>
                                      </p:cBhvr>
                                      <p:to>
                                        <p:strVal val="visible"/>
                                      </p:to>
                                    </p:set>
                                    <p:animEffect transition="in" filter="blinds(horizontal)">
                                      <p:cBhvr>
                                        <p:cTn id="22" dur="500"/>
                                        <p:tgtEl>
                                          <p:spTgt spid="68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p:bldP spid="68612" grpId="0" animBg="1"/>
      <p:bldP spid="68614" grpId="0"/>
      <p:bldP spid="68615"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FFFFCC"/>
        </a:solidFill>
        <a:effectLst/>
      </p:bgPr>
    </p:bg>
    <p:spTree>
      <p:nvGrpSpPr>
        <p:cNvPr id="1" name=""/>
        <p:cNvGrpSpPr/>
        <p:nvPr/>
      </p:nvGrpSpPr>
      <p:grpSpPr>
        <a:xfrm>
          <a:off x="0" y="0"/>
          <a:ext cx="0" cy="0"/>
          <a:chOff x="0" y="0"/>
          <a:chExt cx="0" cy="0"/>
        </a:xfrm>
      </p:grpSpPr>
      <p:pic>
        <p:nvPicPr>
          <p:cNvPr id="31746" name="Picture 8"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4" name="Text Box 2"/>
          <p:cNvSpPr txBox="1">
            <a:spLocks noChangeArrowheads="1"/>
          </p:cNvSpPr>
          <p:nvPr/>
        </p:nvSpPr>
        <p:spPr bwMode="auto">
          <a:xfrm>
            <a:off x="304800" y="685800"/>
            <a:ext cx="8610600" cy="2308324"/>
          </a:xfrm>
          <a:prstGeom prst="rect">
            <a:avLst/>
          </a:prstGeom>
          <a:solidFill>
            <a:schemeClr val="bg1">
              <a:alpha val="87842"/>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fontAlgn="base" hangingPunct="1">
              <a:spcBef>
                <a:spcPct val="0"/>
              </a:spcBef>
              <a:spcAft>
                <a:spcPct val="0"/>
              </a:spcAft>
            </a:pPr>
            <a:r>
              <a:rPr lang="en-US" altLang="zh-CN" sz="2800" b="1" dirty="0" smtClean="0">
                <a:solidFill>
                  <a:srgbClr val="000000"/>
                </a:solidFill>
                <a:latin typeface="楷体" pitchFamily="49" charset="-122"/>
                <a:ea typeface="楷体" pitchFamily="49" charset="-122"/>
              </a:rPr>
              <a:t>       </a:t>
            </a:r>
            <a:r>
              <a:rPr lang="zh-CN" altLang="en-US" sz="2800" b="1" dirty="0" smtClean="0">
                <a:solidFill>
                  <a:srgbClr val="0000FF"/>
                </a:solidFill>
                <a:latin typeface="楷体" pitchFamily="49" charset="-122"/>
                <a:ea typeface="楷体" pitchFamily="49" charset="-122"/>
              </a:rPr>
              <a:t>因为老奶奶喜欢看书，在陪伴老奶奶的过程中我也被感染了。当老奶奶看书时，我也拿一本书静静地坐在老奶奶身旁看。十天下来，我发现自己</a:t>
            </a:r>
            <a:r>
              <a:rPr lang="zh-CN" altLang="en-US" sz="2800" b="1" dirty="0" smtClean="0">
                <a:solidFill>
                  <a:srgbClr val="FF0000"/>
                </a:solidFill>
                <a:latin typeface="楷体" pitchFamily="49" charset="-122"/>
                <a:ea typeface="楷体" pitchFamily="49" charset="-122"/>
              </a:rPr>
              <a:t>改变</a:t>
            </a:r>
            <a:r>
              <a:rPr lang="zh-CN" altLang="en-US" sz="2800" b="1" dirty="0" smtClean="0">
                <a:solidFill>
                  <a:srgbClr val="0000FF"/>
                </a:solidFill>
                <a:latin typeface="楷体" pitchFamily="49" charset="-122"/>
                <a:ea typeface="楷体" pitchFamily="49" charset="-122"/>
              </a:rPr>
              <a:t>了，玩手机、玩电脑的时间少了，而对书产生了浓厚的兴趣。</a:t>
            </a:r>
            <a:r>
              <a:rPr lang="zh-CN" altLang="en-US" sz="3200" b="1" dirty="0" smtClean="0">
                <a:solidFill>
                  <a:srgbClr val="0000FF"/>
                </a:solidFill>
                <a:ea typeface="黑体" pitchFamily="49" charset="-122"/>
              </a:rPr>
              <a:t> </a:t>
            </a:r>
          </a:p>
        </p:txBody>
      </p:sp>
      <p:sp>
        <p:nvSpPr>
          <p:cNvPr id="69635" name="Text Box 3"/>
          <p:cNvSpPr txBox="1">
            <a:spLocks noChangeArrowheads="1"/>
          </p:cNvSpPr>
          <p:nvPr/>
        </p:nvSpPr>
        <p:spPr bwMode="auto">
          <a:xfrm>
            <a:off x="304800" y="3137594"/>
            <a:ext cx="5562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en-US" altLang="zh-CN" sz="3200" b="1" dirty="0">
                <a:solidFill>
                  <a:srgbClr val="000000"/>
                </a:solidFill>
                <a:ea typeface="黑体" pitchFamily="49" charset="-122"/>
              </a:rPr>
              <a:t>4</a:t>
            </a:r>
            <a:r>
              <a:rPr lang="zh-CN" altLang="en-US" sz="3200" b="1" dirty="0" smtClean="0">
                <a:solidFill>
                  <a:srgbClr val="000000"/>
                </a:solidFill>
                <a:ea typeface="黑体" pitchFamily="49" charset="-122"/>
              </a:rPr>
              <a:t>、</a:t>
            </a:r>
            <a:r>
              <a:rPr lang="en-US" altLang="zh-CN" sz="3200" b="1" dirty="0" smtClean="0">
                <a:solidFill>
                  <a:srgbClr val="000000"/>
                </a:solidFill>
                <a:ea typeface="黑体" pitchFamily="49" charset="-122"/>
              </a:rPr>
              <a:t>《</a:t>
            </a:r>
            <a:r>
              <a:rPr lang="zh-CN" altLang="en-US" sz="3200" b="1" dirty="0" smtClean="0">
                <a:solidFill>
                  <a:srgbClr val="000000"/>
                </a:solidFill>
                <a:ea typeface="黑体" pitchFamily="49" charset="-122"/>
              </a:rPr>
              <a:t>那些</a:t>
            </a:r>
            <a:r>
              <a:rPr lang="en-US" altLang="zh-CN" sz="3200" b="1" dirty="0" smtClean="0">
                <a:solidFill>
                  <a:srgbClr val="000000"/>
                </a:solidFill>
                <a:ea typeface="黑体" pitchFamily="49" charset="-122"/>
              </a:rPr>
              <a:t>______</a:t>
            </a:r>
            <a:r>
              <a:rPr lang="zh-CN" altLang="en-US" sz="3200" b="1" dirty="0" smtClean="0">
                <a:solidFill>
                  <a:srgbClr val="000000"/>
                </a:solidFill>
                <a:ea typeface="黑体" pitchFamily="49" charset="-122"/>
              </a:rPr>
              <a:t>的日子</a:t>
            </a:r>
            <a:r>
              <a:rPr lang="en-US" altLang="zh-CN" sz="3200" b="1" dirty="0" smtClean="0">
                <a:solidFill>
                  <a:srgbClr val="000000"/>
                </a:solidFill>
                <a:ea typeface="黑体" pitchFamily="49" charset="-122"/>
              </a:rPr>
              <a:t>》</a:t>
            </a:r>
          </a:p>
        </p:txBody>
      </p:sp>
      <p:sp>
        <p:nvSpPr>
          <p:cNvPr id="69636" name="Text Box 4"/>
          <p:cNvSpPr txBox="1">
            <a:spLocks noChangeArrowheads="1"/>
          </p:cNvSpPr>
          <p:nvPr/>
        </p:nvSpPr>
        <p:spPr bwMode="auto">
          <a:xfrm>
            <a:off x="395536" y="3933056"/>
            <a:ext cx="8280920" cy="1433513"/>
          </a:xfrm>
          <a:prstGeom prst="rect">
            <a:avLst/>
          </a:prstGeom>
          <a:solidFill>
            <a:schemeClr val="bg1">
              <a:alpha val="94116"/>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en-US" altLang="zh-CN" sz="3200" b="1" dirty="0" smtClean="0">
                <a:solidFill>
                  <a:srgbClr val="0000FF"/>
                </a:solidFill>
                <a:latin typeface="楷体" pitchFamily="49" charset="-122"/>
                <a:ea typeface="楷体" pitchFamily="49" charset="-122"/>
              </a:rPr>
              <a:t>      </a:t>
            </a:r>
            <a:r>
              <a:rPr lang="zh-CN" altLang="en-US" sz="2800" b="1" dirty="0" smtClean="0">
                <a:solidFill>
                  <a:srgbClr val="0000FF"/>
                </a:solidFill>
                <a:latin typeface="楷体" pitchFamily="49" charset="-122"/>
                <a:ea typeface="楷体" pitchFamily="49" charset="-122"/>
              </a:rPr>
              <a:t>在</a:t>
            </a:r>
            <a:r>
              <a:rPr lang="zh-CN" altLang="en-US" sz="2800" b="1" dirty="0" smtClean="0">
                <a:solidFill>
                  <a:srgbClr val="FF0000"/>
                </a:solidFill>
                <a:latin typeface="楷体" pitchFamily="49" charset="-122"/>
                <a:ea typeface="楷体" pitchFamily="49" charset="-122"/>
              </a:rPr>
              <a:t>那些陪伴</a:t>
            </a:r>
            <a:r>
              <a:rPr lang="zh-CN" altLang="en-US" sz="2800" b="1" dirty="0">
                <a:solidFill>
                  <a:srgbClr val="0000FF"/>
                </a:solidFill>
                <a:latin typeface="楷体" pitchFamily="49" charset="-122"/>
                <a:ea typeface="楷体" pitchFamily="49" charset="-122"/>
              </a:rPr>
              <a:t>老奶奶</a:t>
            </a:r>
            <a:r>
              <a:rPr lang="zh-CN" altLang="en-US" sz="2800" b="1" dirty="0" smtClean="0">
                <a:solidFill>
                  <a:srgbClr val="FF0000"/>
                </a:solidFill>
                <a:latin typeface="楷体" pitchFamily="49" charset="-122"/>
                <a:ea typeface="楷体" pitchFamily="49" charset="-122"/>
              </a:rPr>
              <a:t>的</a:t>
            </a:r>
            <a:r>
              <a:rPr lang="zh-CN" altLang="en-US" sz="2800" b="1" dirty="0">
                <a:solidFill>
                  <a:srgbClr val="FF0000"/>
                </a:solidFill>
                <a:latin typeface="楷体" pitchFamily="49" charset="-122"/>
                <a:ea typeface="楷体" pitchFamily="49" charset="-122"/>
              </a:rPr>
              <a:t>日子</a:t>
            </a:r>
            <a:r>
              <a:rPr lang="zh-CN" altLang="en-US" sz="2800" b="1" dirty="0" smtClean="0">
                <a:solidFill>
                  <a:srgbClr val="0000FF"/>
                </a:solidFill>
                <a:latin typeface="楷体" pitchFamily="49" charset="-122"/>
                <a:ea typeface="楷体" pitchFamily="49" charset="-122"/>
              </a:rPr>
              <a:t>中，我改变了</a:t>
            </a:r>
            <a:r>
              <a:rPr lang="en-US" altLang="zh-CN" sz="2800" b="1" dirty="0" smtClean="0">
                <a:solidFill>
                  <a:srgbClr val="0000FF"/>
                </a:solidFill>
                <a:latin typeface="楷体" pitchFamily="49" charset="-122"/>
                <a:ea typeface="楷体" pitchFamily="49" charset="-122"/>
              </a:rPr>
              <a:t>——</a:t>
            </a:r>
            <a:r>
              <a:rPr lang="zh-CN" altLang="en-US" sz="2800" b="1" dirty="0" smtClean="0">
                <a:solidFill>
                  <a:srgbClr val="0000FF"/>
                </a:solidFill>
                <a:latin typeface="楷体" pitchFamily="49" charset="-122"/>
                <a:ea typeface="楷体" pitchFamily="49" charset="-122"/>
              </a:rPr>
              <a:t>玩手机、玩电脑的时间少了，爱上了读书。我的改变就是我帮助他人最好的</a:t>
            </a:r>
            <a:r>
              <a:rPr lang="zh-CN" altLang="en-US" sz="2800" b="1" dirty="0">
                <a:solidFill>
                  <a:srgbClr val="0000FF"/>
                </a:solidFill>
                <a:latin typeface="楷体" pitchFamily="49" charset="-122"/>
                <a:ea typeface="楷体" pitchFamily="49" charset="-122"/>
              </a:rPr>
              <a:t>回报</a:t>
            </a:r>
            <a:r>
              <a:rPr lang="zh-CN" altLang="en-US" sz="2800" b="1" dirty="0" smtClean="0">
                <a:solidFill>
                  <a:srgbClr val="0000FF"/>
                </a:solidFill>
                <a:latin typeface="楷体" pitchFamily="49" charset="-122"/>
                <a:ea typeface="楷体" pitchFamily="49" charset="-122"/>
              </a:rPr>
              <a:t>。</a:t>
            </a:r>
            <a:r>
              <a:rPr lang="zh-CN" altLang="en-US" sz="2800" dirty="0" smtClean="0">
                <a:solidFill>
                  <a:srgbClr val="000000"/>
                </a:solidFill>
                <a:latin typeface="楷体" pitchFamily="49" charset="-122"/>
                <a:ea typeface="楷体" pitchFamily="49" charset="-122"/>
              </a:rPr>
              <a:t> </a:t>
            </a:r>
          </a:p>
        </p:txBody>
      </p:sp>
      <p:sp>
        <p:nvSpPr>
          <p:cNvPr id="69637" name="Text Box 5"/>
          <p:cNvSpPr txBox="1">
            <a:spLocks noChangeArrowheads="1"/>
          </p:cNvSpPr>
          <p:nvPr/>
        </p:nvSpPr>
        <p:spPr bwMode="auto">
          <a:xfrm>
            <a:off x="304800" y="152400"/>
            <a:ext cx="8001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en-US" altLang="zh-CN" sz="3200" b="1" dirty="0">
                <a:solidFill>
                  <a:srgbClr val="000000"/>
                </a:solidFill>
                <a:ea typeface="黑体" pitchFamily="49" charset="-122"/>
              </a:rPr>
              <a:t>3</a:t>
            </a:r>
            <a:r>
              <a:rPr lang="zh-CN" altLang="en-US" sz="3200" b="1" dirty="0" smtClean="0">
                <a:solidFill>
                  <a:srgbClr val="000000"/>
                </a:solidFill>
                <a:ea typeface="黑体" pitchFamily="49" charset="-122"/>
              </a:rPr>
              <a:t>、</a:t>
            </a:r>
            <a:r>
              <a:rPr lang="en-US" altLang="zh-CN" sz="3200" b="1" dirty="0" smtClean="0">
                <a:solidFill>
                  <a:srgbClr val="000000"/>
                </a:solidFill>
                <a:ea typeface="黑体" pitchFamily="49" charset="-122"/>
              </a:rPr>
              <a:t>《</a:t>
            </a:r>
            <a:r>
              <a:rPr lang="zh-CN" altLang="en-US" sz="3200" b="1" dirty="0" smtClean="0">
                <a:solidFill>
                  <a:srgbClr val="000000"/>
                </a:solidFill>
                <a:ea typeface="黑体" pitchFamily="49" charset="-122"/>
              </a:rPr>
              <a:t>改变</a:t>
            </a:r>
            <a:r>
              <a:rPr lang="en-US" altLang="zh-CN" sz="3200" b="1" dirty="0" smtClean="0">
                <a:solidFill>
                  <a:srgbClr val="000000"/>
                </a:solidFill>
                <a:ea typeface="黑体" pitchFamily="49" charset="-122"/>
              </a:rPr>
              <a:t>》</a:t>
            </a:r>
          </a:p>
        </p:txBody>
      </p:sp>
    </p:spTree>
    <p:extLst>
      <p:ext uri="{BB962C8B-B14F-4D97-AF65-F5344CB8AC3E}">
        <p14:creationId xmlns:p14="http://schemas.microsoft.com/office/powerpoint/2010/main" val="658972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9637"/>
                                        </p:tgtEl>
                                        <p:attrNameLst>
                                          <p:attrName>style.visibility</p:attrName>
                                        </p:attrNameLst>
                                      </p:cBhvr>
                                      <p:to>
                                        <p:strVal val="visible"/>
                                      </p:to>
                                    </p:set>
                                    <p:animEffect transition="in" filter="blinds(horizontal)">
                                      <p:cBhvr>
                                        <p:cTn id="7" dur="500"/>
                                        <p:tgtEl>
                                          <p:spTgt spid="6963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9634"/>
                                        </p:tgtEl>
                                        <p:attrNameLst>
                                          <p:attrName>style.visibility</p:attrName>
                                        </p:attrNameLst>
                                      </p:cBhvr>
                                      <p:to>
                                        <p:strVal val="visible"/>
                                      </p:to>
                                    </p:set>
                                    <p:animEffect transition="in" filter="blinds(horizontal)">
                                      <p:cBhvr>
                                        <p:cTn id="12" dur="500"/>
                                        <p:tgtEl>
                                          <p:spTgt spid="6963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9635"/>
                                        </p:tgtEl>
                                        <p:attrNameLst>
                                          <p:attrName>style.visibility</p:attrName>
                                        </p:attrNameLst>
                                      </p:cBhvr>
                                      <p:to>
                                        <p:strVal val="visible"/>
                                      </p:to>
                                    </p:set>
                                    <p:animEffect transition="in" filter="blinds(horizontal)">
                                      <p:cBhvr>
                                        <p:cTn id="17" dur="500"/>
                                        <p:tgtEl>
                                          <p:spTgt spid="6963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9636"/>
                                        </p:tgtEl>
                                        <p:attrNameLst>
                                          <p:attrName>style.visibility</p:attrName>
                                        </p:attrNameLst>
                                      </p:cBhvr>
                                      <p:to>
                                        <p:strVal val="visible"/>
                                      </p:to>
                                    </p:set>
                                    <p:animEffect transition="in" filter="blinds(horizontal)">
                                      <p:cBhvr>
                                        <p:cTn id="22" dur="500"/>
                                        <p:tgtEl>
                                          <p:spTgt spid="69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animBg="1"/>
      <p:bldP spid="69635" grpId="0"/>
      <p:bldP spid="69636" grpId="0" animBg="1"/>
      <p:bldP spid="6963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8" name="Picture 8"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1682" name="Text Box 2"/>
          <p:cNvSpPr txBox="1">
            <a:spLocks noChangeArrowheads="1"/>
          </p:cNvSpPr>
          <p:nvPr/>
        </p:nvSpPr>
        <p:spPr bwMode="auto">
          <a:xfrm>
            <a:off x="-304800" y="762000"/>
            <a:ext cx="9677400" cy="519113"/>
          </a:xfrm>
          <a:prstGeom prst="rect">
            <a:avLst/>
          </a:prstGeom>
          <a:solidFill>
            <a:schemeClr val="bg1">
              <a:alpha val="89999"/>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dirty="0">
                <a:solidFill>
                  <a:srgbClr val="0000FF"/>
                </a:solidFill>
                <a:ea typeface="楷体" panose="02010609060101010101" pitchFamily="49" charset="-122"/>
              </a:rPr>
              <a:t>    </a:t>
            </a:r>
            <a:r>
              <a:rPr lang="zh-CN" altLang="en-US" sz="2800" b="1" dirty="0">
                <a:solidFill>
                  <a:srgbClr val="0000FF"/>
                </a:solidFill>
                <a:ea typeface="楷体" panose="02010609060101010101" pitchFamily="49" charset="-122"/>
              </a:rPr>
              <a:t>详写我</a:t>
            </a:r>
            <a:r>
              <a:rPr lang="zh-CN" altLang="en-US" sz="2800" b="1" dirty="0">
                <a:solidFill>
                  <a:srgbClr val="FF0000"/>
                </a:solidFill>
                <a:ea typeface="楷体" panose="02010609060101010101" pitchFamily="49" charset="-122"/>
              </a:rPr>
              <a:t>陪伴</a:t>
            </a:r>
            <a:r>
              <a:rPr lang="zh-CN" altLang="en-US" sz="2800" b="1" dirty="0">
                <a:solidFill>
                  <a:srgbClr val="0000FF"/>
                </a:solidFill>
                <a:ea typeface="楷体" panose="02010609060101010101" pitchFamily="49" charset="-122"/>
              </a:rPr>
              <a:t>老奶奶的过程。具体写我与老奶奶一起插花。</a:t>
            </a:r>
          </a:p>
        </p:txBody>
      </p:sp>
      <p:sp>
        <p:nvSpPr>
          <p:cNvPr id="71683" name="Text Box 3"/>
          <p:cNvSpPr txBox="1">
            <a:spLocks noChangeArrowheads="1"/>
          </p:cNvSpPr>
          <p:nvPr/>
        </p:nvSpPr>
        <p:spPr bwMode="auto">
          <a:xfrm>
            <a:off x="457200" y="1447800"/>
            <a:ext cx="5562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dirty="0" smtClean="0">
                <a:solidFill>
                  <a:schemeClr val="tx2"/>
                </a:solidFill>
                <a:ea typeface="黑体" panose="02010609060101010101" pitchFamily="49" charset="-122"/>
              </a:rPr>
              <a:t>6</a:t>
            </a:r>
            <a:r>
              <a:rPr lang="zh-CN" altLang="en-US" sz="3200" b="1" dirty="0" smtClean="0">
                <a:solidFill>
                  <a:schemeClr val="tx2"/>
                </a:solidFill>
                <a:ea typeface="黑体" panose="02010609060101010101" pitchFamily="49" charset="-122"/>
              </a:rPr>
              <a:t>、</a:t>
            </a:r>
            <a:r>
              <a:rPr lang="en-US" altLang="zh-CN" sz="3200" b="1" dirty="0">
                <a:solidFill>
                  <a:schemeClr val="tx2"/>
                </a:solidFill>
                <a:ea typeface="黑体" panose="02010609060101010101" pitchFamily="49" charset="-122"/>
              </a:rPr>
              <a:t>《</a:t>
            </a:r>
            <a:r>
              <a:rPr lang="zh-CN" altLang="en-US" sz="3200" b="1" dirty="0">
                <a:solidFill>
                  <a:schemeClr val="tx2"/>
                </a:solidFill>
                <a:ea typeface="黑体" panose="02010609060101010101" pitchFamily="49" charset="-122"/>
              </a:rPr>
              <a:t>聆听心声</a:t>
            </a:r>
            <a:r>
              <a:rPr lang="en-US" altLang="zh-CN" sz="3200" b="1" dirty="0">
                <a:solidFill>
                  <a:schemeClr val="tx2"/>
                </a:solidFill>
                <a:ea typeface="黑体" panose="02010609060101010101" pitchFamily="49" charset="-122"/>
              </a:rPr>
              <a:t>》</a:t>
            </a:r>
          </a:p>
        </p:txBody>
      </p:sp>
      <p:sp>
        <p:nvSpPr>
          <p:cNvPr id="71684" name="Text Box 4"/>
          <p:cNvSpPr txBox="1">
            <a:spLocks noChangeArrowheads="1"/>
          </p:cNvSpPr>
          <p:nvPr/>
        </p:nvSpPr>
        <p:spPr bwMode="auto">
          <a:xfrm>
            <a:off x="0" y="4343400"/>
            <a:ext cx="9144000" cy="1373188"/>
          </a:xfrm>
          <a:prstGeom prst="rect">
            <a:avLst/>
          </a:prstGeom>
          <a:solidFill>
            <a:schemeClr val="bg1">
              <a:alpha val="94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b="1"/>
              <a:t>                   </a:t>
            </a:r>
            <a:r>
              <a:rPr lang="zh-CN" altLang="en-US" sz="2800" b="1">
                <a:solidFill>
                  <a:srgbClr val="0000FF"/>
                </a:solidFill>
                <a:ea typeface="楷体" panose="02010609060101010101" pitchFamily="49" charset="-122"/>
              </a:rPr>
              <a:t>在陪伴了老奶奶两天后，我意识到老人最</a:t>
            </a:r>
            <a:r>
              <a:rPr lang="zh-CN" altLang="en-US" sz="2800" b="1">
                <a:solidFill>
                  <a:srgbClr val="FF0000"/>
                </a:solidFill>
                <a:ea typeface="楷体" panose="02010609060101010101" pitchFamily="49" charset="-122"/>
              </a:rPr>
              <a:t>需要</a:t>
            </a:r>
            <a:r>
              <a:rPr lang="zh-CN" altLang="en-US" sz="2800" b="1">
                <a:solidFill>
                  <a:srgbClr val="0000FF"/>
                </a:solidFill>
                <a:ea typeface="楷体" panose="02010609060101010101" pitchFamily="49" charset="-122"/>
              </a:rPr>
              <a:t>的不是物质、金钱上的给予，而是人的陪伴。于是在第三天，我叫上最爱笑的好友一起去陪伴老奶奶。</a:t>
            </a:r>
          </a:p>
        </p:txBody>
      </p:sp>
      <p:sp>
        <p:nvSpPr>
          <p:cNvPr id="71685" name="Text Box 5"/>
          <p:cNvSpPr txBox="1">
            <a:spLocks noChangeArrowheads="1"/>
          </p:cNvSpPr>
          <p:nvPr/>
        </p:nvSpPr>
        <p:spPr bwMode="auto">
          <a:xfrm>
            <a:off x="457200" y="152400"/>
            <a:ext cx="8001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dirty="0" smtClean="0">
                <a:solidFill>
                  <a:schemeClr val="tx2"/>
                </a:solidFill>
                <a:ea typeface="黑体" panose="02010609060101010101" pitchFamily="49" charset="-122"/>
              </a:rPr>
              <a:t>5</a:t>
            </a:r>
            <a:r>
              <a:rPr lang="zh-CN" altLang="en-US" sz="3200" b="1" dirty="0" smtClean="0">
                <a:solidFill>
                  <a:schemeClr val="tx2"/>
                </a:solidFill>
                <a:ea typeface="黑体" panose="02010609060101010101" pitchFamily="49" charset="-122"/>
              </a:rPr>
              <a:t>、</a:t>
            </a:r>
            <a:r>
              <a:rPr lang="en-US" altLang="zh-CN" sz="3200" b="1" dirty="0">
                <a:solidFill>
                  <a:schemeClr val="tx2"/>
                </a:solidFill>
                <a:ea typeface="黑体" panose="02010609060101010101" pitchFamily="49" charset="-122"/>
              </a:rPr>
              <a:t>《</a:t>
            </a:r>
            <a:r>
              <a:rPr lang="zh-CN" altLang="en-US" sz="3200" b="1" dirty="0">
                <a:solidFill>
                  <a:schemeClr val="tx2"/>
                </a:solidFill>
                <a:ea typeface="黑体" panose="02010609060101010101" pitchFamily="49" charset="-122"/>
              </a:rPr>
              <a:t>陪伴</a:t>
            </a:r>
            <a:r>
              <a:rPr lang="en-US" altLang="zh-CN" sz="3200" b="1" dirty="0">
                <a:solidFill>
                  <a:schemeClr val="tx2"/>
                </a:solidFill>
                <a:ea typeface="黑体" panose="02010609060101010101" pitchFamily="49" charset="-122"/>
              </a:rPr>
              <a:t>》</a:t>
            </a:r>
          </a:p>
        </p:txBody>
      </p:sp>
      <p:sp>
        <p:nvSpPr>
          <p:cNvPr id="71686" name="Text Box 6"/>
          <p:cNvSpPr txBox="1">
            <a:spLocks noChangeArrowheads="1"/>
          </p:cNvSpPr>
          <p:nvPr/>
        </p:nvSpPr>
        <p:spPr bwMode="auto">
          <a:xfrm>
            <a:off x="-304800" y="2057400"/>
            <a:ext cx="9448800" cy="1373188"/>
          </a:xfrm>
          <a:prstGeom prst="rect">
            <a:avLst/>
          </a:prstGeom>
          <a:solidFill>
            <a:schemeClr val="bg1">
              <a:alpha val="89999"/>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a:spcBef>
                <a:spcPct val="15000"/>
              </a:spcBef>
            </a:pPr>
            <a:r>
              <a:rPr lang="en-US" altLang="zh-CN" sz="2800" b="1" dirty="0">
                <a:solidFill>
                  <a:srgbClr val="0000FF"/>
                </a:solidFill>
                <a:ea typeface="黑体" panose="02010609060101010101" pitchFamily="49" charset="-122"/>
              </a:rPr>
              <a:t>            </a:t>
            </a:r>
            <a:r>
              <a:rPr lang="zh-CN" altLang="en-US" sz="2800" b="1" dirty="0">
                <a:solidFill>
                  <a:srgbClr val="0000FF"/>
                </a:solidFill>
                <a:ea typeface="楷体" panose="02010609060101010101" pitchFamily="49" charset="-122"/>
              </a:rPr>
              <a:t>详写我在陪伴老奶奶时</a:t>
            </a:r>
            <a:r>
              <a:rPr lang="zh-CN" altLang="en-US" sz="2800" b="1" dirty="0">
                <a:solidFill>
                  <a:srgbClr val="FF0000"/>
                </a:solidFill>
                <a:ea typeface="楷体" panose="02010609060101010101" pitchFamily="49" charset="-122"/>
              </a:rPr>
              <a:t>聆听</a:t>
            </a:r>
            <a:r>
              <a:rPr lang="zh-CN" altLang="en-US" sz="2800" b="1" dirty="0">
                <a:solidFill>
                  <a:srgbClr val="0000FF"/>
                </a:solidFill>
                <a:ea typeface="楷体" panose="02010609060101010101" pitchFamily="49" charset="-122"/>
              </a:rPr>
              <a:t>她的</a:t>
            </a:r>
            <a:r>
              <a:rPr lang="zh-CN" altLang="en-US" sz="2800" b="1" dirty="0">
                <a:solidFill>
                  <a:srgbClr val="FF0000"/>
                </a:solidFill>
                <a:ea typeface="楷体" panose="02010609060101010101" pitchFamily="49" charset="-122"/>
              </a:rPr>
              <a:t>心声</a:t>
            </a:r>
            <a:r>
              <a:rPr lang="zh-CN" altLang="en-US" sz="2800" b="1" dirty="0">
                <a:solidFill>
                  <a:srgbClr val="0000FF"/>
                </a:solidFill>
                <a:ea typeface="楷体" panose="02010609060101010101" pitchFamily="49" charset="-122"/>
              </a:rPr>
              <a:t>。老奶奶最想要的不是子女给她钱、给她买名贵衣服食品，而是希望子女在与她一起吃饭时能放下手机，与她聊天。</a:t>
            </a:r>
          </a:p>
        </p:txBody>
      </p:sp>
      <p:sp>
        <p:nvSpPr>
          <p:cNvPr id="71687" name="Text Box 7"/>
          <p:cNvSpPr txBox="1">
            <a:spLocks noChangeArrowheads="1"/>
          </p:cNvSpPr>
          <p:nvPr/>
        </p:nvSpPr>
        <p:spPr bwMode="auto">
          <a:xfrm>
            <a:off x="457200" y="3657600"/>
            <a:ext cx="8001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dirty="0" smtClean="0">
                <a:solidFill>
                  <a:schemeClr val="tx2"/>
                </a:solidFill>
                <a:ea typeface="黑体" panose="02010609060101010101" pitchFamily="49" charset="-122"/>
              </a:rPr>
              <a:t>7</a:t>
            </a:r>
            <a:r>
              <a:rPr lang="zh-CN" altLang="en-US" sz="3200" b="1" dirty="0" smtClean="0">
                <a:solidFill>
                  <a:schemeClr val="tx2"/>
                </a:solidFill>
                <a:ea typeface="黑体" panose="02010609060101010101" pitchFamily="49" charset="-122"/>
              </a:rPr>
              <a:t>、</a:t>
            </a:r>
            <a:r>
              <a:rPr lang="en-US" altLang="zh-CN" sz="3200" b="1" dirty="0">
                <a:solidFill>
                  <a:schemeClr val="tx2"/>
                </a:solidFill>
                <a:ea typeface="黑体" panose="02010609060101010101" pitchFamily="49" charset="-122"/>
              </a:rPr>
              <a:t>《</a:t>
            </a:r>
            <a:r>
              <a:rPr lang="zh-CN" altLang="en-US" sz="3200" b="1" dirty="0">
                <a:solidFill>
                  <a:schemeClr val="tx2"/>
                </a:solidFill>
                <a:ea typeface="黑体" panose="02010609060101010101" pitchFamily="49" charset="-122"/>
              </a:rPr>
              <a:t>需要</a:t>
            </a:r>
            <a:r>
              <a:rPr lang="en-US" altLang="zh-CN" sz="3200" b="1" dirty="0">
                <a:solidFill>
                  <a:schemeClr val="tx2"/>
                </a:solidFill>
                <a:ea typeface="黑体" panose="02010609060101010101" pitchFamily="49" charset="-122"/>
              </a:rPr>
              <a:t>》</a:t>
            </a:r>
          </a:p>
        </p:txBody>
      </p:sp>
    </p:spTree>
    <p:extLst>
      <p:ext uri="{BB962C8B-B14F-4D97-AF65-F5344CB8AC3E}">
        <p14:creationId xmlns:p14="http://schemas.microsoft.com/office/powerpoint/2010/main" val="8067595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685"/>
                                        </p:tgtEl>
                                        <p:attrNameLst>
                                          <p:attrName>style.visibility</p:attrName>
                                        </p:attrNameLst>
                                      </p:cBhvr>
                                      <p:to>
                                        <p:strVal val="visible"/>
                                      </p:to>
                                    </p:set>
                                    <p:animEffect transition="in" filter="blinds(horizontal)">
                                      <p:cBhvr>
                                        <p:cTn id="7" dur="500"/>
                                        <p:tgtEl>
                                          <p:spTgt spid="7168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1682"/>
                                        </p:tgtEl>
                                        <p:attrNameLst>
                                          <p:attrName>style.visibility</p:attrName>
                                        </p:attrNameLst>
                                      </p:cBhvr>
                                      <p:to>
                                        <p:strVal val="visible"/>
                                      </p:to>
                                    </p:set>
                                    <p:animEffect transition="in" filter="blinds(horizontal)">
                                      <p:cBhvr>
                                        <p:cTn id="12" dur="500"/>
                                        <p:tgtEl>
                                          <p:spTgt spid="7168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1683"/>
                                        </p:tgtEl>
                                        <p:attrNameLst>
                                          <p:attrName>style.visibility</p:attrName>
                                        </p:attrNameLst>
                                      </p:cBhvr>
                                      <p:to>
                                        <p:strVal val="visible"/>
                                      </p:to>
                                    </p:set>
                                    <p:animEffect transition="in" filter="blinds(horizontal)">
                                      <p:cBhvr>
                                        <p:cTn id="17" dur="500"/>
                                        <p:tgtEl>
                                          <p:spTgt spid="7168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1686"/>
                                        </p:tgtEl>
                                        <p:attrNameLst>
                                          <p:attrName>style.visibility</p:attrName>
                                        </p:attrNameLst>
                                      </p:cBhvr>
                                      <p:to>
                                        <p:strVal val="visible"/>
                                      </p:to>
                                    </p:set>
                                    <p:animEffect transition="in" filter="blinds(horizontal)">
                                      <p:cBhvr>
                                        <p:cTn id="22" dur="500"/>
                                        <p:tgtEl>
                                          <p:spTgt spid="7168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1687"/>
                                        </p:tgtEl>
                                        <p:attrNameLst>
                                          <p:attrName>style.visibility</p:attrName>
                                        </p:attrNameLst>
                                      </p:cBhvr>
                                      <p:to>
                                        <p:strVal val="visible"/>
                                      </p:to>
                                    </p:set>
                                    <p:animEffect transition="in" filter="blinds(horizontal)">
                                      <p:cBhvr>
                                        <p:cTn id="27" dur="500"/>
                                        <p:tgtEl>
                                          <p:spTgt spid="7168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1684"/>
                                        </p:tgtEl>
                                        <p:attrNameLst>
                                          <p:attrName>style.visibility</p:attrName>
                                        </p:attrNameLst>
                                      </p:cBhvr>
                                      <p:to>
                                        <p:strVal val="visible"/>
                                      </p:to>
                                    </p:set>
                                    <p:animEffect transition="in" filter="blinds(horizontal)">
                                      <p:cBhvr>
                                        <p:cTn id="32" dur="500"/>
                                        <p:tgtEl>
                                          <p:spTgt spid="71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2" grpId="0" animBg="1"/>
      <p:bldP spid="71683" grpId="0"/>
      <p:bldP spid="71684" grpId="0" animBg="1"/>
      <p:bldP spid="71685" grpId="0"/>
      <p:bldP spid="71686" grpId="0" animBg="1"/>
      <p:bldP spid="7168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6" name="Picture 8"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8611" name="Text Box 3"/>
          <p:cNvSpPr txBox="1">
            <a:spLocks noChangeArrowheads="1"/>
          </p:cNvSpPr>
          <p:nvPr/>
        </p:nvSpPr>
        <p:spPr bwMode="auto">
          <a:xfrm>
            <a:off x="381000" y="228600"/>
            <a:ext cx="5562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dirty="0" smtClean="0">
                <a:solidFill>
                  <a:schemeClr val="tx2"/>
                </a:solidFill>
                <a:ea typeface="黑体" panose="02010609060101010101" pitchFamily="49" charset="-122"/>
              </a:rPr>
              <a:t>8</a:t>
            </a:r>
            <a:r>
              <a:rPr lang="zh-CN" altLang="en-US" sz="3200" b="1" dirty="0" smtClean="0">
                <a:solidFill>
                  <a:schemeClr val="tx2"/>
                </a:solidFill>
                <a:ea typeface="黑体" panose="02010609060101010101" pitchFamily="49" charset="-122"/>
              </a:rPr>
              <a:t>、</a:t>
            </a:r>
            <a:r>
              <a:rPr lang="en-US" altLang="zh-CN" sz="3200" b="1" dirty="0">
                <a:solidFill>
                  <a:schemeClr val="tx2"/>
                </a:solidFill>
                <a:ea typeface="黑体" panose="02010609060101010101" pitchFamily="49" charset="-122"/>
              </a:rPr>
              <a:t>《</a:t>
            </a:r>
            <a:r>
              <a:rPr lang="zh-CN" altLang="en-US" sz="3200" b="1" dirty="0">
                <a:solidFill>
                  <a:schemeClr val="tx2"/>
                </a:solidFill>
                <a:ea typeface="黑体" panose="02010609060101010101" pitchFamily="49" charset="-122"/>
              </a:rPr>
              <a:t>这里也有乐趣</a:t>
            </a:r>
            <a:r>
              <a:rPr lang="en-US" altLang="zh-CN" sz="3200" b="1" dirty="0">
                <a:solidFill>
                  <a:schemeClr val="tx2"/>
                </a:solidFill>
                <a:ea typeface="黑体" panose="02010609060101010101" pitchFamily="49" charset="-122"/>
              </a:rPr>
              <a:t>》</a:t>
            </a:r>
          </a:p>
        </p:txBody>
      </p:sp>
      <p:sp>
        <p:nvSpPr>
          <p:cNvPr id="68612" name="Text Box 4"/>
          <p:cNvSpPr txBox="1">
            <a:spLocks noChangeArrowheads="1"/>
          </p:cNvSpPr>
          <p:nvPr/>
        </p:nvSpPr>
        <p:spPr bwMode="auto">
          <a:xfrm>
            <a:off x="-304800" y="838200"/>
            <a:ext cx="9448800" cy="1860550"/>
          </a:xfrm>
          <a:prstGeom prst="rect">
            <a:avLst/>
          </a:prstGeom>
          <a:solidFill>
            <a:schemeClr val="bg1">
              <a:alpha val="89999"/>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a:solidFill>
                  <a:srgbClr val="0000FF"/>
                </a:solidFill>
                <a:latin typeface="楷体" panose="02010609060101010101" pitchFamily="49" charset="-122"/>
                <a:ea typeface="楷体" panose="02010609060101010101" pitchFamily="49" charset="-122"/>
              </a:rPr>
              <a:t>      </a:t>
            </a:r>
            <a:r>
              <a:rPr lang="zh-CN" altLang="en-US" sz="2800" b="1">
                <a:solidFill>
                  <a:srgbClr val="0000FF"/>
                </a:solidFill>
                <a:latin typeface="楷体" panose="02010609060101010101" pitchFamily="49" charset="-122"/>
                <a:ea typeface="楷体" panose="02010609060101010101" pitchFamily="49" charset="-122"/>
              </a:rPr>
              <a:t>一开始我认为陪伴老奶奶是没有乐趣的，只是因为答应了叔叔，所以才勉为其难地去陪伴老奶奶。后来老奶奶提议我们一起包饺子，详写老奶奶教我包饺子的过程，我发现</a:t>
            </a:r>
            <a:r>
              <a:rPr lang="zh-CN" altLang="en-US" sz="2800" b="1">
                <a:solidFill>
                  <a:srgbClr val="FF0000"/>
                </a:solidFill>
                <a:latin typeface="楷体" panose="02010609060101010101" pitchFamily="49" charset="-122"/>
                <a:ea typeface="楷体" panose="02010609060101010101" pitchFamily="49" charset="-122"/>
              </a:rPr>
              <a:t>这里也有乐趣</a:t>
            </a:r>
            <a:r>
              <a:rPr lang="zh-CN" altLang="en-US" sz="2800" b="1">
                <a:solidFill>
                  <a:srgbClr val="0000FF"/>
                </a:solidFill>
                <a:latin typeface="楷体" panose="02010609060101010101" pitchFamily="49" charset="-122"/>
                <a:ea typeface="楷体" panose="02010609060101010101" pitchFamily="49" charset="-122"/>
              </a:rPr>
              <a:t>。</a:t>
            </a:r>
          </a:p>
        </p:txBody>
      </p:sp>
      <p:sp>
        <p:nvSpPr>
          <p:cNvPr id="68614" name="Text Box 6"/>
          <p:cNvSpPr txBox="1">
            <a:spLocks noChangeArrowheads="1"/>
          </p:cNvSpPr>
          <p:nvPr/>
        </p:nvSpPr>
        <p:spPr bwMode="auto">
          <a:xfrm>
            <a:off x="457200" y="3124200"/>
            <a:ext cx="8001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dirty="0" smtClean="0">
                <a:solidFill>
                  <a:schemeClr val="tx2"/>
                </a:solidFill>
                <a:ea typeface="黑体" panose="02010609060101010101" pitchFamily="49" charset="-122"/>
              </a:rPr>
              <a:t>9</a:t>
            </a:r>
            <a:r>
              <a:rPr lang="zh-CN" altLang="en-US" sz="3200" b="1" dirty="0" smtClean="0">
                <a:solidFill>
                  <a:schemeClr val="tx2"/>
                </a:solidFill>
                <a:ea typeface="黑体" panose="02010609060101010101" pitchFamily="49" charset="-122"/>
              </a:rPr>
              <a:t>、</a:t>
            </a:r>
            <a:r>
              <a:rPr lang="en-US" altLang="zh-CN" sz="3200" b="1" dirty="0">
                <a:solidFill>
                  <a:schemeClr val="tx2"/>
                </a:solidFill>
                <a:ea typeface="黑体" panose="02010609060101010101" pitchFamily="49" charset="-122"/>
              </a:rPr>
              <a:t>《</a:t>
            </a:r>
            <a:r>
              <a:rPr lang="zh-CN" altLang="en-US" sz="3200" b="1" dirty="0">
                <a:solidFill>
                  <a:schemeClr val="tx2"/>
                </a:solidFill>
                <a:ea typeface="黑体" panose="02010609060101010101" pitchFamily="49" charset="-122"/>
              </a:rPr>
              <a:t>意外</a:t>
            </a:r>
            <a:r>
              <a:rPr lang="en-US" altLang="zh-CN" sz="3200" b="1" dirty="0">
                <a:solidFill>
                  <a:schemeClr val="tx2"/>
                </a:solidFill>
                <a:ea typeface="黑体" panose="02010609060101010101" pitchFamily="49" charset="-122"/>
              </a:rPr>
              <a:t>》</a:t>
            </a:r>
          </a:p>
        </p:txBody>
      </p:sp>
      <p:sp>
        <p:nvSpPr>
          <p:cNvPr id="68615" name="Text Box 7"/>
          <p:cNvSpPr txBox="1">
            <a:spLocks noChangeArrowheads="1"/>
          </p:cNvSpPr>
          <p:nvPr/>
        </p:nvSpPr>
        <p:spPr bwMode="auto">
          <a:xfrm>
            <a:off x="-152400" y="3810000"/>
            <a:ext cx="9296400" cy="1373188"/>
          </a:xfrm>
          <a:prstGeom prst="rect">
            <a:avLst/>
          </a:prstGeom>
          <a:solidFill>
            <a:schemeClr val="bg1">
              <a:alpha val="94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dirty="0">
                <a:solidFill>
                  <a:srgbClr val="0000FF"/>
                </a:solidFill>
                <a:latin typeface="楷体" panose="02010609060101010101" pitchFamily="49" charset="-122"/>
                <a:ea typeface="楷体" panose="02010609060101010101" pitchFamily="49" charset="-122"/>
              </a:rPr>
              <a:t>       </a:t>
            </a:r>
            <a:r>
              <a:rPr lang="zh-CN" altLang="en-US" sz="2800" b="1" dirty="0">
                <a:solidFill>
                  <a:srgbClr val="0000FF"/>
                </a:solidFill>
                <a:latin typeface="楷体" panose="02010609060101010101" pitchFamily="49" charset="-122"/>
                <a:ea typeface="楷体" panose="02010609060101010101" pitchFamily="49" charset="-122"/>
              </a:rPr>
              <a:t>在陪伴老奶奶的这几天里，我</a:t>
            </a:r>
            <a:r>
              <a:rPr lang="zh-CN" altLang="en-US" sz="2800" b="1" dirty="0">
                <a:solidFill>
                  <a:srgbClr val="FF0000"/>
                </a:solidFill>
                <a:latin typeface="楷体" panose="02010609060101010101" pitchFamily="49" charset="-122"/>
                <a:ea typeface="楷体" panose="02010609060101010101" pitchFamily="49" charset="-122"/>
              </a:rPr>
              <a:t>意外</a:t>
            </a:r>
            <a:r>
              <a:rPr lang="zh-CN" altLang="en-US" sz="2800" b="1" dirty="0">
                <a:solidFill>
                  <a:srgbClr val="0000FF"/>
                </a:solidFill>
                <a:latin typeface="楷体" panose="02010609060101010101" pitchFamily="49" charset="-122"/>
                <a:ea typeface="楷体" panose="02010609060101010101" pitchFamily="49" charset="-122"/>
              </a:rPr>
              <a:t>地发现了半年前我扔掉的那盆杜鹃花，居然被老奶奶“收养”了，而且它还重新长出新叶来。</a:t>
            </a:r>
            <a:r>
              <a:rPr lang="zh-CN" altLang="en-US" dirty="0"/>
              <a:t> </a:t>
            </a:r>
          </a:p>
        </p:txBody>
      </p:sp>
    </p:spTree>
    <p:extLst>
      <p:ext uri="{BB962C8B-B14F-4D97-AF65-F5344CB8AC3E}">
        <p14:creationId xmlns:p14="http://schemas.microsoft.com/office/powerpoint/2010/main" val="17772714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8611"/>
                                        </p:tgtEl>
                                        <p:attrNameLst>
                                          <p:attrName>style.visibility</p:attrName>
                                        </p:attrNameLst>
                                      </p:cBhvr>
                                      <p:to>
                                        <p:strVal val="visible"/>
                                      </p:to>
                                    </p:set>
                                    <p:animEffect transition="in" filter="blinds(horizontal)">
                                      <p:cBhvr>
                                        <p:cTn id="7" dur="500"/>
                                        <p:tgtEl>
                                          <p:spTgt spid="686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8612"/>
                                        </p:tgtEl>
                                        <p:attrNameLst>
                                          <p:attrName>style.visibility</p:attrName>
                                        </p:attrNameLst>
                                      </p:cBhvr>
                                      <p:to>
                                        <p:strVal val="visible"/>
                                      </p:to>
                                    </p:set>
                                    <p:animEffect transition="in" filter="blinds(horizontal)">
                                      <p:cBhvr>
                                        <p:cTn id="12" dur="500"/>
                                        <p:tgtEl>
                                          <p:spTgt spid="686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8614"/>
                                        </p:tgtEl>
                                        <p:attrNameLst>
                                          <p:attrName>style.visibility</p:attrName>
                                        </p:attrNameLst>
                                      </p:cBhvr>
                                      <p:to>
                                        <p:strVal val="visible"/>
                                      </p:to>
                                    </p:set>
                                    <p:animEffect transition="in" filter="blinds(horizontal)">
                                      <p:cBhvr>
                                        <p:cTn id="17" dur="500"/>
                                        <p:tgtEl>
                                          <p:spTgt spid="6861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8615"/>
                                        </p:tgtEl>
                                        <p:attrNameLst>
                                          <p:attrName>style.visibility</p:attrName>
                                        </p:attrNameLst>
                                      </p:cBhvr>
                                      <p:to>
                                        <p:strVal val="visible"/>
                                      </p:to>
                                    </p:set>
                                    <p:animEffect transition="in" filter="blinds(horizontal)">
                                      <p:cBhvr>
                                        <p:cTn id="22" dur="500"/>
                                        <p:tgtEl>
                                          <p:spTgt spid="68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p:bldP spid="68612" grpId="0" animBg="1"/>
      <p:bldP spid="68614" grpId="0"/>
      <p:bldP spid="686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40" name="Picture 8"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9635" name="Text Box 3"/>
          <p:cNvSpPr txBox="1">
            <a:spLocks noChangeArrowheads="1"/>
          </p:cNvSpPr>
          <p:nvPr/>
        </p:nvSpPr>
        <p:spPr bwMode="auto">
          <a:xfrm>
            <a:off x="317689" y="570706"/>
            <a:ext cx="5562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dirty="0" smtClean="0">
                <a:solidFill>
                  <a:schemeClr val="tx2"/>
                </a:solidFill>
                <a:ea typeface="黑体" panose="02010609060101010101" pitchFamily="49" charset="-122"/>
              </a:rPr>
              <a:t>10</a:t>
            </a:r>
            <a:r>
              <a:rPr lang="zh-CN" altLang="en-US" sz="3200" b="1" dirty="0" smtClean="0">
                <a:solidFill>
                  <a:schemeClr val="tx2"/>
                </a:solidFill>
                <a:ea typeface="黑体" panose="02010609060101010101" pitchFamily="49" charset="-122"/>
              </a:rPr>
              <a:t>、</a:t>
            </a:r>
            <a:r>
              <a:rPr lang="en-US" altLang="zh-CN" sz="3200" b="1" dirty="0">
                <a:solidFill>
                  <a:schemeClr val="tx2"/>
                </a:solidFill>
                <a:ea typeface="黑体" panose="02010609060101010101" pitchFamily="49" charset="-122"/>
              </a:rPr>
              <a:t>《</a:t>
            </a:r>
            <a:r>
              <a:rPr lang="zh-CN" altLang="en-US" sz="3200" b="1" dirty="0">
                <a:solidFill>
                  <a:schemeClr val="tx2"/>
                </a:solidFill>
                <a:ea typeface="黑体" panose="02010609060101010101" pitchFamily="49" charset="-122"/>
              </a:rPr>
              <a:t>回报</a:t>
            </a:r>
            <a:r>
              <a:rPr lang="en-US" altLang="zh-CN" sz="3200" b="1" dirty="0">
                <a:solidFill>
                  <a:schemeClr val="tx2"/>
                </a:solidFill>
                <a:ea typeface="黑体" panose="02010609060101010101" pitchFamily="49" charset="-122"/>
              </a:rPr>
              <a:t>》</a:t>
            </a:r>
          </a:p>
        </p:txBody>
      </p:sp>
      <p:sp>
        <p:nvSpPr>
          <p:cNvPr id="69636" name="Text Box 4"/>
          <p:cNvSpPr txBox="1">
            <a:spLocks noChangeArrowheads="1"/>
          </p:cNvSpPr>
          <p:nvPr/>
        </p:nvSpPr>
        <p:spPr bwMode="auto">
          <a:xfrm>
            <a:off x="12889" y="1104106"/>
            <a:ext cx="9144000" cy="1433513"/>
          </a:xfrm>
          <a:prstGeom prst="rect">
            <a:avLst/>
          </a:prstGeom>
          <a:solidFill>
            <a:schemeClr val="bg1">
              <a:alpha val="94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dirty="0">
                <a:solidFill>
                  <a:srgbClr val="0000FF"/>
                </a:solidFill>
                <a:latin typeface="楷体" panose="02010609060101010101" pitchFamily="49" charset="-122"/>
                <a:ea typeface="楷体" panose="02010609060101010101" pitchFamily="49" charset="-122"/>
              </a:rPr>
              <a:t>      </a:t>
            </a:r>
            <a:r>
              <a:rPr lang="zh-CN" altLang="en-US" sz="2800" b="1" dirty="0">
                <a:solidFill>
                  <a:srgbClr val="0000FF"/>
                </a:solidFill>
                <a:latin typeface="楷体" panose="02010609060101010101" pitchFamily="49" charset="-122"/>
                <a:ea typeface="楷体" panose="02010609060101010101" pitchFamily="49" charset="-122"/>
              </a:rPr>
              <a:t>在陪伴老奶奶的过程中，我改变了</a:t>
            </a:r>
            <a:r>
              <a:rPr lang="en-US" altLang="zh-CN" sz="2800" b="1" dirty="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玩手机、玩电脑的时间少了，爱上了读书。我的改变以及因帮人而产生的愉悦之情就是我帮人最好的</a:t>
            </a:r>
            <a:r>
              <a:rPr lang="zh-CN" altLang="en-US" sz="2800" b="1" dirty="0">
                <a:solidFill>
                  <a:srgbClr val="FF0000"/>
                </a:solidFill>
                <a:latin typeface="楷体" panose="02010609060101010101" pitchFamily="49" charset="-122"/>
                <a:ea typeface="楷体" panose="02010609060101010101" pitchFamily="49" charset="-122"/>
              </a:rPr>
              <a:t>回报</a:t>
            </a:r>
            <a:r>
              <a:rPr lang="zh-CN" altLang="en-US" sz="2800" b="1" dirty="0">
                <a:solidFill>
                  <a:srgbClr val="0000FF"/>
                </a:solidFill>
                <a:latin typeface="楷体" panose="02010609060101010101" pitchFamily="49" charset="-122"/>
                <a:ea typeface="楷体" panose="02010609060101010101" pitchFamily="49" charset="-122"/>
              </a:rPr>
              <a:t>。</a:t>
            </a:r>
            <a:r>
              <a:rPr lang="zh-CN" altLang="en-US" sz="2800" dirty="0">
                <a:latin typeface="楷体" panose="02010609060101010101" pitchFamily="49" charset="-122"/>
                <a:ea typeface="楷体" panose="02010609060101010101" pitchFamily="49" charset="-122"/>
              </a:rPr>
              <a:t> </a:t>
            </a:r>
          </a:p>
        </p:txBody>
      </p:sp>
      <p:sp>
        <p:nvSpPr>
          <p:cNvPr id="69638" name="Text Box 6"/>
          <p:cNvSpPr txBox="1">
            <a:spLocks noChangeArrowheads="1"/>
          </p:cNvSpPr>
          <p:nvPr/>
        </p:nvSpPr>
        <p:spPr bwMode="auto">
          <a:xfrm>
            <a:off x="490632" y="2781300"/>
            <a:ext cx="5562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dirty="0" smtClean="0">
                <a:solidFill>
                  <a:schemeClr val="tx2"/>
                </a:solidFill>
                <a:ea typeface="黑体" panose="02010609060101010101" pitchFamily="49" charset="-122"/>
              </a:rPr>
              <a:t>11</a:t>
            </a:r>
            <a:r>
              <a:rPr lang="zh-CN" altLang="en-US" sz="3200" b="1" dirty="0" smtClean="0">
                <a:solidFill>
                  <a:schemeClr val="tx2"/>
                </a:solidFill>
                <a:ea typeface="黑体" panose="02010609060101010101" pitchFamily="49" charset="-122"/>
              </a:rPr>
              <a:t>、</a:t>
            </a:r>
            <a:r>
              <a:rPr lang="en-US" altLang="zh-CN" sz="3200" b="1" dirty="0">
                <a:solidFill>
                  <a:schemeClr val="tx2"/>
                </a:solidFill>
                <a:ea typeface="黑体" panose="02010609060101010101" pitchFamily="49" charset="-122"/>
              </a:rPr>
              <a:t>《</a:t>
            </a:r>
            <a:r>
              <a:rPr lang="zh-CN" altLang="en-US" sz="3200" b="1" dirty="0">
                <a:solidFill>
                  <a:schemeClr val="tx2"/>
                </a:solidFill>
                <a:ea typeface="黑体" panose="02010609060101010101" pitchFamily="49" charset="-122"/>
              </a:rPr>
              <a:t>为他点赞</a:t>
            </a:r>
            <a:r>
              <a:rPr lang="en-US" altLang="zh-CN" sz="3200" b="1" dirty="0">
                <a:solidFill>
                  <a:schemeClr val="tx2"/>
                </a:solidFill>
                <a:ea typeface="黑体" panose="02010609060101010101" pitchFamily="49" charset="-122"/>
              </a:rPr>
              <a:t>》</a:t>
            </a:r>
          </a:p>
        </p:txBody>
      </p:sp>
      <p:sp>
        <p:nvSpPr>
          <p:cNvPr id="69639" name="Text Box 7"/>
          <p:cNvSpPr txBox="1">
            <a:spLocks noChangeArrowheads="1"/>
          </p:cNvSpPr>
          <p:nvPr/>
        </p:nvSpPr>
        <p:spPr bwMode="auto">
          <a:xfrm>
            <a:off x="-42768" y="3390900"/>
            <a:ext cx="9144000" cy="1006475"/>
          </a:xfrm>
          <a:prstGeom prst="rect">
            <a:avLst/>
          </a:prstGeom>
          <a:solidFill>
            <a:schemeClr val="bg1">
              <a:alpha val="95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b="1">
                <a:solidFill>
                  <a:srgbClr val="0000FF"/>
                </a:solidFill>
                <a:latin typeface="楷体" panose="02010609060101010101" pitchFamily="49" charset="-122"/>
                <a:ea typeface="楷体" panose="02010609060101010101" pitchFamily="49" charset="-122"/>
              </a:rPr>
              <a:t>      </a:t>
            </a:r>
            <a:r>
              <a:rPr lang="zh-CN" altLang="en-US" sz="2800" b="1">
                <a:solidFill>
                  <a:srgbClr val="0000FF"/>
                </a:solidFill>
                <a:latin typeface="楷体" panose="02010609060101010101" pitchFamily="49" charset="-122"/>
                <a:ea typeface="楷体" panose="02010609060101010101" pitchFamily="49" charset="-122"/>
              </a:rPr>
              <a:t>详写邻居叔叔来我家请我帮忙的情景。我</a:t>
            </a:r>
            <a:r>
              <a:rPr lang="zh-CN" altLang="en-US" sz="2800" b="1">
                <a:solidFill>
                  <a:srgbClr val="FF0000"/>
                </a:solidFill>
                <a:latin typeface="楷体" panose="02010609060101010101" pitchFamily="49" charset="-122"/>
                <a:ea typeface="楷体" panose="02010609060101010101" pitchFamily="49" charset="-122"/>
              </a:rPr>
              <a:t>为他</a:t>
            </a:r>
            <a:r>
              <a:rPr lang="zh-CN" altLang="en-US" sz="2800" b="1">
                <a:solidFill>
                  <a:srgbClr val="0000FF"/>
                </a:solidFill>
                <a:latin typeface="楷体" panose="02010609060101010101" pitchFamily="49" charset="-122"/>
                <a:ea typeface="楷体" panose="02010609060101010101" pitchFamily="49" charset="-122"/>
              </a:rPr>
              <a:t>的孝心、体贴</a:t>
            </a:r>
            <a:r>
              <a:rPr lang="zh-CN" altLang="en-US" sz="2800" b="1">
                <a:solidFill>
                  <a:srgbClr val="FF0000"/>
                </a:solidFill>
                <a:latin typeface="楷体" panose="02010609060101010101" pitchFamily="49" charset="-122"/>
                <a:ea typeface="楷体" panose="02010609060101010101" pitchFamily="49" charset="-122"/>
              </a:rPr>
              <a:t>点赞</a:t>
            </a:r>
            <a:r>
              <a:rPr lang="zh-CN" altLang="en-US" sz="2800" b="1">
                <a:solidFill>
                  <a:srgbClr val="0000FF"/>
                </a:solidFill>
                <a:latin typeface="楷体" panose="02010609060101010101" pitchFamily="49" charset="-122"/>
                <a:ea typeface="楷体" panose="02010609060101010101" pitchFamily="49" charset="-122"/>
              </a:rPr>
              <a:t>。</a:t>
            </a:r>
            <a:endParaRPr lang="zh-CN" altLang="en-US" sz="280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7624621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9635"/>
                                        </p:tgtEl>
                                        <p:attrNameLst>
                                          <p:attrName>style.visibility</p:attrName>
                                        </p:attrNameLst>
                                      </p:cBhvr>
                                      <p:to>
                                        <p:strVal val="visible"/>
                                      </p:to>
                                    </p:set>
                                    <p:animEffect transition="in" filter="blinds(horizontal)">
                                      <p:cBhvr>
                                        <p:cTn id="7" dur="500"/>
                                        <p:tgtEl>
                                          <p:spTgt spid="6963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9636"/>
                                        </p:tgtEl>
                                        <p:attrNameLst>
                                          <p:attrName>style.visibility</p:attrName>
                                        </p:attrNameLst>
                                      </p:cBhvr>
                                      <p:to>
                                        <p:strVal val="visible"/>
                                      </p:to>
                                    </p:set>
                                    <p:animEffect transition="in" filter="blinds(horizontal)">
                                      <p:cBhvr>
                                        <p:cTn id="12" dur="500"/>
                                        <p:tgtEl>
                                          <p:spTgt spid="6963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9638"/>
                                        </p:tgtEl>
                                        <p:attrNameLst>
                                          <p:attrName>style.visibility</p:attrName>
                                        </p:attrNameLst>
                                      </p:cBhvr>
                                      <p:to>
                                        <p:strVal val="visible"/>
                                      </p:to>
                                    </p:set>
                                    <p:animEffect transition="in" filter="blinds(horizontal)">
                                      <p:cBhvr>
                                        <p:cTn id="17" dur="500"/>
                                        <p:tgtEl>
                                          <p:spTgt spid="6963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9639"/>
                                        </p:tgtEl>
                                        <p:attrNameLst>
                                          <p:attrName>style.visibility</p:attrName>
                                        </p:attrNameLst>
                                      </p:cBhvr>
                                      <p:to>
                                        <p:strVal val="visible"/>
                                      </p:to>
                                    </p:set>
                                    <p:animEffect transition="in" filter="blinds(horizontal)">
                                      <p:cBhvr>
                                        <p:cTn id="22" dur="500"/>
                                        <p:tgtEl>
                                          <p:spTgt spid="696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p:bldP spid="69636" grpId="0" animBg="1"/>
      <p:bldP spid="69638" grpId="0"/>
      <p:bldP spid="6963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45" y="5404"/>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Text Box 3"/>
          <p:cNvSpPr txBox="1">
            <a:spLocks noChangeArrowheads="1"/>
          </p:cNvSpPr>
          <p:nvPr/>
        </p:nvSpPr>
        <p:spPr bwMode="auto">
          <a:xfrm>
            <a:off x="0" y="304800"/>
            <a:ext cx="8915400" cy="1077218"/>
          </a:xfrm>
          <a:prstGeom prst="rect">
            <a:avLst/>
          </a:prstGeom>
          <a:solidFill>
            <a:schemeClr val="bg1">
              <a:alpha val="47842"/>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base" hangingPunct="1">
              <a:spcBef>
                <a:spcPct val="50000"/>
              </a:spcBef>
              <a:spcAft>
                <a:spcPct val="0"/>
              </a:spcAft>
            </a:pPr>
            <a:r>
              <a:rPr lang="en-US" altLang="zh-CN" sz="3200" b="1" dirty="0" smtClean="0">
                <a:solidFill>
                  <a:srgbClr val="000000"/>
                </a:solidFill>
                <a:latin typeface="黑体" pitchFamily="49" charset="-122"/>
                <a:ea typeface="黑体" pitchFamily="49" charset="-122"/>
              </a:rPr>
              <a:t>  </a:t>
            </a:r>
            <a:r>
              <a:rPr lang="zh-CN" altLang="en-US" sz="3200" b="1" dirty="0" smtClean="0">
                <a:solidFill>
                  <a:srgbClr val="000000"/>
                </a:solidFill>
                <a:latin typeface="黑体" pitchFamily="49" charset="-122"/>
                <a:ea typeface="黑体" pitchFamily="49" charset="-122"/>
              </a:rPr>
              <a:t>请思考以下素材可运用于哪些我们写过的作文题目？</a:t>
            </a:r>
          </a:p>
        </p:txBody>
      </p:sp>
      <p:sp>
        <p:nvSpPr>
          <p:cNvPr id="61445" name="Text Box 5"/>
          <p:cNvSpPr txBox="1">
            <a:spLocks noChangeArrowheads="1"/>
          </p:cNvSpPr>
          <p:nvPr/>
        </p:nvSpPr>
        <p:spPr bwMode="auto">
          <a:xfrm>
            <a:off x="0" y="1600200"/>
            <a:ext cx="8839200" cy="2238375"/>
          </a:xfrm>
          <a:prstGeom prst="rect">
            <a:avLst/>
          </a:prstGeom>
          <a:solidFill>
            <a:schemeClr val="bg1">
              <a:alpha val="6196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fontAlgn="base" hangingPunct="1">
              <a:lnSpc>
                <a:spcPct val="110000"/>
              </a:lnSpc>
              <a:spcBef>
                <a:spcPct val="15000"/>
              </a:spcBef>
              <a:spcAft>
                <a:spcPct val="0"/>
              </a:spcAft>
            </a:pPr>
            <a:r>
              <a:rPr lang="en-US" altLang="zh-CN" sz="3200" b="1" dirty="0" smtClean="0">
                <a:solidFill>
                  <a:srgbClr val="006600"/>
                </a:solidFill>
                <a:ea typeface="黑体" pitchFamily="49" charset="-122"/>
              </a:rPr>
              <a:t>           </a:t>
            </a:r>
            <a:r>
              <a:rPr lang="zh-CN" altLang="en-US" sz="3200" b="1" dirty="0" smtClean="0">
                <a:solidFill>
                  <a:srgbClr val="006600"/>
                </a:solidFill>
                <a:ea typeface="楷体" pitchFamily="49" charset="-122"/>
              </a:rPr>
              <a:t>邻居叔叔要出差，因怕其老母亲寂寞无聊，于是请正在放寒假的我每天抽一点时间去陪伴老奶奶，我答应了。接下来的十天，我每天一做完作业就去陪伴老奶奶。</a:t>
            </a:r>
          </a:p>
        </p:txBody>
      </p:sp>
      <p:sp>
        <p:nvSpPr>
          <p:cNvPr id="2" name="矩形 1"/>
          <p:cNvSpPr/>
          <p:nvPr/>
        </p:nvSpPr>
        <p:spPr>
          <a:xfrm>
            <a:off x="982045" y="4304494"/>
            <a:ext cx="2244525" cy="584775"/>
          </a:xfrm>
          <a:prstGeom prst="rect">
            <a:avLst/>
          </a:prstGeom>
        </p:spPr>
        <p:txBody>
          <a:bodyPr wrap="none">
            <a:spAutoFit/>
          </a:bodyPr>
          <a:lstStyle/>
          <a:p>
            <a:r>
              <a:rPr lang="zh-CN" altLang="en-US" sz="3200" b="1" dirty="0" smtClean="0">
                <a:solidFill>
                  <a:srgbClr val="0000FF"/>
                </a:solidFill>
                <a:latin typeface="楷体" pitchFamily="49" charset="-122"/>
                <a:ea typeface="楷体" pitchFamily="49" charset="-122"/>
              </a:rPr>
              <a:t>教我包饺子</a:t>
            </a:r>
            <a:endParaRPr lang="zh-CN" altLang="en-US" sz="3200" dirty="0"/>
          </a:p>
        </p:txBody>
      </p:sp>
      <p:sp>
        <p:nvSpPr>
          <p:cNvPr id="3" name="矩形 2"/>
          <p:cNvSpPr/>
          <p:nvPr/>
        </p:nvSpPr>
        <p:spPr>
          <a:xfrm>
            <a:off x="982045" y="4846337"/>
            <a:ext cx="3892412" cy="584775"/>
          </a:xfrm>
          <a:prstGeom prst="rect">
            <a:avLst/>
          </a:prstGeom>
        </p:spPr>
        <p:txBody>
          <a:bodyPr wrap="none">
            <a:spAutoFit/>
          </a:bodyPr>
          <a:lstStyle/>
          <a:p>
            <a:r>
              <a:rPr lang="zh-CN" altLang="en-US" sz="3200" b="1" dirty="0">
                <a:solidFill>
                  <a:srgbClr val="0000FF"/>
                </a:solidFill>
                <a:latin typeface="楷体" pitchFamily="49" charset="-122"/>
                <a:ea typeface="楷体" pitchFamily="49" charset="-122"/>
              </a:rPr>
              <a:t>指点我弹钢琴的技法</a:t>
            </a:r>
            <a:endParaRPr lang="zh-CN" altLang="en-US" sz="3200" dirty="0"/>
          </a:p>
        </p:txBody>
      </p:sp>
      <p:sp>
        <p:nvSpPr>
          <p:cNvPr id="4" name="矩形 3"/>
          <p:cNvSpPr/>
          <p:nvPr/>
        </p:nvSpPr>
        <p:spPr>
          <a:xfrm>
            <a:off x="982045" y="5472546"/>
            <a:ext cx="2244525" cy="584775"/>
          </a:xfrm>
          <a:prstGeom prst="rect">
            <a:avLst/>
          </a:prstGeom>
        </p:spPr>
        <p:txBody>
          <a:bodyPr wrap="none">
            <a:spAutoFit/>
          </a:bodyPr>
          <a:lstStyle/>
          <a:p>
            <a:r>
              <a:rPr lang="zh-CN" altLang="en-US" sz="3200" b="1" dirty="0" smtClean="0">
                <a:solidFill>
                  <a:srgbClr val="0000FF"/>
                </a:solidFill>
                <a:latin typeface="楷体" pitchFamily="49" charset="-122"/>
                <a:ea typeface="楷体" pitchFamily="49" charset="-122"/>
              </a:rPr>
              <a:t>陪奶奶看书</a:t>
            </a:r>
            <a:endParaRPr lang="zh-CN" altLang="en-US" sz="3200" dirty="0"/>
          </a:p>
        </p:txBody>
      </p:sp>
      <p:sp>
        <p:nvSpPr>
          <p:cNvPr id="5" name="矩形 4"/>
          <p:cNvSpPr/>
          <p:nvPr/>
        </p:nvSpPr>
        <p:spPr>
          <a:xfrm>
            <a:off x="4899827" y="5021097"/>
            <a:ext cx="3480440" cy="584775"/>
          </a:xfrm>
          <a:prstGeom prst="rect">
            <a:avLst/>
          </a:prstGeom>
          <a:solidFill>
            <a:schemeClr val="bg1"/>
          </a:solidFill>
        </p:spPr>
        <p:txBody>
          <a:bodyPr wrap="none">
            <a:spAutoFit/>
          </a:bodyPr>
          <a:lstStyle/>
          <a:p>
            <a:r>
              <a:rPr lang="zh-CN" altLang="en-US" sz="3200" b="1" dirty="0">
                <a:solidFill>
                  <a:srgbClr val="0000FF"/>
                </a:solidFill>
                <a:ea typeface="楷体" panose="02010609060101010101" pitchFamily="49" charset="-122"/>
              </a:rPr>
              <a:t>与老奶奶一起插花</a:t>
            </a:r>
            <a:endParaRPr lang="zh-CN" altLang="en-US" sz="3200" dirty="0"/>
          </a:p>
        </p:txBody>
      </p:sp>
      <p:sp>
        <p:nvSpPr>
          <p:cNvPr id="6" name="矩形 5"/>
          <p:cNvSpPr/>
          <p:nvPr/>
        </p:nvSpPr>
        <p:spPr>
          <a:xfrm>
            <a:off x="4884174" y="4270101"/>
            <a:ext cx="3068469" cy="584775"/>
          </a:xfrm>
          <a:prstGeom prst="rect">
            <a:avLst/>
          </a:prstGeom>
          <a:solidFill>
            <a:schemeClr val="bg1"/>
          </a:solidFill>
        </p:spPr>
        <p:txBody>
          <a:bodyPr wrap="none">
            <a:spAutoFit/>
          </a:bodyPr>
          <a:lstStyle/>
          <a:p>
            <a:r>
              <a:rPr lang="zh-CN" altLang="en-US" sz="3200" b="1" dirty="0" smtClean="0">
                <a:solidFill>
                  <a:srgbClr val="FF0000"/>
                </a:solidFill>
                <a:ea typeface="楷体" panose="02010609060101010101" pitchFamily="49" charset="-122"/>
              </a:rPr>
              <a:t>聆听</a:t>
            </a:r>
            <a:r>
              <a:rPr lang="zh-CN" altLang="en-US" sz="3200" b="1" dirty="0" smtClean="0">
                <a:solidFill>
                  <a:srgbClr val="0000FF"/>
                </a:solidFill>
                <a:ea typeface="楷体" panose="02010609060101010101" pitchFamily="49" charset="-122"/>
              </a:rPr>
              <a:t>奶奶的</a:t>
            </a:r>
            <a:r>
              <a:rPr lang="zh-CN" altLang="en-US" sz="3200" b="1" dirty="0">
                <a:solidFill>
                  <a:srgbClr val="FF0000"/>
                </a:solidFill>
                <a:ea typeface="楷体" panose="02010609060101010101" pitchFamily="49" charset="-122"/>
              </a:rPr>
              <a:t>心声</a:t>
            </a:r>
            <a:endParaRPr lang="zh-CN" altLang="en-US" sz="3200" dirty="0"/>
          </a:p>
        </p:txBody>
      </p:sp>
      <p:sp>
        <p:nvSpPr>
          <p:cNvPr id="7" name="矩形 6"/>
          <p:cNvSpPr/>
          <p:nvPr/>
        </p:nvSpPr>
        <p:spPr>
          <a:xfrm>
            <a:off x="899592" y="6102535"/>
            <a:ext cx="8424101" cy="584775"/>
          </a:xfrm>
          <a:prstGeom prst="rect">
            <a:avLst/>
          </a:prstGeom>
          <a:solidFill>
            <a:schemeClr val="bg1"/>
          </a:solidFill>
        </p:spPr>
        <p:txBody>
          <a:bodyPr wrap="none">
            <a:spAutoFit/>
          </a:bodyPr>
          <a:lstStyle/>
          <a:p>
            <a:r>
              <a:rPr lang="zh-CN" altLang="en-US" sz="3200" b="1" dirty="0">
                <a:solidFill>
                  <a:srgbClr val="0000FF"/>
                </a:solidFill>
                <a:latin typeface="楷体" panose="02010609060101010101" pitchFamily="49" charset="-122"/>
                <a:ea typeface="楷体" panose="02010609060101010101" pitchFamily="49" charset="-122"/>
              </a:rPr>
              <a:t>我扔掉的那盆杜鹃花，居然被老奶奶“收养”</a:t>
            </a:r>
            <a:endParaRPr lang="zh-CN" altLang="en-US" sz="3200" dirty="0"/>
          </a:p>
        </p:txBody>
      </p:sp>
    </p:spTree>
    <p:extLst>
      <p:ext uri="{BB962C8B-B14F-4D97-AF65-F5344CB8AC3E}">
        <p14:creationId xmlns:p14="http://schemas.microsoft.com/office/powerpoint/2010/main" val="8745466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43"/>
                                        </p:tgtEl>
                                        <p:attrNameLst>
                                          <p:attrName>style.visibility</p:attrName>
                                        </p:attrNameLst>
                                      </p:cBhvr>
                                      <p:to>
                                        <p:strVal val="visible"/>
                                      </p:to>
                                    </p:set>
                                    <p:animEffect transition="in" filter="blinds(horizontal)">
                                      <p:cBhvr>
                                        <p:cTn id="7" dur="500"/>
                                        <p:tgtEl>
                                          <p:spTgt spid="614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1445"/>
                                        </p:tgtEl>
                                        <p:attrNameLst>
                                          <p:attrName>style.visibility</p:attrName>
                                        </p:attrNameLst>
                                      </p:cBhvr>
                                      <p:to>
                                        <p:strVal val="visible"/>
                                      </p:to>
                                    </p:set>
                                    <p:animEffect transition="in" filter="blinds(horizontal)">
                                      <p:cBhvr>
                                        <p:cTn id="12" dur="500"/>
                                        <p:tgtEl>
                                          <p:spTgt spid="61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animBg="1"/>
      <p:bldP spid="6144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浅橙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5780" name="Text Box 4"/>
          <p:cNvSpPr txBox="1">
            <a:spLocks noChangeArrowheads="1"/>
          </p:cNvSpPr>
          <p:nvPr/>
        </p:nvSpPr>
        <p:spPr bwMode="auto">
          <a:xfrm>
            <a:off x="457200" y="762000"/>
            <a:ext cx="8686800" cy="2617788"/>
          </a:xfrm>
          <a:prstGeom prst="rect">
            <a:avLst/>
          </a:prstGeom>
          <a:solidFill>
            <a:schemeClr val="bg1">
              <a:alpha val="53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spcBef>
                <a:spcPct val="50000"/>
              </a:spcBef>
            </a:pPr>
            <a:r>
              <a:rPr lang="en-US" altLang="zh-CN" sz="3600">
                <a:ea typeface="黑体" panose="02010609060101010101" pitchFamily="49" charset="-122"/>
              </a:rPr>
              <a:t>      </a:t>
            </a:r>
            <a:r>
              <a:rPr lang="en-US" altLang="zh-CN" sz="3600" b="1">
                <a:latin typeface="黑体" panose="02010609060101010101" pitchFamily="49" charset="-122"/>
                <a:ea typeface="黑体" panose="02010609060101010101" pitchFamily="49" charset="-122"/>
              </a:rPr>
              <a:t>“</a:t>
            </a:r>
            <a:r>
              <a:rPr lang="zh-CN" altLang="en-US" sz="3600" b="1">
                <a:ea typeface="黑体" panose="02010609060101010101" pitchFamily="49" charset="-122"/>
              </a:rPr>
              <a:t>一材多用</a:t>
            </a:r>
            <a:r>
              <a:rPr lang="zh-CN" altLang="en-US" sz="3600" b="1">
                <a:latin typeface="黑体" panose="02010609060101010101" pitchFamily="49" charset="-122"/>
                <a:ea typeface="黑体" panose="02010609060101010101" pitchFamily="49" charset="-122"/>
              </a:rPr>
              <a:t>”</a:t>
            </a:r>
            <a:r>
              <a:rPr lang="zh-CN" altLang="en-US" sz="3600" b="1">
                <a:ea typeface="黑体" panose="02010609060101010101" pitchFamily="49" charset="-122"/>
              </a:rPr>
              <a:t>指导的成效：</a:t>
            </a:r>
          </a:p>
          <a:p>
            <a:pPr>
              <a:lnSpc>
                <a:spcPct val="120000"/>
              </a:lnSpc>
              <a:spcBef>
                <a:spcPct val="50000"/>
              </a:spcBef>
            </a:pPr>
            <a:r>
              <a:rPr lang="en-US" altLang="zh-CN" sz="3600" b="1">
                <a:ea typeface="黑体" panose="02010609060101010101" pitchFamily="49" charset="-122"/>
              </a:rPr>
              <a:t>1</a:t>
            </a:r>
            <a:r>
              <a:rPr lang="zh-CN" altLang="en-US" sz="3600" b="1">
                <a:ea typeface="黑体" panose="02010609060101010101" pitchFamily="49" charset="-122"/>
              </a:rPr>
              <a:t>、学生确定写作素材的时间有所节省</a:t>
            </a:r>
          </a:p>
          <a:p>
            <a:pPr>
              <a:lnSpc>
                <a:spcPct val="120000"/>
              </a:lnSpc>
              <a:spcBef>
                <a:spcPct val="50000"/>
              </a:spcBef>
            </a:pPr>
            <a:r>
              <a:rPr lang="en-US" altLang="zh-CN" sz="3600" b="1">
                <a:ea typeface="黑体" panose="02010609060101010101" pitchFamily="49" charset="-122"/>
              </a:rPr>
              <a:t>2</a:t>
            </a:r>
            <a:r>
              <a:rPr lang="zh-CN" altLang="en-US" sz="3600" b="1">
                <a:ea typeface="黑体" panose="02010609060101010101" pitchFamily="49" charset="-122"/>
              </a:rPr>
              <a:t>、学生活用、加工素材的能力越来越强</a:t>
            </a:r>
          </a:p>
        </p:txBody>
      </p:sp>
    </p:spTree>
    <p:extLst>
      <p:ext uri="{BB962C8B-B14F-4D97-AF65-F5344CB8AC3E}">
        <p14:creationId xmlns:p14="http://schemas.microsoft.com/office/powerpoint/2010/main" val="26011301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5780"/>
                                        </p:tgtEl>
                                        <p:attrNameLst>
                                          <p:attrName>style.visibility</p:attrName>
                                        </p:attrNameLst>
                                      </p:cBhvr>
                                      <p:to>
                                        <p:strVal val="visible"/>
                                      </p:to>
                                    </p:set>
                                    <p:animEffect transition="in" filter="blinds(horizontal)">
                                      <p:cBhvr>
                                        <p:cTn id="7" dur="500"/>
                                        <p:tgtEl>
                                          <p:spTgt spid="757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9" name="Rectangle 11"/>
          <p:cNvSpPr>
            <a:spLocks noChangeArrowheads="1"/>
          </p:cNvSpPr>
          <p:nvPr/>
        </p:nvSpPr>
        <p:spPr bwMode="auto">
          <a:xfrm>
            <a:off x="381000" y="3352800"/>
            <a:ext cx="8458200" cy="3200400"/>
          </a:xfrm>
          <a:prstGeom prst="rect">
            <a:avLst/>
          </a:prstGeom>
          <a:solidFill>
            <a:schemeClr val="bg1">
              <a:alpha val="94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3738" name="Rectangle 10"/>
          <p:cNvSpPr>
            <a:spLocks noChangeArrowheads="1"/>
          </p:cNvSpPr>
          <p:nvPr/>
        </p:nvSpPr>
        <p:spPr bwMode="auto">
          <a:xfrm>
            <a:off x="381000" y="152400"/>
            <a:ext cx="8458200" cy="2971800"/>
          </a:xfrm>
          <a:prstGeom prst="rect">
            <a:avLst/>
          </a:prstGeom>
          <a:solidFill>
            <a:schemeClr val="bg1">
              <a:alpha val="94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3731" name="Text Box 3"/>
          <p:cNvSpPr txBox="1">
            <a:spLocks noChangeArrowheads="1"/>
          </p:cNvSpPr>
          <p:nvPr/>
        </p:nvSpPr>
        <p:spPr bwMode="auto">
          <a:xfrm>
            <a:off x="381000" y="1981200"/>
            <a:ext cx="5486400" cy="519113"/>
          </a:xfrm>
          <a:prstGeom prst="rect">
            <a:avLst/>
          </a:prstGeom>
          <a:noFill/>
          <a:ln>
            <a:noFill/>
          </a:ln>
          <a:effectLst/>
          <a:extLst>
            <a:ext uri="{909E8E84-426E-40DD-AFC4-6F175D3DCCD1}">
              <a14:hiddenFill xmlns:a14="http://schemas.microsoft.com/office/drawing/2010/main">
                <a:solidFill>
                  <a:schemeClr val="bg1">
                    <a:alpha val="48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a:t>
            </a:r>
            <a:r>
              <a:rPr lang="zh-CN" altLang="en-US" sz="2800" b="1">
                <a:solidFill>
                  <a:srgbClr val="006600"/>
                </a:solidFill>
                <a:latin typeface="黑体" panose="02010609060101010101" pitchFamily="49" charset="-122"/>
                <a:ea typeface="黑体" panose="02010609060101010101" pitchFamily="49" charset="-122"/>
              </a:rPr>
              <a:t>详写一次练习书法的过程</a:t>
            </a:r>
          </a:p>
        </p:txBody>
      </p:sp>
      <p:sp>
        <p:nvSpPr>
          <p:cNvPr id="73732" name="Text Box 4"/>
          <p:cNvSpPr txBox="1">
            <a:spLocks noChangeArrowheads="1"/>
          </p:cNvSpPr>
          <p:nvPr/>
        </p:nvSpPr>
        <p:spPr bwMode="auto">
          <a:xfrm>
            <a:off x="2667000" y="152400"/>
            <a:ext cx="5410200" cy="5191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ea typeface="黑体" panose="02010609060101010101" pitchFamily="49" charset="-122"/>
              </a:rPr>
              <a:t>我又想起了那句话</a:t>
            </a:r>
          </a:p>
        </p:txBody>
      </p:sp>
      <p:sp>
        <p:nvSpPr>
          <p:cNvPr id="73733" name="Text Box 5"/>
          <p:cNvSpPr txBox="1">
            <a:spLocks noChangeArrowheads="1"/>
          </p:cNvSpPr>
          <p:nvPr/>
        </p:nvSpPr>
        <p:spPr bwMode="auto">
          <a:xfrm>
            <a:off x="228600" y="609600"/>
            <a:ext cx="83058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b="1"/>
              <a:t>   </a:t>
            </a:r>
            <a:r>
              <a:rPr lang="en-US" altLang="zh-CN" sz="2800" b="1">
                <a:solidFill>
                  <a:srgbClr val="006600"/>
                </a:solidFill>
                <a:latin typeface="黑体" panose="02010609060101010101" pitchFamily="49" charset="-122"/>
                <a:ea typeface="黑体" panose="02010609060101010101" pitchFamily="49" charset="-122"/>
              </a:rPr>
              <a:t>▲</a:t>
            </a:r>
            <a:r>
              <a:rPr lang="zh-CN" altLang="en-US" sz="2800" b="1">
                <a:solidFill>
                  <a:srgbClr val="006600"/>
                </a:solidFill>
                <a:latin typeface="黑体" panose="02010609060101010101" pitchFamily="49" charset="-122"/>
                <a:ea typeface="黑体" panose="02010609060101010101" pitchFamily="49" charset="-122"/>
              </a:rPr>
              <a:t>每当在练习书法遇到困难时，我都会想起“世上无难事，只怕有心人”那句话，用那句话来激励自己，从而坚持下来 </a:t>
            </a:r>
          </a:p>
        </p:txBody>
      </p:sp>
      <p:sp>
        <p:nvSpPr>
          <p:cNvPr id="73734" name="Text Box 6"/>
          <p:cNvSpPr txBox="1">
            <a:spLocks noChangeArrowheads="1"/>
          </p:cNvSpPr>
          <p:nvPr/>
        </p:nvSpPr>
        <p:spPr bwMode="auto">
          <a:xfrm>
            <a:off x="381000" y="2514600"/>
            <a:ext cx="70104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a:t>
            </a:r>
            <a:r>
              <a:rPr lang="zh-CN" altLang="en-US" sz="2800" b="1">
                <a:solidFill>
                  <a:srgbClr val="006600"/>
                </a:solidFill>
                <a:latin typeface="黑体" panose="02010609060101010101" pitchFamily="49" charset="-122"/>
                <a:ea typeface="黑体" panose="02010609060101010101" pitchFamily="49" charset="-122"/>
              </a:rPr>
              <a:t>略写回报</a:t>
            </a:r>
            <a:r>
              <a:rPr lang="en-US" altLang="zh-CN" sz="2800" b="1">
                <a:solidFill>
                  <a:srgbClr val="006600"/>
                </a:solidFill>
                <a:latin typeface="黑体" panose="02010609060101010101" pitchFamily="49" charset="-122"/>
                <a:ea typeface="黑体" panose="02010609060101010101" pitchFamily="49" charset="-122"/>
              </a:rPr>
              <a:t>——</a:t>
            </a:r>
            <a:r>
              <a:rPr lang="zh-CN" altLang="en-US" sz="2800" b="1">
                <a:solidFill>
                  <a:srgbClr val="006600"/>
                </a:solidFill>
                <a:latin typeface="黑体" panose="02010609060101010101" pitchFamily="49" charset="-122"/>
                <a:ea typeface="黑体" panose="02010609060101010101" pitchFamily="49" charset="-122"/>
              </a:rPr>
              <a:t>获得书法比赛一等奖</a:t>
            </a:r>
          </a:p>
        </p:txBody>
      </p:sp>
      <p:sp>
        <p:nvSpPr>
          <p:cNvPr id="73735" name="AutoShape 7"/>
          <p:cNvSpPr>
            <a:spLocks/>
          </p:cNvSpPr>
          <p:nvPr/>
        </p:nvSpPr>
        <p:spPr bwMode="auto">
          <a:xfrm>
            <a:off x="2362200" y="4572000"/>
            <a:ext cx="381000" cy="1600200"/>
          </a:xfrm>
          <a:prstGeom prst="leftBrace">
            <a:avLst>
              <a:gd name="adj1" fmla="val 35000"/>
              <a:gd name="adj2" fmla="val 50000"/>
            </a:avLst>
          </a:prstGeom>
          <a:noFill/>
          <a:ln w="22225">
            <a:solidFill>
              <a:srgbClr val="00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3736" name="Text Box 8"/>
          <p:cNvSpPr txBox="1">
            <a:spLocks noChangeArrowheads="1"/>
          </p:cNvSpPr>
          <p:nvPr/>
        </p:nvSpPr>
        <p:spPr bwMode="auto">
          <a:xfrm>
            <a:off x="2743200" y="4343400"/>
            <a:ext cx="6248400" cy="519113"/>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①</a:t>
            </a:r>
            <a:r>
              <a:rPr lang="zh-CN" altLang="en-US" sz="2800" b="1">
                <a:solidFill>
                  <a:srgbClr val="006600"/>
                </a:solidFill>
                <a:latin typeface="黑体" panose="02010609060101010101" pitchFamily="49" charset="-122"/>
                <a:ea typeface="黑体" panose="02010609060101010101" pitchFamily="49" charset="-122"/>
              </a:rPr>
              <a:t>我站在领奖台上领奖</a:t>
            </a:r>
          </a:p>
        </p:txBody>
      </p:sp>
      <p:sp>
        <p:nvSpPr>
          <p:cNvPr id="73737" name="Text Box 9"/>
          <p:cNvSpPr txBox="1">
            <a:spLocks noChangeArrowheads="1"/>
          </p:cNvSpPr>
          <p:nvPr/>
        </p:nvSpPr>
        <p:spPr bwMode="auto">
          <a:xfrm>
            <a:off x="3733800" y="3352800"/>
            <a:ext cx="3810000" cy="519113"/>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zh-CN" altLang="en-US" sz="2800" b="1">
                <a:ea typeface="黑体" panose="02010609060101010101" pitchFamily="49" charset="-122"/>
              </a:rPr>
              <a:t>回报</a:t>
            </a:r>
          </a:p>
        </p:txBody>
      </p:sp>
      <p:sp>
        <p:nvSpPr>
          <p:cNvPr id="73740" name="Text Box 12"/>
          <p:cNvSpPr txBox="1">
            <a:spLocks noChangeArrowheads="1"/>
          </p:cNvSpPr>
          <p:nvPr/>
        </p:nvSpPr>
        <p:spPr bwMode="auto">
          <a:xfrm>
            <a:off x="457200" y="3810000"/>
            <a:ext cx="70104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a:t>
            </a:r>
            <a:r>
              <a:rPr lang="zh-CN" altLang="en-US" sz="2800" b="1">
                <a:solidFill>
                  <a:srgbClr val="006600"/>
                </a:solidFill>
                <a:latin typeface="黑体" panose="02010609060101010101" pitchFamily="49" charset="-122"/>
                <a:ea typeface="黑体" panose="02010609060101010101" pitchFamily="49" charset="-122"/>
              </a:rPr>
              <a:t>略写练习书法的过程</a:t>
            </a:r>
          </a:p>
        </p:txBody>
      </p:sp>
      <p:sp>
        <p:nvSpPr>
          <p:cNvPr id="73741" name="Text Box 13"/>
          <p:cNvSpPr txBox="1">
            <a:spLocks noChangeArrowheads="1"/>
          </p:cNvSpPr>
          <p:nvPr/>
        </p:nvSpPr>
        <p:spPr bwMode="auto">
          <a:xfrm>
            <a:off x="457200" y="5029200"/>
            <a:ext cx="2514600" cy="519113"/>
          </a:xfrm>
          <a:prstGeom prst="rect">
            <a:avLst/>
          </a:prstGeom>
          <a:noFill/>
          <a:ln>
            <a:noFill/>
          </a:ln>
          <a:effectLst/>
          <a:extLst>
            <a:ext uri="{909E8E84-426E-40DD-AFC4-6F175D3DCCD1}">
              <a14:hiddenFill xmlns:a14="http://schemas.microsoft.com/office/drawing/2010/main">
                <a:solidFill>
                  <a:schemeClr val="bg1">
                    <a:alpha val="48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a:t>
            </a:r>
            <a:r>
              <a:rPr lang="zh-CN" altLang="en-US" sz="2800" b="1">
                <a:solidFill>
                  <a:srgbClr val="006600"/>
                </a:solidFill>
                <a:latin typeface="黑体" panose="02010609060101010101" pitchFamily="49" charset="-122"/>
                <a:ea typeface="黑体" panose="02010609060101010101" pitchFamily="49" charset="-122"/>
              </a:rPr>
              <a:t>详写回报</a:t>
            </a:r>
          </a:p>
        </p:txBody>
      </p:sp>
      <p:sp>
        <p:nvSpPr>
          <p:cNvPr id="73742" name="Text Box 14"/>
          <p:cNvSpPr txBox="1">
            <a:spLocks noChangeArrowheads="1"/>
          </p:cNvSpPr>
          <p:nvPr/>
        </p:nvSpPr>
        <p:spPr bwMode="auto">
          <a:xfrm>
            <a:off x="2743200" y="4876800"/>
            <a:ext cx="5867400" cy="946150"/>
          </a:xfrm>
          <a:prstGeom prst="rect">
            <a:avLst/>
          </a:prstGeom>
          <a:noFill/>
          <a:ln>
            <a:noFill/>
          </a:ln>
          <a:effectLst/>
          <a:extLst>
            <a:ext uri="{909E8E84-426E-40DD-AFC4-6F175D3DCCD1}">
              <a14:hiddenFill xmlns:a14="http://schemas.microsoft.com/office/drawing/2010/main">
                <a:solidFill>
                  <a:schemeClr val="bg1">
                    <a:alpha val="48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②</a:t>
            </a:r>
            <a:r>
              <a:rPr lang="zh-CN" altLang="en-US" sz="2800" b="1">
                <a:solidFill>
                  <a:srgbClr val="006600"/>
                </a:solidFill>
                <a:latin typeface="黑体" panose="02010609060101010101" pitchFamily="49" charset="-122"/>
                <a:ea typeface="黑体" panose="02010609060101010101" pitchFamily="49" charset="-122"/>
              </a:rPr>
              <a:t>春节临近，父亲把我书写的春联贴在门口，大家赞不绝口</a:t>
            </a:r>
          </a:p>
        </p:txBody>
      </p:sp>
      <p:sp>
        <p:nvSpPr>
          <p:cNvPr id="73743" name="Text Box 15"/>
          <p:cNvSpPr txBox="1">
            <a:spLocks noChangeArrowheads="1"/>
          </p:cNvSpPr>
          <p:nvPr/>
        </p:nvSpPr>
        <p:spPr bwMode="auto">
          <a:xfrm>
            <a:off x="2743200" y="5867400"/>
            <a:ext cx="5486400" cy="519113"/>
          </a:xfrm>
          <a:prstGeom prst="rect">
            <a:avLst/>
          </a:prstGeom>
          <a:noFill/>
          <a:ln>
            <a:noFill/>
          </a:ln>
          <a:effectLst/>
          <a:extLst>
            <a:ext uri="{909E8E84-426E-40DD-AFC4-6F175D3DCCD1}">
              <a14:hiddenFill xmlns:a14="http://schemas.microsoft.com/office/drawing/2010/main">
                <a:solidFill>
                  <a:schemeClr val="bg1">
                    <a:alpha val="48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③</a:t>
            </a:r>
            <a:r>
              <a:rPr lang="zh-CN" altLang="en-US" sz="2800" b="1">
                <a:solidFill>
                  <a:srgbClr val="006600"/>
                </a:solidFill>
                <a:latin typeface="黑体" panose="02010609060101010101" pitchFamily="49" charset="-122"/>
                <a:ea typeface="黑体" panose="02010609060101010101" pitchFamily="49" charset="-122"/>
              </a:rPr>
              <a:t>邻居也请我去帮他写春联</a:t>
            </a:r>
          </a:p>
        </p:txBody>
      </p:sp>
    </p:spTree>
    <p:extLst>
      <p:ext uri="{BB962C8B-B14F-4D97-AF65-F5344CB8AC3E}">
        <p14:creationId xmlns:p14="http://schemas.microsoft.com/office/powerpoint/2010/main" val="12282677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3738"/>
                                        </p:tgtEl>
                                        <p:attrNameLst>
                                          <p:attrName>style.visibility</p:attrName>
                                        </p:attrNameLst>
                                      </p:cBhvr>
                                      <p:to>
                                        <p:strVal val="visible"/>
                                      </p:to>
                                    </p:set>
                                    <p:animEffect transition="in" filter="blinds(horizontal)">
                                      <p:cBhvr>
                                        <p:cTn id="7" dur="500"/>
                                        <p:tgtEl>
                                          <p:spTgt spid="737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3732"/>
                                        </p:tgtEl>
                                        <p:attrNameLst>
                                          <p:attrName>style.visibility</p:attrName>
                                        </p:attrNameLst>
                                      </p:cBhvr>
                                      <p:to>
                                        <p:strVal val="visible"/>
                                      </p:to>
                                    </p:set>
                                    <p:animEffect transition="in" filter="blinds(horizontal)">
                                      <p:cBhvr>
                                        <p:cTn id="12" dur="500"/>
                                        <p:tgtEl>
                                          <p:spTgt spid="7373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3733"/>
                                        </p:tgtEl>
                                        <p:attrNameLst>
                                          <p:attrName>style.visibility</p:attrName>
                                        </p:attrNameLst>
                                      </p:cBhvr>
                                      <p:to>
                                        <p:strVal val="visible"/>
                                      </p:to>
                                    </p:set>
                                    <p:animEffect transition="in" filter="blinds(horizontal)">
                                      <p:cBhvr>
                                        <p:cTn id="17" dur="500"/>
                                        <p:tgtEl>
                                          <p:spTgt spid="7373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3731"/>
                                        </p:tgtEl>
                                        <p:attrNameLst>
                                          <p:attrName>style.visibility</p:attrName>
                                        </p:attrNameLst>
                                      </p:cBhvr>
                                      <p:to>
                                        <p:strVal val="visible"/>
                                      </p:to>
                                    </p:set>
                                    <p:animEffect transition="in" filter="blinds(horizontal)">
                                      <p:cBhvr>
                                        <p:cTn id="22" dur="500"/>
                                        <p:tgtEl>
                                          <p:spTgt spid="7373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3734"/>
                                        </p:tgtEl>
                                        <p:attrNameLst>
                                          <p:attrName>style.visibility</p:attrName>
                                        </p:attrNameLst>
                                      </p:cBhvr>
                                      <p:to>
                                        <p:strVal val="visible"/>
                                      </p:to>
                                    </p:set>
                                    <p:animEffect transition="in" filter="blinds(horizontal)">
                                      <p:cBhvr>
                                        <p:cTn id="27" dur="500"/>
                                        <p:tgtEl>
                                          <p:spTgt spid="7373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73739"/>
                                        </p:tgtEl>
                                        <p:attrNameLst>
                                          <p:attrName>style.visibility</p:attrName>
                                        </p:attrNameLst>
                                      </p:cBhvr>
                                      <p:to>
                                        <p:strVal val="visible"/>
                                      </p:to>
                                    </p:set>
                                    <p:animEffect transition="in" filter="blinds(horizontal)">
                                      <p:cBhvr>
                                        <p:cTn id="32" dur="500"/>
                                        <p:tgtEl>
                                          <p:spTgt spid="7373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73737">
                                            <p:txEl>
                                              <p:pRg st="0" end="0"/>
                                            </p:txEl>
                                          </p:spTgt>
                                        </p:tgtEl>
                                        <p:attrNameLst>
                                          <p:attrName>style.visibility</p:attrName>
                                        </p:attrNameLst>
                                      </p:cBhvr>
                                      <p:to>
                                        <p:strVal val="visible"/>
                                      </p:to>
                                    </p:set>
                                    <p:animEffect transition="in" filter="blinds(horizontal)">
                                      <p:cBhvr>
                                        <p:cTn id="37" dur="500"/>
                                        <p:tgtEl>
                                          <p:spTgt spid="73737">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3740"/>
                                        </p:tgtEl>
                                        <p:attrNameLst>
                                          <p:attrName>style.visibility</p:attrName>
                                        </p:attrNameLst>
                                      </p:cBhvr>
                                      <p:to>
                                        <p:strVal val="visible"/>
                                      </p:to>
                                    </p:set>
                                    <p:animEffect transition="in" filter="blinds(horizontal)">
                                      <p:cBhvr>
                                        <p:cTn id="42" dur="500"/>
                                        <p:tgtEl>
                                          <p:spTgt spid="73740"/>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73741"/>
                                        </p:tgtEl>
                                        <p:attrNameLst>
                                          <p:attrName>style.visibility</p:attrName>
                                        </p:attrNameLst>
                                      </p:cBhvr>
                                      <p:to>
                                        <p:strVal val="visible"/>
                                      </p:to>
                                    </p:set>
                                    <p:animEffect transition="in" filter="blinds(horizontal)">
                                      <p:cBhvr>
                                        <p:cTn id="47" dur="500"/>
                                        <p:tgtEl>
                                          <p:spTgt spid="73741"/>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73735"/>
                                        </p:tgtEl>
                                        <p:attrNameLst>
                                          <p:attrName>style.visibility</p:attrName>
                                        </p:attrNameLst>
                                      </p:cBhvr>
                                      <p:to>
                                        <p:strVal val="visible"/>
                                      </p:to>
                                    </p:set>
                                    <p:animEffect transition="in" filter="blinds(horizontal)">
                                      <p:cBhvr>
                                        <p:cTn id="52" dur="500"/>
                                        <p:tgtEl>
                                          <p:spTgt spid="7373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73736">
                                            <p:txEl>
                                              <p:pRg st="0" end="0"/>
                                            </p:txEl>
                                          </p:spTgt>
                                        </p:tgtEl>
                                        <p:attrNameLst>
                                          <p:attrName>style.visibility</p:attrName>
                                        </p:attrNameLst>
                                      </p:cBhvr>
                                      <p:to>
                                        <p:strVal val="visible"/>
                                      </p:to>
                                    </p:set>
                                    <p:animEffect transition="in" filter="blinds(horizontal)">
                                      <p:cBhvr>
                                        <p:cTn id="57" dur="500"/>
                                        <p:tgtEl>
                                          <p:spTgt spid="73736">
                                            <p:txEl>
                                              <p:pRg st="0" end="0"/>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73742"/>
                                        </p:tgtEl>
                                        <p:attrNameLst>
                                          <p:attrName>style.visibility</p:attrName>
                                        </p:attrNameLst>
                                      </p:cBhvr>
                                      <p:to>
                                        <p:strVal val="visible"/>
                                      </p:to>
                                    </p:set>
                                    <p:animEffect transition="in" filter="blinds(horizontal)">
                                      <p:cBhvr>
                                        <p:cTn id="62" dur="500"/>
                                        <p:tgtEl>
                                          <p:spTgt spid="73742"/>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73743"/>
                                        </p:tgtEl>
                                        <p:attrNameLst>
                                          <p:attrName>style.visibility</p:attrName>
                                        </p:attrNameLst>
                                      </p:cBhvr>
                                      <p:to>
                                        <p:strVal val="visible"/>
                                      </p:to>
                                    </p:set>
                                    <p:animEffect transition="in" filter="blinds(horizontal)">
                                      <p:cBhvr>
                                        <p:cTn id="67" dur="500"/>
                                        <p:tgtEl>
                                          <p:spTgt spid="737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p:bldP spid="73732" grpId="0"/>
      <p:bldP spid="73733" grpId="0"/>
      <p:bldP spid="73734" grpId="0"/>
      <p:bldP spid="73740" grpId="0"/>
      <p:bldP spid="73741" grpId="0"/>
      <p:bldP spid="73742" grpId="0"/>
      <p:bldP spid="7374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ChangeArrowheads="1"/>
          </p:cNvSpPr>
          <p:nvPr/>
        </p:nvSpPr>
        <p:spPr bwMode="auto">
          <a:xfrm>
            <a:off x="381000" y="2971800"/>
            <a:ext cx="8458200" cy="3581400"/>
          </a:xfrm>
          <a:prstGeom prst="rect">
            <a:avLst/>
          </a:prstGeom>
          <a:solidFill>
            <a:schemeClr val="bg1">
              <a:alpha val="94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4755" name="Rectangle 3"/>
          <p:cNvSpPr>
            <a:spLocks noChangeArrowheads="1"/>
          </p:cNvSpPr>
          <p:nvPr/>
        </p:nvSpPr>
        <p:spPr bwMode="auto">
          <a:xfrm>
            <a:off x="381000" y="152400"/>
            <a:ext cx="8458200" cy="2514600"/>
          </a:xfrm>
          <a:prstGeom prst="rect">
            <a:avLst/>
          </a:prstGeom>
          <a:solidFill>
            <a:schemeClr val="bg1">
              <a:alpha val="94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4757" name="Text Box 5"/>
          <p:cNvSpPr txBox="1">
            <a:spLocks noChangeArrowheads="1"/>
          </p:cNvSpPr>
          <p:nvPr/>
        </p:nvSpPr>
        <p:spPr bwMode="auto">
          <a:xfrm>
            <a:off x="3352800" y="152400"/>
            <a:ext cx="3352800" cy="5191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ea typeface="黑体" panose="02010609060101010101" pitchFamily="49" charset="-122"/>
              </a:rPr>
              <a:t>为他点赞</a:t>
            </a:r>
          </a:p>
        </p:txBody>
      </p:sp>
      <p:sp>
        <p:nvSpPr>
          <p:cNvPr id="74758" name="Text Box 6"/>
          <p:cNvSpPr txBox="1">
            <a:spLocks noChangeArrowheads="1"/>
          </p:cNvSpPr>
          <p:nvPr/>
        </p:nvSpPr>
        <p:spPr bwMode="auto">
          <a:xfrm>
            <a:off x="304800" y="990600"/>
            <a:ext cx="22860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b="1"/>
              <a:t>   </a:t>
            </a:r>
            <a:r>
              <a:rPr lang="en-US" altLang="zh-CN" sz="2800" b="1">
                <a:solidFill>
                  <a:srgbClr val="006600"/>
                </a:solidFill>
                <a:latin typeface="黑体" panose="02010609060101010101" pitchFamily="49" charset="-122"/>
                <a:ea typeface="黑体" panose="02010609060101010101" pitchFamily="49" charset="-122"/>
              </a:rPr>
              <a:t>▲</a:t>
            </a:r>
            <a:r>
              <a:rPr lang="zh-CN" altLang="en-US" sz="2800" b="1">
                <a:solidFill>
                  <a:srgbClr val="006600"/>
                </a:solidFill>
                <a:latin typeface="黑体" panose="02010609060101010101" pitchFamily="49" charset="-122"/>
                <a:ea typeface="黑体" panose="02010609060101010101" pitchFamily="49" charset="-122"/>
              </a:rPr>
              <a:t>详写</a:t>
            </a:r>
          </a:p>
        </p:txBody>
      </p:sp>
      <p:sp>
        <p:nvSpPr>
          <p:cNvPr id="74760" name="AutoShape 8"/>
          <p:cNvSpPr>
            <a:spLocks/>
          </p:cNvSpPr>
          <p:nvPr/>
        </p:nvSpPr>
        <p:spPr bwMode="auto">
          <a:xfrm>
            <a:off x="1676400" y="4876800"/>
            <a:ext cx="304800" cy="762000"/>
          </a:xfrm>
          <a:prstGeom prst="leftBrace">
            <a:avLst>
              <a:gd name="adj1" fmla="val 20833"/>
              <a:gd name="adj2" fmla="val 50000"/>
            </a:avLst>
          </a:prstGeom>
          <a:noFill/>
          <a:ln w="22225">
            <a:solidFill>
              <a:srgbClr val="00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4761" name="Text Box 9"/>
          <p:cNvSpPr txBox="1">
            <a:spLocks noChangeArrowheads="1"/>
          </p:cNvSpPr>
          <p:nvPr/>
        </p:nvSpPr>
        <p:spPr bwMode="auto">
          <a:xfrm>
            <a:off x="6858000" y="4648200"/>
            <a:ext cx="1524000" cy="1436688"/>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   </a:t>
            </a:r>
            <a:r>
              <a:rPr lang="zh-CN" altLang="en-US" sz="2800" b="1">
                <a:solidFill>
                  <a:srgbClr val="006600"/>
                </a:solidFill>
                <a:latin typeface="黑体" panose="02010609060101010101" pitchFamily="49" charset="-122"/>
                <a:ea typeface="黑体" panose="02010609060101010101" pitchFamily="49" charset="-122"/>
              </a:rPr>
              <a:t>学会  </a:t>
            </a:r>
          </a:p>
          <a:p>
            <a:pPr>
              <a:spcBef>
                <a:spcPct val="15000"/>
              </a:spcBef>
            </a:pPr>
            <a:r>
              <a:rPr lang="zh-CN" altLang="en-US" sz="2800" b="1">
                <a:solidFill>
                  <a:srgbClr val="006600"/>
                </a:solidFill>
                <a:latin typeface="黑体" panose="02010609060101010101" pitchFamily="49" charset="-122"/>
                <a:ea typeface="黑体" panose="02010609060101010101" pitchFamily="49" charset="-122"/>
              </a:rPr>
              <a:t>   欣赏小华</a:t>
            </a:r>
          </a:p>
        </p:txBody>
      </p:sp>
      <p:sp>
        <p:nvSpPr>
          <p:cNvPr id="74762" name="Text Box 10"/>
          <p:cNvSpPr txBox="1">
            <a:spLocks noChangeArrowheads="1"/>
          </p:cNvSpPr>
          <p:nvPr/>
        </p:nvSpPr>
        <p:spPr bwMode="auto">
          <a:xfrm>
            <a:off x="3581400" y="2971800"/>
            <a:ext cx="3810000" cy="519113"/>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zh-CN" altLang="en-US" sz="2800" b="1">
                <a:ea typeface="黑体" panose="02010609060101010101" pitchFamily="49" charset="-122"/>
              </a:rPr>
              <a:t>学会欣赏</a:t>
            </a:r>
          </a:p>
        </p:txBody>
      </p:sp>
      <p:sp>
        <p:nvSpPr>
          <p:cNvPr id="74763" name="Text Box 11"/>
          <p:cNvSpPr txBox="1">
            <a:spLocks noChangeArrowheads="1"/>
          </p:cNvSpPr>
          <p:nvPr/>
        </p:nvSpPr>
        <p:spPr bwMode="auto">
          <a:xfrm>
            <a:off x="457200" y="3505200"/>
            <a:ext cx="89154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a:t>
            </a:r>
            <a:r>
              <a:rPr lang="zh-CN" altLang="en-US" sz="2800" b="1">
                <a:solidFill>
                  <a:srgbClr val="006600"/>
                </a:solidFill>
                <a:latin typeface="黑体" panose="02010609060101010101" pitchFamily="49" charset="-122"/>
                <a:ea typeface="黑体" panose="02010609060101010101" pitchFamily="49" charset="-122"/>
              </a:rPr>
              <a:t>对小华没有好感（他很容易发笑，且笑声很大）</a:t>
            </a:r>
          </a:p>
        </p:txBody>
      </p:sp>
      <p:sp>
        <p:nvSpPr>
          <p:cNvPr id="74764" name="Text Box 12"/>
          <p:cNvSpPr txBox="1">
            <a:spLocks noChangeArrowheads="1"/>
          </p:cNvSpPr>
          <p:nvPr/>
        </p:nvSpPr>
        <p:spPr bwMode="auto">
          <a:xfrm>
            <a:off x="457200" y="4953000"/>
            <a:ext cx="2514600" cy="519113"/>
          </a:xfrm>
          <a:prstGeom prst="rect">
            <a:avLst/>
          </a:prstGeom>
          <a:noFill/>
          <a:ln>
            <a:noFill/>
          </a:ln>
          <a:effectLst/>
          <a:extLst>
            <a:ext uri="{909E8E84-426E-40DD-AFC4-6F175D3DCCD1}">
              <a14:hiddenFill xmlns:a14="http://schemas.microsoft.com/office/drawing/2010/main">
                <a:solidFill>
                  <a:schemeClr val="bg1">
                    <a:alpha val="48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a:t>
            </a:r>
            <a:r>
              <a:rPr lang="zh-CN" altLang="en-US" sz="2800" b="1">
                <a:solidFill>
                  <a:srgbClr val="006600"/>
                </a:solidFill>
                <a:latin typeface="黑体" panose="02010609060101010101" pitchFamily="49" charset="-122"/>
                <a:ea typeface="黑体" panose="02010609060101010101" pitchFamily="49" charset="-122"/>
              </a:rPr>
              <a:t>详写</a:t>
            </a:r>
          </a:p>
        </p:txBody>
      </p:sp>
      <p:sp>
        <p:nvSpPr>
          <p:cNvPr id="74766" name="Text Box 14"/>
          <p:cNvSpPr txBox="1">
            <a:spLocks noChangeArrowheads="1"/>
          </p:cNvSpPr>
          <p:nvPr/>
        </p:nvSpPr>
        <p:spPr bwMode="auto">
          <a:xfrm>
            <a:off x="457200" y="3962400"/>
            <a:ext cx="5486400" cy="519113"/>
          </a:xfrm>
          <a:prstGeom prst="rect">
            <a:avLst/>
          </a:prstGeom>
          <a:noFill/>
          <a:ln>
            <a:noFill/>
          </a:ln>
          <a:effectLst/>
          <a:extLst>
            <a:ext uri="{909E8E84-426E-40DD-AFC4-6F175D3DCCD1}">
              <a14:hiddenFill xmlns:a14="http://schemas.microsoft.com/office/drawing/2010/main">
                <a:solidFill>
                  <a:schemeClr val="bg1">
                    <a:alpha val="48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a:t>
            </a:r>
            <a:r>
              <a:rPr lang="zh-CN" altLang="en-US" sz="2800" b="1">
                <a:solidFill>
                  <a:srgbClr val="006600"/>
                </a:solidFill>
                <a:latin typeface="黑体" panose="02010609060101010101" pitchFamily="49" charset="-122"/>
                <a:ea typeface="黑体" panose="02010609060101010101" pitchFamily="49" charset="-122"/>
              </a:rPr>
              <a:t>班主任给我做思想工作</a:t>
            </a:r>
          </a:p>
        </p:txBody>
      </p:sp>
      <p:sp>
        <p:nvSpPr>
          <p:cNvPr id="74767" name="AutoShape 15"/>
          <p:cNvSpPr>
            <a:spLocks/>
          </p:cNvSpPr>
          <p:nvPr/>
        </p:nvSpPr>
        <p:spPr bwMode="auto">
          <a:xfrm>
            <a:off x="1828800" y="914400"/>
            <a:ext cx="381000" cy="762000"/>
          </a:xfrm>
          <a:prstGeom prst="leftBrace">
            <a:avLst>
              <a:gd name="adj1" fmla="val 16667"/>
              <a:gd name="adj2" fmla="val 50000"/>
            </a:avLst>
          </a:prstGeom>
          <a:noFill/>
          <a:ln w="22225">
            <a:solidFill>
              <a:srgbClr val="00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4768" name="Text Box 16"/>
          <p:cNvSpPr txBox="1">
            <a:spLocks noChangeArrowheads="1"/>
          </p:cNvSpPr>
          <p:nvPr/>
        </p:nvSpPr>
        <p:spPr bwMode="auto">
          <a:xfrm>
            <a:off x="2209800" y="685800"/>
            <a:ext cx="6248400" cy="519113"/>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①</a:t>
            </a:r>
            <a:r>
              <a:rPr lang="zh-CN" altLang="en-US" sz="2800" b="1">
                <a:solidFill>
                  <a:srgbClr val="006600"/>
                </a:solidFill>
                <a:latin typeface="黑体" panose="02010609060101010101" pitchFamily="49" charset="-122"/>
                <a:ea typeface="黑体" panose="02010609060101010101" pitchFamily="49" charset="-122"/>
              </a:rPr>
              <a:t>小华耐心地帮我同桌讲解难题 </a:t>
            </a:r>
          </a:p>
        </p:txBody>
      </p:sp>
      <p:sp>
        <p:nvSpPr>
          <p:cNvPr id="74770" name="Text Box 18"/>
          <p:cNvSpPr txBox="1">
            <a:spLocks noChangeArrowheads="1"/>
          </p:cNvSpPr>
          <p:nvPr/>
        </p:nvSpPr>
        <p:spPr bwMode="auto">
          <a:xfrm>
            <a:off x="2209800" y="1295400"/>
            <a:ext cx="6096000" cy="946150"/>
          </a:xfrm>
          <a:prstGeom prst="rect">
            <a:avLst/>
          </a:prstGeom>
          <a:noFill/>
          <a:ln>
            <a:noFill/>
          </a:ln>
          <a:effectLst/>
          <a:extLst>
            <a:ext uri="{909E8E84-426E-40DD-AFC4-6F175D3DCCD1}">
              <a14:hiddenFill xmlns:a14="http://schemas.microsoft.com/office/drawing/2010/main">
                <a:solidFill>
                  <a:schemeClr val="bg1">
                    <a:alpha val="48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②</a:t>
            </a:r>
            <a:r>
              <a:rPr lang="zh-CN" altLang="en-US" sz="2800" b="1">
                <a:solidFill>
                  <a:srgbClr val="006600"/>
                </a:solidFill>
                <a:latin typeface="黑体" panose="02010609060101010101" pitchFamily="49" charset="-122"/>
                <a:ea typeface="黑体" panose="02010609060101010101" pitchFamily="49" charset="-122"/>
              </a:rPr>
              <a:t>小华在体育课上主动关心身体不适的同学 </a:t>
            </a:r>
          </a:p>
        </p:txBody>
      </p:sp>
      <p:sp>
        <p:nvSpPr>
          <p:cNvPr id="74771" name="Text Box 19"/>
          <p:cNvSpPr txBox="1">
            <a:spLocks noChangeArrowheads="1"/>
          </p:cNvSpPr>
          <p:nvPr/>
        </p:nvSpPr>
        <p:spPr bwMode="auto">
          <a:xfrm>
            <a:off x="1981200" y="4572000"/>
            <a:ext cx="6248400" cy="519113"/>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①</a:t>
            </a:r>
            <a:r>
              <a:rPr lang="zh-CN" altLang="en-US" sz="2800" b="1">
                <a:solidFill>
                  <a:srgbClr val="006600"/>
                </a:solidFill>
                <a:latin typeface="黑体" panose="02010609060101010101" pitchFamily="49" charset="-122"/>
                <a:ea typeface="黑体" panose="02010609060101010101" pitchFamily="49" charset="-122"/>
              </a:rPr>
              <a:t>小华耐心地帮我同桌讲解难题 </a:t>
            </a:r>
          </a:p>
        </p:txBody>
      </p:sp>
      <p:sp>
        <p:nvSpPr>
          <p:cNvPr id="74772" name="Text Box 20"/>
          <p:cNvSpPr txBox="1">
            <a:spLocks noChangeArrowheads="1"/>
          </p:cNvSpPr>
          <p:nvPr/>
        </p:nvSpPr>
        <p:spPr bwMode="auto">
          <a:xfrm>
            <a:off x="1981200" y="5334000"/>
            <a:ext cx="5410200" cy="946150"/>
          </a:xfrm>
          <a:prstGeom prst="rect">
            <a:avLst/>
          </a:prstGeom>
          <a:noFill/>
          <a:ln>
            <a:noFill/>
          </a:ln>
          <a:effectLst/>
          <a:extLst>
            <a:ext uri="{909E8E84-426E-40DD-AFC4-6F175D3DCCD1}">
              <a14:hiddenFill xmlns:a14="http://schemas.microsoft.com/office/drawing/2010/main">
                <a:solidFill>
                  <a:schemeClr val="bg1">
                    <a:alpha val="48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15000"/>
              </a:spcBef>
            </a:pPr>
            <a:r>
              <a:rPr lang="en-US" altLang="zh-CN" sz="2800" b="1">
                <a:solidFill>
                  <a:srgbClr val="006600"/>
                </a:solidFill>
                <a:latin typeface="黑体" panose="02010609060101010101" pitchFamily="49" charset="-122"/>
                <a:ea typeface="黑体" panose="02010609060101010101" pitchFamily="49" charset="-122"/>
              </a:rPr>
              <a:t>②</a:t>
            </a:r>
            <a:r>
              <a:rPr lang="zh-CN" altLang="en-US" sz="2800" b="1">
                <a:solidFill>
                  <a:srgbClr val="006600"/>
                </a:solidFill>
                <a:latin typeface="黑体" panose="02010609060101010101" pitchFamily="49" charset="-122"/>
                <a:ea typeface="黑体" panose="02010609060101010101" pitchFamily="49" charset="-122"/>
              </a:rPr>
              <a:t>小华在体育课上主动关心身体不适的同学 </a:t>
            </a:r>
          </a:p>
        </p:txBody>
      </p:sp>
      <p:sp>
        <p:nvSpPr>
          <p:cNvPr id="74773" name="AutoShape 21"/>
          <p:cNvSpPr>
            <a:spLocks/>
          </p:cNvSpPr>
          <p:nvPr/>
        </p:nvSpPr>
        <p:spPr bwMode="auto">
          <a:xfrm>
            <a:off x="7162800" y="4876800"/>
            <a:ext cx="228600" cy="838200"/>
          </a:xfrm>
          <a:prstGeom prst="rightBrace">
            <a:avLst>
              <a:gd name="adj1" fmla="val 30556"/>
              <a:gd name="adj2" fmla="val 50000"/>
            </a:avLst>
          </a:prstGeom>
          <a:noFill/>
          <a:ln w="22225">
            <a:solidFill>
              <a:srgbClr val="006600"/>
            </a:solidFill>
            <a:round/>
            <a:headEnd/>
            <a:tailEnd/>
          </a:ln>
          <a:effectLst/>
          <a:extLst>
            <a:ext uri="{909E8E84-426E-40DD-AFC4-6F175D3DCCD1}">
              <a14:hiddenFill xmlns:a14="http://schemas.microsoft.com/office/drawing/2010/main">
                <a:solidFill>
                  <a:srgbClr val="0066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4774" name="Oval 22"/>
          <p:cNvSpPr>
            <a:spLocks noChangeArrowheads="1"/>
          </p:cNvSpPr>
          <p:nvPr/>
        </p:nvSpPr>
        <p:spPr bwMode="auto">
          <a:xfrm>
            <a:off x="228600" y="3429000"/>
            <a:ext cx="8077200" cy="1143000"/>
          </a:xfrm>
          <a:prstGeom prst="ellipse">
            <a:avLst/>
          </a:prstGeom>
          <a:noFill/>
          <a:ln w="2222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4775" name="AutoShape 23"/>
          <p:cNvSpPr>
            <a:spLocks noChangeArrowheads="1"/>
          </p:cNvSpPr>
          <p:nvPr/>
        </p:nvSpPr>
        <p:spPr bwMode="auto">
          <a:xfrm>
            <a:off x="6553200" y="2819400"/>
            <a:ext cx="2590800" cy="609600"/>
          </a:xfrm>
          <a:prstGeom prst="wedgeRoundRectCallout">
            <a:avLst>
              <a:gd name="adj1" fmla="val -94977"/>
              <a:gd name="adj2" fmla="val 59898"/>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zh-CN" altLang="en-US" sz="2800" b="1">
                <a:solidFill>
                  <a:srgbClr val="FF00FF"/>
                </a:solidFill>
                <a:ea typeface="黑体" panose="02010609060101010101" pitchFamily="49" charset="-122"/>
              </a:rPr>
              <a:t>添加两个铺垫</a:t>
            </a:r>
          </a:p>
        </p:txBody>
      </p:sp>
    </p:spTree>
    <p:extLst>
      <p:ext uri="{BB962C8B-B14F-4D97-AF65-F5344CB8AC3E}">
        <p14:creationId xmlns:p14="http://schemas.microsoft.com/office/powerpoint/2010/main" val="2513227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4757"/>
                                        </p:tgtEl>
                                        <p:attrNameLst>
                                          <p:attrName>style.visibility</p:attrName>
                                        </p:attrNameLst>
                                      </p:cBhvr>
                                      <p:to>
                                        <p:strVal val="visible"/>
                                      </p:to>
                                    </p:set>
                                    <p:animEffect transition="in" filter="blinds(horizontal)">
                                      <p:cBhvr>
                                        <p:cTn id="7" dur="500"/>
                                        <p:tgtEl>
                                          <p:spTgt spid="7475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4758"/>
                                        </p:tgtEl>
                                        <p:attrNameLst>
                                          <p:attrName>style.visibility</p:attrName>
                                        </p:attrNameLst>
                                      </p:cBhvr>
                                      <p:to>
                                        <p:strVal val="visible"/>
                                      </p:to>
                                    </p:set>
                                    <p:animEffect transition="in" filter="blinds(horizontal)">
                                      <p:cBhvr>
                                        <p:cTn id="12" dur="500"/>
                                        <p:tgtEl>
                                          <p:spTgt spid="7475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4767"/>
                                        </p:tgtEl>
                                        <p:attrNameLst>
                                          <p:attrName>style.visibility</p:attrName>
                                        </p:attrNameLst>
                                      </p:cBhvr>
                                      <p:to>
                                        <p:strVal val="visible"/>
                                      </p:to>
                                    </p:set>
                                    <p:animEffect transition="in" filter="blinds(horizontal)">
                                      <p:cBhvr>
                                        <p:cTn id="17" dur="500"/>
                                        <p:tgtEl>
                                          <p:spTgt spid="7476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4768">
                                            <p:txEl>
                                              <p:pRg st="0" end="0"/>
                                            </p:txEl>
                                          </p:spTgt>
                                        </p:tgtEl>
                                        <p:attrNameLst>
                                          <p:attrName>style.visibility</p:attrName>
                                        </p:attrNameLst>
                                      </p:cBhvr>
                                      <p:to>
                                        <p:strVal val="visible"/>
                                      </p:to>
                                    </p:set>
                                    <p:animEffect transition="in" filter="blinds(horizontal)">
                                      <p:cBhvr>
                                        <p:cTn id="22" dur="500"/>
                                        <p:tgtEl>
                                          <p:spTgt spid="74768">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4770"/>
                                        </p:tgtEl>
                                        <p:attrNameLst>
                                          <p:attrName>style.visibility</p:attrName>
                                        </p:attrNameLst>
                                      </p:cBhvr>
                                      <p:to>
                                        <p:strVal val="visible"/>
                                      </p:to>
                                    </p:set>
                                    <p:animEffect transition="in" filter="blinds(horizontal)">
                                      <p:cBhvr>
                                        <p:cTn id="27" dur="500"/>
                                        <p:tgtEl>
                                          <p:spTgt spid="7477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74762">
                                            <p:txEl>
                                              <p:pRg st="0" end="0"/>
                                            </p:txEl>
                                          </p:spTgt>
                                        </p:tgtEl>
                                        <p:attrNameLst>
                                          <p:attrName>style.visibility</p:attrName>
                                        </p:attrNameLst>
                                      </p:cBhvr>
                                      <p:to>
                                        <p:strVal val="visible"/>
                                      </p:to>
                                    </p:set>
                                    <p:animEffect transition="in" filter="blinds(horizontal)">
                                      <p:cBhvr>
                                        <p:cTn id="32" dur="500"/>
                                        <p:tgtEl>
                                          <p:spTgt spid="74762">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4763"/>
                                        </p:tgtEl>
                                        <p:attrNameLst>
                                          <p:attrName>style.visibility</p:attrName>
                                        </p:attrNameLst>
                                      </p:cBhvr>
                                      <p:to>
                                        <p:strVal val="visible"/>
                                      </p:to>
                                    </p:set>
                                    <p:animEffect transition="in" filter="blinds(horizontal)">
                                      <p:cBhvr>
                                        <p:cTn id="37" dur="500"/>
                                        <p:tgtEl>
                                          <p:spTgt spid="7476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4766"/>
                                        </p:tgtEl>
                                        <p:attrNameLst>
                                          <p:attrName>style.visibility</p:attrName>
                                        </p:attrNameLst>
                                      </p:cBhvr>
                                      <p:to>
                                        <p:strVal val="visible"/>
                                      </p:to>
                                    </p:set>
                                    <p:animEffect transition="in" filter="blinds(horizontal)">
                                      <p:cBhvr>
                                        <p:cTn id="42" dur="500"/>
                                        <p:tgtEl>
                                          <p:spTgt spid="7476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74774"/>
                                        </p:tgtEl>
                                        <p:attrNameLst>
                                          <p:attrName>style.visibility</p:attrName>
                                        </p:attrNameLst>
                                      </p:cBhvr>
                                      <p:to>
                                        <p:strVal val="visible"/>
                                      </p:to>
                                    </p:set>
                                    <p:animEffect transition="in" filter="blinds(horizontal)">
                                      <p:cBhvr>
                                        <p:cTn id="47" dur="500"/>
                                        <p:tgtEl>
                                          <p:spTgt spid="7477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74775"/>
                                        </p:tgtEl>
                                        <p:attrNameLst>
                                          <p:attrName>style.visibility</p:attrName>
                                        </p:attrNameLst>
                                      </p:cBhvr>
                                      <p:to>
                                        <p:strVal val="visible"/>
                                      </p:to>
                                    </p:set>
                                    <p:animEffect transition="in" filter="blinds(horizontal)">
                                      <p:cBhvr>
                                        <p:cTn id="52" dur="500"/>
                                        <p:tgtEl>
                                          <p:spTgt spid="7477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74764"/>
                                        </p:tgtEl>
                                        <p:attrNameLst>
                                          <p:attrName>style.visibility</p:attrName>
                                        </p:attrNameLst>
                                      </p:cBhvr>
                                      <p:to>
                                        <p:strVal val="visible"/>
                                      </p:to>
                                    </p:set>
                                    <p:animEffect transition="in" filter="blinds(horizontal)">
                                      <p:cBhvr>
                                        <p:cTn id="57" dur="500"/>
                                        <p:tgtEl>
                                          <p:spTgt spid="74764"/>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74760"/>
                                        </p:tgtEl>
                                        <p:attrNameLst>
                                          <p:attrName>style.visibility</p:attrName>
                                        </p:attrNameLst>
                                      </p:cBhvr>
                                      <p:to>
                                        <p:strVal val="visible"/>
                                      </p:to>
                                    </p:set>
                                    <p:animEffect transition="in" filter="blinds(horizontal)">
                                      <p:cBhvr>
                                        <p:cTn id="62" dur="500"/>
                                        <p:tgtEl>
                                          <p:spTgt spid="74760"/>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nodeType="clickEffect">
                                  <p:stCondLst>
                                    <p:cond delay="0"/>
                                  </p:stCondLst>
                                  <p:childTnLst>
                                    <p:set>
                                      <p:cBhvr>
                                        <p:cTn id="66" dur="1" fill="hold">
                                          <p:stCondLst>
                                            <p:cond delay="0"/>
                                          </p:stCondLst>
                                        </p:cTn>
                                        <p:tgtEl>
                                          <p:spTgt spid="74771">
                                            <p:txEl>
                                              <p:pRg st="0" end="0"/>
                                            </p:txEl>
                                          </p:spTgt>
                                        </p:tgtEl>
                                        <p:attrNameLst>
                                          <p:attrName>style.visibility</p:attrName>
                                        </p:attrNameLst>
                                      </p:cBhvr>
                                      <p:to>
                                        <p:strVal val="visible"/>
                                      </p:to>
                                    </p:set>
                                    <p:animEffect transition="in" filter="blinds(horizontal)">
                                      <p:cBhvr>
                                        <p:cTn id="67" dur="500"/>
                                        <p:tgtEl>
                                          <p:spTgt spid="74771">
                                            <p:txEl>
                                              <p:pRg st="0" end="0"/>
                                            </p:txEl>
                                          </p:spTgt>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74772"/>
                                        </p:tgtEl>
                                        <p:attrNameLst>
                                          <p:attrName>style.visibility</p:attrName>
                                        </p:attrNameLst>
                                      </p:cBhvr>
                                      <p:to>
                                        <p:strVal val="visible"/>
                                      </p:to>
                                    </p:set>
                                    <p:animEffect transition="in" filter="blinds(horizontal)">
                                      <p:cBhvr>
                                        <p:cTn id="72" dur="500"/>
                                        <p:tgtEl>
                                          <p:spTgt spid="74772"/>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3" presetClass="entr" presetSubtype="10" fill="hold" nodeType="clickEffect">
                                  <p:stCondLst>
                                    <p:cond delay="0"/>
                                  </p:stCondLst>
                                  <p:childTnLst>
                                    <p:set>
                                      <p:cBhvr>
                                        <p:cTn id="76" dur="1" fill="hold">
                                          <p:stCondLst>
                                            <p:cond delay="0"/>
                                          </p:stCondLst>
                                        </p:cTn>
                                        <p:tgtEl>
                                          <p:spTgt spid="74773"/>
                                        </p:tgtEl>
                                        <p:attrNameLst>
                                          <p:attrName>style.visibility</p:attrName>
                                        </p:attrNameLst>
                                      </p:cBhvr>
                                      <p:to>
                                        <p:strVal val="visible"/>
                                      </p:to>
                                    </p:set>
                                    <p:animEffect transition="in" filter="blinds(horizontal)">
                                      <p:cBhvr>
                                        <p:cTn id="77" dur="500"/>
                                        <p:tgtEl>
                                          <p:spTgt spid="74773"/>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3" presetClass="entr" presetSubtype="10" fill="hold" nodeType="clickEffect">
                                  <p:stCondLst>
                                    <p:cond delay="0"/>
                                  </p:stCondLst>
                                  <p:childTnLst>
                                    <p:set>
                                      <p:cBhvr>
                                        <p:cTn id="81" dur="1" fill="hold">
                                          <p:stCondLst>
                                            <p:cond delay="0"/>
                                          </p:stCondLst>
                                        </p:cTn>
                                        <p:tgtEl>
                                          <p:spTgt spid="74761">
                                            <p:txEl>
                                              <p:pRg st="0" end="0"/>
                                            </p:txEl>
                                          </p:spTgt>
                                        </p:tgtEl>
                                        <p:attrNameLst>
                                          <p:attrName>style.visibility</p:attrName>
                                        </p:attrNameLst>
                                      </p:cBhvr>
                                      <p:to>
                                        <p:strVal val="visible"/>
                                      </p:to>
                                    </p:set>
                                    <p:animEffect transition="in" filter="blinds(horizontal)">
                                      <p:cBhvr>
                                        <p:cTn id="82" dur="500"/>
                                        <p:tgtEl>
                                          <p:spTgt spid="74761">
                                            <p:txEl>
                                              <p:pRg st="0" end="0"/>
                                            </p:txEl>
                                          </p:spTgt>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3" presetClass="entr" presetSubtype="10" fill="hold" nodeType="clickEffect">
                                  <p:stCondLst>
                                    <p:cond delay="0"/>
                                  </p:stCondLst>
                                  <p:childTnLst>
                                    <p:set>
                                      <p:cBhvr>
                                        <p:cTn id="86" dur="1" fill="hold">
                                          <p:stCondLst>
                                            <p:cond delay="0"/>
                                          </p:stCondLst>
                                        </p:cTn>
                                        <p:tgtEl>
                                          <p:spTgt spid="74761">
                                            <p:txEl>
                                              <p:pRg st="1" end="1"/>
                                            </p:txEl>
                                          </p:spTgt>
                                        </p:tgtEl>
                                        <p:attrNameLst>
                                          <p:attrName>style.visibility</p:attrName>
                                        </p:attrNameLst>
                                      </p:cBhvr>
                                      <p:to>
                                        <p:strVal val="visible"/>
                                      </p:to>
                                    </p:set>
                                    <p:animEffect transition="in" filter="blinds(horizontal)">
                                      <p:cBhvr>
                                        <p:cTn id="87" dur="500"/>
                                        <p:tgtEl>
                                          <p:spTgt spid="7476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7" grpId="0"/>
      <p:bldP spid="74758" grpId="0"/>
      <p:bldP spid="74763" grpId="0"/>
      <p:bldP spid="74764" grpId="0"/>
      <p:bldP spid="74766" grpId="0"/>
      <p:bldP spid="74770" grpId="0"/>
      <p:bldP spid="74772" grpId="0"/>
      <p:bldP spid="7477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01t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964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7413" name="Text Box 5"/>
          <p:cNvSpPr txBox="1">
            <a:spLocks noChangeArrowheads="1"/>
          </p:cNvSpPr>
          <p:nvPr/>
        </p:nvSpPr>
        <p:spPr bwMode="auto">
          <a:xfrm>
            <a:off x="2819400" y="2133600"/>
            <a:ext cx="5145088"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en-US" sz="8000" b="1">
                <a:solidFill>
                  <a:srgbClr val="FFFFCC"/>
                </a:solidFill>
                <a:latin typeface="Comic Sans MS" panose="030F0702030302020204" pitchFamily="66" charset="0"/>
              </a:rPr>
              <a:t>谢谢 </a:t>
            </a:r>
            <a:r>
              <a:rPr lang="en-US" altLang="zh-CN" sz="8000" b="1">
                <a:solidFill>
                  <a:srgbClr val="FFFFCC"/>
                </a:solidFill>
                <a:latin typeface="Comic Sans MS" panose="030F0702030302020204" pitchFamily="66" charset="0"/>
              </a:rPr>
              <a:t>!</a:t>
            </a:r>
          </a:p>
        </p:txBody>
      </p:sp>
    </p:spTree>
    <p:extLst>
      <p:ext uri="{BB962C8B-B14F-4D97-AF65-F5344CB8AC3E}">
        <p14:creationId xmlns:p14="http://schemas.microsoft.com/office/powerpoint/2010/main" val="66286405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凸显">
  <a:themeElements>
    <a:clrScheme name="凸显">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凸显">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凸显">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5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4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6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7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9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0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3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4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15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16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Override1.xml><?xml version="1.0" encoding="utf-8"?>
<a:themeOverride xmlns:a="http://schemas.openxmlformats.org/drawingml/2006/main">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Oriel</Template>
  <TotalTime>4596</TotalTime>
  <Words>2907</Words>
  <Application>Microsoft Office PowerPoint</Application>
  <PresentationFormat>全屏显示(4:3)</PresentationFormat>
  <Paragraphs>162</Paragraphs>
  <Slides>33</Slides>
  <Notes>0</Notes>
  <HiddenSlides>0</HiddenSlides>
  <MMClips>0</MMClips>
  <ScaleCrop>false</ScaleCrop>
  <HeadingPairs>
    <vt:vector size="6" baseType="variant">
      <vt:variant>
        <vt:lpstr>已用的字体</vt:lpstr>
      </vt:variant>
      <vt:variant>
        <vt:i4>11</vt:i4>
      </vt:variant>
      <vt:variant>
        <vt:lpstr>主题</vt:lpstr>
      </vt:variant>
      <vt:variant>
        <vt:i4>17</vt:i4>
      </vt:variant>
      <vt:variant>
        <vt:lpstr>幻灯片标题</vt:lpstr>
      </vt:variant>
      <vt:variant>
        <vt:i4>33</vt:i4>
      </vt:variant>
    </vt:vector>
  </HeadingPairs>
  <TitlesOfParts>
    <vt:vector size="61" baseType="lpstr">
      <vt:lpstr>黑体</vt:lpstr>
      <vt:lpstr>华文楷体</vt:lpstr>
      <vt:lpstr>楷体</vt:lpstr>
      <vt:lpstr>宋体</vt:lpstr>
      <vt:lpstr>Arial</vt:lpstr>
      <vt:lpstr>Calibri</vt:lpstr>
      <vt:lpstr>Century Schoolbook</vt:lpstr>
      <vt:lpstr>Comic Sans MS</vt:lpstr>
      <vt:lpstr>Times New Roman</vt:lpstr>
      <vt:lpstr>Wingdings</vt:lpstr>
      <vt:lpstr>Wingdings 2</vt:lpstr>
      <vt:lpstr>凸显</vt:lpstr>
      <vt:lpstr>默认设计模板</vt:lpstr>
      <vt:lpstr>1_默认设计模板</vt:lpstr>
      <vt:lpstr>2_默认设计模板</vt:lpstr>
      <vt:lpstr>3_默认设计模板</vt:lpstr>
      <vt:lpstr>5_默认设计模板</vt:lpstr>
      <vt:lpstr>4_默认设计模板</vt:lpstr>
      <vt:lpstr>6_默认设计模板</vt:lpstr>
      <vt:lpstr>7_默认设计模板</vt:lpstr>
      <vt:lpstr>9_默认设计模板</vt:lpstr>
      <vt:lpstr>10_默认设计模板</vt:lpstr>
      <vt:lpstr>11_默认设计模板</vt:lpstr>
      <vt:lpstr>12_默认设计模板</vt:lpstr>
      <vt:lpstr>13_默认设计模板</vt:lpstr>
      <vt:lpstr>14_默认设计模板</vt:lpstr>
      <vt:lpstr>15_默认设计模板</vt:lpstr>
      <vt:lpstr>16_默认设计模板</vt:lpstr>
      <vt:lpstr>中考作文指导之                                  一材多用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apple</cp:lastModifiedBy>
  <cp:revision>29</cp:revision>
  <dcterms:created xsi:type="dcterms:W3CDTF">2020-06-25T02:31:14Z</dcterms:created>
  <dcterms:modified xsi:type="dcterms:W3CDTF">2020-07-01T13:43:26Z</dcterms:modified>
</cp:coreProperties>
</file>